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77" r:id="rId5"/>
    <p:sldId id="260" r:id="rId6"/>
    <p:sldId id="261" r:id="rId7"/>
    <p:sldId id="278" r:id="rId8"/>
    <p:sldId id="262" r:id="rId9"/>
    <p:sldId id="263" r:id="rId10"/>
    <p:sldId id="264" r:id="rId11"/>
    <p:sldId id="265" r:id="rId12"/>
    <p:sldId id="279" r:id="rId13"/>
    <p:sldId id="266" r:id="rId14"/>
    <p:sldId id="280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0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D0E5B-7C7E-4277-8384-7A044551420A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09ED7-79B8-4EC3-96EB-D35433F47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38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8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22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1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8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2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22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0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7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7C689-F0F8-415E-BDCD-A66FCC1A74E8}" type="datetimeFigureOut">
              <a:rPr lang="ko-KR" altLang="en-US" smtClean="0"/>
              <a:t>2023-07-04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1346-60A3-4378-9CAC-6C0E91C53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6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재고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42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077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접수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7284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창이 나타나는 버튼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탭에서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목록이 기본적으로 나오며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조회를 할 수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58774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접수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수리중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6419"/>
              </p:ext>
            </p:extLst>
          </p:nvPr>
        </p:nvGraphicFramePr>
        <p:xfrm>
          <a:off x="3026939" y="6138204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3047004" y="61398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3431188" y="30966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3059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6132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67412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194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접수일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등록 날짜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960246" y="5607268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13" name="타원 112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A/S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 A/S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수정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125320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1945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항목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접수일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등록 날짜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en-US" altLang="ko-KR" sz="1000" dirty="0" smtClean="0"/>
              <a:t>A/S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714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A/S</a:t>
            </a:r>
            <a:r>
              <a:rPr lang="ko-KR" altLang="en-US" sz="1000" dirty="0" smtClean="0"/>
              <a:t> 정보 수정       </a:t>
            </a:r>
            <a:r>
              <a:rPr lang="en-US" altLang="ko-KR" sz="1000" dirty="0" smtClean="0"/>
              <a:t>A/S</a:t>
            </a:r>
            <a:r>
              <a:rPr lang="ko-KR" altLang="en-US" sz="1000" dirty="0" smtClean="0"/>
              <a:t>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362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508625"/>
              </p:ext>
            </p:extLst>
          </p:nvPr>
        </p:nvGraphicFramePr>
        <p:xfrm>
          <a:off x="2976207" y="6158290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823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조건별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품질검사 현황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탭에서 품질검사요청 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입력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요청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미 검사 현황이 있으며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신규등록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버튼이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02145"/>
              </p:ext>
            </p:extLst>
          </p:nvPr>
        </p:nvGraphicFramePr>
        <p:xfrm>
          <a:off x="3097584" y="2803880"/>
          <a:ext cx="4430991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14596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74959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83396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360590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검사 입력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요청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미검사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완료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118537" y="2473926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466639" y="298160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8" name="타원 97"/>
          <p:cNvSpPr/>
          <p:nvPr/>
        </p:nvSpPr>
        <p:spPr>
          <a:xfrm>
            <a:off x="3254600" y="217683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86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4160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3709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8999" y="1945317"/>
            <a:ext cx="998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검사방법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진행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종결 여부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품질검사 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품질검사 </a:t>
            </a:r>
            <a:r>
              <a:rPr lang="ko-KR" altLang="en-US" sz="1000" dirty="0" smtClean="0"/>
              <a:t>등록 </a:t>
            </a:r>
            <a:r>
              <a:rPr lang="en-US" altLang="ko-KR" sz="1000" dirty="0" smtClean="0"/>
              <a:t>	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61217" y="5486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0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767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806314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648999" y="1945317"/>
            <a:ext cx="99899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품목명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검사방법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err="1" smtClean="0"/>
              <a:t>품목코드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진행 상태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 smtClean="0"/>
              <a:t>종결 여부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일자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품질검사 내용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416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품질검사 수정 </a:t>
            </a:r>
            <a:r>
              <a:rPr lang="en-US" altLang="ko-KR" sz="1000" dirty="0" smtClean="0"/>
              <a:t>	      </a:t>
            </a:r>
            <a:r>
              <a:rPr lang="ko-KR" altLang="en-US" sz="1000" dirty="0" smtClean="0"/>
              <a:t>삭제    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61217" y="548634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9084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원가생성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6526"/>
              </p:ext>
            </p:extLst>
          </p:nvPr>
        </p:nvGraphicFramePr>
        <p:xfrm>
          <a:off x="3247251" y="6009311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원가 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67342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조회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관리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탭에서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메뉴를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생성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수정을 할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수있으며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사전 작업 표준원가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원가계산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원가 현황을 수정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할  </a:t>
                      </a:r>
                      <a:r>
                        <a:rPr lang="ko-KR" altLang="en-US" sz="800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67316" y="601093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88415"/>
              </p:ext>
            </p:extLst>
          </p:nvPr>
        </p:nvGraphicFramePr>
        <p:xfrm>
          <a:off x="3131766" y="2861304"/>
          <a:ext cx="410723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기준년월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원가계산방법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계산기준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원가계산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원가현황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093573" y="2540761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584620" y="2588267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851254" y="2572408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09068" y="2579451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25687" y="2572408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99010" y="2588266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25687" y="2526300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27" name="직사각형 126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5" name="TextBox 134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36" name="직사각형 135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7" name="TextBox 136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38" name="TextBox 137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0" name="TextBox 139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41" name="직사각형 140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160777" y="319667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202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735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표준원가현황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849312"/>
              </p:ext>
            </p:extLst>
          </p:nvPr>
        </p:nvGraphicFramePr>
        <p:xfrm>
          <a:off x="7010062" y="3879932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12265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있는 메뉴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 원가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표준원가현황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표준원가현황을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3881557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34595" y="2526296"/>
            <a:ext cx="4244640" cy="1289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83042" y="2617623"/>
            <a:ext cx="75184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7250" y="311402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7250" y="2676849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7250" y="2892754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874" y="337217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112017" y="3364004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819" y="333485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1084" y="3333737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7250" y="356542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841220" y="208566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986006" y="208678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83" name="직사각형 82"/>
          <p:cNvSpPr/>
          <p:nvPr/>
        </p:nvSpPr>
        <p:spPr>
          <a:xfrm>
            <a:off x="1841220" y="2085663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1841220" y="2441663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85" name="TextBox 84"/>
          <p:cNvSpPr txBox="1"/>
          <p:nvPr/>
        </p:nvSpPr>
        <p:spPr>
          <a:xfrm>
            <a:off x="1863841" y="233128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7" name="TextBox 86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92" name="직사각형 91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0" name="TextBox 9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02" name="TextBox 101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224186" y="243833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66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87427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실제원가현황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71938"/>
              </p:ext>
            </p:extLst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34009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 원가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실제원가현황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실제원가현황을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58853" y="2104634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2003639" y="210575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8853" y="2104634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853" y="2460634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81474" y="235025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6640564" y="3478793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3266247" y="24594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20629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62170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차이분석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차이분석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63688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검색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차이 분석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차이 분석 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생상공정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3" name="TextBox 62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64" name="직사각형 63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TextBox 64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283042" y="248116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3634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898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ko-KR" altLang="en-US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48480"/>
              </p:ext>
            </p:extLst>
          </p:nvPr>
        </p:nvGraphicFramePr>
        <p:xfrm>
          <a:off x="8011263" y="103353"/>
          <a:ext cx="2615952" cy="681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상품등록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A/S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접수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품질검사요청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 관련 페이지로 이동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즐겨찾기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입력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검색 옵션 선택 버튼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상단 메뉴 탭에서 재고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메뉴를 클릭하면 아래의 세부 메뉴들이 나타납니다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세부 메뉴를 클릭하면 그에 맞는 화면을 보여줍니다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1947088" y="224262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1935971" y="285931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99" name="타원 98"/>
          <p:cNvSpPr/>
          <p:nvPr/>
        </p:nvSpPr>
        <p:spPr>
          <a:xfrm>
            <a:off x="1939662" y="301199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1924862" y="361315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1924862" y="422577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1920003" y="4845641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6</a:t>
            </a:r>
            <a:endParaRPr lang="ko-KR" altLang="en-US" sz="800" dirty="0"/>
          </a:p>
        </p:txBody>
      </p:sp>
      <p:sp>
        <p:nvSpPr>
          <p:cNvPr id="127" name="타원 126"/>
          <p:cNvSpPr/>
          <p:nvPr/>
        </p:nvSpPr>
        <p:spPr>
          <a:xfrm>
            <a:off x="1920003" y="499860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36" name="타원 135"/>
          <p:cNvSpPr/>
          <p:nvPr/>
        </p:nvSpPr>
        <p:spPr>
          <a:xfrm>
            <a:off x="1855200" y="5581563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8</a:t>
            </a:r>
            <a:endParaRPr lang="ko-KR" altLang="en-US" sz="800" dirty="0"/>
          </a:p>
        </p:txBody>
      </p:sp>
      <p:sp>
        <p:nvSpPr>
          <p:cNvPr id="137" name="타원 136"/>
          <p:cNvSpPr/>
          <p:nvPr/>
        </p:nvSpPr>
        <p:spPr>
          <a:xfrm>
            <a:off x="1855200" y="5734522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850460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485395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3130570" y="1843591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10</a:t>
            </a:r>
            <a:endParaRPr lang="ko-KR" altLang="en-US" sz="600" dirty="0"/>
          </a:p>
        </p:txBody>
      </p:sp>
      <p:sp>
        <p:nvSpPr>
          <p:cNvPr id="113" name="타원 112"/>
          <p:cNvSpPr/>
          <p:nvPr/>
        </p:nvSpPr>
        <p:spPr>
          <a:xfrm>
            <a:off x="5279194" y="1864170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11</a:t>
            </a:r>
            <a:endParaRPr lang="ko-KR" altLang="en-US" sz="600" dirty="0"/>
          </a:p>
        </p:txBody>
      </p:sp>
      <p:sp>
        <p:nvSpPr>
          <p:cNvPr id="135" name="타원 134"/>
          <p:cNvSpPr/>
          <p:nvPr/>
        </p:nvSpPr>
        <p:spPr>
          <a:xfrm>
            <a:off x="6508563" y="1809997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12</a:t>
            </a:r>
            <a:endParaRPr lang="ko-KR" altLang="en-US" sz="600" dirty="0"/>
          </a:p>
        </p:txBody>
      </p:sp>
      <p:sp>
        <p:nvSpPr>
          <p:cNvPr id="139" name="타원 138"/>
          <p:cNvSpPr/>
          <p:nvPr/>
        </p:nvSpPr>
        <p:spPr>
          <a:xfrm>
            <a:off x="7042518" y="1793069"/>
            <a:ext cx="179264" cy="14220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600" dirty="0" smtClean="0"/>
              <a:t>13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0023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0300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월별이익현황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2279"/>
              </p:ext>
            </p:extLst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06807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검색 할 수 있는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조건에 맞게 설정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월별 이익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 이익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기준월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출하창고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프로젝트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관리항목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품목코드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319722" y="3914851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212143" y="2478830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26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9058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월별이익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일별재고현황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일별재고현황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7010062" y="4067544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659164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 검색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 재고 현황을 각 조건에 맞게 설정 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재고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재고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7030126" y="406916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3253831" y="2540171"/>
            <a:ext cx="4244640" cy="14783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42354" y="351723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92261" y="3495185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803299" y="3479906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6730" y="3710482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0" name="TextBox 69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71" name="직사각형 70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72" name="TextBox 71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4308499" y="326327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88917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49800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034046" y="326043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6528392" y="326561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4342354" y="2612247"/>
            <a:ext cx="906540" cy="15399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3294342" y="25262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9016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865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100" b="1" baseline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일별이익현황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2011998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26277" y="2451607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16115" y="2080409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일별이익현황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26277" y="2036656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53414" y="2079618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2800" y="2104634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6955028" y="5307910"/>
          <a:ext cx="462489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489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193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검색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10858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페이지 검색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이익 현황 조건을 각 조건에 맞게 설정  할 수 있는 메뉴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일별이익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메뉴중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일 별 이익 현황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일 별 이익 현황을 각 조건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구분 에 따라 검색하여 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6975092" y="530953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40487" y="2074111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95988" y="2097638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1823425" y="21411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68211" y="21422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월별이익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23425" y="2141169"/>
            <a:ext cx="944137" cy="1569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23425" y="2497169"/>
            <a:ext cx="929857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err="1" smtClean="0"/>
              <a:t>원가생성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수정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표준원가현황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실제원가현황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차이분석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월별이익현황</a:t>
            </a:r>
            <a:endParaRPr lang="en-US" altLang="ko-KR" sz="900" dirty="0" smtClean="0"/>
          </a:p>
          <a:p>
            <a:pPr algn="ctr"/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46046" y="2386791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699057" y="1774795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88820" y="1795245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99" name="직사각형 98"/>
          <p:cNvSpPr/>
          <p:nvPr/>
        </p:nvSpPr>
        <p:spPr>
          <a:xfrm>
            <a:off x="1839495" y="3784905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2" name="TextBox 111"/>
          <p:cNvSpPr txBox="1"/>
          <p:nvPr/>
        </p:nvSpPr>
        <p:spPr>
          <a:xfrm>
            <a:off x="1984281" y="3786022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일별이익</a:t>
            </a:r>
            <a:endParaRPr lang="ko-KR" altLang="en-US" sz="900" dirty="0"/>
          </a:p>
        </p:txBody>
      </p:sp>
      <p:sp>
        <p:nvSpPr>
          <p:cNvPr id="113" name="직사각형 112"/>
          <p:cNvSpPr/>
          <p:nvPr/>
        </p:nvSpPr>
        <p:spPr>
          <a:xfrm>
            <a:off x="1839495" y="3784905"/>
            <a:ext cx="944137" cy="837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0" name="TextBox 119"/>
          <p:cNvSpPr txBox="1"/>
          <p:nvPr/>
        </p:nvSpPr>
        <p:spPr>
          <a:xfrm>
            <a:off x="1842856" y="4067544"/>
            <a:ext cx="92985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일별재고현황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일별이익현황</a:t>
            </a:r>
            <a:endParaRPr lang="en-US" altLang="ko-KR" sz="900" dirty="0" smtClean="0"/>
          </a:p>
        </p:txBody>
      </p:sp>
      <p:sp>
        <p:nvSpPr>
          <p:cNvPr id="126" name="TextBox 125"/>
          <p:cNvSpPr txBox="1"/>
          <p:nvPr/>
        </p:nvSpPr>
        <p:spPr>
          <a:xfrm>
            <a:off x="1862116" y="4030527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4942" y="2552138"/>
            <a:ext cx="4244640" cy="2649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25811" y="2539142"/>
            <a:ext cx="751840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 smtClean="0"/>
              <a:t>구분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기준일자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창고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err="1" smtClean="0"/>
              <a:t>프로잭트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거래처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품목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판매액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원가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기타</a:t>
            </a:r>
            <a:endParaRPr lang="en-US" altLang="ko-KR" sz="700" dirty="0" smtClean="0"/>
          </a:p>
          <a:p>
            <a:pPr>
              <a:lnSpc>
                <a:spcPct val="200000"/>
              </a:lnSpc>
            </a:pPr>
            <a:r>
              <a:rPr lang="ko-KR" altLang="en-US" sz="700" dirty="0" smtClean="0"/>
              <a:t>정렬</a:t>
            </a:r>
            <a:r>
              <a:rPr lang="en-US" altLang="ko-KR" sz="700" dirty="0" smtClean="0"/>
              <a:t>/</a:t>
            </a:r>
            <a:r>
              <a:rPr lang="ko-KR" altLang="en-US" sz="700" dirty="0" err="1" smtClean="0"/>
              <a:t>소계기준</a:t>
            </a:r>
            <a:endParaRPr lang="en-US" altLang="ko-KR" sz="700" dirty="0" smtClean="0"/>
          </a:p>
          <a:p>
            <a:endParaRPr lang="ko-KR" altLang="en-US" sz="900" dirty="0"/>
          </a:p>
        </p:txBody>
      </p:sp>
      <p:sp>
        <p:nvSpPr>
          <p:cNvPr id="59" name="직사각형 58"/>
          <p:cNvSpPr/>
          <p:nvPr/>
        </p:nvSpPr>
        <p:spPr>
          <a:xfrm>
            <a:off x="4336730" y="3259076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336730" y="2821905"/>
            <a:ext cx="2949850" cy="1635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4336730" y="3037810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338240" y="434071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088147" y="4318669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5799185" y="4303390"/>
            <a:ext cx="156633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332616" y="4533966"/>
            <a:ext cx="508351" cy="1375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336730" y="261762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491740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52623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6062277" y="2614783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556623" y="261996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340112" y="3474528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323170" y="3702619"/>
            <a:ext cx="2949850" cy="1576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336730" y="4107306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4829589" y="4110382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4340112" y="3918071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4832971" y="3921147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5381830" y="4084828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/>
          <p:cNvSpPr/>
          <p:nvPr/>
        </p:nvSpPr>
        <p:spPr>
          <a:xfrm>
            <a:off x="5874689" y="4087904"/>
            <a:ext cx="162257" cy="15097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/>
          <p:cNvSpPr/>
          <p:nvPr/>
        </p:nvSpPr>
        <p:spPr>
          <a:xfrm>
            <a:off x="3213296" y="252629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9475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44099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관리유형조회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64648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2908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9332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65707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76494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75394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3395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79815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65820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97984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2442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관리유형조회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2074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76495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1942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75518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69468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3044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1416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5128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297984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0697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16636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31088"/>
              </p:ext>
            </p:extLst>
          </p:nvPr>
        </p:nvGraphicFramePr>
        <p:xfrm>
          <a:off x="320081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325748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생성 창 띄우는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 조회 기능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유형 조회 페이지 입니다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오더를 각 단계별로 등록하여 흐름을 파악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 유형을 생성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조회하는 기능이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322088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09405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4955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40818"/>
              </p:ext>
            </p:extLst>
          </p:nvPr>
        </p:nvGraphicFramePr>
        <p:xfrm>
          <a:off x="3087259" y="2515798"/>
          <a:ext cx="4107235" cy="29912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9828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738706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671314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883950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715157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</a:tblGrid>
              <a:tr h="21752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52519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165262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/>
          <p:cNvSpPr txBox="1"/>
          <p:nvPr/>
        </p:nvSpPr>
        <p:spPr>
          <a:xfrm>
            <a:off x="204238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41" name="직사각형 140"/>
          <p:cNvSpPr/>
          <p:nvPr/>
        </p:nvSpPr>
        <p:spPr>
          <a:xfrm>
            <a:off x="180254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42" name="TextBox 141"/>
          <p:cNvSpPr txBox="1"/>
          <p:nvPr/>
        </p:nvSpPr>
        <p:spPr>
          <a:xfrm>
            <a:off x="173069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43" name="TextBox 142"/>
          <p:cNvSpPr txBox="1"/>
          <p:nvPr/>
        </p:nvSpPr>
        <p:spPr>
          <a:xfrm>
            <a:off x="181740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927035" y="271346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9684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7741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관리진행단계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0984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등록 창 띄우는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진행 단계별 조회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완료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오더관리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메뉴의 관리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진행 단계 페이지 입니다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각각의 유형에 따라 진행 단계를 설정하여 관리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파악 할 수 있습니다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관리할 대상을 </a:t>
                      </a:r>
                      <a:r>
                        <a:rPr lang="ko-KR" altLang="en-US" sz="80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진행단계를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설정하여 생성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1524000" y="974818"/>
            <a:ext cx="6127238" cy="5475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606605" y="1121906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1570841" y="1118605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534597" y="1409938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1642464" y="1409938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2631460" y="140993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/>
          <p:cNvSpPr txBox="1"/>
          <p:nvPr/>
        </p:nvSpPr>
        <p:spPr>
          <a:xfrm>
            <a:off x="1611471" y="1466085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675675" y="1416588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0" name="직사각형 139"/>
          <p:cNvSpPr/>
          <p:nvPr/>
        </p:nvSpPr>
        <p:spPr>
          <a:xfrm>
            <a:off x="1535729" y="2000847"/>
            <a:ext cx="1237696" cy="4449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2857362" y="2440456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01949" y="2058285"/>
            <a:ext cx="12497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관리진행단계</a:t>
            </a:r>
            <a:endParaRPr lang="ko-KR" altLang="en-US" sz="900" dirty="0"/>
          </a:p>
        </p:txBody>
      </p:sp>
      <p:sp>
        <p:nvSpPr>
          <p:cNvPr id="143" name="직사각형 142"/>
          <p:cNvSpPr/>
          <p:nvPr/>
        </p:nvSpPr>
        <p:spPr>
          <a:xfrm>
            <a:off x="3598262" y="1411794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TextBox 143"/>
          <p:cNvSpPr txBox="1"/>
          <p:nvPr/>
        </p:nvSpPr>
        <p:spPr>
          <a:xfrm>
            <a:off x="3642477" y="1418444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45" name="직사각형 144"/>
          <p:cNvSpPr/>
          <p:nvPr/>
        </p:nvSpPr>
        <p:spPr>
          <a:xfrm>
            <a:off x="4596944" y="1406728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4632700" y="1471187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5572206" y="1407696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TextBox 147"/>
          <p:cNvSpPr txBox="1"/>
          <p:nvPr/>
        </p:nvSpPr>
        <p:spPr>
          <a:xfrm>
            <a:off x="5607962" y="1463842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49" name="직사각형 148"/>
          <p:cNvSpPr/>
          <p:nvPr/>
        </p:nvSpPr>
        <p:spPr>
          <a:xfrm>
            <a:off x="6591687" y="1410328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/>
          <p:cNvSpPr txBox="1"/>
          <p:nvPr/>
        </p:nvSpPr>
        <p:spPr>
          <a:xfrm>
            <a:off x="6628802" y="147250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51" name="직사각형 150"/>
          <p:cNvSpPr/>
          <p:nvPr/>
        </p:nvSpPr>
        <p:spPr>
          <a:xfrm>
            <a:off x="2857362" y="2025505"/>
            <a:ext cx="4629129" cy="296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6484499" y="2068467"/>
            <a:ext cx="41464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4" name="포인트가 5개인 별 153"/>
          <p:cNvSpPr/>
          <p:nvPr/>
        </p:nvSpPr>
        <p:spPr>
          <a:xfrm>
            <a:off x="3043885" y="2093483"/>
            <a:ext cx="217592" cy="16690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87362"/>
              </p:ext>
            </p:extLst>
          </p:nvPr>
        </p:nvGraphicFramePr>
        <p:xfrm>
          <a:off x="3078336" y="5998160"/>
          <a:ext cx="937117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11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 생성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수정 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156" name="모서리가 둥근 직사각형 155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/>
          <p:cNvSpPr/>
          <p:nvPr/>
        </p:nvSpPr>
        <p:spPr>
          <a:xfrm>
            <a:off x="3098401" y="59997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971572" y="2062960"/>
            <a:ext cx="42227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5327073" y="2086487"/>
            <a:ext cx="1108446" cy="150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1530142" y="1763644"/>
            <a:ext cx="6040286" cy="229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TextBox 161"/>
          <p:cNvSpPr txBox="1"/>
          <p:nvPr/>
        </p:nvSpPr>
        <p:spPr>
          <a:xfrm>
            <a:off x="1919905" y="1784094"/>
            <a:ext cx="52607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쇼핑몰관리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상품관리</a:t>
            </a:r>
            <a:r>
              <a:rPr lang="en-US" altLang="ko-KR" sz="800" dirty="0" smtClean="0"/>
              <a:t>	A/S</a:t>
            </a:r>
            <a:r>
              <a:rPr lang="ko-KR" altLang="en-US" sz="800" dirty="0" smtClean="0"/>
              <a:t>관리</a:t>
            </a:r>
            <a:r>
              <a:rPr lang="en-US" altLang="ko-KR" sz="800" dirty="0" smtClean="0"/>
              <a:t>	</a:t>
            </a:r>
            <a:r>
              <a:rPr lang="ko-KR" altLang="en-US" sz="800" dirty="0" smtClean="0"/>
              <a:t>품질관리 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이익관리</a:t>
            </a:r>
            <a:r>
              <a:rPr lang="en-US" altLang="ko-KR" sz="800" dirty="0" smtClean="0"/>
              <a:t>	</a:t>
            </a:r>
            <a:r>
              <a:rPr lang="ko-KR" altLang="en-US" sz="800" dirty="0" err="1" smtClean="0"/>
              <a:t>오더관리</a:t>
            </a:r>
            <a:endParaRPr lang="en-US" altLang="ko-KR" sz="800" dirty="0" smtClean="0"/>
          </a:p>
        </p:txBody>
      </p:sp>
      <p:sp>
        <p:nvSpPr>
          <p:cNvPr id="163" name="직사각형 162"/>
          <p:cNvSpPr/>
          <p:nvPr/>
        </p:nvSpPr>
        <p:spPr>
          <a:xfrm>
            <a:off x="1680066" y="2044692"/>
            <a:ext cx="1014808" cy="626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64" name="TextBox 163"/>
          <p:cNvSpPr txBox="1"/>
          <p:nvPr/>
        </p:nvSpPr>
        <p:spPr>
          <a:xfrm>
            <a:off x="1608216" y="2114366"/>
            <a:ext cx="1156497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>
              <a:lnSpc>
                <a:spcPct val="150000"/>
              </a:lnSpc>
            </a:pPr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165" name="TextBox 164"/>
          <p:cNvSpPr txBox="1"/>
          <p:nvPr/>
        </p:nvSpPr>
        <p:spPr>
          <a:xfrm>
            <a:off x="1694926" y="2320134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94258"/>
              </p:ext>
            </p:extLst>
          </p:nvPr>
        </p:nvGraphicFramePr>
        <p:xfrm>
          <a:off x="2969938" y="2595395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485372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88793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관리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67" name="직사각형 166"/>
          <p:cNvSpPr/>
          <p:nvPr/>
        </p:nvSpPr>
        <p:spPr>
          <a:xfrm>
            <a:off x="3072712" y="3038741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3072712" y="3408744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3074667" y="2682638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4829741" y="3077754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217473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609564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001655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6393746" y="3081866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6787890" y="3081866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76" name="직선 연결선 175"/>
          <p:cNvCxnSpPr>
            <a:stCxn id="171" idx="3"/>
            <a:endCxn id="172" idx="1"/>
          </p:cNvCxnSpPr>
          <p:nvPr/>
        </p:nvCxnSpPr>
        <p:spPr>
          <a:xfrm>
            <a:off x="5547673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>
            <a:off x="5155582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172" idx="3"/>
            <a:endCxn id="173" idx="1"/>
          </p:cNvCxnSpPr>
          <p:nvPr/>
        </p:nvCxnSpPr>
        <p:spPr>
          <a:xfrm>
            <a:off x="5939764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연결선 178"/>
          <p:cNvCxnSpPr>
            <a:stCxn id="173" idx="3"/>
            <a:endCxn id="174" idx="1"/>
          </p:cNvCxnSpPr>
          <p:nvPr/>
        </p:nvCxnSpPr>
        <p:spPr>
          <a:xfrm>
            <a:off x="6331855" y="3144035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>
            <a:off x="6727887" y="3144035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/>
          <p:cNvSpPr/>
          <p:nvPr/>
        </p:nvSpPr>
        <p:spPr>
          <a:xfrm>
            <a:off x="4768608" y="2975968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694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52812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r>
                        <a:rPr lang="ko-KR" altLang="en-US" sz="1100" b="1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653229"/>
              </p:ext>
            </p:extLst>
          </p:nvPr>
        </p:nvGraphicFramePr>
        <p:xfrm>
          <a:off x="2976207" y="6158290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92327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등록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내용 수정 버튼 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관리 탭에서 기초등록메뉴를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리스트가 기본적으로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나오며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조회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기능이 있습니다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>
            <a:off x="2996272" y="615991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3478464" y="3124876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0244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38551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추가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465975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페이지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쇼핑몰명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쇼핑몰 </a:t>
            </a:r>
            <a:r>
              <a:rPr lang="ko-KR" altLang="en-US" sz="1000" dirty="0" smtClean="0"/>
              <a:t>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0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55840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09845"/>
              </p:ext>
            </p:extLst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5249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수정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쇼핑몰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28725"/>
              </p:ext>
            </p:extLst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949"/>
              </p:ext>
            </p:extLst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쇼핑몰명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5637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쇼핑몰 </a:t>
            </a:r>
            <a:r>
              <a:rPr lang="ko-KR" altLang="en-US" sz="1000" dirty="0" smtClean="0"/>
              <a:t>수정         쇼핑몰 </a:t>
            </a:r>
            <a:r>
              <a:rPr lang="ko-KR" altLang="en-US" sz="1000" dirty="0" smtClean="0"/>
              <a:t>삭제                       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8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2768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40857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 창이 나타나는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조회 창이 나타나는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상품등록메뉴를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리스트가 기본적으로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나오며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버튼이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25000"/>
              </p:ext>
            </p:extLst>
          </p:nvPr>
        </p:nvGraphicFramePr>
        <p:xfrm>
          <a:off x="3026939" y="6138204"/>
          <a:ext cx="699853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등록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sp>
        <p:nvSpPr>
          <p:cNvPr id="98" name="타원 97"/>
          <p:cNvSpPr/>
          <p:nvPr/>
        </p:nvSpPr>
        <p:spPr>
          <a:xfrm>
            <a:off x="3047004" y="6139829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2" name="타원 111"/>
          <p:cNvSpPr/>
          <p:nvPr/>
        </p:nvSpPr>
        <p:spPr>
          <a:xfrm>
            <a:off x="3442677" y="3088485"/>
            <a:ext cx="122265" cy="13362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4696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1" name="TextBox 110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12" name="직사각형 111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3" name="TextBox 112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5575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33449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등록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등록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TextBox 134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960246" y="5607268"/>
            <a:ext cx="3390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등록         </a:t>
            </a:r>
            <a:r>
              <a:rPr lang="en-US" altLang="ko-KR" sz="1000" dirty="0" smtClean="0"/>
              <a:t>		    </a:t>
            </a:r>
            <a:r>
              <a:rPr lang="ko-KR" altLang="en-US" sz="1000" dirty="0" smtClean="0"/>
              <a:t>닫기</a:t>
            </a:r>
            <a:endParaRPr lang="en-US" altLang="ko-KR" sz="1000" dirty="0" smtClean="0"/>
          </a:p>
        </p:txBody>
      </p:sp>
      <p:sp>
        <p:nvSpPr>
          <p:cNvPr id="137" name="타원 136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2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40"/>
          <p:cNvSpPr txBox="1"/>
          <p:nvPr/>
        </p:nvSpPr>
        <p:spPr>
          <a:xfrm>
            <a:off x="1868162" y="3950313"/>
            <a:ext cx="100287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02061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등록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상품관리 수정</a:t>
                      </a:r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917239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쇼핑몰 리스트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2976207" y="6158290"/>
          <a:ext cx="2099559" cy="258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853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47200522"/>
                    </a:ext>
                  </a:extLst>
                </a:gridCol>
                <a:gridCol w="699853">
                  <a:extLst>
                    <a:ext uri="{9D8B030D-6E8A-4147-A177-3AD203B41FA5}">
                      <a16:colId xmlns:a16="http://schemas.microsoft.com/office/drawing/2014/main" val="1070316023"/>
                    </a:ext>
                  </a:extLst>
                </a:gridCol>
              </a:tblGrid>
              <a:tr h="258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신규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(F2)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조회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삭제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83906"/>
              </p:ext>
            </p:extLst>
          </p:nvPr>
        </p:nvGraphicFramePr>
        <p:xfrm>
          <a:off x="8011263" y="103353"/>
          <a:ext cx="2615952" cy="6662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수정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정보 삭제 버튼</a:t>
                      </a:r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닫기 버튼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변경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삭제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14733" y="4168130"/>
            <a:ext cx="929857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3097584" y="2803880"/>
          <a:ext cx="4430991" cy="30779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75">
                  <a:extLst>
                    <a:ext uri="{9D8B030D-6E8A-4147-A177-3AD203B41FA5}">
                      <a16:colId xmlns:a16="http://schemas.microsoft.com/office/drawing/2014/main" val="4020621690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2694897086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685237051"/>
                    </a:ext>
                  </a:extLst>
                </a:gridCol>
                <a:gridCol w="507202">
                  <a:extLst>
                    <a:ext uri="{9D8B030D-6E8A-4147-A177-3AD203B41FA5}">
                      <a16:colId xmlns:a16="http://schemas.microsoft.com/office/drawing/2014/main" val="3782557349"/>
                    </a:ext>
                  </a:extLst>
                </a:gridCol>
                <a:gridCol w="667856">
                  <a:extLst>
                    <a:ext uri="{9D8B030D-6E8A-4147-A177-3AD203B41FA5}">
                      <a16:colId xmlns:a16="http://schemas.microsoft.com/office/drawing/2014/main" val="27445039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1150971686"/>
                    </a:ext>
                  </a:extLst>
                </a:gridCol>
                <a:gridCol w="490451">
                  <a:extLst>
                    <a:ext uri="{9D8B030D-6E8A-4147-A177-3AD203B41FA5}">
                      <a16:colId xmlns:a16="http://schemas.microsoft.com/office/drawing/2014/main" val="1057190206"/>
                    </a:ext>
                  </a:extLst>
                </a:gridCol>
                <a:gridCol w="390698">
                  <a:extLst>
                    <a:ext uri="{9D8B030D-6E8A-4147-A177-3AD203B41FA5}">
                      <a16:colId xmlns:a16="http://schemas.microsoft.com/office/drawing/2014/main" val="265517952"/>
                    </a:ext>
                  </a:extLst>
                </a:gridCol>
                <a:gridCol w="446678">
                  <a:extLst>
                    <a:ext uri="{9D8B030D-6E8A-4147-A177-3AD203B41FA5}">
                      <a16:colId xmlns:a16="http://schemas.microsoft.com/office/drawing/2014/main" val="694712116"/>
                    </a:ext>
                  </a:extLst>
                </a:gridCol>
              </a:tblGrid>
              <a:tr h="304295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850897"/>
                  </a:ext>
                </a:extLst>
              </a:tr>
              <a:tr h="17546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534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625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5369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045873"/>
                  </a:ext>
                </a:extLst>
              </a:tr>
              <a:tr h="173207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49236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699217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416412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37171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269305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06610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18474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00563"/>
                  </a:ext>
                </a:extLst>
              </a:tr>
              <a:tr h="166995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73531"/>
                  </a:ext>
                </a:extLst>
              </a:tr>
            </a:tbl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3143378" y="2507563"/>
            <a:ext cx="598598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 </a:t>
            </a:r>
            <a:r>
              <a:rPr lang="en-US" altLang="ko-KR" sz="1000" dirty="0" smtClean="0">
                <a:solidFill>
                  <a:schemeClr val="bg1">
                    <a:lumMod val="85000"/>
                  </a:schemeClr>
                </a:solidFill>
              </a:rPr>
              <a:t>2 3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634425" y="2555069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3901059" y="2539210"/>
            <a:ext cx="0" cy="17588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58873" y="2546253"/>
            <a:ext cx="336251" cy="1688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 flipH="1">
            <a:off x="4375492" y="2539210"/>
            <a:ext cx="72008" cy="170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648815" y="2555068"/>
            <a:ext cx="167605" cy="15723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&gt;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375492" y="2493102"/>
            <a:ext cx="231091" cy="24622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3342744" y="2242142"/>
          <a:ext cx="388007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297">
                  <a:extLst>
                    <a:ext uri="{9D8B030D-6E8A-4147-A177-3AD203B41FA5}">
                      <a16:colId xmlns:a16="http://schemas.microsoft.com/office/drawing/2014/main" val="12912179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260630084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352246415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26878543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153292321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4042226929"/>
                    </a:ext>
                  </a:extLst>
                </a:gridCol>
                <a:gridCol w="554297">
                  <a:extLst>
                    <a:ext uri="{9D8B030D-6E8A-4147-A177-3AD203B41FA5}">
                      <a16:colId xmlns:a16="http://schemas.microsoft.com/office/drawing/2014/main" val="2873620294"/>
                    </a:ext>
                  </a:extLst>
                </a:gridCol>
              </a:tblGrid>
              <a:tr h="206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17795"/>
                  </a:ext>
                </a:extLst>
              </a:tr>
            </a:tbl>
          </a:graphicData>
        </a:graphic>
      </p:graphicFrame>
      <p:cxnSp>
        <p:nvCxnSpPr>
          <p:cNvPr id="87" name="직선 연결선 86"/>
          <p:cNvCxnSpPr/>
          <p:nvPr/>
        </p:nvCxnSpPr>
        <p:spPr>
          <a:xfrm flipH="1">
            <a:off x="3098025" y="2461042"/>
            <a:ext cx="44726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/>
          <p:cNvSpPr/>
          <p:nvPr/>
        </p:nvSpPr>
        <p:spPr>
          <a:xfrm>
            <a:off x="2978651" y="2034619"/>
            <a:ext cx="3971330" cy="4144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213723" y="2439088"/>
            <a:ext cx="3555318" cy="32285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29040" y="4026095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리스트</a:t>
            </a:r>
            <a:endParaRPr lang="en-US" altLang="ko-KR" sz="1000" dirty="0" smtClean="0"/>
          </a:p>
        </p:txBody>
      </p:sp>
      <p:sp>
        <p:nvSpPr>
          <p:cNvPr id="171" name="TextBox 170"/>
          <p:cNvSpPr txBox="1"/>
          <p:nvPr/>
        </p:nvSpPr>
        <p:spPr>
          <a:xfrm>
            <a:off x="5914458" y="5825681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거래처 추가</a:t>
            </a:r>
            <a:endParaRPr lang="en-US" altLang="ko-KR" sz="1000" dirty="0" smtClean="0"/>
          </a:p>
        </p:txBody>
      </p:sp>
      <p:sp>
        <p:nvSpPr>
          <p:cNvPr id="172" name="직사각형 171"/>
          <p:cNvSpPr/>
          <p:nvPr/>
        </p:nvSpPr>
        <p:spPr>
          <a:xfrm>
            <a:off x="5920002" y="5798988"/>
            <a:ext cx="867179" cy="255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5796044" y="5684690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TextBox 173"/>
          <p:cNvSpPr txBox="1"/>
          <p:nvPr/>
        </p:nvSpPr>
        <p:spPr>
          <a:xfrm>
            <a:off x="5766487" y="565281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2548063" y="1790140"/>
            <a:ext cx="1080120" cy="579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/>
          <p:cNvSpPr txBox="1"/>
          <p:nvPr/>
        </p:nvSpPr>
        <p:spPr>
          <a:xfrm>
            <a:off x="2530721" y="184628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제조업</a:t>
            </a:r>
            <a:r>
              <a:rPr lang="en-US" altLang="ko-KR" sz="800" dirty="0" smtClean="0"/>
              <a:t>)</a:t>
            </a:r>
          </a:p>
          <a:p>
            <a:endParaRPr lang="en-US" altLang="ko-KR" sz="800" dirty="0" smtClean="0"/>
          </a:p>
          <a:p>
            <a:r>
              <a:rPr lang="ko-KR" altLang="en-US" sz="800" dirty="0" smtClean="0"/>
              <a:t>나만의 메뉴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유통업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177" name="TextBox 176"/>
          <p:cNvSpPr txBox="1"/>
          <p:nvPr/>
        </p:nvSpPr>
        <p:spPr>
          <a:xfrm>
            <a:off x="3310437" y="2541713"/>
            <a:ext cx="34740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거래처 코드       </a:t>
            </a:r>
            <a:r>
              <a:rPr lang="ko-KR" altLang="en-US" sz="700" dirty="0" err="1" smtClean="0"/>
              <a:t>거래처명</a:t>
            </a:r>
            <a:r>
              <a:rPr lang="ko-KR" altLang="en-US" sz="700" dirty="0" smtClean="0"/>
              <a:t>         대표자명        연락처       </a:t>
            </a:r>
            <a:r>
              <a:rPr lang="ko-KR" altLang="en-US" sz="700" dirty="0" err="1" smtClean="0"/>
              <a:t>사용구분</a:t>
            </a:r>
            <a:r>
              <a:rPr lang="ko-KR" altLang="en-US" sz="700" dirty="0" smtClean="0"/>
              <a:t>      주소</a:t>
            </a:r>
            <a:endParaRPr lang="en-US" altLang="ko-KR" sz="900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3371994" y="2775313"/>
            <a:ext cx="3446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 smtClean="0"/>
              <a:t>BA00801          </a:t>
            </a:r>
            <a:r>
              <a:rPr lang="ko-KR" altLang="en-US" sz="700" dirty="0" smtClean="0"/>
              <a:t>거래처</a:t>
            </a:r>
            <a:r>
              <a:rPr lang="en-US" altLang="ko-KR" sz="700" dirty="0" smtClean="0"/>
              <a:t>1           </a:t>
            </a:r>
            <a:r>
              <a:rPr lang="ko-KR" altLang="en-US" sz="700" dirty="0" smtClean="0"/>
              <a:t>김대표    </a:t>
            </a:r>
            <a:r>
              <a:rPr lang="en-US" altLang="ko-KR" sz="700" dirty="0" smtClean="0"/>
              <a:t>010-1234-5678    </a:t>
            </a:r>
            <a:r>
              <a:rPr lang="ko-KR" altLang="en-US" sz="700" dirty="0" smtClean="0"/>
              <a:t>사용      대전 서구</a:t>
            </a:r>
            <a:endParaRPr lang="en-US" altLang="ko-KR" sz="900" dirty="0" smtClean="0"/>
          </a:p>
        </p:txBody>
      </p:sp>
      <p:sp>
        <p:nvSpPr>
          <p:cNvPr id="179" name="타원 178"/>
          <p:cNvSpPr/>
          <p:nvPr/>
        </p:nvSpPr>
        <p:spPr>
          <a:xfrm>
            <a:off x="2487427" y="2057022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TextBox 179"/>
          <p:cNvSpPr txBox="1"/>
          <p:nvPr/>
        </p:nvSpPr>
        <p:spPr>
          <a:xfrm>
            <a:off x="2457870" y="202514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520303" y="1705215"/>
            <a:ext cx="4298468" cy="4457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2874157" y="5552324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2842975" y="552970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32612" y="1946059"/>
            <a:ext cx="82586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대표자명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업태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연락처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업체 메모</a:t>
            </a:r>
            <a:endParaRPr lang="en-US" altLang="ko-KR" sz="1000" dirty="0" smtClean="0"/>
          </a:p>
        </p:txBody>
      </p:sp>
      <p:sp>
        <p:nvSpPr>
          <p:cNvPr id="186" name="TextBox 185"/>
          <p:cNvSpPr txBox="1"/>
          <p:nvPr/>
        </p:nvSpPr>
        <p:spPr>
          <a:xfrm>
            <a:off x="2940881" y="5604339"/>
            <a:ext cx="3518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상품 정보 수정       상품 삭제                             닫기</a:t>
            </a:r>
            <a:endParaRPr lang="en-US" altLang="ko-KR" sz="1000" dirty="0" smtClean="0"/>
          </a:p>
        </p:txBody>
      </p:sp>
      <p:sp>
        <p:nvSpPr>
          <p:cNvPr id="187" name="타원 186"/>
          <p:cNvSpPr/>
          <p:nvPr/>
        </p:nvSpPr>
        <p:spPr>
          <a:xfrm>
            <a:off x="4038796" y="5524328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/>
          <p:cNvSpPr txBox="1"/>
          <p:nvPr/>
        </p:nvSpPr>
        <p:spPr>
          <a:xfrm>
            <a:off x="4007987" y="550460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776877" y="5510819"/>
            <a:ext cx="192834" cy="1928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5746893" y="5479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3656921" y="197224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3656921" y="3747562"/>
            <a:ext cx="2716497" cy="1571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3656921" y="2268133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3656921" y="3451677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3656921" y="2564019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3656921" y="3155791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3656921" y="2859905"/>
            <a:ext cx="2716497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2925457" y="5615817"/>
            <a:ext cx="109791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4045476" y="5603990"/>
            <a:ext cx="877556" cy="23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5725235" y="5610799"/>
            <a:ext cx="945885" cy="219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271706"/>
              </p:ext>
            </p:extLst>
          </p:nvPr>
        </p:nvGraphicFramePr>
        <p:xfrm>
          <a:off x="1524000" y="0"/>
          <a:ext cx="6372198" cy="8678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2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1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2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Title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ERP 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05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ID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Date</a:t>
                      </a:r>
                      <a:endParaRPr lang="ko-KR" altLang="en-US" sz="1100" b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230630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Author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Screen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Path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재고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메뉴 </a:t>
                      </a:r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 </a:t>
                      </a:r>
                      <a:r>
                        <a:rPr lang="ko-KR" altLang="en-US" sz="11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관리 메인 페이지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703512" y="1061049"/>
            <a:ext cx="6048672" cy="53954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1775520" y="1133057"/>
            <a:ext cx="936104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739756" y="1129756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로고 또는 심볼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703512" y="1421089"/>
            <a:ext cx="6048672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1811379" y="1421089"/>
            <a:ext cx="896739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2800375" y="142108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80386" y="1477236"/>
            <a:ext cx="10519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개인정보</a:t>
            </a:r>
            <a:r>
              <a:rPr lang="en-US" altLang="ko-KR" sz="1000" dirty="0"/>
              <a:t>/</a:t>
            </a:r>
            <a:r>
              <a:rPr lang="ko-KR" altLang="en-US" sz="1000" dirty="0"/>
              <a:t>문의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44590" y="1427739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나만의 </a:t>
            </a:r>
            <a:r>
              <a:rPr lang="ko-KR" altLang="en-US" sz="900" dirty="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제조업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181" name="직사각형 180"/>
          <p:cNvSpPr/>
          <p:nvPr/>
        </p:nvSpPr>
        <p:spPr>
          <a:xfrm>
            <a:off x="1704644" y="1779961"/>
            <a:ext cx="1237696" cy="4681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1875270" y="1880101"/>
            <a:ext cx="9400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0" name="TextBox 79"/>
          <p:cNvSpPr txBox="1"/>
          <p:nvPr/>
        </p:nvSpPr>
        <p:spPr>
          <a:xfrm>
            <a:off x="1982861" y="1882101"/>
            <a:ext cx="8494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쇼핑몰 관리</a:t>
            </a:r>
            <a:endParaRPr lang="ko-KR" altLang="en-US" sz="900" dirty="0"/>
          </a:p>
        </p:txBody>
      </p:sp>
      <p:sp>
        <p:nvSpPr>
          <p:cNvPr id="81" name="직사각형 80"/>
          <p:cNvSpPr/>
          <p:nvPr/>
        </p:nvSpPr>
        <p:spPr>
          <a:xfrm>
            <a:off x="1871170" y="1880101"/>
            <a:ext cx="944137" cy="593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2" name="TextBox 81"/>
          <p:cNvSpPr txBox="1"/>
          <p:nvPr/>
        </p:nvSpPr>
        <p:spPr>
          <a:xfrm>
            <a:off x="1888093" y="2192152"/>
            <a:ext cx="963030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dirty="0" smtClean="0"/>
              <a:t>기초 등록</a:t>
            </a:r>
            <a:endParaRPr lang="en-US" altLang="ko-KR" sz="900" dirty="0" smtClean="0"/>
          </a:p>
        </p:txBody>
      </p:sp>
      <p:sp>
        <p:nvSpPr>
          <p:cNvPr id="83" name="직사각형 82"/>
          <p:cNvSpPr/>
          <p:nvPr/>
        </p:nvSpPr>
        <p:spPr>
          <a:xfrm>
            <a:off x="1871170" y="2541364"/>
            <a:ext cx="929205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4" name="TextBox 83"/>
          <p:cNvSpPr txBox="1"/>
          <p:nvPr/>
        </p:nvSpPr>
        <p:spPr>
          <a:xfrm>
            <a:off x="2015956" y="2542481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상품 관리</a:t>
            </a:r>
            <a:endParaRPr lang="ko-KR" altLang="en-US" sz="900" dirty="0"/>
          </a:p>
        </p:txBody>
      </p:sp>
      <p:sp>
        <p:nvSpPr>
          <p:cNvPr id="85" name="직사각형 84"/>
          <p:cNvSpPr/>
          <p:nvPr/>
        </p:nvSpPr>
        <p:spPr>
          <a:xfrm>
            <a:off x="1871170" y="2541364"/>
            <a:ext cx="929205" cy="70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86" name="TextBox 85"/>
          <p:cNvSpPr txBox="1"/>
          <p:nvPr/>
        </p:nvSpPr>
        <p:spPr>
          <a:xfrm>
            <a:off x="1827016" y="282738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상품 등록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주문 관리</a:t>
            </a:r>
            <a:endParaRPr lang="en-US" altLang="ko-KR" sz="900" dirty="0" smtClean="0"/>
          </a:p>
        </p:txBody>
      </p:sp>
      <p:sp>
        <p:nvSpPr>
          <p:cNvPr id="92" name="TextBox 91"/>
          <p:cNvSpPr txBox="1"/>
          <p:nvPr/>
        </p:nvSpPr>
        <p:spPr>
          <a:xfrm>
            <a:off x="1893791" y="2786986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045492" y="2159101"/>
            <a:ext cx="4629129" cy="3896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83021" y="186287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주문진행단계</a:t>
            </a:r>
            <a:endParaRPr lang="ko-KR" altLang="en-US" sz="900" dirty="0"/>
          </a:p>
        </p:txBody>
      </p:sp>
      <p:sp>
        <p:nvSpPr>
          <p:cNvPr id="89" name="직사각형 88"/>
          <p:cNvSpPr/>
          <p:nvPr/>
        </p:nvSpPr>
        <p:spPr>
          <a:xfrm>
            <a:off x="3767177" y="1422945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3811392" y="1429595"/>
            <a:ext cx="87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나만의 </a:t>
            </a:r>
            <a:r>
              <a:rPr lang="ko-KR" altLang="en-US" sz="900" smtClean="0"/>
              <a:t>메뉴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유통업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91" name="직사각형 90"/>
          <p:cNvSpPr/>
          <p:nvPr/>
        </p:nvSpPr>
        <p:spPr>
          <a:xfrm>
            <a:off x="4765859" y="1417879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4801615" y="1482338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1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5741121" y="1418847"/>
            <a:ext cx="8684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76877" y="1474993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재고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메뉴</a:t>
            </a:r>
            <a:endParaRPr lang="ko-KR" altLang="en-US" sz="1000" dirty="0"/>
          </a:p>
        </p:txBody>
      </p:sp>
      <p:sp>
        <p:nvSpPr>
          <p:cNvPr id="103" name="직사각형 102"/>
          <p:cNvSpPr/>
          <p:nvPr/>
        </p:nvSpPr>
        <p:spPr>
          <a:xfrm>
            <a:off x="6760602" y="1421479"/>
            <a:ext cx="868440" cy="35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6797717" y="1483659"/>
            <a:ext cx="876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관리 메뉴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3045493" y="1836605"/>
            <a:ext cx="4533504" cy="283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20319" y="1862081"/>
            <a:ext cx="41357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10" name="포인트가 5개인 별 9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48013"/>
              </p:ext>
            </p:extLst>
          </p:nvPr>
        </p:nvGraphicFramePr>
        <p:xfrm>
          <a:off x="8011263" y="103353"/>
          <a:ext cx="2615952" cy="668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33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Detail</a:t>
                      </a:r>
                      <a:r>
                        <a:rPr lang="en-US" altLang="ko-KR" sz="11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Description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각 단계를 누르면 주문 배송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 교환 처리를 변경할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aseline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700181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9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62712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10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0489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11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4237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12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5365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13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14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6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15</a:t>
                      </a:r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932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화면 설명</a:t>
                      </a:r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6259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상품 관리 탭에서 주문 관리를 누르면 나오는 페이지 입니다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주문 진행 단계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현황이 나오며 주문 배송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취소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교환 상태 처리를 할 수 있습니다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</a:t>
                      </a:r>
                      <a:endParaRPr lang="en-US" altLang="ko-KR" sz="80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7107392" y="1856574"/>
            <a:ext cx="421183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smtClean="0"/>
              <a:t>옵션</a:t>
            </a:r>
            <a:endParaRPr lang="ko-KR" altLang="en-US" sz="900" dirty="0"/>
          </a:p>
        </p:txBody>
      </p:sp>
      <p:sp>
        <p:nvSpPr>
          <p:cNvPr id="224" name="포인트가 5개인 별 223"/>
          <p:cNvSpPr/>
          <p:nvPr/>
        </p:nvSpPr>
        <p:spPr>
          <a:xfrm>
            <a:off x="3214156" y="1860712"/>
            <a:ext cx="217032" cy="201916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모서리가 둥근 직사각형 224"/>
          <p:cNvSpPr/>
          <p:nvPr/>
        </p:nvSpPr>
        <p:spPr>
          <a:xfrm>
            <a:off x="5462893" y="1880101"/>
            <a:ext cx="1105593" cy="1825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1860061" y="3295208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2" name="TextBox 101"/>
          <p:cNvSpPr txBox="1"/>
          <p:nvPr/>
        </p:nvSpPr>
        <p:spPr>
          <a:xfrm>
            <a:off x="2004847" y="3296325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A/S </a:t>
            </a:r>
            <a:r>
              <a:rPr lang="ko-KR" altLang="en-US" sz="900" dirty="0" smtClean="0"/>
              <a:t>관리</a:t>
            </a:r>
            <a:endParaRPr lang="ko-KR" altLang="en-US" sz="900" dirty="0"/>
          </a:p>
        </p:txBody>
      </p:sp>
      <p:sp>
        <p:nvSpPr>
          <p:cNvPr id="108" name="직사각형 107"/>
          <p:cNvSpPr/>
          <p:nvPr/>
        </p:nvSpPr>
        <p:spPr>
          <a:xfrm>
            <a:off x="1860061" y="3295208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9" name="TextBox 108"/>
          <p:cNvSpPr txBox="1"/>
          <p:nvPr/>
        </p:nvSpPr>
        <p:spPr>
          <a:xfrm>
            <a:off x="1888030" y="356463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/>
              <a:t>A/S </a:t>
            </a:r>
            <a:r>
              <a:rPr lang="ko-KR" altLang="en-US" sz="900" dirty="0" smtClean="0"/>
              <a:t>접수</a:t>
            </a:r>
            <a:endParaRPr lang="en-US" altLang="ko-KR" sz="900" dirty="0" smtClean="0"/>
          </a:p>
        </p:txBody>
      </p:sp>
      <p:sp>
        <p:nvSpPr>
          <p:cNvPr id="111" name="TextBox 110"/>
          <p:cNvSpPr txBox="1"/>
          <p:nvPr/>
        </p:nvSpPr>
        <p:spPr>
          <a:xfrm>
            <a:off x="1882682" y="3540830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1860061" y="390782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6" name="TextBox 115"/>
          <p:cNvSpPr txBox="1"/>
          <p:nvPr/>
        </p:nvSpPr>
        <p:spPr>
          <a:xfrm>
            <a:off x="2004847" y="390894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품질관리</a:t>
            </a:r>
            <a:endParaRPr lang="ko-KR" altLang="en-US" sz="900" dirty="0"/>
          </a:p>
        </p:txBody>
      </p:sp>
      <p:sp>
        <p:nvSpPr>
          <p:cNvPr id="117" name="직사각형 116"/>
          <p:cNvSpPr/>
          <p:nvPr/>
        </p:nvSpPr>
        <p:spPr>
          <a:xfrm>
            <a:off x="1860061" y="3907823"/>
            <a:ext cx="944137" cy="5534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8" name="TextBox 117"/>
          <p:cNvSpPr txBox="1"/>
          <p:nvPr/>
        </p:nvSpPr>
        <p:spPr>
          <a:xfrm>
            <a:off x="1942681" y="4178519"/>
            <a:ext cx="9298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품질검사요청</a:t>
            </a:r>
            <a:endParaRPr lang="en-US" altLang="ko-KR" sz="900" dirty="0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1882682" y="415344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855202" y="4527693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2" name="TextBox 121"/>
          <p:cNvSpPr txBox="1"/>
          <p:nvPr/>
        </p:nvSpPr>
        <p:spPr>
          <a:xfrm>
            <a:off x="1999988" y="4528810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이익관리</a:t>
            </a:r>
            <a:endParaRPr lang="ko-KR" altLang="en-US" sz="900" dirty="0"/>
          </a:p>
        </p:txBody>
      </p:sp>
      <p:sp>
        <p:nvSpPr>
          <p:cNvPr id="123" name="직사각형 122"/>
          <p:cNvSpPr/>
          <p:nvPr/>
        </p:nvSpPr>
        <p:spPr>
          <a:xfrm>
            <a:off x="1855202" y="4527693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4" name="TextBox 123"/>
          <p:cNvSpPr txBox="1"/>
          <p:nvPr/>
        </p:nvSpPr>
        <p:spPr>
          <a:xfrm>
            <a:off x="1858563" y="4810332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 smtClean="0"/>
              <a:t>월별이익</a:t>
            </a:r>
            <a:endParaRPr lang="en-US" altLang="ko-KR" sz="900" dirty="0" smtClean="0"/>
          </a:p>
          <a:p>
            <a:pPr algn="ctr"/>
            <a:r>
              <a:rPr lang="ko-KR" altLang="en-US" sz="900" dirty="0" err="1" smtClean="0"/>
              <a:t>일별이익</a:t>
            </a:r>
            <a:endParaRPr lang="en-US" altLang="ko-KR" sz="900" dirty="0" smtClean="0"/>
          </a:p>
        </p:txBody>
      </p:sp>
      <p:sp>
        <p:nvSpPr>
          <p:cNvPr id="125" name="TextBox 124"/>
          <p:cNvSpPr txBox="1"/>
          <p:nvPr/>
        </p:nvSpPr>
        <p:spPr>
          <a:xfrm>
            <a:off x="1877823" y="4773315"/>
            <a:ext cx="179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1855202" y="5260869"/>
            <a:ext cx="944137" cy="2610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2" name="TextBox 131"/>
          <p:cNvSpPr txBox="1"/>
          <p:nvPr/>
        </p:nvSpPr>
        <p:spPr>
          <a:xfrm>
            <a:off x="1999988" y="5261986"/>
            <a:ext cx="6971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 smtClean="0"/>
              <a:t>오더관리</a:t>
            </a:r>
            <a:endParaRPr lang="ko-KR" altLang="en-US" sz="900" dirty="0"/>
          </a:p>
        </p:txBody>
      </p:sp>
      <p:sp>
        <p:nvSpPr>
          <p:cNvPr id="133" name="직사각형 132"/>
          <p:cNvSpPr/>
          <p:nvPr/>
        </p:nvSpPr>
        <p:spPr>
          <a:xfrm>
            <a:off x="1855202" y="5260869"/>
            <a:ext cx="944137" cy="667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4" name="TextBox 133"/>
          <p:cNvSpPr txBox="1"/>
          <p:nvPr/>
        </p:nvSpPr>
        <p:spPr>
          <a:xfrm>
            <a:off x="1858563" y="5543508"/>
            <a:ext cx="92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/>
              <a:t>관리유형조회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관리진행단계</a:t>
            </a:r>
            <a:endParaRPr lang="en-US" altLang="ko-KR" sz="900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930298"/>
              </p:ext>
            </p:extLst>
          </p:nvPr>
        </p:nvGraphicFramePr>
        <p:xfrm>
          <a:off x="3108866" y="2312608"/>
          <a:ext cx="440397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567">
                  <a:extLst>
                    <a:ext uri="{9D8B030D-6E8A-4147-A177-3AD203B41FA5}">
                      <a16:colId xmlns:a16="http://schemas.microsoft.com/office/drawing/2014/main" val="2031846466"/>
                    </a:ext>
                  </a:extLst>
                </a:gridCol>
                <a:gridCol w="485123">
                  <a:extLst>
                    <a:ext uri="{9D8B030D-6E8A-4147-A177-3AD203B41FA5}">
                      <a16:colId xmlns:a16="http://schemas.microsoft.com/office/drawing/2014/main" val="1280975943"/>
                    </a:ext>
                  </a:extLst>
                </a:gridCol>
                <a:gridCol w="549383">
                  <a:extLst>
                    <a:ext uri="{9D8B030D-6E8A-4147-A177-3AD203B41FA5}">
                      <a16:colId xmlns:a16="http://schemas.microsoft.com/office/drawing/2014/main" val="2801367445"/>
                    </a:ext>
                  </a:extLst>
                </a:gridCol>
                <a:gridCol w="524782">
                  <a:extLst>
                    <a:ext uri="{9D8B030D-6E8A-4147-A177-3AD203B41FA5}">
                      <a16:colId xmlns:a16="http://schemas.microsoft.com/office/drawing/2014/main" val="304018954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3177237815"/>
                    </a:ext>
                  </a:extLst>
                </a:gridCol>
                <a:gridCol w="339193">
                  <a:extLst>
                    <a:ext uri="{9D8B030D-6E8A-4147-A177-3AD203B41FA5}">
                      <a16:colId xmlns:a16="http://schemas.microsoft.com/office/drawing/2014/main" val="420625015"/>
                    </a:ext>
                  </a:extLst>
                </a:gridCol>
              </a:tblGrid>
              <a:tr h="263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주문번호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주문 명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기준</a:t>
                      </a:r>
                      <a:endParaRPr lang="en-US" altLang="ko-KR" sz="600" b="0" dirty="0" smtClean="0"/>
                    </a:p>
                    <a:p>
                      <a:pPr algn="ctr" latinLnBrk="1"/>
                      <a:r>
                        <a:rPr lang="ko-KR" altLang="en-US" sz="600" b="0" dirty="0" smtClean="0"/>
                        <a:t>일자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/>
                        <a:t>진행단계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상세</a:t>
                      </a:r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0487817"/>
                  </a:ext>
                </a:extLst>
              </a:tr>
              <a:tr h="21773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00023-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66250"/>
                  </a:ext>
                </a:extLst>
              </a:tr>
              <a:tr h="31015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/>
                        <a:t>00024-</a:t>
                      </a:r>
                    </a:p>
                    <a:p>
                      <a:pPr algn="ctr" latinLnBrk="1"/>
                      <a:r>
                        <a:rPr lang="en-US" altLang="ko-KR" sz="600" b="0" dirty="0" smtClean="0"/>
                        <a:t>202307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smtClean="0"/>
                        <a:t>상품</a:t>
                      </a:r>
                      <a:r>
                        <a:rPr lang="en-US" altLang="ko-KR" sz="600" b="0" dirty="0" smtClean="0"/>
                        <a:t>2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 smtClean="0"/>
                        <a:t>2023/07/01</a:t>
                      </a:r>
                      <a:endParaRPr lang="ko-KR" altLang="en-US" sz="600" b="0" dirty="0" smtClean="0"/>
                    </a:p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724116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211640" y="2755954"/>
            <a:ext cx="80836" cy="141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211640" y="3125957"/>
            <a:ext cx="82056" cy="141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213595" y="2399851"/>
            <a:ext cx="78881" cy="141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968669" y="2794967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주문서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5356401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발주서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5748492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6140583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작지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6532674" y="2799079"/>
            <a:ext cx="330200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생산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926818" y="2799079"/>
            <a:ext cx="215473" cy="124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판매</a:t>
            </a:r>
            <a:r>
              <a:rPr lang="en-US" altLang="ko-KR" sz="600" dirty="0" smtClean="0">
                <a:solidFill>
                  <a:schemeClr val="tx1"/>
                </a:solidFill>
              </a:rPr>
              <a:t>(1)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>
            <a:stCxn id="126" idx="3"/>
            <a:endCxn id="127" idx="1"/>
          </p:cNvCxnSpPr>
          <p:nvPr/>
        </p:nvCxnSpPr>
        <p:spPr>
          <a:xfrm>
            <a:off x="5686601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5294510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127" idx="3"/>
            <a:endCxn id="135" idx="1"/>
          </p:cNvCxnSpPr>
          <p:nvPr/>
        </p:nvCxnSpPr>
        <p:spPr>
          <a:xfrm>
            <a:off x="6078692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135" idx="3"/>
            <a:endCxn id="136" idx="1"/>
          </p:cNvCxnSpPr>
          <p:nvPr/>
        </p:nvCxnSpPr>
        <p:spPr>
          <a:xfrm>
            <a:off x="6470783" y="2861248"/>
            <a:ext cx="61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/>
          <p:nvPr/>
        </p:nvCxnSpPr>
        <p:spPr>
          <a:xfrm>
            <a:off x="6866815" y="2861248"/>
            <a:ext cx="56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4795607" y="2862073"/>
            <a:ext cx="208801" cy="15574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496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3514</Words>
  <Application>Microsoft Office PowerPoint</Application>
  <PresentationFormat>와이드스크린</PresentationFormat>
  <Paragraphs>1754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재고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재고 1 (박희성)</dc:title>
  <dc:creator>admin</dc:creator>
  <cp:lastModifiedBy>note_ma01</cp:lastModifiedBy>
  <cp:revision>211</cp:revision>
  <dcterms:created xsi:type="dcterms:W3CDTF">2023-07-04T00:36:14Z</dcterms:created>
  <dcterms:modified xsi:type="dcterms:W3CDTF">2023-07-04T13:48:41Z</dcterms:modified>
</cp:coreProperties>
</file>