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3144" y="9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988-A51A-4AB1-B7F9-3124AAF4C4F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505D-32A9-403C-85A5-D91E44410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4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988-A51A-4AB1-B7F9-3124AAF4C4F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505D-32A9-403C-85A5-D91E44410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93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988-A51A-4AB1-B7F9-3124AAF4C4F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505D-32A9-403C-85A5-D91E44410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0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988-A51A-4AB1-B7F9-3124AAF4C4F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505D-32A9-403C-85A5-D91E44410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4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988-A51A-4AB1-B7F9-3124AAF4C4F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505D-32A9-403C-85A5-D91E44410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01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988-A51A-4AB1-B7F9-3124AAF4C4F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505D-32A9-403C-85A5-D91E44410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7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988-A51A-4AB1-B7F9-3124AAF4C4F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505D-32A9-403C-85A5-D91E44410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8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988-A51A-4AB1-B7F9-3124AAF4C4F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505D-32A9-403C-85A5-D91E44410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85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988-A51A-4AB1-B7F9-3124AAF4C4F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505D-32A9-403C-85A5-D91E44410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07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988-A51A-4AB1-B7F9-3124AAF4C4F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505D-32A9-403C-85A5-D91E44410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3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988-A51A-4AB1-B7F9-3124AAF4C4F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505D-32A9-403C-85A5-D91E44410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17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27988-A51A-4AB1-B7F9-3124AAF4C4FA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505D-32A9-403C-85A5-D91E44410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4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56097"/>
              </p:ext>
            </p:extLst>
          </p:nvPr>
        </p:nvGraphicFramePr>
        <p:xfrm>
          <a:off x="273923" y="2489388"/>
          <a:ext cx="12226725" cy="4614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25">
                  <a:extLst>
                    <a:ext uri="{9D8B030D-6E8A-4147-A177-3AD203B41FA5}">
                      <a16:colId xmlns:a16="http://schemas.microsoft.com/office/drawing/2014/main" val="821370350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1310115540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2618816696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3866533842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2080242003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548629002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3002865789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649477760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4271219397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2725550712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1544077189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1395920855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1988238584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3690335417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534484145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2912383349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3077825352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3629020208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981834535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4214407577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3322657941"/>
                    </a:ext>
                  </a:extLst>
                </a:gridCol>
              </a:tblGrid>
              <a:tr h="659206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55473"/>
                  </a:ext>
                </a:extLst>
              </a:tr>
              <a:tr h="659206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1460"/>
                  </a:ext>
                </a:extLst>
              </a:tr>
              <a:tr h="659206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073286"/>
                  </a:ext>
                </a:extLst>
              </a:tr>
              <a:tr h="659206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135825"/>
                  </a:ext>
                </a:extLst>
              </a:tr>
              <a:tr h="659206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02099"/>
                  </a:ext>
                </a:extLst>
              </a:tr>
              <a:tr h="659206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32750"/>
                  </a:ext>
                </a:extLst>
              </a:tr>
              <a:tr h="659206"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7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14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21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28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35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42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49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56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63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70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77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84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91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98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105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112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119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126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133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140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147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0028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516" y="2048716"/>
            <a:ext cx="317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Human wins per set ⬇️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9723" y="7236103"/>
            <a:ext cx="317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Chomp wins per set ⬆️</a:t>
            </a:r>
          </a:p>
        </p:txBody>
      </p:sp>
    </p:spTree>
    <p:extLst>
      <p:ext uri="{BB962C8B-B14F-4D97-AF65-F5344CB8AC3E}">
        <p14:creationId xmlns:p14="http://schemas.microsoft.com/office/powerpoint/2010/main" val="159164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988015"/>
              </p:ext>
            </p:extLst>
          </p:nvPr>
        </p:nvGraphicFramePr>
        <p:xfrm>
          <a:off x="273921" y="1412945"/>
          <a:ext cx="10912733" cy="6226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41">
                  <a:extLst>
                    <a:ext uri="{9D8B030D-6E8A-4147-A177-3AD203B41FA5}">
                      <a16:colId xmlns:a16="http://schemas.microsoft.com/office/drawing/2014/main" val="821370350"/>
                    </a:ext>
                  </a:extLst>
                </a:gridCol>
                <a:gridCol w="839441">
                  <a:extLst>
                    <a:ext uri="{9D8B030D-6E8A-4147-A177-3AD203B41FA5}">
                      <a16:colId xmlns:a16="http://schemas.microsoft.com/office/drawing/2014/main" val="1310115540"/>
                    </a:ext>
                  </a:extLst>
                </a:gridCol>
                <a:gridCol w="839441">
                  <a:extLst>
                    <a:ext uri="{9D8B030D-6E8A-4147-A177-3AD203B41FA5}">
                      <a16:colId xmlns:a16="http://schemas.microsoft.com/office/drawing/2014/main" val="2618816696"/>
                    </a:ext>
                  </a:extLst>
                </a:gridCol>
                <a:gridCol w="839441">
                  <a:extLst>
                    <a:ext uri="{9D8B030D-6E8A-4147-A177-3AD203B41FA5}">
                      <a16:colId xmlns:a16="http://schemas.microsoft.com/office/drawing/2014/main" val="3866533842"/>
                    </a:ext>
                  </a:extLst>
                </a:gridCol>
                <a:gridCol w="839441">
                  <a:extLst>
                    <a:ext uri="{9D8B030D-6E8A-4147-A177-3AD203B41FA5}">
                      <a16:colId xmlns:a16="http://schemas.microsoft.com/office/drawing/2014/main" val="2080242003"/>
                    </a:ext>
                  </a:extLst>
                </a:gridCol>
                <a:gridCol w="839441">
                  <a:extLst>
                    <a:ext uri="{9D8B030D-6E8A-4147-A177-3AD203B41FA5}">
                      <a16:colId xmlns:a16="http://schemas.microsoft.com/office/drawing/2014/main" val="548629002"/>
                    </a:ext>
                  </a:extLst>
                </a:gridCol>
                <a:gridCol w="839441">
                  <a:extLst>
                    <a:ext uri="{9D8B030D-6E8A-4147-A177-3AD203B41FA5}">
                      <a16:colId xmlns:a16="http://schemas.microsoft.com/office/drawing/2014/main" val="3002865789"/>
                    </a:ext>
                  </a:extLst>
                </a:gridCol>
                <a:gridCol w="839441">
                  <a:extLst>
                    <a:ext uri="{9D8B030D-6E8A-4147-A177-3AD203B41FA5}">
                      <a16:colId xmlns:a16="http://schemas.microsoft.com/office/drawing/2014/main" val="649477760"/>
                    </a:ext>
                  </a:extLst>
                </a:gridCol>
                <a:gridCol w="839441">
                  <a:extLst>
                    <a:ext uri="{9D8B030D-6E8A-4147-A177-3AD203B41FA5}">
                      <a16:colId xmlns:a16="http://schemas.microsoft.com/office/drawing/2014/main" val="4271219397"/>
                    </a:ext>
                  </a:extLst>
                </a:gridCol>
                <a:gridCol w="839441">
                  <a:extLst>
                    <a:ext uri="{9D8B030D-6E8A-4147-A177-3AD203B41FA5}">
                      <a16:colId xmlns:a16="http://schemas.microsoft.com/office/drawing/2014/main" val="2725550712"/>
                    </a:ext>
                  </a:extLst>
                </a:gridCol>
                <a:gridCol w="839441">
                  <a:extLst>
                    <a:ext uri="{9D8B030D-6E8A-4147-A177-3AD203B41FA5}">
                      <a16:colId xmlns:a16="http://schemas.microsoft.com/office/drawing/2014/main" val="1544077189"/>
                    </a:ext>
                  </a:extLst>
                </a:gridCol>
                <a:gridCol w="839441">
                  <a:extLst>
                    <a:ext uri="{9D8B030D-6E8A-4147-A177-3AD203B41FA5}">
                      <a16:colId xmlns:a16="http://schemas.microsoft.com/office/drawing/2014/main" val="1395920855"/>
                    </a:ext>
                  </a:extLst>
                </a:gridCol>
                <a:gridCol w="839441">
                  <a:extLst>
                    <a:ext uri="{9D8B030D-6E8A-4147-A177-3AD203B41FA5}">
                      <a16:colId xmlns:a16="http://schemas.microsoft.com/office/drawing/2014/main" val="1988238584"/>
                    </a:ext>
                  </a:extLst>
                </a:gridCol>
              </a:tblGrid>
              <a:tr h="889478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55473"/>
                  </a:ext>
                </a:extLst>
              </a:tr>
              <a:tr h="889478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1460"/>
                  </a:ext>
                </a:extLst>
              </a:tr>
              <a:tr h="889478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073286"/>
                  </a:ext>
                </a:extLst>
              </a:tr>
              <a:tr h="889478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135825"/>
                  </a:ext>
                </a:extLst>
              </a:tr>
              <a:tr h="889478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02099"/>
                  </a:ext>
                </a:extLst>
              </a:tr>
              <a:tr h="889478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32750"/>
                  </a:ext>
                </a:extLst>
              </a:tr>
              <a:tr h="889478"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7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14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21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28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35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42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49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56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63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smtClean="0"/>
                        <a:t>70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77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84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91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0028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516" y="972271"/>
            <a:ext cx="457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Human wins per set ⬇️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9723" y="7733813"/>
            <a:ext cx="457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Chomp wins per set ⬆️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516" y="405114"/>
            <a:ext cx="9360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Bringing Research to Life Roadshow:  March-May 2018</a:t>
            </a:r>
          </a:p>
        </p:txBody>
      </p:sp>
    </p:spTree>
    <p:extLst>
      <p:ext uri="{BB962C8B-B14F-4D97-AF65-F5344CB8AC3E}">
        <p14:creationId xmlns:p14="http://schemas.microsoft.com/office/powerpoint/2010/main" val="272131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02952"/>
              </p:ext>
            </p:extLst>
          </p:nvPr>
        </p:nvGraphicFramePr>
        <p:xfrm>
          <a:off x="273923" y="2176875"/>
          <a:ext cx="12226725" cy="4614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25">
                  <a:extLst>
                    <a:ext uri="{9D8B030D-6E8A-4147-A177-3AD203B41FA5}">
                      <a16:colId xmlns:a16="http://schemas.microsoft.com/office/drawing/2014/main" val="821370350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1310115540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2618816696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3866533842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2080242003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548629002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3002865789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649477760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4271219397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2725550712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1544077189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1395920855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1988238584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3690335417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534484145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2912383349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3077825352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3629020208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981834535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4214407577"/>
                    </a:ext>
                  </a:extLst>
                </a:gridCol>
                <a:gridCol w="582225">
                  <a:extLst>
                    <a:ext uri="{9D8B030D-6E8A-4147-A177-3AD203B41FA5}">
                      <a16:colId xmlns:a16="http://schemas.microsoft.com/office/drawing/2014/main" val="3322657941"/>
                    </a:ext>
                  </a:extLst>
                </a:gridCol>
              </a:tblGrid>
              <a:tr h="659206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55473"/>
                  </a:ext>
                </a:extLst>
              </a:tr>
              <a:tr h="659206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1460"/>
                  </a:ext>
                </a:extLst>
              </a:tr>
              <a:tr h="659206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073286"/>
                  </a:ext>
                </a:extLst>
              </a:tr>
              <a:tr h="659206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135825"/>
                  </a:ext>
                </a:extLst>
              </a:tr>
              <a:tr h="659206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02099"/>
                  </a:ext>
                </a:extLst>
              </a:tr>
              <a:tr h="659206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 marL="78287" marR="78287" marT="39144" marB="3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32750"/>
                  </a:ext>
                </a:extLst>
              </a:tr>
              <a:tr h="659206"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7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14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21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28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35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42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49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56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63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70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77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84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91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98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105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112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119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126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133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140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500" dirty="0" smtClean="0"/>
                        <a:t>147</a:t>
                      </a:r>
                      <a:endParaRPr lang="en-GB" sz="1500" dirty="0"/>
                    </a:p>
                  </a:txBody>
                  <a:tcPr marL="78287" marR="78287" marT="39144" marB="391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0028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516" y="1736203"/>
            <a:ext cx="317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Human wins per set ⬇️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9723" y="6923590"/>
            <a:ext cx="317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Chomp wins per set ⬆️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516" y="405114"/>
            <a:ext cx="6798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Cheltenham Science Festival: June 2018</a:t>
            </a:r>
          </a:p>
        </p:txBody>
      </p:sp>
    </p:spTree>
    <p:extLst>
      <p:ext uri="{BB962C8B-B14F-4D97-AF65-F5344CB8AC3E}">
        <p14:creationId xmlns:p14="http://schemas.microsoft.com/office/powerpoint/2010/main" val="176804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82531"/>
              </p:ext>
            </p:extLst>
          </p:nvPr>
        </p:nvGraphicFramePr>
        <p:xfrm>
          <a:off x="408963" y="1956954"/>
          <a:ext cx="11983673" cy="602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821">
                  <a:extLst>
                    <a:ext uri="{9D8B030D-6E8A-4147-A177-3AD203B41FA5}">
                      <a16:colId xmlns:a16="http://schemas.microsoft.com/office/drawing/2014/main" val="821370350"/>
                    </a:ext>
                  </a:extLst>
                </a:gridCol>
                <a:gridCol w="921821">
                  <a:extLst>
                    <a:ext uri="{9D8B030D-6E8A-4147-A177-3AD203B41FA5}">
                      <a16:colId xmlns:a16="http://schemas.microsoft.com/office/drawing/2014/main" val="1310115540"/>
                    </a:ext>
                  </a:extLst>
                </a:gridCol>
                <a:gridCol w="921821">
                  <a:extLst>
                    <a:ext uri="{9D8B030D-6E8A-4147-A177-3AD203B41FA5}">
                      <a16:colId xmlns:a16="http://schemas.microsoft.com/office/drawing/2014/main" val="2618816696"/>
                    </a:ext>
                  </a:extLst>
                </a:gridCol>
                <a:gridCol w="921821">
                  <a:extLst>
                    <a:ext uri="{9D8B030D-6E8A-4147-A177-3AD203B41FA5}">
                      <a16:colId xmlns:a16="http://schemas.microsoft.com/office/drawing/2014/main" val="3866533842"/>
                    </a:ext>
                  </a:extLst>
                </a:gridCol>
                <a:gridCol w="921821">
                  <a:extLst>
                    <a:ext uri="{9D8B030D-6E8A-4147-A177-3AD203B41FA5}">
                      <a16:colId xmlns:a16="http://schemas.microsoft.com/office/drawing/2014/main" val="2080242003"/>
                    </a:ext>
                  </a:extLst>
                </a:gridCol>
                <a:gridCol w="921821">
                  <a:extLst>
                    <a:ext uri="{9D8B030D-6E8A-4147-A177-3AD203B41FA5}">
                      <a16:colId xmlns:a16="http://schemas.microsoft.com/office/drawing/2014/main" val="548629002"/>
                    </a:ext>
                  </a:extLst>
                </a:gridCol>
                <a:gridCol w="921821">
                  <a:extLst>
                    <a:ext uri="{9D8B030D-6E8A-4147-A177-3AD203B41FA5}">
                      <a16:colId xmlns:a16="http://schemas.microsoft.com/office/drawing/2014/main" val="3002865789"/>
                    </a:ext>
                  </a:extLst>
                </a:gridCol>
                <a:gridCol w="921821">
                  <a:extLst>
                    <a:ext uri="{9D8B030D-6E8A-4147-A177-3AD203B41FA5}">
                      <a16:colId xmlns:a16="http://schemas.microsoft.com/office/drawing/2014/main" val="649477760"/>
                    </a:ext>
                  </a:extLst>
                </a:gridCol>
                <a:gridCol w="921821">
                  <a:extLst>
                    <a:ext uri="{9D8B030D-6E8A-4147-A177-3AD203B41FA5}">
                      <a16:colId xmlns:a16="http://schemas.microsoft.com/office/drawing/2014/main" val="4271219397"/>
                    </a:ext>
                  </a:extLst>
                </a:gridCol>
                <a:gridCol w="921821">
                  <a:extLst>
                    <a:ext uri="{9D8B030D-6E8A-4147-A177-3AD203B41FA5}">
                      <a16:colId xmlns:a16="http://schemas.microsoft.com/office/drawing/2014/main" val="2725550712"/>
                    </a:ext>
                  </a:extLst>
                </a:gridCol>
                <a:gridCol w="921821">
                  <a:extLst>
                    <a:ext uri="{9D8B030D-6E8A-4147-A177-3AD203B41FA5}">
                      <a16:colId xmlns:a16="http://schemas.microsoft.com/office/drawing/2014/main" val="1544077189"/>
                    </a:ext>
                  </a:extLst>
                </a:gridCol>
                <a:gridCol w="921821">
                  <a:extLst>
                    <a:ext uri="{9D8B030D-6E8A-4147-A177-3AD203B41FA5}">
                      <a16:colId xmlns:a16="http://schemas.microsoft.com/office/drawing/2014/main" val="1395920855"/>
                    </a:ext>
                  </a:extLst>
                </a:gridCol>
                <a:gridCol w="921821">
                  <a:extLst>
                    <a:ext uri="{9D8B030D-6E8A-4147-A177-3AD203B41FA5}">
                      <a16:colId xmlns:a16="http://schemas.microsoft.com/office/drawing/2014/main" val="1988238584"/>
                    </a:ext>
                  </a:extLst>
                </a:gridCol>
              </a:tblGrid>
              <a:tr h="861368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55473"/>
                  </a:ext>
                </a:extLst>
              </a:tr>
              <a:tr h="861368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1460"/>
                  </a:ext>
                </a:extLst>
              </a:tr>
              <a:tr h="861368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073286"/>
                  </a:ext>
                </a:extLst>
              </a:tr>
              <a:tr h="861368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135825"/>
                  </a:ext>
                </a:extLst>
              </a:tr>
              <a:tr h="861368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02099"/>
                  </a:ext>
                </a:extLst>
              </a:tr>
              <a:tr h="861368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3950" marR="123950" marT="61976" marB="619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32750"/>
                  </a:ext>
                </a:extLst>
              </a:tr>
              <a:tr h="861368">
                <a:tc>
                  <a:txBody>
                    <a:bodyPr/>
                    <a:lstStyle/>
                    <a:p>
                      <a:pPr algn="r"/>
                      <a:r>
                        <a:rPr lang="en-GB" sz="2400" smtClean="0"/>
                        <a:t>7</a:t>
                      </a:r>
                      <a:endParaRPr lang="en-GB" sz="2400" dirty="0"/>
                    </a:p>
                  </a:txBody>
                  <a:tcPr marL="123950" marR="123950" marT="61976" marB="6197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smtClean="0"/>
                        <a:t>14</a:t>
                      </a:r>
                      <a:endParaRPr lang="en-GB" sz="2400" dirty="0"/>
                    </a:p>
                  </a:txBody>
                  <a:tcPr marL="123950" marR="123950" marT="61976" marB="6197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smtClean="0"/>
                        <a:t>21</a:t>
                      </a:r>
                      <a:endParaRPr lang="en-GB" sz="2400" dirty="0"/>
                    </a:p>
                  </a:txBody>
                  <a:tcPr marL="123950" marR="123950" marT="61976" marB="6197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smtClean="0"/>
                        <a:t>28</a:t>
                      </a:r>
                      <a:endParaRPr lang="en-GB" sz="2400" dirty="0"/>
                    </a:p>
                  </a:txBody>
                  <a:tcPr marL="123950" marR="123950" marT="61976" marB="6197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smtClean="0"/>
                        <a:t>35</a:t>
                      </a:r>
                      <a:endParaRPr lang="en-GB" sz="2400" dirty="0"/>
                    </a:p>
                  </a:txBody>
                  <a:tcPr marL="123950" marR="123950" marT="61976" marB="6197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/>
                        <a:t>42</a:t>
                      </a:r>
                      <a:endParaRPr lang="en-GB" sz="2400" dirty="0"/>
                    </a:p>
                  </a:txBody>
                  <a:tcPr marL="123950" marR="123950" marT="61976" marB="6197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smtClean="0"/>
                        <a:t>49</a:t>
                      </a:r>
                      <a:endParaRPr lang="en-GB" sz="2400" dirty="0"/>
                    </a:p>
                  </a:txBody>
                  <a:tcPr marL="123950" marR="123950" marT="61976" marB="6197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smtClean="0"/>
                        <a:t>56</a:t>
                      </a:r>
                      <a:endParaRPr lang="en-GB" sz="2400" dirty="0"/>
                    </a:p>
                  </a:txBody>
                  <a:tcPr marL="123950" marR="123950" marT="61976" marB="6197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smtClean="0"/>
                        <a:t>63</a:t>
                      </a:r>
                      <a:endParaRPr lang="en-GB" sz="2400" dirty="0"/>
                    </a:p>
                  </a:txBody>
                  <a:tcPr marL="123950" marR="123950" marT="61976" marB="6197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smtClean="0"/>
                        <a:t>70</a:t>
                      </a:r>
                      <a:endParaRPr lang="en-GB" sz="2400" dirty="0"/>
                    </a:p>
                  </a:txBody>
                  <a:tcPr marL="123950" marR="123950" marT="61976" marB="6197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/>
                        <a:t>77</a:t>
                      </a:r>
                      <a:endParaRPr lang="en-GB" sz="2400" dirty="0"/>
                    </a:p>
                  </a:txBody>
                  <a:tcPr marL="123950" marR="123950" marT="61976" marB="6197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/>
                        <a:t>84</a:t>
                      </a:r>
                      <a:endParaRPr lang="en-GB" sz="2400" dirty="0"/>
                    </a:p>
                  </a:txBody>
                  <a:tcPr marL="123950" marR="123950" marT="61976" marB="6197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/>
                        <a:t>91</a:t>
                      </a:r>
                      <a:endParaRPr lang="en-GB" sz="2400" dirty="0"/>
                    </a:p>
                  </a:txBody>
                  <a:tcPr marL="123950" marR="123950" marT="61976" marB="6197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0028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263" y="1435258"/>
            <a:ext cx="317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Human wins per set ⬇️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07045" y="8069480"/>
            <a:ext cx="317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Chomp wins per set ⬆️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516" y="405114"/>
            <a:ext cx="9533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Southampton Science and Engineering Day: March 2019</a:t>
            </a:r>
          </a:p>
        </p:txBody>
      </p:sp>
    </p:spTree>
    <p:extLst>
      <p:ext uri="{BB962C8B-B14F-4D97-AF65-F5344CB8AC3E}">
        <p14:creationId xmlns:p14="http://schemas.microsoft.com/office/powerpoint/2010/main" val="203548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130</Words>
  <Application>Microsoft Office PowerPoint</Application>
  <PresentationFormat>A3 Paper (297x420 mm)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Wallace D.J.</dc:creator>
  <cp:lastModifiedBy>Wallace D.J.</cp:lastModifiedBy>
  <cp:revision>3</cp:revision>
  <dcterms:created xsi:type="dcterms:W3CDTF">2019-03-19T13:30:20Z</dcterms:created>
  <dcterms:modified xsi:type="dcterms:W3CDTF">2019-03-19T13:49:05Z</dcterms:modified>
</cp:coreProperties>
</file>