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1" r:id="rId11"/>
    <p:sldId id="272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从零开始</a:t>
            </a:r>
            <a:r>
              <a:rPr lang="zh-CN" altLang="en-US"/>
              <a:t>的深度学习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1325563"/>
          </a:xfrm>
        </p:spPr>
        <p:txBody>
          <a:bodyPr>
            <a:normAutofit/>
          </a:bodyPr>
          <a:p>
            <a:r>
              <a:rPr lang="zh-CN" altLang="en-US" dirty="0">
                <a:sym typeface="+mn-ea"/>
              </a:rPr>
              <a:t>梯度下降</a:t>
            </a:r>
            <a:r>
              <a:rPr lang="en-US" altLang="zh-CN" dirty="0">
                <a:sym typeface="+mn-ea"/>
              </a:rPr>
              <a:t>(</a:t>
            </a:r>
            <a:r>
              <a:rPr lang="en-US" dirty="0">
                <a:sym typeface="+mn-ea"/>
              </a:rPr>
              <a:t>Gradient Descent)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351338"/>
          </a:xfrm>
        </p:spPr>
        <p:txBody>
          <a:bodyPr/>
          <a:p>
            <a:r>
              <a:rPr lang="zh-CN" altLang="en-US"/>
              <a:t>有时，我们无法明确</a:t>
            </a:r>
            <a:r>
              <a:rPr lang="zh-CN" altLang="en-US"/>
              <a:t>计算出最小化损失的参数值的公式。</a:t>
            </a:r>
            <a:endParaRPr lang="zh-CN" altLang="en-US"/>
          </a:p>
          <a:p>
            <a:r>
              <a:rPr lang="zh-CN" altLang="en-US"/>
              <a:t>在这样的情况下，我们使用</a:t>
            </a:r>
            <a:r>
              <a:rPr lang="zh-CN" altLang="en-US"/>
              <a:t>的标准过程是梯度下降。在求解损失函数的最小值时，可以通过梯度下降法来一步步的迭代求解，得到最小化的损失函数和模型参数值。</a:t>
            </a:r>
            <a:endParaRPr lang="zh-CN" altLang="en-US"/>
          </a:p>
        </p:txBody>
      </p:sp>
      <p:pic>
        <p:nvPicPr>
          <p:cNvPr id="1026" name="Picture 2" descr="Gradient Descent and Stochastic Gradient Descent - mlxten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6" y="3226003"/>
            <a:ext cx="6414376" cy="34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anation of Gradient Descent Optimization Algorithm on Linear Regression  example. | by Joshgun Guliyev |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85" y="3387725"/>
            <a:ext cx="4571352" cy="347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深度学习的应用场景——图像</a:t>
            </a:r>
            <a:r>
              <a:rPr lang="zh-CN" altLang="en-US"/>
              <a:t>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02425" cy="4351655"/>
          </a:xfrm>
        </p:spPr>
        <p:txBody>
          <a:bodyPr>
            <a:normAutofit fontScale="90000"/>
          </a:bodyPr>
          <a:p>
            <a:r>
              <a:rPr lang="zh-CN" altLang="en-US"/>
              <a:t>图像分类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 sz="2800">
                <a:sym typeface="+mn-ea"/>
              </a:rPr>
              <a:t>应用场景：</a:t>
            </a:r>
            <a:endParaRPr lang="en-US" altLang="zh-CN" sz="2800">
              <a:sym typeface="+mn-ea"/>
            </a:endParaRPr>
          </a:p>
          <a:p>
            <a:pPr lvl="2"/>
            <a:r>
              <a:rPr lang="en-US" altLang="zh-CN" sz="2330">
                <a:sym typeface="+mn-ea"/>
              </a:rPr>
              <a:t>人脸识别：通过分类算法识别人脸并进行验证或认证，应用在身份识别、门禁系统等</a:t>
            </a:r>
            <a:endParaRPr lang="en-US" altLang="zh-CN" sz="2330">
              <a:sym typeface="+mn-ea"/>
            </a:endParaRPr>
          </a:p>
          <a:p>
            <a:pPr lvl="2"/>
            <a:r>
              <a:rPr lang="en-US" altLang="zh-CN" sz="2330">
                <a:sym typeface="+mn-ea"/>
              </a:rPr>
              <a:t>医疗影像诊断：用于自动分类医疗影像中的病变区域（如癌症检测、脑部扫描等）。</a:t>
            </a:r>
            <a:endParaRPr lang="en-US" altLang="zh-CN" sz="2330">
              <a:sym typeface="+mn-ea"/>
            </a:endParaRPr>
          </a:p>
          <a:p>
            <a:pPr lvl="2"/>
            <a:r>
              <a:rPr lang="en-US" altLang="zh-CN" sz="2330"/>
              <a:t>自动驾驶：通过图像分类识别道路标志、车辆、行人等，帮助自动驾驶系统做出决策。</a:t>
            </a:r>
            <a:endParaRPr lang="en-US" altLang="zh-CN"/>
          </a:p>
          <a:p>
            <a:r>
              <a:rPr lang="zh-CN" altLang="en-US"/>
              <a:t>经典模型：</a:t>
            </a:r>
            <a:endParaRPr lang="zh-CN" altLang="en-US"/>
          </a:p>
          <a:p>
            <a:pPr lvl="1"/>
            <a:r>
              <a:rPr lang="en-US" altLang="zh-CN"/>
              <a:t>LeNet：用于手写数字识别（如MNIST数据集）。</a:t>
            </a:r>
            <a:endParaRPr lang="en-US" altLang="zh-CN"/>
          </a:p>
          <a:p>
            <a:pPr lvl="1"/>
            <a:r>
              <a:rPr lang="en-US" altLang="zh-CN"/>
              <a:t>AlexNet、VGG、ResNet：用于大规模图像分类任务，如ImageNet竞赛中的物体分类。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6035" y="2036445"/>
            <a:ext cx="2959100" cy="3683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深度学习的应用场景——图像领域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723390"/>
            <a:ext cx="7397115" cy="4351655"/>
          </a:xfrm>
        </p:spPr>
        <p:txBody>
          <a:bodyPr>
            <a:normAutofit lnSpcReduction="10000"/>
          </a:bodyPr>
          <a:p>
            <a:r>
              <a:rPr lang="zh-CN" altLang="en-US"/>
              <a:t>物体检测（Object Detection）</a:t>
            </a:r>
            <a:endParaRPr lang="zh-CN" altLang="en-US"/>
          </a:p>
          <a:p>
            <a:pPr lvl="1"/>
            <a:r>
              <a:rPr lang="zh-CN" altLang="en-US"/>
              <a:t>安防监控：在实时监控视频中检测异常行为或识别特定人物。</a:t>
            </a:r>
            <a:endParaRPr lang="zh-CN" altLang="en-US"/>
          </a:p>
          <a:p>
            <a:pPr lvl="1"/>
            <a:r>
              <a:rPr lang="zh-CN" altLang="en-US"/>
              <a:t>无人机侦察：用于从高空图像中检测建筑、车辆、自然景观等目标。</a:t>
            </a:r>
            <a:endParaRPr lang="zh-CN" altLang="en-US"/>
          </a:p>
          <a:p>
            <a:pPr lvl="1"/>
            <a:r>
              <a:rPr lang="zh-CN" altLang="en-US"/>
              <a:t>自动驾驶：识别并定位前方的障碍物、车辆、行人等，辅助导航。</a:t>
            </a:r>
            <a:endParaRPr lang="zh-CN" altLang="en-US"/>
          </a:p>
          <a:p>
            <a:r>
              <a:rPr lang="zh-CN" altLang="en-US"/>
              <a:t>经典模型：</a:t>
            </a:r>
            <a:endParaRPr lang="zh-CN" altLang="en-US"/>
          </a:p>
          <a:p>
            <a:pPr lvl="1"/>
            <a:r>
              <a:rPr lang="zh-CN" altLang="en-US"/>
              <a:t>YOLO（You Only Look Once）：实时性强的物体检测模型，能够在图像中检测多个物体。</a:t>
            </a:r>
            <a:endParaRPr lang="zh-CN" altLang="en-US"/>
          </a:p>
          <a:p>
            <a:pPr lvl="1"/>
            <a:r>
              <a:rPr lang="zh-CN" altLang="en-US"/>
              <a:t>Faster R-CNN：高精度的物体检测模型，用于需要精细检测的场景。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150" y="1880235"/>
            <a:ext cx="3158490" cy="3818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深度学习的应用场景——图像领域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98335" cy="4351655"/>
          </a:xfrm>
        </p:spPr>
        <p:txBody>
          <a:bodyPr>
            <a:normAutofit lnSpcReduction="20000"/>
          </a:bodyPr>
          <a:p>
            <a:r>
              <a:rPr lang="zh-CN" altLang="en-US"/>
              <a:t>图像分割（Image Segmentation）</a:t>
            </a:r>
            <a:endParaRPr lang="zh-CN" altLang="en-US"/>
          </a:p>
          <a:p>
            <a:pPr lvl="1"/>
            <a:r>
              <a:rPr lang="zh-CN" altLang="en-US"/>
              <a:t>自动驾驶：将图像划分为道路、车辆、行人、天空等不同区域，帮助车辆理解环境。</a:t>
            </a:r>
            <a:endParaRPr lang="zh-CN" altLang="en-US"/>
          </a:p>
          <a:p>
            <a:pPr lvl="1"/>
            <a:r>
              <a:rPr lang="zh-CN" altLang="en-US"/>
              <a:t>医学图像分析：对医学图像中的器官、肿瘤等进行精准分割，用于辅助诊断和手术规划。</a:t>
            </a:r>
            <a:endParaRPr lang="zh-CN" altLang="en-US"/>
          </a:p>
          <a:p>
            <a:pPr lvl="1"/>
            <a:r>
              <a:rPr lang="zh-CN" altLang="en-US"/>
              <a:t>智能图像编辑：自动将图像分割成不同的区域（如前景与背景），便于后期编辑。</a:t>
            </a:r>
            <a:endParaRPr lang="zh-CN" altLang="en-US"/>
          </a:p>
          <a:p>
            <a:r>
              <a:rPr lang="zh-CN" altLang="en-US"/>
              <a:t>经典模型：</a:t>
            </a:r>
            <a:endParaRPr lang="zh-CN" altLang="en-US"/>
          </a:p>
          <a:p>
            <a:pPr lvl="1"/>
            <a:r>
              <a:rPr lang="zh-CN" altLang="en-US"/>
              <a:t>UNet：主要用于医学图像分割，其对称的结构使得图像细节得以保留。</a:t>
            </a:r>
            <a:endParaRPr lang="zh-CN" altLang="en-US"/>
          </a:p>
          <a:p>
            <a:pPr lvl="1"/>
            <a:r>
              <a:rPr lang="zh-CN" altLang="en-US"/>
              <a:t>Mask R-CNN：在物体检测基础上进一步生成物体的像素级别分割掩码。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5120" y="1891030"/>
            <a:ext cx="355727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深度学习的应用场景——图像领域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6790" y="1491615"/>
            <a:ext cx="7302500" cy="4755515"/>
          </a:xfrm>
        </p:spPr>
        <p:txBody>
          <a:bodyPr>
            <a:normAutofit lnSpcReduction="10000"/>
          </a:bodyPr>
          <a:p>
            <a:r>
              <a:rPr lang="zh-CN" altLang="en-US"/>
              <a:t>图像生成与增强</a:t>
            </a:r>
            <a:endParaRPr lang="zh-CN" altLang="en-US"/>
          </a:p>
          <a:p>
            <a:pPr lvl="1"/>
            <a:r>
              <a:rPr lang="zh-CN" altLang="en-US"/>
              <a:t>应用场景：</a:t>
            </a:r>
            <a:endParaRPr lang="zh-CN" altLang="en-US"/>
          </a:p>
          <a:p>
            <a:pPr lvl="2"/>
            <a:r>
              <a:rPr lang="zh-CN" altLang="en-US"/>
              <a:t>图像风格迁移：改变图像风格，比如将普通照片转换为名家绘画风格。</a:t>
            </a:r>
            <a:endParaRPr lang="zh-CN" altLang="en-US"/>
          </a:p>
          <a:p>
            <a:pPr lvl="2"/>
            <a:r>
              <a:rPr lang="zh-CN" altLang="en-US"/>
              <a:t>图像超分辨率重建：将低分辨率图像转化为高清图像，用于视频压缩后的质量增强。</a:t>
            </a:r>
            <a:endParaRPr lang="zh-CN" altLang="en-US"/>
          </a:p>
          <a:p>
            <a:pPr lvl="2"/>
            <a:r>
              <a:rPr lang="zh-CN" altLang="en-US"/>
              <a:t>数据增强：在图像数据有限的情况下，生成更多训练样本。</a:t>
            </a:r>
            <a:endParaRPr lang="zh-CN" altLang="en-US"/>
          </a:p>
          <a:p>
            <a:pPr lvl="1"/>
            <a:r>
              <a:rPr lang="zh-CN" altLang="en-US"/>
              <a:t>经典模型：</a:t>
            </a:r>
            <a:endParaRPr lang="zh-CN" altLang="en-US"/>
          </a:p>
          <a:p>
            <a:pPr lvl="2"/>
            <a:r>
              <a:rPr lang="zh-CN" altLang="en-US"/>
              <a:t>GANs（生成对抗网络）：用于生成逼真的图像，如从噪声中生成新图像或进行图像修复。</a:t>
            </a:r>
            <a:endParaRPr lang="zh-CN" altLang="en-US"/>
          </a:p>
          <a:p>
            <a:pPr lvl="2"/>
            <a:r>
              <a:rPr lang="zh-CN" altLang="en-US"/>
              <a:t>SRGAN（Super-Resolution GAN）：用于图像超分辨率任务，从低分辨率生成高分辨率图像。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710" y="1491726"/>
            <a:ext cx="2798799" cy="4978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深度学习的应用场景——</a:t>
            </a:r>
            <a:r>
              <a:rPr lang="zh-CN" altLang="en-US"/>
              <a:t>自然语言处理（NLP）领域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110" cy="4351655"/>
          </a:xfrm>
        </p:spPr>
        <p:txBody>
          <a:bodyPr>
            <a:normAutofit/>
          </a:bodyPr>
          <a:p>
            <a:r>
              <a:rPr lang="zh-CN" altLang="en-US"/>
              <a:t>文本分类</a:t>
            </a:r>
            <a:endParaRPr lang="zh-CN" altLang="en-US"/>
          </a:p>
          <a:p>
            <a:pPr lvl="1"/>
            <a:r>
              <a:rPr lang="zh-CN" altLang="en-US"/>
              <a:t>应用场景：</a:t>
            </a:r>
            <a:endParaRPr lang="zh-CN" altLang="en-US"/>
          </a:p>
          <a:p>
            <a:pPr lvl="2"/>
            <a:r>
              <a:rPr lang="zh-CN" altLang="en-US"/>
              <a:t>垃圾邮件过滤：通过分析邮件内容将其分类为垃圾邮件或正常邮件。</a:t>
            </a:r>
            <a:endParaRPr lang="zh-CN" altLang="en-US"/>
          </a:p>
          <a:p>
            <a:pPr lvl="2"/>
            <a:r>
              <a:rPr lang="zh-CN" altLang="en-US"/>
              <a:t>情感分析：用于分析社交媒体上的评论、电影评论等，判断文本的情感倾向。</a:t>
            </a:r>
            <a:endParaRPr lang="zh-CN" altLang="en-US"/>
          </a:p>
          <a:p>
            <a:pPr lvl="2"/>
            <a:r>
              <a:rPr lang="zh-CN" altLang="en-US"/>
              <a:t>文档自动分类：新闻、技术文档、法律文书等自动分类，便于管理和检索。</a:t>
            </a:r>
            <a:endParaRPr lang="zh-CN" altLang="en-US"/>
          </a:p>
          <a:p>
            <a:pPr lvl="1"/>
            <a:r>
              <a:rPr lang="zh-CN" altLang="en-US"/>
              <a:t>经典模型：</a:t>
            </a:r>
            <a:endParaRPr lang="zh-CN" altLang="en-US"/>
          </a:p>
          <a:p>
            <a:pPr lvl="2"/>
            <a:r>
              <a:rPr lang="zh-CN" altLang="en-US"/>
              <a:t>BERT、GPT：基于Transformer架构的预训练模型，用于各种文本分类任务。</a:t>
            </a:r>
            <a:endParaRPr lang="zh-CN" altLang="en-US"/>
          </a:p>
        </p:txBody>
      </p:sp>
      <p:pic>
        <p:nvPicPr>
          <p:cNvPr id="1028" name="Picture 4" descr="Natural Language Processing (NLP): What Is It &amp;amp;amp; How Does it Work?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17" y="1930886"/>
            <a:ext cx="3644627" cy="27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深度学习的应用场景——</a:t>
            </a:r>
            <a:r>
              <a:rPr lang="zh-CN" altLang="en-US">
                <a:sym typeface="+mn-ea"/>
              </a:rPr>
              <a:t>自然语言处理（NLP）领域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110" cy="4351655"/>
          </a:xfrm>
        </p:spPr>
        <p:txBody>
          <a:bodyPr>
            <a:normAutofit/>
          </a:bodyPr>
          <a:p>
            <a:r>
              <a:rPr lang="zh-CN" altLang="en-US"/>
              <a:t>机器翻译</a:t>
            </a:r>
            <a:endParaRPr lang="zh-CN" altLang="en-US"/>
          </a:p>
          <a:p>
            <a:pPr lvl="1"/>
            <a:r>
              <a:rPr lang="zh-CN" altLang="en-US"/>
              <a:t>应用场景：</a:t>
            </a:r>
            <a:endParaRPr lang="zh-CN" altLang="en-US"/>
          </a:p>
          <a:p>
            <a:pPr lvl="2"/>
            <a:r>
              <a:rPr lang="zh-CN" altLang="en-US"/>
              <a:t>实时翻译：通过神经网络自动将一种语言翻译为另一种语言，用于跨语言交流。</a:t>
            </a:r>
            <a:endParaRPr lang="zh-CN" altLang="en-US"/>
          </a:p>
          <a:p>
            <a:pPr lvl="2"/>
            <a:r>
              <a:rPr lang="zh-CN" altLang="en-US"/>
              <a:t>字幕生成：自动为视频内容生成字幕并进行翻译。</a:t>
            </a:r>
            <a:endParaRPr lang="zh-CN" altLang="en-US"/>
          </a:p>
          <a:p>
            <a:pPr lvl="1"/>
            <a:r>
              <a:rPr lang="zh-CN" altLang="en-US"/>
              <a:t>经典模型：</a:t>
            </a:r>
            <a:endParaRPr lang="zh-CN" altLang="en-US"/>
          </a:p>
          <a:p>
            <a:pPr lvl="2"/>
            <a:r>
              <a:rPr lang="zh-CN" altLang="en-US"/>
              <a:t>Seq2Seq + Attention：基于序列到序列的神经网络结构，加入注意力机制后提高了翻译质量。</a:t>
            </a:r>
            <a:endParaRPr lang="zh-CN" altLang="en-US"/>
          </a:p>
          <a:p>
            <a:pPr lvl="2"/>
            <a:r>
              <a:rPr lang="zh-CN" altLang="en-US"/>
              <a:t>Transformer：目前机器翻译的主流模型，性能远超传统RNN架构。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0940" y="2014220"/>
            <a:ext cx="4671060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深度学习的应用场景——时间序列</a:t>
            </a:r>
            <a:r>
              <a:rPr lang="zh-CN" altLang="en-US">
                <a:sym typeface="+mn-ea"/>
              </a:rPr>
              <a:t>预测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75730" cy="435165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时间序列</a:t>
            </a:r>
            <a:r>
              <a:rPr lang="zh-CN" altLang="en-US"/>
              <a:t>预测</a:t>
            </a:r>
            <a:endParaRPr lang="zh-CN" altLang="en-US"/>
          </a:p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股票价格预测：通过历史数据预测股票的未来走势，辅助投资决策。</a:t>
            </a:r>
            <a:endParaRPr lang="zh-CN" altLang="en-US"/>
          </a:p>
          <a:p>
            <a:pPr lvl="1"/>
            <a:r>
              <a:rPr lang="zh-CN" altLang="en-US"/>
              <a:t>气象预测：基于历史天气数据预测未来的气候变化。</a:t>
            </a:r>
            <a:endParaRPr lang="zh-CN" altLang="en-US"/>
          </a:p>
          <a:p>
            <a:pPr lvl="1"/>
            <a:r>
              <a:rPr lang="zh-CN" altLang="en-US"/>
              <a:t>销售预测：根据历史销售数据预测未来的需求，帮助企业制定供货计划。</a:t>
            </a:r>
            <a:endParaRPr lang="zh-CN" altLang="en-US"/>
          </a:p>
          <a:p>
            <a:r>
              <a:rPr lang="zh-CN" altLang="en-US"/>
              <a:t>经典模型：</a:t>
            </a:r>
            <a:endParaRPr lang="zh-CN" altLang="en-US"/>
          </a:p>
          <a:p>
            <a:pPr lvl="1"/>
            <a:r>
              <a:rPr lang="zh-CN" altLang="en-US"/>
              <a:t>LSTM（长短期记忆网络）：擅长处理带有长期依赖的时间序列数据，如金融市场和传感器数据。</a:t>
            </a:r>
            <a:endParaRPr lang="zh-CN" altLang="en-US"/>
          </a:p>
          <a:p>
            <a:pPr lvl="1"/>
            <a:r>
              <a:rPr lang="zh-CN" altLang="en-US"/>
              <a:t>GRU（门控循环单元）：与LSTM相似，结构更为简单，适合某些时间序列任务。</a:t>
            </a:r>
            <a:endParaRPr lang="zh-CN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24" y="2458314"/>
            <a:ext cx="3989659" cy="23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61803" y="4078929"/>
            <a:ext cx="166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dirty="0"/>
              <a:t>Stock Prices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深度学习的应用场景——时间序列预测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89370" cy="4351655"/>
          </a:xfrm>
        </p:spPr>
        <p:txBody>
          <a:bodyPr>
            <a:normAutofit/>
          </a:bodyPr>
          <a:p>
            <a:r>
              <a:rPr lang="zh-CN" altLang="en-US"/>
              <a:t>强化学习与决策系统</a:t>
            </a:r>
            <a:endParaRPr lang="zh-CN" altLang="en-US"/>
          </a:p>
          <a:p>
            <a:pPr lvl="1"/>
            <a:r>
              <a:rPr lang="zh-CN" altLang="en-US"/>
              <a:t>应用场景：</a:t>
            </a:r>
            <a:endParaRPr lang="zh-CN" altLang="en-US"/>
          </a:p>
          <a:p>
            <a:pPr lvl="2"/>
            <a:r>
              <a:rPr lang="zh-CN" altLang="en-US"/>
              <a:t>游戏AI：通过深度强化学习，AI可以自主学习如何在复杂的游戏环境中做出决策（如AlphaGo）。</a:t>
            </a:r>
            <a:endParaRPr lang="zh-CN" altLang="en-US"/>
          </a:p>
          <a:p>
            <a:pPr lvl="2"/>
            <a:r>
              <a:rPr lang="zh-CN" altLang="en-US"/>
              <a:t>智能推荐系统：如电商中的个性化推荐，根据用户的历史行为预测和推荐未来可能感兴趣的商品。</a:t>
            </a:r>
            <a:endParaRPr lang="zh-CN" altLang="en-US"/>
          </a:p>
          <a:p>
            <a:pPr lvl="1"/>
            <a:r>
              <a:rPr lang="zh-CN" altLang="en-US"/>
              <a:t>经典模型：</a:t>
            </a:r>
            <a:endParaRPr lang="zh-CN" altLang="en-US"/>
          </a:p>
          <a:p>
            <a:pPr lvl="2"/>
            <a:r>
              <a:rPr lang="zh-CN" altLang="en-US"/>
              <a:t>DQN（深度Q网络）：用于在离散动作空间的强化学习任务中，模型通过与环境的交互进行策略优化。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0468" y="1547813"/>
            <a:ext cx="3953252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深度学习模型代码基本结构及实例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https://colab.research.google.com/drive/1ZtZzVQcvBGgqhEx3dQJ5unbLUb6eDdAD?usp=sharing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深度学习基本概念</a:t>
            </a:r>
            <a:endParaRPr lang="zh-CN" altLang="en-US"/>
          </a:p>
          <a:p>
            <a:r>
              <a:rPr lang="zh-CN" altLang="en-US"/>
              <a:t>深度学习有哪些经典模型</a:t>
            </a:r>
            <a:r>
              <a:rPr lang="zh-CN" altLang="en-US"/>
              <a:t>及其应用</a:t>
            </a:r>
            <a:endParaRPr lang="zh-CN" altLang="en-US"/>
          </a:p>
          <a:p>
            <a:r>
              <a:rPr lang="zh-CN" altLang="en-US"/>
              <a:t>深度学习</a:t>
            </a:r>
            <a:r>
              <a:rPr lang="zh-CN" altLang="en-US"/>
              <a:t>模型代码基本结构及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深度学习</a:t>
            </a:r>
            <a:r>
              <a:rPr lang="zh-CN" altLang="en-US"/>
              <a:t>微调基础——以</a:t>
            </a:r>
            <a:r>
              <a:rPr lang="en-US" altLang="zh-CN"/>
              <a:t>ResNet34</a:t>
            </a:r>
            <a:r>
              <a:rPr lang="zh-CN" altLang="en-US"/>
              <a:t>为</a:t>
            </a:r>
            <a:r>
              <a:rPr lang="zh-CN" altLang="en-US"/>
              <a:t>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深度学习微调基础——以</a:t>
            </a:r>
            <a:r>
              <a:rPr lang="en-US" altLang="zh-CN">
                <a:sym typeface="+mn-ea"/>
              </a:rPr>
              <a:t>ResNet34</a:t>
            </a:r>
            <a:r>
              <a:rPr lang="zh-CN" altLang="en-US">
                <a:sym typeface="+mn-ea"/>
              </a:rPr>
              <a:t>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https://colab.research.google.com/drive/1UFkMpYzMDZDg4rNzidtTSJ7jZ2cNeQdi?usp=sharing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zh-CN" altLang="en-US"/>
              <a:t>深度学习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zh-CN" altLang="en-US"/>
              <a:t>深度学习是机器学习 (ML) 的一个子集，指人工神经网络（由算法建模而成，能够像人的大脑一样工作）学习大量数据。</a:t>
            </a:r>
            <a:endParaRPr lang="zh-CN" altLang="en-US"/>
          </a:p>
          <a:p>
            <a:r>
              <a:rPr lang="zh-CN" altLang="en-US"/>
              <a:t>深度学习由神经网络层驱动。神经网络由一系列算法按照人类大脑的工作方式松散建模而成，而使用大量数据进行训练，即对神经网络的神经进行配置。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生物</a:t>
            </a:r>
            <a:r>
              <a:rPr lang="zh-CN" altLang="en-US"/>
              <a:t>神经网络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060" y="1842770"/>
            <a:ext cx="5631815" cy="34588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063558" y="1842474"/>
            <a:ext cx="45161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树突</a:t>
            </a:r>
            <a:r>
              <a:rPr lang="en-US"/>
              <a:t>: 累积来自邻近神经元的输入（输入）</a:t>
            </a:r>
            <a:endParaRPr lang="en-US"/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</a:rPr>
              <a:t>核</a:t>
            </a:r>
            <a:r>
              <a:rPr lang="en-US"/>
              <a:t>: </a:t>
            </a:r>
            <a:r>
              <a:rPr lang="zh-CN" altLang="en-US"/>
              <a:t>根据</a:t>
            </a:r>
            <a:r>
              <a:rPr lang="en-US"/>
              <a:t>“突触”的强度</a:t>
            </a:r>
            <a:r>
              <a:rPr lang="zh-CN" altLang="en-US"/>
              <a:t>进行加权和并且执行</a:t>
            </a:r>
            <a:r>
              <a:rPr lang="en-US"/>
              <a:t>一些非线性激活</a:t>
            </a:r>
            <a:endParaRPr lang="en-US"/>
          </a:p>
          <a:p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轴突</a:t>
            </a:r>
            <a:r>
              <a:rPr lang="en-US"/>
              <a:t>: </a:t>
            </a:r>
            <a:r>
              <a:rPr lang="zh-CN" altLang="en-US"/>
              <a:t>输出</a:t>
            </a:r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 bwMode="auto">
              <a:xfrm>
                <a:off x="1336530" y="5291981"/>
                <a:ext cx="4014798" cy="6525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rmAutofit fontScale="92500"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p/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eqArr>
                            <m:eqArr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6530" y="5291981"/>
                <a:ext cx="4014798" cy="652579"/>
              </a:xfrm>
              <a:prstGeom prst="rect">
                <a:avLst/>
              </a:prstGeom>
              <a:blipFill rotWithShape="1">
                <a:blip r:embed="rId2"/>
                <a:stretch>
                  <a:fillRect l="-12" t="-81" r="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/>
              <p:cNvSpPr txBox="1"/>
              <p:nvPr/>
            </p:nvSpPr>
            <p:spPr bwMode="auto">
              <a:xfrm>
                <a:off x="1336359" y="6027238"/>
                <a:ext cx="1537470" cy="4871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rmAutofit lnSpcReduction="10000"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6359" y="6027238"/>
                <a:ext cx="1537470" cy="487138"/>
              </a:xfrm>
              <a:prstGeom prst="rect">
                <a:avLst/>
              </a:prstGeom>
              <a:blipFill rotWithShape="1">
                <a:blip r:embed="rId3"/>
                <a:stretch>
                  <a:fillRect l="-21" t="-93" r="30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873829" y="6040728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非线性</a:t>
            </a:r>
            <a:r>
              <a:rPr lang="zh-CN" altLang="en-US" sz="2400"/>
              <a:t>激活函数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线性回归</a:t>
            </a:r>
            <a:r>
              <a:rPr lang="en-US" altLang="zh-CN"/>
              <a:t>(Linear Regression)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线性回归是一种简单的模型，目标是找到一条直线最小化预测值与真实值之间的差距。它通过调整权重W和偏置B来使得模型能够更准确地预测目标值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247509" y="3380771"/>
            <a:ext cx="7216726" cy="8776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Object 5"/>
              <p:cNvSpPr txBox="1"/>
              <p:nvPr/>
            </p:nvSpPr>
            <p:spPr bwMode="auto">
              <a:xfrm>
                <a:off x="3135949" y="3521712"/>
                <a:ext cx="5962650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p/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5949" y="3521712"/>
                <a:ext cx="5962650" cy="736600"/>
              </a:xfrm>
              <a:prstGeom prst="rect">
                <a:avLst/>
              </a:prstGeom>
              <a:blipFill rotWithShape="1">
                <a:blip r:embed="rId1"/>
                <a:stretch>
                  <a:fillRect l="-5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ble Bracket 12"/>
          <p:cNvSpPr/>
          <p:nvPr/>
        </p:nvSpPr>
        <p:spPr>
          <a:xfrm>
            <a:off x="2940050" y="4745990"/>
            <a:ext cx="2658745" cy="168783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Double Bracket 13"/>
          <p:cNvSpPr/>
          <p:nvPr/>
        </p:nvSpPr>
        <p:spPr>
          <a:xfrm>
            <a:off x="5723229" y="4712774"/>
            <a:ext cx="677593" cy="168812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9"/>
              <p:cNvSpPr txBox="1"/>
              <p:nvPr/>
            </p:nvSpPr>
            <p:spPr bwMode="auto">
              <a:xfrm>
                <a:off x="3415030" y="4703445"/>
                <a:ext cx="589280" cy="663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030" y="4703445"/>
                <a:ext cx="589280" cy="6635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1"/>
              <p:cNvSpPr txBox="1"/>
              <p:nvPr/>
            </p:nvSpPr>
            <p:spPr bwMode="auto">
              <a:xfrm>
                <a:off x="3976370" y="4716145"/>
                <a:ext cx="846455" cy="663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6370" y="4716145"/>
                <a:ext cx="846455" cy="663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2"/>
              <p:cNvSpPr txBox="1"/>
              <p:nvPr/>
            </p:nvSpPr>
            <p:spPr bwMode="auto">
              <a:xfrm>
                <a:off x="4810125" y="4700270"/>
                <a:ext cx="773430" cy="663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125" y="4700270"/>
                <a:ext cx="773430" cy="663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3"/>
              <p:cNvSpPr txBox="1"/>
              <p:nvPr/>
            </p:nvSpPr>
            <p:spPr bwMode="auto">
              <a:xfrm>
                <a:off x="3110230" y="4805045"/>
                <a:ext cx="259080" cy="479425"/>
              </a:xfrm>
              <a:prstGeom prst="rect">
                <a:avLst/>
              </a:prstGeom>
              <a:noFill/>
            </p:spPr>
            <p:txBody>
              <a:bodyPr>
                <a:normAutofit fontScale="6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0230" y="4805045"/>
                <a:ext cx="259080" cy="4794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4"/>
              <p:cNvSpPr txBox="1"/>
              <p:nvPr/>
            </p:nvSpPr>
            <p:spPr bwMode="auto">
              <a:xfrm>
                <a:off x="3426320" y="5098733"/>
                <a:ext cx="588962" cy="627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6320" y="5098733"/>
                <a:ext cx="588962" cy="627062"/>
              </a:xfrm>
              <a:prstGeom prst="rect">
                <a:avLst/>
              </a:prstGeom>
              <a:blipFill rotWithShape="1">
                <a:blip r:embed="rId6"/>
                <a:stretch>
                  <a:fillRect l="-84" t="-51" r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 bwMode="auto">
              <a:xfrm>
                <a:off x="4004879" y="5111433"/>
                <a:ext cx="809625" cy="627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4879" y="5111433"/>
                <a:ext cx="809625" cy="627062"/>
              </a:xfrm>
              <a:prstGeom prst="rect">
                <a:avLst/>
              </a:prstGeom>
              <a:blipFill rotWithShape="1">
                <a:blip r:embed="rId7"/>
                <a:stretch>
                  <a:fillRect l="-70" t="-51" r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6"/>
              <p:cNvSpPr txBox="1"/>
              <p:nvPr/>
            </p:nvSpPr>
            <p:spPr bwMode="auto">
              <a:xfrm>
                <a:off x="4841053" y="5095558"/>
                <a:ext cx="735012" cy="627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053" y="5095558"/>
                <a:ext cx="735012" cy="627062"/>
              </a:xfrm>
              <a:prstGeom prst="rect">
                <a:avLst/>
              </a:prstGeom>
              <a:blipFill rotWithShape="1">
                <a:blip r:embed="rId8"/>
                <a:stretch>
                  <a:fillRect l="-61" t="-51" r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7"/>
              <p:cNvSpPr txBox="1"/>
              <p:nvPr/>
            </p:nvSpPr>
            <p:spPr bwMode="auto">
              <a:xfrm>
                <a:off x="3107274" y="5182314"/>
                <a:ext cx="258763" cy="479425"/>
              </a:xfrm>
              <a:prstGeom prst="rect">
                <a:avLst/>
              </a:prstGeom>
              <a:noFill/>
            </p:spPr>
            <p:txBody>
              <a:bodyPr>
                <a:normAutofit fontScale="6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7274" y="5182314"/>
                <a:ext cx="258763" cy="479425"/>
              </a:xfrm>
              <a:prstGeom prst="rect">
                <a:avLst/>
              </a:prstGeom>
              <a:blipFill rotWithShape="1">
                <a:blip r:embed="rId5"/>
                <a:stretch>
                  <a:fillRect l="-85" t="-16" r="20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18"/>
              <p:cNvSpPr txBox="1"/>
              <p:nvPr/>
            </p:nvSpPr>
            <p:spPr bwMode="auto">
              <a:xfrm>
                <a:off x="3408655" y="5727993"/>
                <a:ext cx="629072" cy="63058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8655" y="5727993"/>
                <a:ext cx="629072" cy="630580"/>
              </a:xfrm>
              <a:prstGeom prst="rect">
                <a:avLst/>
              </a:prstGeom>
              <a:blipFill rotWithShape="1">
                <a:blip r:embed="rId9"/>
                <a:stretch>
                  <a:fillRect l="-97" t="-46" r="6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19"/>
              <p:cNvSpPr txBox="1"/>
              <p:nvPr/>
            </p:nvSpPr>
            <p:spPr bwMode="auto">
              <a:xfrm>
                <a:off x="3981187" y="5724687"/>
                <a:ext cx="890687" cy="618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1187" y="5724687"/>
                <a:ext cx="890687" cy="618450"/>
              </a:xfrm>
              <a:prstGeom prst="rect">
                <a:avLst/>
              </a:prstGeom>
              <a:blipFill rotWithShape="1">
                <a:blip r:embed="rId10"/>
                <a:stretch>
                  <a:fillRect l="-42" t="-26" r="1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 bwMode="auto">
              <a:xfrm>
                <a:off x="4859225" y="5705891"/>
                <a:ext cx="809625" cy="663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9225" y="5705891"/>
                <a:ext cx="809625" cy="663575"/>
              </a:xfrm>
              <a:prstGeom prst="rect">
                <a:avLst/>
              </a:prstGeom>
              <a:blipFill rotWithShape="1">
                <a:blip r:embed="rId11"/>
                <a:stretch>
                  <a:fillRect l="-25" t="-63" r="25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1"/>
              <p:cNvSpPr txBox="1"/>
              <p:nvPr/>
            </p:nvSpPr>
            <p:spPr bwMode="auto">
              <a:xfrm>
                <a:off x="3118387" y="5813363"/>
                <a:ext cx="258762" cy="479425"/>
              </a:xfrm>
              <a:prstGeom prst="rect">
                <a:avLst/>
              </a:prstGeom>
              <a:noFill/>
            </p:spPr>
            <p:txBody>
              <a:bodyPr>
                <a:normAutofit fontScale="6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8387" y="5813363"/>
                <a:ext cx="258762" cy="479425"/>
              </a:xfrm>
              <a:prstGeom prst="rect">
                <a:avLst/>
              </a:prstGeom>
              <a:blipFill rotWithShape="1">
                <a:blip r:embed="rId5"/>
                <a:stretch>
                  <a:fillRect l="-208" t="-120" r="8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2"/>
              <p:cNvSpPr txBox="1"/>
              <p:nvPr/>
            </p:nvSpPr>
            <p:spPr bwMode="auto">
              <a:xfrm>
                <a:off x="5852964" y="5193348"/>
                <a:ext cx="377825" cy="458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2964" y="5193348"/>
                <a:ext cx="377825" cy="458787"/>
              </a:xfrm>
              <a:prstGeom prst="rect">
                <a:avLst/>
              </a:prstGeom>
              <a:blipFill rotWithShape="1">
                <a:blip r:embed="rId12"/>
                <a:stretch>
                  <a:fillRect l="-45" t="-69" r="-19619" b="-3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3"/>
              <p:cNvSpPr txBox="1"/>
              <p:nvPr/>
            </p:nvSpPr>
            <p:spPr bwMode="auto">
              <a:xfrm>
                <a:off x="5784702" y="5880735"/>
                <a:ext cx="512762" cy="458788"/>
              </a:xfrm>
              <a:prstGeom prst="rect">
                <a:avLst/>
              </a:prstGeom>
              <a:noFill/>
            </p:spPr>
            <p:txBody>
              <a:bodyPr>
                <a:normAutofit fontScale="8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4702" y="5880735"/>
                <a:ext cx="512762" cy="458788"/>
              </a:xfrm>
              <a:prstGeom prst="rect">
                <a:avLst/>
              </a:prstGeom>
              <a:blipFill rotWithShape="1">
                <a:blip r:embed="rId13"/>
                <a:stretch>
                  <a:fillRect l="-95" r="3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25"/>
              <p:cNvSpPr txBox="1"/>
              <p:nvPr/>
            </p:nvSpPr>
            <p:spPr bwMode="auto">
              <a:xfrm>
                <a:off x="5838825" y="4798060"/>
                <a:ext cx="404813" cy="4857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4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8825" y="4798060"/>
                <a:ext cx="404813" cy="485775"/>
              </a:xfrm>
              <a:prstGeom prst="rect">
                <a:avLst/>
              </a:prstGeom>
              <a:blipFill rotWithShape="1">
                <a:blip r:embed="rId14"/>
                <a:stretch>
                  <a:fillRect r="-11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uble Bracket 31"/>
          <p:cNvSpPr/>
          <p:nvPr/>
        </p:nvSpPr>
        <p:spPr>
          <a:xfrm>
            <a:off x="6902593" y="4696358"/>
            <a:ext cx="677593" cy="168812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2"/>
              <p:cNvSpPr txBox="1"/>
              <p:nvPr/>
            </p:nvSpPr>
            <p:spPr bwMode="auto">
              <a:xfrm>
                <a:off x="7045177" y="5177473"/>
                <a:ext cx="350837" cy="458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6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5177" y="5177473"/>
                <a:ext cx="350837" cy="458787"/>
              </a:xfrm>
              <a:prstGeom prst="rect">
                <a:avLst/>
              </a:prstGeom>
              <a:blipFill rotWithShape="1">
                <a:blip r:embed="rId15"/>
                <a:stretch>
                  <a:fillRect l="-139" t="-69" r="-13165" b="-3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35"/>
          <p:cNvSpPr txBox="1"/>
          <p:nvPr/>
        </p:nvSpPr>
        <p:spPr>
          <a:xfrm>
            <a:off x="6428958" y="52496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22"/>
              <p:cNvSpPr txBox="1"/>
              <p:nvPr/>
            </p:nvSpPr>
            <p:spPr bwMode="auto">
              <a:xfrm>
                <a:off x="7019446" y="4641104"/>
                <a:ext cx="350837" cy="458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446" y="4641104"/>
                <a:ext cx="350837" cy="458787"/>
              </a:xfrm>
              <a:prstGeom prst="rect">
                <a:avLst/>
              </a:prstGeom>
              <a:blipFill rotWithShape="1">
                <a:blip r:embed="rId16"/>
                <a:stretch>
                  <a:fillRect l="-44" t="-114" r="-13259" b="-3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22"/>
              <p:cNvSpPr txBox="1"/>
              <p:nvPr/>
            </p:nvSpPr>
            <p:spPr bwMode="auto">
              <a:xfrm>
                <a:off x="7029401" y="5881884"/>
                <a:ext cx="350837" cy="458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9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9401" y="5881884"/>
                <a:ext cx="350837" cy="458787"/>
              </a:xfrm>
              <a:prstGeom prst="rect">
                <a:avLst/>
              </a:prstGeom>
              <a:blipFill rotWithShape="1">
                <a:blip r:embed="rId17"/>
                <a:stretch>
                  <a:fillRect l="-167" t="-112" r="-24358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3" name="Object 29"/>
              <p:cNvSpPr txBox="1"/>
              <p:nvPr/>
            </p:nvSpPr>
            <p:spPr bwMode="auto">
              <a:xfrm>
                <a:off x="8595729" y="4934511"/>
                <a:ext cx="1619250" cy="701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/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053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5729" y="4934511"/>
                <a:ext cx="1619250" cy="701675"/>
              </a:xfrm>
              <a:prstGeom prst="rect">
                <a:avLst/>
              </a:prstGeom>
              <a:blipFill rotWithShape="1">
                <a:blip r:embed="rId18"/>
                <a:stretch>
                  <a:fillRect l="-23" t="-80" r="23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感知器</a:t>
            </a:r>
            <a:r>
              <a:rPr lang="en-US" altLang="zh-CN"/>
              <a:t>(Perceptron)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530" y="1691005"/>
            <a:ext cx="8621338" cy="3576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38623" y="3825330"/>
                <a:ext cx="5211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623" y="3825330"/>
                <a:ext cx="521105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70" t="-21" r="-5214" b="-1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28623" y="2801124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3" y="2801124"/>
                <a:ext cx="493212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74" t="-32" r="-8075" b="-15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21252" y="2857725"/>
                <a:ext cx="5014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252" y="2857725"/>
                <a:ext cx="501484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6" t="-52" r="-7214" b="-15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41791" y="2809826"/>
                <a:ext cx="6015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91" y="2809826"/>
                <a:ext cx="601575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76" t="-136" r="-3897" b="-15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327435" y="3825330"/>
                <a:ext cx="427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35" y="3825330"/>
                <a:ext cx="427873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127" t="-21" r="-8359" b="-1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905095" y="38253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95" y="3825329"/>
                <a:ext cx="436145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53" t="-21" r="-7250" b="-1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45189" y="1762085"/>
                <a:ext cx="498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9" y="1762085"/>
                <a:ext cx="498020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69" t="-138" r="-7035" b="-15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112121" y="2030975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21" y="2030975"/>
                <a:ext cx="280525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32" t="-57" r="-12822" b="-15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5"/>
              <p:cNvSpPr txBox="1"/>
              <p:nvPr/>
            </p:nvSpPr>
            <p:spPr bwMode="auto">
              <a:xfrm>
                <a:off x="7323543" y="1882116"/>
                <a:ext cx="4467137" cy="736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sup/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3543" y="1882116"/>
                <a:ext cx="4467137" cy="736600"/>
              </a:xfrm>
              <a:prstGeom prst="rect">
                <a:avLst/>
              </a:prstGeom>
              <a:blipFill rotWithShape="1">
                <a:blip r:embed="rId10"/>
                <a:stretch>
                  <a:fillRect l="-2" t="-8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5392282" y="2320820"/>
            <a:ext cx="10022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逻辑回归</a:t>
            </a:r>
            <a:r>
              <a:rPr lang="en-US" altLang="zh-CN"/>
              <a:t>(Logistic Regression)</a:t>
            </a:r>
            <a:endParaRPr lang="en-US" altLang="zh-CN"/>
          </a:p>
        </p:txBody>
      </p:sp>
      <p:sp>
        <p:nvSpPr>
          <p:cNvPr id="13" name="Content Placeholder 2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垃圾</a:t>
            </a:r>
            <a:r>
              <a:t>邮件</a:t>
            </a:r>
            <a:r>
              <a:rPr lang="zh-CN"/>
              <a:t>分类器：</a:t>
            </a:r>
            <a:r>
              <a:t> </a:t>
            </a:r>
            <a:r>
              <a:rPr lang="zh-CN"/>
              <a:t>输入</a:t>
            </a:r>
            <a:r>
              <a:t>x∈所有可能的电子邮件</a:t>
            </a:r>
            <a:r>
              <a:rPr lang="zh-CN"/>
              <a:t>，输出</a:t>
            </a:r>
            <a:r>
              <a:t> y ∈{spam,non_spam}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426" y="1392933"/>
            <a:ext cx="1679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Task (T): </a:t>
            </a:r>
            <a:endParaRPr lang="en-US" sz="3200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420" y="3072646"/>
            <a:ext cx="4217002" cy="195766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453321" y="5030210"/>
            <a:ext cx="5679" cy="370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43487" y="5452793"/>
            <a:ext cx="102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SPAM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15" y="235585"/>
            <a:ext cx="10515600" cy="1325563"/>
          </a:xfrm>
        </p:spPr>
        <p:txBody>
          <a:bodyPr/>
          <a:p>
            <a:r>
              <a:rPr lang="zh-CN" altLang="en-US"/>
              <a:t>隐藏层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6146" name="Picture 2" descr="Sigmoid function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43" y="3000108"/>
            <a:ext cx="4640879" cy="30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12780" y="3962155"/>
                <a:ext cx="498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780" y="3962155"/>
                <a:ext cx="498020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119" t="-91" r="-6985" b="-15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61860" y="2297955"/>
            <a:ext cx="1009403" cy="1056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84981" y="2263665"/>
            <a:ext cx="1009403" cy="1056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50950" y="1443355"/>
            <a:ext cx="1009650" cy="10560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267056" y="2866507"/>
            <a:ext cx="1009403" cy="1056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</p:cNvCxnSpPr>
          <p:nvPr/>
        </p:nvCxnSpPr>
        <p:spPr>
          <a:xfrm>
            <a:off x="2260482" y="1971784"/>
            <a:ext cx="1149350" cy="498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2276459" y="2843158"/>
            <a:ext cx="985401" cy="551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3"/>
          </p:cNvCxnSpPr>
          <p:nvPr/>
        </p:nvCxnSpPr>
        <p:spPr>
          <a:xfrm flipV="1">
            <a:off x="2276459" y="3199208"/>
            <a:ext cx="1133475" cy="18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93673" y="1652270"/>
                <a:ext cx="7459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73" y="1652270"/>
                <a:ext cx="745991" cy="430887"/>
              </a:xfrm>
              <a:prstGeom prst="rect">
                <a:avLst/>
              </a:prstGeom>
              <a:blipFill rotWithShape="1">
                <a:blip r:embed="rId3"/>
                <a:stretch>
                  <a:fillRect r="68" b="-15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367915" y="2518410"/>
                <a:ext cx="746125" cy="504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15" y="2518410"/>
                <a:ext cx="746125" cy="5041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097080" y="3979299"/>
                <a:ext cx="7459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80" y="3979299"/>
                <a:ext cx="745991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42" t="-90" r="24" b="-15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514475" y="1691005"/>
                <a:ext cx="427990" cy="504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5" y="1691005"/>
                <a:ext cx="427990" cy="5041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465008" y="5269372"/>
                <a:ext cx="527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8" y="5269372"/>
                <a:ext cx="527837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12" t="-33" r="-4531" b="-15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V="1">
            <a:off x="3761790" y="3336926"/>
            <a:ext cx="4568" cy="640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12820" y="2506345"/>
            <a:ext cx="40449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i="0">
                <a:solidFill>
                  <a:srgbClr val="000000"/>
                </a:solidFill>
                <a:latin typeface="+mj-lt"/>
              </a:rPr>
              <a:t>∑</a:t>
            </a:r>
            <a:endParaRPr lang="en-US" sz="3200"/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5"/>
              <p:cNvSpPr txBox="1"/>
              <p:nvPr/>
            </p:nvSpPr>
            <p:spPr bwMode="auto">
              <a:xfrm>
                <a:off x="4233657" y="1153956"/>
                <a:ext cx="5566557" cy="8070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p>
                <a:r>
                  <a:rPr lang="en-US" sz="320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3200">
                  <a:solidFill>
                    <a:srgbClr val="000000"/>
                  </a:solidFill>
                </a:endParaRPr>
              </a:p>
              <a:p>
                <a:endParaRPr lang="en-US" sz="3200"/>
              </a:p>
            </p:txBody>
          </p:sp>
        </mc:Choice>
        <mc:Fallback>
          <p:sp>
            <p:nvSpPr>
              <p:cNvPr id="4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3657" y="1153956"/>
                <a:ext cx="5566557" cy="807003"/>
              </a:xfrm>
              <a:prstGeom prst="rect">
                <a:avLst/>
              </a:prstGeom>
              <a:blipFill rotWithShape="1">
                <a:blip r:embed="rId8"/>
                <a:stretch>
                  <a:fillRect l="-2" t="-20" r="5" b="-36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5645488" y="2448196"/>
                <a:ext cx="127682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88" y="2448196"/>
                <a:ext cx="1276824" cy="954107"/>
              </a:xfrm>
              <a:prstGeom prst="rect">
                <a:avLst/>
              </a:prstGeom>
              <a:blipFill rotWithShape="1">
                <a:blip r:embed="rId9"/>
                <a:stretch>
                  <a:fillRect l="-26" t="-28" r="14" b="-4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929604" y="2113319"/>
                <a:ext cx="88614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800"/>
              </a:p>
              <a:p>
                <a:endParaRPr lang="en-US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04" y="2113319"/>
                <a:ext cx="886140" cy="954107"/>
              </a:xfrm>
              <a:prstGeom prst="rect">
                <a:avLst/>
              </a:prstGeom>
              <a:blipFill rotWithShape="1">
                <a:blip r:embed="rId10"/>
                <a:stretch>
                  <a:fillRect l="-55" t="-4" r="19" b="-4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491401" y="2184081"/>
                <a:ext cx="9455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800"/>
              </a:p>
              <a:p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01" y="2184081"/>
                <a:ext cx="945596" cy="954107"/>
              </a:xfrm>
              <a:prstGeom prst="rect">
                <a:avLst/>
              </a:prstGeom>
              <a:blipFill rotWithShape="1">
                <a:blip r:embed="rId11"/>
                <a:stretch>
                  <a:fillRect l="-5" t="-33" r="13" b="-4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5"/>
              <p:cNvSpPr txBox="1"/>
              <p:nvPr/>
            </p:nvSpPr>
            <p:spPr bwMode="auto">
              <a:xfrm>
                <a:off x="4593813" y="3741677"/>
                <a:ext cx="2965010" cy="11744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</a:endParaRP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5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3813" y="3741677"/>
                <a:ext cx="2965010" cy="1174438"/>
              </a:xfrm>
              <a:prstGeom prst="rect">
                <a:avLst/>
              </a:prstGeom>
              <a:blipFill rotWithShape="1">
                <a:blip r:embed="rId12"/>
                <a:stretch>
                  <a:fillRect l="-8" t="-22" r="14" b="-23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Left Brace 57"/>
          <p:cNvSpPr/>
          <p:nvPr/>
        </p:nvSpPr>
        <p:spPr>
          <a:xfrm>
            <a:off x="715734" y="1287945"/>
            <a:ext cx="519638" cy="435723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08494" y="3027652"/>
            <a:ext cx="16952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400" i="1"/>
              <a:t>M</a:t>
            </a:r>
            <a:r>
              <a:rPr lang="en-US" sz="2400"/>
              <a:t> Features</a:t>
            </a:r>
            <a:endParaRPr lang="en-US" sz="240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13478" y="2834268"/>
            <a:ext cx="1513205" cy="34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92126" y="4957150"/>
            <a:ext cx="1009403" cy="10561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0"/>
              <p:cNvSpPr txBox="1"/>
              <p:nvPr/>
            </p:nvSpPr>
            <p:spPr>
              <a:xfrm>
                <a:off x="1575435" y="3072765"/>
                <a:ext cx="427990" cy="504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6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35" y="3072765"/>
                <a:ext cx="427990" cy="50419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280035"/>
            <a:ext cx="10515600" cy="1325563"/>
          </a:xfrm>
        </p:spPr>
        <p:txBody>
          <a:bodyPr/>
          <a:p>
            <a:r>
              <a:rPr lang="zh-CN" altLang="en-US"/>
              <a:t>深度神经网络</a:t>
            </a:r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2540" y="1249045"/>
            <a:ext cx="9646285" cy="5309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E5ODJhYjE2ODQxYjg3MWYzZjU0NzJmNDE4MjBjND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演示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Cambria Math</vt:lpstr>
      <vt:lpstr>Kingsoft Math</vt:lpstr>
      <vt:lpstr>DejaVu Math TeX Gyre</vt:lpstr>
      <vt:lpstr>汉仪书宋二KW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宋体-简</vt:lpstr>
      <vt:lpstr>Office Theme</vt:lpstr>
      <vt:lpstr>从零开始的深度学习</vt:lpstr>
      <vt:lpstr>主要内容</vt:lpstr>
      <vt:lpstr>什么是深度学习</vt:lpstr>
      <vt:lpstr>生物神经网络</vt:lpstr>
      <vt:lpstr>线性回归(Linear Regression)</vt:lpstr>
      <vt:lpstr>感知器(Perceptron)</vt:lpstr>
      <vt:lpstr>逻辑回归(Logistic Regression)</vt:lpstr>
      <vt:lpstr>隐藏层结构</vt:lpstr>
      <vt:lpstr>深度神经网络基本结构</vt:lpstr>
      <vt:lpstr>梯度下降(Gradient Descent)</vt:lpstr>
      <vt:lpstr>深度学习的应用场景——图像领域</vt:lpstr>
      <vt:lpstr>深度学习的应用场景——图像领域</vt:lpstr>
      <vt:lpstr>深度学习的应用场景——图像领域</vt:lpstr>
      <vt:lpstr>深度学习的应用场景——图像领域</vt:lpstr>
      <vt:lpstr>深度学习的应用场景——自然语言处理（NLP）领域</vt:lpstr>
      <vt:lpstr>深度学习的应用场景——自然语言处理（NLP）领域</vt:lpstr>
      <vt:lpstr>深度学习的应用场景——时间序列预测</vt:lpstr>
      <vt:lpstr>深度学习的应用场景——时间序列预测</vt:lpstr>
      <vt:lpstr>深度学习模型代码基本结构及实例</vt:lpstr>
      <vt:lpstr>深度学习微调基础——以ResNet34为例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从零开始深度学习</dc:title>
  <dc:creator>diwu</dc:creator>
  <cp:lastModifiedBy>wudi115</cp:lastModifiedBy>
  <cp:revision>9</cp:revision>
  <dcterms:created xsi:type="dcterms:W3CDTF">2024-09-11T05:46:41Z</dcterms:created>
  <dcterms:modified xsi:type="dcterms:W3CDTF">2024-09-11T05:46:41Z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888913E4C315E979C02EE1663B5AD215_42</vt:lpwstr>
  </property>
</Properties>
</file>