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0" r:id="rId36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87" d="100"/>
          <a:sy n="87" d="100"/>
        </p:scale>
        <p:origin x="114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CED6-1F5B-4CAB-BC7C-735017EBCB01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C94D2-0D0C-4B20-ACCB-6A5552829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09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ffingtonpost.com/" TargetMode="External"/><Relationship Id="rId2" Type="http://schemas.openxmlformats.org/officeDocument/2006/relationships/hyperlink" Target="https://www.huffingtonpost.k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강 </a:t>
            </a:r>
            <a:br>
              <a:rPr lang="en-US" altLang="ko-KR" dirty="0"/>
            </a:br>
            <a:r>
              <a:rPr lang="ko-KR" altLang="en-US" dirty="0"/>
              <a:t>디지털혁명</a:t>
            </a:r>
            <a:r>
              <a:rPr lang="en-US" altLang="ko-KR" dirty="0"/>
              <a:t>2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2A6F4-021A-4AE0-BDA1-3453E9100696}"/>
              </a:ext>
            </a:extLst>
          </p:cNvPr>
          <p:cNvSpPr txBox="1"/>
          <p:nvPr/>
        </p:nvSpPr>
        <p:spPr>
          <a:xfrm>
            <a:off x="6156176" y="764704"/>
            <a:ext cx="16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 이후에 문명 발달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DB427-182D-4DD0-B5D2-708FAE51FDFA}"/>
              </a:ext>
            </a:extLst>
          </p:cNvPr>
          <p:cNvSpPr txBox="1"/>
          <p:nvPr/>
        </p:nvSpPr>
        <p:spPr>
          <a:xfrm>
            <a:off x="9144000" y="3140968"/>
            <a:ext cx="1404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컴퓨터가 강한 이유 인간처럼 행동할 수 있기 때문에</a:t>
            </a:r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6624736" cy="4647203"/>
          </a:xfrm>
        </p:spPr>
      </p:pic>
    </p:spTree>
    <p:extLst>
      <p:ext uri="{BB962C8B-B14F-4D97-AF65-F5344CB8AC3E}">
        <p14:creationId xmlns:p14="http://schemas.microsoft.com/office/powerpoint/2010/main" val="230706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/>
              <a:t>인터넷 </a:t>
            </a:r>
            <a:r>
              <a:rPr lang="ko-KR" altLang="en-US" dirty="0" err="1"/>
              <a:t>익스플로러</a:t>
            </a:r>
            <a:r>
              <a:rPr lang="en-US" altLang="ko-KR" dirty="0"/>
              <a:t>(Internet Explorer</a:t>
            </a:r>
            <a:r>
              <a:rPr lang="ko-KR" altLang="en-US" dirty="0"/>
              <a:t>™</a:t>
            </a:r>
            <a:r>
              <a:rPr lang="en-US" altLang="ko-KR" dirty="0"/>
              <a:t>)</a:t>
            </a:r>
            <a:r>
              <a:rPr lang="ko-KR" altLang="en-US" dirty="0"/>
              <a:t>나 </a:t>
            </a:r>
            <a:r>
              <a:rPr lang="ko-KR" altLang="en-US" dirty="0" err="1"/>
              <a:t>넷스케이프</a:t>
            </a:r>
            <a:r>
              <a:rPr lang="en-US" altLang="ko-KR" dirty="0"/>
              <a:t>(Netscape</a:t>
            </a:r>
            <a:r>
              <a:rPr lang="ko-KR" altLang="en-US" dirty="0"/>
              <a:t>™</a:t>
            </a:r>
            <a:r>
              <a:rPr lang="en-US" altLang="ko-KR" dirty="0"/>
              <a:t>), </a:t>
            </a:r>
            <a:r>
              <a:rPr lang="ko-KR" altLang="en-US" dirty="0"/>
              <a:t>등이 </a:t>
            </a:r>
            <a:r>
              <a:rPr lang="ko-KR" altLang="en-US" dirty="0" err="1"/>
              <a:t>웹브라우저</a:t>
            </a:r>
            <a:r>
              <a:rPr lang="en-US" altLang="ko-KR" dirty="0"/>
              <a:t>.  </a:t>
            </a:r>
          </a:p>
          <a:p>
            <a:pPr fontAlgn="base"/>
            <a:r>
              <a:rPr lang="ko-KR" altLang="en-US" dirty="0"/>
              <a:t> </a:t>
            </a:r>
            <a:r>
              <a:rPr lang="en-US" altLang="ko-KR" dirty="0" err="1"/>
              <a:t>Firfox</a:t>
            </a:r>
            <a:r>
              <a:rPr lang="en-US" altLang="ko-KR" dirty="0"/>
              <a:t>, </a:t>
            </a:r>
            <a:r>
              <a:rPr lang="ko-KR" altLang="en-US" dirty="0"/>
              <a:t>애플에서 </a:t>
            </a:r>
            <a:r>
              <a:rPr lang="en-US" altLang="ko-KR" dirty="0"/>
              <a:t>Safari, </a:t>
            </a:r>
            <a:r>
              <a:rPr lang="ko-KR" altLang="en-US" dirty="0" err="1"/>
              <a:t>구글에서</a:t>
            </a:r>
            <a:r>
              <a:rPr lang="ko-KR" altLang="en-US" dirty="0"/>
              <a:t> </a:t>
            </a:r>
            <a:r>
              <a:rPr lang="en-US" altLang="ko-KR" dirty="0"/>
              <a:t>Chrome </a:t>
            </a:r>
            <a:r>
              <a:rPr lang="ko-KR" altLang="en-US" dirty="0"/>
              <a:t>등등도 브라우저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1993</a:t>
            </a:r>
            <a:r>
              <a:rPr lang="ko-KR" altLang="en-US" dirty="0"/>
              <a:t>년에 모자이크</a:t>
            </a:r>
            <a:r>
              <a:rPr lang="en-US" altLang="ko-KR" dirty="0"/>
              <a:t>(mosaic)</a:t>
            </a:r>
            <a:r>
              <a:rPr lang="ko-KR" altLang="en-US" dirty="0"/>
              <a:t>라는 브라우저가 최초로 개발됨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이용자는 </a:t>
            </a:r>
            <a:r>
              <a:rPr lang="ko-KR" altLang="en-US" dirty="0" err="1"/>
              <a:t>웹브라우저를</a:t>
            </a:r>
            <a:r>
              <a:rPr lang="ko-KR" altLang="en-US" dirty="0"/>
              <a:t> 이용하여 첫 번째 웹 문서를 호출한다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이용자는 그 문서에 포함되어 있는 </a:t>
            </a:r>
            <a:r>
              <a:rPr lang="en-US" altLang="ko-KR" dirty="0"/>
              <a:t>Hypertext Link Node</a:t>
            </a:r>
            <a:r>
              <a:rPr lang="ko-KR" altLang="en-US" dirty="0"/>
              <a:t>를 선택함으로써 다른 문서를 호출할 수 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이용자 단말기에서 운영되는 웹 브라우저는 그 신호를 보내고</a:t>
            </a:r>
            <a:r>
              <a:rPr lang="en-US" altLang="ko-KR" dirty="0"/>
              <a:t>, </a:t>
            </a:r>
            <a:r>
              <a:rPr lang="ko-KR" altLang="en-US" dirty="0"/>
              <a:t>인터넷 </a:t>
            </a:r>
            <a:r>
              <a:rPr lang="ko-KR" altLang="en-US" dirty="0" err="1"/>
              <a:t>서버머신에서</a:t>
            </a:r>
            <a:r>
              <a:rPr lang="ko-KR" altLang="en-US" dirty="0"/>
              <a:t> 운영되는 웹 서버는 그 신호를 받아 </a:t>
            </a:r>
            <a:r>
              <a:rPr lang="ko-KR" altLang="en-US" dirty="0" err="1"/>
              <a:t>두번째</a:t>
            </a:r>
            <a:r>
              <a:rPr lang="ko-KR" altLang="en-US" dirty="0"/>
              <a:t> 웹 문서를 요청한다</a:t>
            </a:r>
            <a:r>
              <a:rPr lang="en-US" altLang="ko-KR" dirty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웹브라우저</a:t>
            </a:r>
            <a:r>
              <a:rPr lang="en-US" altLang="ko-KR" dirty="0"/>
              <a:t> (Web Browser)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검색엔진은 사용자가 선택한 용어에 대해 적절성</a:t>
            </a:r>
            <a:r>
              <a:rPr lang="en-US" altLang="ko-KR" dirty="0"/>
              <a:t>(relevance)</a:t>
            </a:r>
            <a:r>
              <a:rPr lang="ko-KR" altLang="en-US" dirty="0"/>
              <a:t>이란 알고리즘을 통해 인터넷의 수많은 정보를 정리하여 제공하는 </a:t>
            </a:r>
            <a:r>
              <a:rPr lang="ko-KR" altLang="en-US" dirty="0" err="1"/>
              <a:t>웹서비스를</a:t>
            </a:r>
            <a:r>
              <a:rPr lang="ko-KR" altLang="en-US" dirty="0"/>
              <a:t> 말함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 </a:t>
            </a:r>
            <a:r>
              <a:rPr lang="en-US" altLang="ko-KR" dirty="0"/>
              <a:t>Google, Yahoo! , </a:t>
            </a:r>
            <a:r>
              <a:rPr lang="ko-KR" altLang="en-US" dirty="0"/>
              <a:t> </a:t>
            </a:r>
            <a:r>
              <a:rPr lang="ko-KR" altLang="en-US" dirty="0" err="1"/>
              <a:t>네이버와</a:t>
            </a:r>
            <a:r>
              <a:rPr lang="ko-KR" altLang="en-US" dirty="0"/>
              <a:t> 다음 등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인터넷이라는 정보 바다를 헤엄치는 도구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portal</a:t>
            </a:r>
            <a:r>
              <a:rPr lang="ko-KR" altLang="en-US" dirty="0"/>
              <a:t>이란 사전적으로 ‘현관’ ‘관문’이란 뜻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포털 사이트는 사용자가 </a:t>
            </a:r>
            <a:r>
              <a:rPr lang="ko-KR" altLang="en-US" dirty="0" err="1"/>
              <a:t>웹브라우저를</a:t>
            </a:r>
            <a:r>
              <a:rPr lang="ko-KR" altLang="en-US" dirty="0"/>
              <a:t> 실행시켰을 때 처음 나타나도록 하여</a:t>
            </a:r>
            <a:r>
              <a:rPr lang="en-US" altLang="ko-KR" dirty="0"/>
              <a:t>,</a:t>
            </a:r>
            <a:r>
              <a:rPr lang="ko-KR" altLang="en-US" dirty="0"/>
              <a:t> 사용자가 필요로 하는 다양한 서비스를 종합선물형식으로 제공한다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 다양한 인터넷 </a:t>
            </a:r>
            <a:r>
              <a:rPr lang="ko-KR" altLang="en-US" dirty="0" err="1"/>
              <a:t>콘텐츠를</a:t>
            </a:r>
            <a:r>
              <a:rPr lang="ko-KR" altLang="en-US" dirty="0"/>
              <a:t> 일정한 기준에 의해 분류</a:t>
            </a:r>
            <a:r>
              <a:rPr lang="en-US" altLang="ko-KR" dirty="0"/>
              <a:t>, </a:t>
            </a:r>
            <a:r>
              <a:rPr lang="ko-KR" altLang="en-US" dirty="0"/>
              <a:t>제공하는 </a:t>
            </a:r>
            <a:r>
              <a:rPr lang="ko-KR" altLang="en-US" dirty="0" err="1"/>
              <a:t>웹서비스</a:t>
            </a:r>
            <a:r>
              <a:rPr lang="ko-KR" altLang="en-US" dirty="0"/>
              <a:t> 사이트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 MSN, </a:t>
            </a:r>
            <a:r>
              <a:rPr lang="ko-KR" altLang="en-US" dirty="0" err="1"/>
              <a:t>네이버</a:t>
            </a:r>
            <a:r>
              <a:rPr lang="en-US" altLang="ko-KR" dirty="0"/>
              <a:t>, </a:t>
            </a:r>
            <a:r>
              <a:rPr lang="ko-KR" altLang="en-US" dirty="0"/>
              <a:t>다음 등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검색엔진과 </a:t>
            </a:r>
            <a:r>
              <a:rPr lang="ko-KR" altLang="en-US" dirty="0" err="1"/>
              <a:t>포털사이트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81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2.0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2003</a:t>
            </a:r>
            <a:r>
              <a:rPr lang="ko-KR" altLang="en-US" dirty="0"/>
              <a:t>년 </a:t>
            </a:r>
            <a:r>
              <a:rPr lang="en-US" altLang="ko-KR" dirty="0"/>
              <a:t>Tim </a:t>
            </a:r>
            <a:r>
              <a:rPr lang="en-US" altLang="ko-KR" dirty="0" err="1"/>
              <a:t>O'Reily</a:t>
            </a:r>
            <a:r>
              <a:rPr lang="ko-KR" altLang="en-US" dirty="0"/>
              <a:t>에 의해 제안됨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인터넷 이용자간 혹은 개발자와의 참여</a:t>
            </a:r>
            <a:r>
              <a:rPr lang="en-US" altLang="ko-KR" dirty="0"/>
              <a:t>, </a:t>
            </a:r>
            <a:r>
              <a:rPr lang="ko-KR" altLang="en-US" dirty="0"/>
              <a:t>공유</a:t>
            </a:r>
            <a:r>
              <a:rPr lang="en-US" altLang="ko-KR" dirty="0"/>
              <a:t>, </a:t>
            </a:r>
            <a:r>
              <a:rPr lang="ko-KR" altLang="en-US" dirty="0"/>
              <a:t>개방을 가능케 하는 새로운 웹 환경을 일컫는다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특정한 데이터를 모아 사용자에게 보여주기 위한 웹 환경이 웹 </a:t>
            </a:r>
            <a:r>
              <a:rPr lang="en-US" altLang="ko-KR" dirty="0"/>
              <a:t>1.0</a:t>
            </a:r>
            <a:r>
              <a:rPr lang="ko-KR" altLang="en-US" dirty="0"/>
              <a:t>이었다면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이용자가 직접 새로운 정보를 만들고 유통</a:t>
            </a:r>
            <a:r>
              <a:rPr lang="en-US" altLang="ko-KR" dirty="0"/>
              <a:t>, </a:t>
            </a:r>
            <a:r>
              <a:rPr lang="ko-KR" altLang="en-US" dirty="0"/>
              <a:t>공유할 수 있게 해주는 인터넷 서비스가 주를 이루는 웹 환경이 웹 </a:t>
            </a:r>
            <a:r>
              <a:rPr lang="en-US" altLang="ko-KR" dirty="0"/>
              <a:t>2.0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UCC, </a:t>
            </a:r>
            <a:r>
              <a:rPr lang="ko-KR" altLang="en-US" dirty="0" err="1"/>
              <a:t>블로그와</a:t>
            </a:r>
            <a:r>
              <a:rPr lang="ko-KR" altLang="en-US" dirty="0"/>
              <a:t> </a:t>
            </a:r>
            <a:r>
              <a:rPr lang="ko-KR" altLang="en-US" dirty="0" err="1"/>
              <a:t>소셜네트워크</a:t>
            </a:r>
            <a:r>
              <a:rPr lang="ko-KR" altLang="en-US" dirty="0"/>
              <a:t> 서비스 등은 웹 </a:t>
            </a:r>
            <a:r>
              <a:rPr lang="en-US" altLang="ko-KR" dirty="0"/>
              <a:t>2.0</a:t>
            </a:r>
            <a:r>
              <a:rPr lang="ko-KR" altLang="en-US" dirty="0"/>
              <a:t>의 특성인 참여</a:t>
            </a:r>
            <a:r>
              <a:rPr lang="en-US" altLang="ko-KR" dirty="0"/>
              <a:t>·</a:t>
            </a:r>
            <a:r>
              <a:rPr lang="ko-KR" altLang="en-US" dirty="0"/>
              <a:t>공유</a:t>
            </a:r>
            <a:r>
              <a:rPr lang="en-US" altLang="ko-KR" dirty="0"/>
              <a:t>·</a:t>
            </a:r>
            <a:r>
              <a:rPr lang="ko-KR" altLang="en-US" dirty="0"/>
              <a:t>공개의 개념 및 기술적 속성을 잘 구현한다고 설명됨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인터넷의 일반 사용자를 생산자이자 소비자 두 역할을 모두 할 수 있도록 만들었다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55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/>
              <a:t>User Created Contents</a:t>
            </a:r>
            <a:r>
              <a:rPr lang="ko-KR" altLang="en-US" dirty="0"/>
              <a:t>란 사용자가 직접 창작한 </a:t>
            </a:r>
            <a:r>
              <a:rPr lang="ko-KR" altLang="en-US" dirty="0" err="1"/>
              <a:t>컨텐츠를</a:t>
            </a:r>
            <a:r>
              <a:rPr lang="ko-KR" altLang="en-US" dirty="0"/>
              <a:t> 의미한다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/>
              <a:t>2003</a:t>
            </a:r>
            <a:r>
              <a:rPr lang="ko-KR" altLang="en-US" dirty="0"/>
              <a:t>년 웹</a:t>
            </a:r>
            <a:r>
              <a:rPr lang="en-US" altLang="ko-KR" dirty="0"/>
              <a:t>2.0</a:t>
            </a:r>
            <a:r>
              <a:rPr lang="ko-KR" altLang="en-US" dirty="0"/>
              <a:t>과 </a:t>
            </a:r>
            <a:r>
              <a:rPr lang="en-US" altLang="ko-KR" dirty="0"/>
              <a:t>2005</a:t>
            </a:r>
            <a:r>
              <a:rPr lang="ko-KR" altLang="en-US" dirty="0"/>
              <a:t>년 </a:t>
            </a:r>
            <a:r>
              <a:rPr lang="ko-KR" altLang="en-US" dirty="0" err="1"/>
              <a:t>유튜브의</a:t>
            </a:r>
            <a:r>
              <a:rPr lang="ko-KR" altLang="en-US" dirty="0"/>
              <a:t> 대두로 널리 쓰이기 시작한 개념</a:t>
            </a:r>
            <a:r>
              <a:rPr lang="en-US" altLang="ko-KR" dirty="0"/>
              <a:t>. </a:t>
            </a:r>
            <a:r>
              <a:rPr lang="ko-KR" altLang="en-US" dirty="0"/>
              <a:t>원래는 유저들이 생산한 </a:t>
            </a:r>
            <a:r>
              <a:rPr lang="ko-KR" altLang="en-US" dirty="0" err="1"/>
              <a:t>컨텐츠라면</a:t>
            </a:r>
            <a:r>
              <a:rPr lang="ko-KR" altLang="en-US" dirty="0"/>
              <a:t> 텍스트</a:t>
            </a:r>
            <a:r>
              <a:rPr lang="en-US" altLang="ko-KR" dirty="0"/>
              <a:t>, </a:t>
            </a:r>
            <a:r>
              <a:rPr lang="ko-KR" altLang="en-US" dirty="0"/>
              <a:t>이미지를 가리지 않고 몽땅 이 범주에 포함한다</a:t>
            </a:r>
            <a:r>
              <a:rPr lang="en-US" altLang="ko-KR" dirty="0"/>
              <a:t>.</a:t>
            </a:r>
            <a:r>
              <a:rPr lang="ko-KR" altLang="en-US" dirty="0"/>
              <a:t> 동영상만 해당되는 것이 절대 아님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 err="1"/>
              <a:t>유투브란</a:t>
            </a:r>
            <a:r>
              <a:rPr lang="ko-KR" altLang="en-US" dirty="0"/>
              <a:t> 사용자가 동영상을 자유롭게 업로드 및 시청할 수 있는 </a:t>
            </a:r>
            <a:r>
              <a:rPr lang="ko-KR" altLang="en-US" dirty="0" err="1"/>
              <a:t>컨텐츠</a:t>
            </a:r>
            <a:r>
              <a:rPr lang="ko-KR" altLang="en-US" dirty="0"/>
              <a:t> </a:t>
            </a:r>
            <a:r>
              <a:rPr lang="ko-KR" altLang="en-US" dirty="0" err="1"/>
              <a:t>호스팅</a:t>
            </a:r>
            <a:r>
              <a:rPr lang="ko-KR" altLang="en-US" dirty="0"/>
              <a:t> 웹사이트</a:t>
            </a:r>
            <a:r>
              <a:rPr lang="en-US" altLang="ko-KR" dirty="0"/>
              <a:t>. </a:t>
            </a:r>
            <a:r>
              <a:rPr lang="ko-KR" altLang="en-US" dirty="0"/>
              <a:t>사용자를 가리키는 </a:t>
            </a:r>
            <a:r>
              <a:rPr lang="en-US" altLang="ko-KR" dirty="0"/>
              <a:t>"</a:t>
            </a:r>
            <a:r>
              <a:rPr lang="ko-KR" altLang="en-US" dirty="0"/>
              <a:t>유</a:t>
            </a:r>
            <a:r>
              <a:rPr lang="en-US" altLang="ko-KR" dirty="0"/>
              <a:t>"(You)</a:t>
            </a:r>
            <a:r>
              <a:rPr lang="ko-KR" altLang="en-US" dirty="0"/>
              <a:t>와 동영상을 가리키는 </a:t>
            </a:r>
            <a:r>
              <a:rPr lang="en-US" altLang="ko-KR" dirty="0"/>
              <a:t>"</a:t>
            </a:r>
            <a:r>
              <a:rPr lang="ko-KR" altLang="en-US" dirty="0"/>
              <a:t>튜브</a:t>
            </a:r>
            <a:r>
              <a:rPr lang="en-US" altLang="ko-KR" dirty="0"/>
              <a:t>(Tube)"</a:t>
            </a:r>
            <a:r>
              <a:rPr lang="ko-KR" altLang="en-US" dirty="0"/>
              <a:t>의 합성이다</a:t>
            </a:r>
            <a:r>
              <a:rPr lang="en-US" altLang="ko-KR" dirty="0"/>
              <a:t>. </a:t>
            </a:r>
            <a:r>
              <a:rPr lang="ko-KR" altLang="en-US" dirty="0"/>
              <a:t>영어로 텔레비전 브라운관을 튜브라 부르기 때문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917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과 </a:t>
            </a:r>
            <a:r>
              <a:rPr lang="en-US" altLang="ko-KR" dirty="0"/>
              <a:t>log</a:t>
            </a:r>
            <a:r>
              <a:rPr lang="ko-KR" altLang="en-US" dirty="0"/>
              <a:t>의 합성어로서 처음에는 </a:t>
            </a:r>
            <a:r>
              <a:rPr lang="en-US" altLang="ko-KR" dirty="0"/>
              <a:t>weblog</a:t>
            </a:r>
            <a:r>
              <a:rPr lang="ko-KR" altLang="en-US" dirty="0"/>
              <a:t>라고 불렸다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블로그는</a:t>
            </a:r>
            <a:r>
              <a:rPr lang="ko-KR" altLang="en-US" dirty="0"/>
              <a:t> 개인의 생각</a:t>
            </a:r>
            <a:r>
              <a:rPr lang="en-US" altLang="ko-KR" dirty="0"/>
              <a:t>, </a:t>
            </a:r>
            <a:r>
              <a:rPr lang="ko-KR" altLang="en-US" dirty="0"/>
              <a:t>의견</a:t>
            </a:r>
            <a:r>
              <a:rPr lang="en-US" altLang="ko-KR" dirty="0"/>
              <a:t>, </a:t>
            </a:r>
            <a:r>
              <a:rPr lang="ko-KR" altLang="en-US" dirty="0"/>
              <a:t>주장 등을 인터넷 </a:t>
            </a:r>
            <a:r>
              <a:rPr lang="ko-KR" altLang="en-US" dirty="0" err="1"/>
              <a:t>웹상에</a:t>
            </a:r>
            <a:r>
              <a:rPr lang="ko-KR" altLang="en-US" dirty="0"/>
              <a:t> 일기처럼 순서대로 작성해 올려 다른 사람도 볼 수 있게끔 개방해놓은 글들의 모음이다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여러 사람이 쓸 수 있는 게시판</a:t>
            </a:r>
            <a:r>
              <a:rPr lang="en-US" altLang="ko-KR" dirty="0"/>
              <a:t>(BBS)</a:t>
            </a:r>
            <a:r>
              <a:rPr lang="ko-KR" altLang="en-US" dirty="0"/>
              <a:t>과는 달리 한 사람 혹은 몇몇 소수의 사람만이 글을 올릴 수 있다</a:t>
            </a:r>
            <a:r>
              <a:rPr lang="en-US" altLang="ko-KR" dirty="0"/>
              <a:t>. 1</a:t>
            </a:r>
            <a:r>
              <a:rPr lang="ko-KR" altLang="en-US" dirty="0"/>
              <a:t>인 미디어라고 함</a:t>
            </a:r>
            <a:endParaRPr lang="en-US" altLang="ko-KR" dirty="0"/>
          </a:p>
          <a:p>
            <a:r>
              <a:rPr lang="ko-KR" altLang="en-US" dirty="0" err="1"/>
              <a:t>블로그를</a:t>
            </a:r>
            <a:r>
              <a:rPr lang="ko-KR" altLang="en-US" dirty="0"/>
              <a:t> 소유해 글과 사진을 올리는 사람을 </a:t>
            </a:r>
            <a:r>
              <a:rPr lang="ko-KR" altLang="en-US" dirty="0" err="1"/>
              <a:t>블로거</a:t>
            </a:r>
            <a:r>
              <a:rPr lang="en-US" altLang="ko-KR" dirty="0"/>
              <a:t>(blogger)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1994</a:t>
            </a:r>
            <a:r>
              <a:rPr lang="ko-KR" altLang="en-US" dirty="0"/>
              <a:t>년 미국에서 처음 나타나고</a:t>
            </a:r>
            <a:r>
              <a:rPr lang="en-US" altLang="ko-KR" dirty="0"/>
              <a:t>, 2000</a:t>
            </a:r>
            <a:r>
              <a:rPr lang="ko-KR" altLang="en-US" dirty="0"/>
              <a:t>년대 이후 인기를 끌기 시작한다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기존의 웹 서비스</a:t>
            </a:r>
            <a:r>
              <a:rPr lang="en-US" altLang="ko-KR" dirty="0"/>
              <a:t>, </a:t>
            </a:r>
            <a:r>
              <a:rPr lang="ko-KR" altLang="en-US" dirty="0"/>
              <a:t>포털 서비스에서 </a:t>
            </a:r>
            <a:r>
              <a:rPr lang="ko-KR" altLang="en-US" dirty="0" err="1"/>
              <a:t>블로그</a:t>
            </a:r>
            <a:r>
              <a:rPr lang="ko-KR" altLang="en-US" dirty="0"/>
              <a:t> 서비스를 제공하기 시작해서</a:t>
            </a:r>
            <a:r>
              <a:rPr lang="en-US" altLang="ko-KR" dirty="0"/>
              <a:t>,  </a:t>
            </a:r>
            <a:r>
              <a:rPr lang="ko-KR" altLang="en-US" dirty="0"/>
              <a:t>프로그래밍 언어나 </a:t>
            </a:r>
            <a:r>
              <a:rPr lang="en-US" altLang="ko-KR" dirty="0"/>
              <a:t>HTML </a:t>
            </a:r>
            <a:r>
              <a:rPr lang="ko-KR" altLang="en-US" dirty="0"/>
              <a:t>언어 편집능력이 없어도 </a:t>
            </a:r>
            <a:r>
              <a:rPr lang="ko-KR" altLang="en-US" dirty="0" err="1"/>
              <a:t>블로거가</a:t>
            </a:r>
            <a:r>
              <a:rPr lang="ko-KR" altLang="en-US" dirty="0"/>
              <a:t> 될 수 있게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블로그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F2F4F-1240-406E-A52D-6255D17BF08A}"/>
              </a:ext>
            </a:extLst>
          </p:cNvPr>
          <p:cNvSpPr txBox="1"/>
          <p:nvPr/>
        </p:nvSpPr>
        <p:spPr>
          <a:xfrm>
            <a:off x="8892480" y="1700808"/>
            <a:ext cx="1728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블로그에 올린 글들은 책하고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Sns</a:t>
            </a:r>
            <a:r>
              <a:rPr lang="ko-KR" altLang="en-US" dirty="0"/>
              <a:t>는 마치 친구처럼</a:t>
            </a:r>
          </a:p>
        </p:txBody>
      </p:sp>
    </p:spTree>
    <p:extLst>
      <p:ext uri="{BB962C8B-B14F-4D97-AF65-F5344CB8AC3E}">
        <p14:creationId xmlns:p14="http://schemas.microsoft.com/office/powerpoint/2010/main" val="57232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미국의 </a:t>
            </a:r>
            <a:r>
              <a:rPr lang="en-US" altLang="ko-KR" dirty="0"/>
              <a:t>The </a:t>
            </a:r>
            <a:r>
              <a:rPr lang="en-US" altLang="ko-KR" dirty="0" err="1"/>
              <a:t>Huffinton</a:t>
            </a:r>
            <a:r>
              <a:rPr lang="en-US" altLang="ko-KR" dirty="0"/>
              <a:t> Post</a:t>
            </a:r>
            <a:r>
              <a:rPr lang="ko-KR" altLang="en-US" dirty="0"/>
              <a:t>는 </a:t>
            </a:r>
            <a:r>
              <a:rPr lang="ko-KR" altLang="en-US" dirty="0" err="1"/>
              <a:t>블로그</a:t>
            </a:r>
            <a:r>
              <a:rPr lang="ko-KR" altLang="en-US" dirty="0"/>
              <a:t> 기반의 온라인 신문으로부터 발전했다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/>
              <a:t>2005</a:t>
            </a:r>
            <a:r>
              <a:rPr lang="ko-KR" altLang="en-US" dirty="0"/>
              <a:t>년에 미국의 여성 </a:t>
            </a:r>
            <a:r>
              <a:rPr lang="ko-KR" altLang="en-US" dirty="0" err="1"/>
              <a:t>컬럼니스트인</a:t>
            </a:r>
            <a:r>
              <a:rPr lang="ko-KR" altLang="en-US" dirty="0"/>
              <a:t> 아리아나 </a:t>
            </a:r>
            <a:r>
              <a:rPr lang="ko-KR" altLang="en-US" dirty="0" err="1"/>
              <a:t>허핑턴</a:t>
            </a:r>
            <a:r>
              <a:rPr lang="en-US" altLang="ko-KR" dirty="0" err="1"/>
              <a:t>Ariana</a:t>
            </a:r>
            <a:r>
              <a:rPr lang="en-US" altLang="ko-KR" dirty="0"/>
              <a:t> Huffington</a:t>
            </a:r>
            <a:r>
              <a:rPr lang="ko-KR" altLang="en-US" dirty="0"/>
              <a:t>이 설립했고</a:t>
            </a:r>
            <a:r>
              <a:rPr lang="en-US" altLang="ko-KR" dirty="0"/>
              <a:t>, </a:t>
            </a:r>
            <a:r>
              <a:rPr lang="ko-KR" altLang="en-US" dirty="0"/>
              <a:t>현재 약 </a:t>
            </a:r>
            <a:r>
              <a:rPr lang="en-US" altLang="ko-KR" dirty="0"/>
              <a:t>700</a:t>
            </a:r>
            <a:r>
              <a:rPr lang="ko-KR" altLang="en-US" dirty="0"/>
              <a:t>명의 기자와 </a:t>
            </a:r>
            <a:r>
              <a:rPr lang="en-US" altLang="ko-KR" dirty="0"/>
              <a:t>4</a:t>
            </a:r>
            <a:r>
              <a:rPr lang="ko-KR" altLang="en-US" dirty="0" err="1"/>
              <a:t>만명</a:t>
            </a:r>
            <a:r>
              <a:rPr lang="ko-KR" altLang="en-US" dirty="0"/>
              <a:t> 이상의 </a:t>
            </a:r>
            <a:r>
              <a:rPr lang="ko-KR" altLang="en-US" dirty="0" err="1"/>
              <a:t>블로거가</a:t>
            </a:r>
            <a:r>
              <a:rPr lang="ko-KR" altLang="en-US" dirty="0"/>
              <a:t> 다양한 영역의 기사를 집필하고 있자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u="sng" dirty="0">
                <a:hlinkClick r:id="rId2"/>
              </a:rPr>
              <a:t>https://www.huffingtonpost.kr/</a:t>
            </a:r>
            <a:endParaRPr lang="ko-KR" altLang="en-US" dirty="0"/>
          </a:p>
          <a:p>
            <a:pPr fontAlgn="base"/>
            <a:r>
              <a:rPr lang="en-US" altLang="ko-KR" u="sng" dirty="0">
                <a:hlinkClick r:id="rId3"/>
              </a:rPr>
              <a:t>https://www.huffingtonpost.com/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41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/>
              <a:t>인터넷이</a:t>
            </a:r>
            <a:r>
              <a:rPr lang="en-US" altLang="ko-KR" dirty="0"/>
              <a:t> </a:t>
            </a:r>
            <a:r>
              <a:rPr lang="ko-KR" altLang="en-US" dirty="0"/>
              <a:t>대중화되면서</a:t>
            </a:r>
            <a:r>
              <a:rPr lang="en-US" altLang="ko-KR" dirty="0"/>
              <a:t>, </a:t>
            </a:r>
            <a:r>
              <a:rPr lang="ko-KR" altLang="en-US" dirty="0"/>
              <a:t>사용자가 제작한 </a:t>
            </a:r>
            <a:r>
              <a:rPr lang="ko-KR" altLang="en-US" dirty="0" err="1"/>
              <a:t>콘텐츠를</a:t>
            </a:r>
            <a:r>
              <a:rPr lang="ko-KR" altLang="en-US" dirty="0"/>
              <a:t> 불특정 다수와 공유하는 것 못지않게 친구 및 지인들과 공유하고 소통하는 것이 용이해졌다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인터넷을 통해 지인들에게 자신의 존재를 알리고 사회적 인정을 받으려는 욕구를 충족하는 것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/>
              <a:t>SNS</a:t>
            </a:r>
            <a:r>
              <a:rPr lang="ko-KR" altLang="en-US" dirty="0"/>
              <a:t>는 인맥</a:t>
            </a:r>
            <a:r>
              <a:rPr lang="en-US" altLang="ko-KR" dirty="0"/>
              <a:t> </a:t>
            </a:r>
            <a:r>
              <a:rPr lang="ko-KR" altLang="en-US" dirty="0"/>
              <a:t>형성과 확장의 도구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또 이용자간의 정보 공유와 의사소통을 촉진하는 인터넷 미디어이기도 함</a:t>
            </a:r>
            <a:r>
              <a:rPr lang="en-US" altLang="ko-KR" dirty="0"/>
              <a:t>. </a:t>
            </a:r>
            <a:r>
              <a:rPr lang="ko-KR" altLang="en-US" dirty="0"/>
              <a:t>사적 의견 및 공적 의견 제시 기능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Facebook</a:t>
            </a:r>
            <a:r>
              <a:rPr lang="ko-KR" altLang="en-US" dirty="0"/>
              <a:t>과 </a:t>
            </a:r>
            <a:r>
              <a:rPr lang="en-US" altLang="ko-KR" dirty="0"/>
              <a:t>Twitter </a:t>
            </a:r>
            <a:r>
              <a:rPr lang="ko-KR" altLang="en-US" dirty="0"/>
              <a:t>등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소셜네트워크서비스</a:t>
            </a:r>
            <a:r>
              <a:rPr lang="ko-KR" altLang="en-US" dirty="0"/>
              <a:t> </a:t>
            </a:r>
            <a:r>
              <a:rPr lang="en-US" altLang="ko-KR" dirty="0"/>
              <a:t>, SNS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DE53A-9A0E-4E34-8FF6-1F8AD718BA93}"/>
              </a:ext>
            </a:extLst>
          </p:cNvPr>
          <p:cNvSpPr txBox="1"/>
          <p:nvPr/>
        </p:nvSpPr>
        <p:spPr>
          <a:xfrm>
            <a:off x="8604448" y="2348880"/>
            <a:ext cx="1224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인격을 전시하는 공간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인맥관리 프로그램 </a:t>
            </a:r>
            <a:r>
              <a:rPr lang="en-US" altLang="ko-KR" dirty="0" err="1"/>
              <a:t>ee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76907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5616624" cy="475466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429000"/>
            <a:ext cx="5619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8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altLang="ko-KR" dirty="0"/>
              <a:t>Facebook</a:t>
            </a:r>
            <a:r>
              <a:rPr lang="ko-KR" altLang="en-US" dirty="0"/>
              <a:t>은 </a:t>
            </a:r>
            <a:r>
              <a:rPr lang="en-US" altLang="ko-KR" dirty="0"/>
              <a:t>2004</a:t>
            </a:r>
            <a:r>
              <a:rPr lang="ko-KR" altLang="en-US" dirty="0"/>
              <a:t>년 하버드대학생이던 </a:t>
            </a:r>
            <a:r>
              <a:rPr lang="en-US" altLang="ko-KR" dirty="0"/>
              <a:t>Mark </a:t>
            </a:r>
            <a:r>
              <a:rPr lang="en-US" altLang="ko-KR" dirty="0" err="1"/>
              <a:t>Zuckerberg</a:t>
            </a:r>
            <a:r>
              <a:rPr lang="ko-KR" altLang="en-US" dirty="0"/>
              <a:t>가 시작함</a:t>
            </a:r>
            <a:r>
              <a:rPr lang="en-US" altLang="ko-KR" dirty="0"/>
              <a:t>. </a:t>
            </a:r>
            <a:r>
              <a:rPr lang="ko-KR" altLang="en-US" dirty="0"/>
              <a:t>대학별 네트워크로 퍼져나갔으며</a:t>
            </a:r>
            <a:r>
              <a:rPr lang="en-US" altLang="ko-KR" dirty="0"/>
              <a:t>, 2013</a:t>
            </a:r>
            <a:r>
              <a:rPr lang="ko-KR" altLang="en-US" dirty="0"/>
              <a:t>년 현재 전세계 </a:t>
            </a:r>
            <a:r>
              <a:rPr lang="en-US" altLang="ko-KR" dirty="0"/>
              <a:t>12</a:t>
            </a:r>
            <a:r>
              <a:rPr lang="ko-KR" altLang="en-US" dirty="0" err="1"/>
              <a:t>억명</a:t>
            </a:r>
            <a:r>
              <a:rPr lang="ko-KR" altLang="en-US" dirty="0"/>
              <a:t> 이상의 사용자를 확보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Twitter</a:t>
            </a:r>
            <a:r>
              <a:rPr lang="ko-KR" altLang="en-US" dirty="0"/>
              <a:t>는 실시간으로 자신을 알리는 단문 서비스</a:t>
            </a:r>
            <a:r>
              <a:rPr lang="en-US" altLang="ko-KR" dirty="0"/>
              <a:t>(Short Message Service)</a:t>
            </a:r>
            <a:r>
              <a:rPr lang="ko-KR" altLang="en-US" dirty="0"/>
              <a:t>로 </a:t>
            </a:r>
            <a:r>
              <a:rPr lang="ko-KR" altLang="en-US" dirty="0" err="1"/>
              <a:t>시작되었며</a:t>
            </a:r>
            <a:r>
              <a:rPr lang="en-US" altLang="ko-KR" dirty="0"/>
              <a:t>, 2006</a:t>
            </a:r>
            <a:r>
              <a:rPr lang="ko-KR" altLang="en-US" dirty="0"/>
              <a:t>년부터 상업적 서비스를 시작했다</a:t>
            </a:r>
            <a:r>
              <a:rPr lang="en-US" altLang="ko-KR" dirty="0"/>
              <a:t>. 2013</a:t>
            </a:r>
            <a:r>
              <a:rPr lang="ko-KR" altLang="en-US" dirty="0"/>
              <a:t>년 현재 전세계 </a:t>
            </a:r>
            <a:r>
              <a:rPr lang="en-US" altLang="ko-KR" dirty="0"/>
              <a:t>2</a:t>
            </a:r>
            <a:r>
              <a:rPr lang="ko-KR" altLang="en-US" dirty="0" err="1"/>
              <a:t>억명</a:t>
            </a:r>
            <a:r>
              <a:rPr lang="ko-KR" altLang="en-US" dirty="0"/>
              <a:t> 이상의 사용자가 있다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/>
              <a:t>SNS</a:t>
            </a:r>
            <a:r>
              <a:rPr lang="ko-KR" altLang="en-US" dirty="0"/>
              <a:t>는 강한 유대를 가지고 있는 사람들뿐만 아니라 약한 유대를 가지고 있는 사람들과도 정보 공유를 쉽게 할 수 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특히 새로운 아이디어나 동의가 필요할 때는 동질적인 강한 유대집단보다 이질적인 약한 유대집단의 힘이 쉽게 드러난다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27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개인용 컴퓨터 이전 </a:t>
            </a:r>
            <a:r>
              <a:rPr lang="en-US" altLang="ko-KR" dirty="0"/>
              <a:t>30</a:t>
            </a:r>
            <a:r>
              <a:rPr lang="ko-KR" altLang="en-US" dirty="0"/>
              <a:t>년 동안 컴퓨터는 기업과 대학에만 있는 거대하고 비싼 기계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latin typeface="맑은 고딕"/>
                <a:ea typeface="맑은 고딕"/>
              </a:rPr>
              <a:t>①</a:t>
            </a:r>
            <a:r>
              <a:rPr lang="en-US" altLang="ko-KR" dirty="0"/>
              <a:t>1981</a:t>
            </a:r>
            <a:r>
              <a:rPr lang="ko-KR" altLang="en-US" dirty="0"/>
              <a:t>년 </a:t>
            </a:r>
            <a:r>
              <a:rPr lang="en-US" altLang="ko-KR" dirty="0"/>
              <a:t>IBM PC</a:t>
            </a:r>
            <a:r>
              <a:rPr lang="ko-KR" altLang="en-US" dirty="0"/>
              <a:t>의 보급 이후</a:t>
            </a:r>
            <a:r>
              <a:rPr lang="en-US" altLang="ko-KR" dirty="0"/>
              <a:t>, </a:t>
            </a:r>
            <a:r>
              <a:rPr lang="en-US" altLang="ko-KR" dirty="0">
                <a:latin typeface="맑은 고딕"/>
                <a:ea typeface="맑은 고딕"/>
              </a:rPr>
              <a:t>②</a:t>
            </a:r>
            <a:r>
              <a:rPr lang="en-US" altLang="ko-KR" dirty="0"/>
              <a:t>1990</a:t>
            </a:r>
            <a:r>
              <a:rPr lang="ko-KR" altLang="en-US" dirty="0"/>
              <a:t>년대 중반 인터넷의 대중적 보급이 진행되던 시기</a:t>
            </a:r>
            <a:r>
              <a:rPr lang="en-US" altLang="ko-KR" dirty="0"/>
              <a:t>, </a:t>
            </a:r>
            <a:r>
              <a:rPr lang="en-US" altLang="ko-KR" dirty="0">
                <a:latin typeface="맑은 고딕"/>
                <a:ea typeface="맑은 고딕"/>
              </a:rPr>
              <a:t>③</a:t>
            </a:r>
            <a:r>
              <a:rPr lang="ko-KR" altLang="en-US" dirty="0"/>
              <a:t>이후 </a:t>
            </a:r>
            <a:r>
              <a:rPr lang="en-US" altLang="ko-KR" dirty="0"/>
              <a:t>2000</a:t>
            </a:r>
            <a:r>
              <a:rPr lang="ko-KR" altLang="en-US" dirty="0"/>
              <a:t>년대 중반까지 인터넷의 대중화 시기</a:t>
            </a:r>
            <a:r>
              <a:rPr lang="en-US" altLang="ko-KR" dirty="0"/>
              <a:t>, </a:t>
            </a:r>
            <a:r>
              <a:rPr lang="en-US" altLang="ko-KR" dirty="0">
                <a:latin typeface="맑은 고딕"/>
                <a:ea typeface="맑은 고딕"/>
              </a:rPr>
              <a:t>④</a:t>
            </a:r>
            <a:r>
              <a:rPr lang="en-US" altLang="ko-KR" dirty="0"/>
              <a:t>2000</a:t>
            </a:r>
            <a:r>
              <a:rPr lang="ko-KR" altLang="en-US" dirty="0"/>
              <a:t>년대 중반 이후 </a:t>
            </a:r>
            <a:r>
              <a:rPr lang="ko-KR" altLang="en-US" dirty="0" err="1"/>
              <a:t>스마트폰이</a:t>
            </a:r>
            <a:r>
              <a:rPr lang="ko-KR" altLang="en-US" dirty="0"/>
              <a:t> 대중화되는 시기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최초의 개인용 컴퓨터는 </a:t>
            </a:r>
            <a:r>
              <a:rPr lang="en-US" altLang="ko-KR" dirty="0"/>
              <a:t>1975</a:t>
            </a:r>
            <a:r>
              <a:rPr lang="ko-KR" altLang="en-US" dirty="0"/>
              <a:t>년에 </a:t>
            </a:r>
            <a:r>
              <a:rPr lang="en-US" altLang="ko-KR" dirty="0"/>
              <a:t>MITs </a:t>
            </a:r>
            <a:r>
              <a:rPr lang="ko-KR" altLang="en-US" dirty="0"/>
              <a:t>회사가 개발한 </a:t>
            </a:r>
            <a:r>
              <a:rPr lang="en-US" altLang="ko-KR" dirty="0"/>
              <a:t>Altair 8800. 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Steve Jobs</a:t>
            </a:r>
            <a:r>
              <a:rPr lang="ko-KR" altLang="en-US" dirty="0"/>
              <a:t>와 </a:t>
            </a:r>
            <a:r>
              <a:rPr lang="en-US" altLang="ko-KR" dirty="0"/>
              <a:t>Steve Wozniak</a:t>
            </a:r>
            <a:r>
              <a:rPr lang="ko-KR" altLang="en-US" dirty="0"/>
              <a:t>이 개발한 애플 컴퓨터는 개인용 컴퓨터가 시장에 보급되는 계기가 됨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개인용 컴퓨터</a:t>
            </a:r>
            <a:r>
              <a:rPr lang="en-US" altLang="ko-KR" dirty="0"/>
              <a:t>, PC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353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1997</a:t>
            </a:r>
            <a:r>
              <a:rPr lang="ko-KR" altLang="en-US" dirty="0"/>
              <a:t>년에 미국 언론인 </a:t>
            </a:r>
            <a:r>
              <a:rPr lang="ko-KR" altLang="en-US" dirty="0" err="1"/>
              <a:t>케빈</a:t>
            </a:r>
            <a:r>
              <a:rPr lang="ko-KR" altLang="en-US" dirty="0"/>
              <a:t> </a:t>
            </a:r>
            <a:r>
              <a:rPr lang="ko-KR" altLang="en-US" dirty="0" err="1"/>
              <a:t>켈리가</a:t>
            </a:r>
            <a:r>
              <a:rPr lang="ko-KR" altLang="en-US" dirty="0"/>
              <a:t> 다음과 같은 글을 썼다</a:t>
            </a:r>
            <a:r>
              <a:rPr lang="en-US" altLang="ko-KR" dirty="0"/>
              <a:t>. “</a:t>
            </a:r>
            <a:r>
              <a:rPr lang="ko-KR" altLang="en-US" dirty="0"/>
              <a:t>우리 시대의 가장 큰 역설은 컴퓨터의 시대가 끝나간다는 것이다</a:t>
            </a:r>
            <a:r>
              <a:rPr lang="en-US" altLang="ko-KR" dirty="0"/>
              <a:t>. </a:t>
            </a:r>
            <a:r>
              <a:rPr lang="ko-KR" altLang="en-US" dirty="0"/>
              <a:t>자립형 컴퓨터들은 이제 임무를 완수했다</a:t>
            </a:r>
            <a:r>
              <a:rPr lang="en-US" altLang="ko-KR" dirty="0"/>
              <a:t>. </a:t>
            </a:r>
            <a:r>
              <a:rPr lang="ko-KR" altLang="en-US" dirty="0"/>
              <a:t>컴퓨터는 우리 생활의 속도를 높여줬다</a:t>
            </a:r>
            <a:r>
              <a:rPr lang="en-US" altLang="ko-KR" dirty="0"/>
              <a:t>. </a:t>
            </a:r>
            <a:r>
              <a:rPr lang="ko-KR" altLang="en-US" dirty="0"/>
              <a:t>그게 전부다</a:t>
            </a:r>
            <a:r>
              <a:rPr lang="en-US" altLang="ko-KR" dirty="0"/>
              <a:t>. </a:t>
            </a:r>
            <a:r>
              <a:rPr lang="ko-KR" altLang="en-US" dirty="0"/>
              <a:t>반면 최근에 출시되고 있는 유망한 기술들은 컴퓨터들 사이의 소통에 의존한다</a:t>
            </a:r>
            <a:r>
              <a:rPr lang="en-US" altLang="ko-KR" dirty="0"/>
              <a:t>. </a:t>
            </a:r>
            <a:r>
              <a:rPr lang="ko-KR" altLang="en-US" dirty="0"/>
              <a:t>앞으로는 컴퓨터 활용법보다는 연결이 더 중요하다</a:t>
            </a:r>
            <a:r>
              <a:rPr lang="en-US" altLang="ko-KR" dirty="0"/>
              <a:t>.”</a:t>
            </a:r>
          </a:p>
          <a:p>
            <a:r>
              <a:rPr lang="ko-KR" altLang="en-US" dirty="0"/>
              <a:t>인터넷은 네트워크의 네트워크다</a:t>
            </a:r>
            <a:r>
              <a:rPr lang="en-US" altLang="ko-KR" dirty="0"/>
              <a:t>. 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컴퓨터는 네트워크다</a:t>
            </a:r>
          </a:p>
        </p:txBody>
      </p:sp>
    </p:spTree>
    <p:extLst>
      <p:ext uri="{BB962C8B-B14F-4D97-AF65-F5344CB8AC3E}">
        <p14:creationId xmlns:p14="http://schemas.microsoft.com/office/powerpoint/2010/main" val="2167899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http://www.yonhapnews.co.kr/bulletin/2017/06/30/0200000000AKR20170630168000017.HTML</a:t>
            </a:r>
          </a:p>
          <a:p>
            <a:r>
              <a:rPr lang="en-US" altLang="ko-KR" dirty="0"/>
              <a:t>Mobile </a:t>
            </a:r>
            <a:r>
              <a:rPr lang="ko-KR" altLang="en-US" dirty="0"/>
              <a:t>기술은</a:t>
            </a:r>
            <a:r>
              <a:rPr lang="en-US" altLang="ko-KR" dirty="0"/>
              <a:t> </a:t>
            </a:r>
            <a:r>
              <a:rPr lang="ko-KR" altLang="en-US" dirty="0"/>
              <a:t>언제 어디서나 인터넷에 연결된 사회를 현실화한다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ko-KR" altLang="en-US" dirty="0" err="1"/>
              <a:t>스마트폰이</a:t>
            </a:r>
            <a:r>
              <a:rPr lang="ko-KR" altLang="en-US" dirty="0"/>
              <a:t> 이끌고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이제 </a:t>
            </a:r>
            <a:r>
              <a:rPr lang="ko-KR" altLang="en-US" dirty="0" err="1"/>
              <a:t>스마트폰과</a:t>
            </a:r>
            <a:r>
              <a:rPr lang="ko-KR" altLang="en-US" dirty="0"/>
              <a:t> 인터넷</a:t>
            </a:r>
            <a:r>
              <a:rPr lang="en-US" altLang="ko-KR" dirty="0"/>
              <a:t>, </a:t>
            </a:r>
            <a:r>
              <a:rPr lang="ko-KR" altLang="en-US" dirty="0"/>
              <a:t>이용자의 몸이 하나로 결합된다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스마트폰이기</a:t>
            </a:r>
            <a:r>
              <a:rPr lang="ko-KR" altLang="en-US" dirty="0"/>
              <a:t> 위해서는 </a:t>
            </a:r>
            <a:r>
              <a:rPr lang="ko-KR" altLang="en-US" dirty="0" err="1"/>
              <a:t>모바일</a:t>
            </a:r>
            <a:r>
              <a:rPr lang="ko-KR" altLang="en-US" dirty="0"/>
              <a:t> 인터넷이 가능해야 하고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모바일</a:t>
            </a:r>
            <a:r>
              <a:rPr lang="ko-KR" altLang="en-US" dirty="0"/>
              <a:t> 애플리케이션을 가동할 수 있는 </a:t>
            </a:r>
            <a:r>
              <a:rPr lang="ko-KR" altLang="en-US" dirty="0" err="1"/>
              <a:t>모바일</a:t>
            </a:r>
            <a:r>
              <a:rPr lang="ko-KR" altLang="en-US" dirty="0"/>
              <a:t> 운영체제가 있어야 한다</a:t>
            </a:r>
            <a:r>
              <a:rPr lang="en-US" altLang="ko-KR" dirty="0"/>
              <a:t>. </a:t>
            </a:r>
            <a:r>
              <a:rPr lang="ko-KR" altLang="en-US" dirty="0"/>
              <a:t>애플의 </a:t>
            </a:r>
            <a:r>
              <a:rPr lang="en-US" altLang="ko-KR" dirty="0" err="1"/>
              <a:t>iOS</a:t>
            </a:r>
            <a:r>
              <a:rPr lang="en-US" altLang="ko-KR" dirty="0"/>
              <a:t>, </a:t>
            </a:r>
            <a:r>
              <a:rPr lang="ko-KR" altLang="en-US" dirty="0" err="1"/>
              <a:t>구글의</a:t>
            </a:r>
            <a:r>
              <a:rPr lang="ko-KR" altLang="en-US" dirty="0"/>
              <a:t> </a:t>
            </a:r>
            <a:r>
              <a:rPr lang="en-US" altLang="ko-KR" dirty="0"/>
              <a:t>Android </a:t>
            </a:r>
            <a:r>
              <a:rPr lang="ko-KR" altLang="en-US" dirty="0"/>
              <a:t>등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다양한 </a:t>
            </a:r>
            <a:r>
              <a:rPr lang="ko-KR" altLang="en-US" dirty="0" err="1"/>
              <a:t>모바일</a:t>
            </a:r>
            <a:r>
              <a:rPr lang="ko-KR" altLang="en-US" dirty="0"/>
              <a:t> 애플리케이션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몸에 붙어 있는 컴퓨터</a:t>
            </a:r>
            <a:r>
              <a:rPr lang="en-US" altLang="ko-KR" dirty="0"/>
              <a:t>, </a:t>
            </a:r>
            <a:r>
              <a:rPr lang="ko-KR" altLang="en-US" dirty="0" err="1"/>
              <a:t>스마트폰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604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ko-KR" altLang="en-US" sz="3600" dirty="0" err="1"/>
              <a:t>모바일</a:t>
            </a:r>
            <a:r>
              <a:rPr lang="ko-KR" altLang="en-US" sz="3600" dirty="0"/>
              <a:t> 애플리케이션은 </a:t>
            </a:r>
            <a:r>
              <a:rPr lang="ko-KR" altLang="en-US" sz="3600" dirty="0" err="1"/>
              <a:t>모바일</a:t>
            </a:r>
            <a:r>
              <a:rPr lang="ko-KR" altLang="en-US" sz="3600" dirty="0"/>
              <a:t> 기기 운영체제에 적합하게 디자인된 소프트웨어</a:t>
            </a:r>
            <a:r>
              <a:rPr lang="en-US" altLang="ko-KR" sz="3600" dirty="0"/>
              <a:t>. </a:t>
            </a:r>
          </a:p>
          <a:p>
            <a:pPr fontAlgn="base"/>
            <a:r>
              <a:rPr lang="ko-KR" altLang="en-US" sz="3600" dirty="0"/>
              <a:t>애플에서 </a:t>
            </a:r>
            <a:r>
              <a:rPr lang="en-US" altLang="ko-KR" sz="3600" dirty="0"/>
              <a:t>2007</a:t>
            </a:r>
            <a:r>
              <a:rPr lang="ko-KR" altLang="en-US" sz="3600" dirty="0"/>
              <a:t>년 처음 소개되었고</a:t>
            </a:r>
            <a:r>
              <a:rPr lang="en-US" altLang="ko-KR" sz="3600" dirty="0"/>
              <a:t>, </a:t>
            </a:r>
            <a:r>
              <a:rPr lang="ko-KR" altLang="en-US" sz="3600" dirty="0"/>
              <a:t>이후 </a:t>
            </a:r>
            <a:r>
              <a:rPr lang="ko-KR" altLang="en-US" sz="3600" dirty="0" err="1"/>
              <a:t>스마트폰과</a:t>
            </a:r>
            <a:r>
              <a:rPr lang="ko-KR" altLang="en-US" sz="3600" dirty="0"/>
              <a:t> </a:t>
            </a:r>
            <a:r>
              <a:rPr lang="ko-KR" altLang="en-US" sz="3600" dirty="0" err="1"/>
              <a:t>태블릿</a:t>
            </a:r>
            <a:r>
              <a:rPr lang="en-US" altLang="ko-KR" sz="3600" dirty="0"/>
              <a:t>pc</a:t>
            </a:r>
            <a:r>
              <a:rPr lang="ko-KR" altLang="en-US" sz="3600" dirty="0"/>
              <a:t>의 등장에 따라 급속히 확산되었다</a:t>
            </a:r>
            <a:r>
              <a:rPr lang="en-US" altLang="ko-KR" sz="3600" dirty="0"/>
              <a:t>. </a:t>
            </a:r>
          </a:p>
          <a:p>
            <a:pPr fontAlgn="base"/>
            <a:r>
              <a:rPr lang="ko-KR" altLang="en-US" sz="3600" dirty="0"/>
              <a:t>애플은 </a:t>
            </a:r>
            <a:r>
              <a:rPr lang="en-US" altLang="ko-KR" sz="3600" dirty="0" err="1"/>
              <a:t>iOS</a:t>
            </a:r>
            <a:r>
              <a:rPr lang="en-US" altLang="ko-KR" sz="3600" dirty="0"/>
              <a:t> </a:t>
            </a:r>
            <a:r>
              <a:rPr lang="ko-KR" altLang="en-US" sz="3600" dirty="0"/>
              <a:t>기반에서 </a:t>
            </a:r>
            <a:r>
              <a:rPr lang="ko-KR" altLang="en-US" sz="3600" dirty="0" err="1"/>
              <a:t>구글은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안드로이드</a:t>
            </a:r>
            <a:r>
              <a:rPr lang="ko-KR" altLang="en-US" sz="3600" dirty="0"/>
              <a:t> 운영체제 기반에서 작동하는 애플리케이션을 각 사업자의 </a:t>
            </a:r>
            <a:r>
              <a:rPr lang="en-US" altLang="ko-KR" sz="3600" dirty="0"/>
              <a:t>App Store</a:t>
            </a:r>
            <a:r>
              <a:rPr lang="ko-KR" altLang="en-US" sz="3600" dirty="0"/>
              <a:t>에서 제공한다</a:t>
            </a:r>
            <a:r>
              <a:rPr lang="en-US" altLang="ko-KR" sz="3600" dirty="0"/>
              <a:t>. </a:t>
            </a:r>
            <a:r>
              <a:rPr lang="ko-KR" altLang="en-US" sz="3600" dirty="0" err="1"/>
              <a:t>앱스토어란</a:t>
            </a:r>
            <a:r>
              <a:rPr lang="ko-KR" altLang="en-US" sz="3600" dirty="0"/>
              <a:t> 개발자들이 만든 애플리케이션을 자유롭게 업로드 및 다운로드하며 팔 수 있는 장터</a:t>
            </a:r>
            <a:r>
              <a:rPr lang="en-US" altLang="ko-KR" sz="3600" dirty="0"/>
              <a:t>market</a:t>
            </a:r>
            <a:r>
              <a:rPr lang="ko-KR" altLang="en-US" sz="3600" dirty="0"/>
              <a:t>을 뜻한다</a:t>
            </a:r>
            <a:r>
              <a:rPr lang="en-US" altLang="ko-KR" sz="3600" dirty="0"/>
              <a:t>. </a:t>
            </a:r>
          </a:p>
          <a:p>
            <a:pPr fontAlgn="base"/>
            <a:r>
              <a:rPr lang="ko-KR" altLang="en-US" sz="3600" dirty="0" err="1"/>
              <a:t>구글의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앱스토어는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안드로이드</a:t>
            </a:r>
            <a:r>
              <a:rPr lang="ko-KR" altLang="en-US" sz="3600" dirty="0"/>
              <a:t> 기반의 애플리케이션 장터인 </a:t>
            </a:r>
            <a:r>
              <a:rPr lang="ko-KR" altLang="en-US" sz="3600" dirty="0" err="1"/>
              <a:t>구글</a:t>
            </a:r>
            <a:r>
              <a:rPr lang="ko-KR" altLang="en-US" sz="3600" dirty="0"/>
              <a:t> 플레이이다</a:t>
            </a:r>
            <a:r>
              <a:rPr lang="en-US" altLang="ko-KR" sz="3600" dirty="0"/>
              <a:t>. </a:t>
            </a:r>
            <a:endParaRPr lang="ko-KR" altLang="en-US" sz="3600" dirty="0"/>
          </a:p>
          <a:p>
            <a:pPr fontAlgn="base"/>
            <a:r>
              <a:rPr lang="ko-KR" altLang="en-US" sz="3600" dirty="0"/>
              <a:t>한국에서는 </a:t>
            </a:r>
            <a:r>
              <a:rPr lang="ko-KR" altLang="en-US" sz="3600" dirty="0" err="1"/>
              <a:t>카카오톡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네이버</a:t>
            </a:r>
            <a:r>
              <a:rPr lang="ko-KR" altLang="en-US" sz="3600" dirty="0"/>
              <a:t> 라인과 같은 </a:t>
            </a:r>
            <a:r>
              <a:rPr lang="en-US" altLang="ko-KR" sz="3600" dirty="0"/>
              <a:t>mobile </a:t>
            </a:r>
            <a:r>
              <a:rPr lang="en-US" altLang="ko-KR" sz="3600" dirty="0" err="1"/>
              <a:t>messager</a:t>
            </a:r>
            <a:r>
              <a:rPr lang="ko-KR" altLang="en-US" sz="3600" dirty="0"/>
              <a:t>가 인기</a:t>
            </a:r>
            <a:r>
              <a:rPr lang="en-US" altLang="ko-KR" sz="3600" dirty="0"/>
              <a:t>. </a:t>
            </a:r>
            <a:endParaRPr lang="ko-KR" altLang="en-US" sz="3600" dirty="0"/>
          </a:p>
          <a:p>
            <a:pPr fontAlgn="base"/>
            <a:r>
              <a:rPr lang="en-US" altLang="ko-KR" sz="3600" dirty="0"/>
              <a:t> </a:t>
            </a:r>
            <a:r>
              <a:rPr lang="ko-KR" altLang="en-US" sz="3600" dirty="0"/>
              <a:t>핀란드 </a:t>
            </a:r>
            <a:r>
              <a:rPr lang="en-US" altLang="ko-KR" sz="3600" dirty="0" err="1"/>
              <a:t>Rovio</a:t>
            </a:r>
            <a:r>
              <a:rPr lang="ko-KR" altLang="en-US" sz="3600" dirty="0"/>
              <a:t>사의 </a:t>
            </a:r>
            <a:r>
              <a:rPr lang="en-US" altLang="ko-KR" sz="3600" dirty="0"/>
              <a:t>Angry Bird, </a:t>
            </a:r>
            <a:r>
              <a:rPr lang="ko-KR" altLang="en-US" sz="3600" dirty="0"/>
              <a:t>한국의 </a:t>
            </a:r>
            <a:r>
              <a:rPr lang="ko-KR" altLang="en-US" sz="3600" dirty="0" err="1"/>
              <a:t>애니팡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드래곤플라이</a:t>
            </a:r>
            <a:r>
              <a:rPr lang="ko-KR" altLang="en-US" sz="3600" dirty="0"/>
              <a:t> 등의 게임</a:t>
            </a:r>
            <a:r>
              <a:rPr lang="en-US" altLang="ko-KR" sz="3600" dirty="0"/>
              <a:t>. </a:t>
            </a:r>
            <a:endParaRPr lang="ko-KR" altLang="en-US" sz="3600" dirty="0"/>
          </a:p>
          <a:p>
            <a:pPr fontAlgn="base"/>
            <a:r>
              <a:rPr lang="ko-KR" altLang="en-US" sz="3600" dirty="0"/>
              <a:t>그밖에 날씨나 지도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내비게이션</a:t>
            </a:r>
            <a:r>
              <a:rPr lang="ko-KR" altLang="en-US" sz="3600" dirty="0"/>
              <a:t> 서비스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등등등</a:t>
            </a:r>
            <a:r>
              <a:rPr lang="en-US" altLang="ko-KR" sz="3600" dirty="0"/>
              <a:t>. </a:t>
            </a:r>
            <a:endParaRPr lang="ko-KR" altLang="en-US" sz="36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112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네트워크로 연결되어 있는 모든 컴퓨터가 서버와 클라이언트의 기능을 동시에 하는 컴퓨터 네트워크를 의미한다</a:t>
            </a:r>
            <a:r>
              <a:rPr lang="en-US" altLang="ko-KR" dirty="0"/>
              <a:t>. </a:t>
            </a:r>
            <a:r>
              <a:rPr lang="ko-KR" altLang="en-US" dirty="0"/>
              <a:t>컴퓨터들끼리 다양한 자원을 공유할 수 있다</a:t>
            </a:r>
            <a:r>
              <a:rPr lang="en-US" altLang="ko-KR" dirty="0"/>
              <a:t>.</a:t>
            </a:r>
            <a:r>
              <a:rPr lang="ko-KR" altLang="en-US" dirty="0"/>
              <a:t> 컴퓨터간의 동등한 수평적인 연결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err="1"/>
              <a:t>분산병렬형</a:t>
            </a:r>
            <a:r>
              <a:rPr lang="ko-KR" altLang="en-US" dirty="0"/>
              <a:t> 네트워크로서</a:t>
            </a:r>
            <a:r>
              <a:rPr lang="en-US" altLang="ko-KR" dirty="0"/>
              <a:t>,</a:t>
            </a:r>
            <a:r>
              <a:rPr lang="ko-KR" altLang="en-US" dirty="0"/>
              <a:t> 초기 인터넷 시기의 핵심 기술이자 조건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Napster, Gnutella, </a:t>
            </a:r>
            <a:r>
              <a:rPr lang="en-US" altLang="ko-KR" dirty="0" err="1"/>
              <a:t>BitTorrent</a:t>
            </a:r>
            <a:r>
              <a:rPr lang="en-US" altLang="ko-KR" dirty="0"/>
              <a:t> </a:t>
            </a:r>
            <a:r>
              <a:rPr lang="ko-KR" altLang="en-US" dirty="0"/>
              <a:t>등의 </a:t>
            </a:r>
            <a:r>
              <a:rPr lang="en-US" altLang="ko-KR" dirty="0"/>
              <a:t>P2P </a:t>
            </a:r>
            <a:r>
              <a:rPr lang="ko-KR" altLang="en-US" dirty="0"/>
              <a:t>소프트웨어는 개인 컴퓨터가 서로 파일을 공유할 수 있도록 해준다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인터넷의 대중화가 진행되면서 거대 포털 사이트나 검색 서비스 회사가 중앙집중적인 위계구조를 강화한다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err="1"/>
              <a:t>구글은</a:t>
            </a:r>
            <a:r>
              <a:rPr lang="ko-KR" altLang="en-US" dirty="0"/>
              <a:t> 빠른 검색을 위해 컴퓨터들을 병렬로 연결해 처리하는 시스템을 갖추고 있다</a:t>
            </a:r>
            <a:r>
              <a:rPr lang="en-US" altLang="ko-KR" dirty="0"/>
              <a:t>. P2P</a:t>
            </a:r>
            <a:r>
              <a:rPr lang="ko-KR" altLang="en-US" dirty="0"/>
              <a:t>기술이 깔려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P2P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399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000" dirty="0"/>
              <a:t>이용자의 정보를 인터넷상의 서버에 영구적으로 저장하고 이 정보를 </a:t>
            </a:r>
            <a:r>
              <a:rPr lang="ko-KR" altLang="en-US" sz="2000" dirty="0" err="1"/>
              <a:t>데스크탑</a:t>
            </a:r>
            <a:r>
              <a:rPr lang="en-US" altLang="ko-KR" sz="2000" dirty="0"/>
              <a:t>, </a:t>
            </a:r>
            <a:r>
              <a:rPr lang="ko-KR" altLang="en-US" sz="2000" dirty="0"/>
              <a:t>노트북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태블릿</a:t>
            </a:r>
            <a:r>
              <a:rPr lang="ko-KR" altLang="en-US" sz="2000" dirty="0"/>
              <a:t> 등과 같은 </a:t>
            </a:r>
            <a:r>
              <a:rPr lang="en-US" altLang="ko-KR" sz="2000" dirty="0"/>
              <a:t>IT</a:t>
            </a:r>
            <a:r>
              <a:rPr lang="ko-KR" altLang="en-US" sz="2000" dirty="0"/>
              <a:t>기기에 일시적으로 보관하여 언제 어디서든 이용할 수 있다는 개념</a:t>
            </a:r>
            <a:r>
              <a:rPr lang="en-US" altLang="ko-KR" sz="2000" dirty="0"/>
              <a:t>. </a:t>
            </a:r>
          </a:p>
          <a:p>
            <a:pPr fontAlgn="base"/>
            <a:r>
              <a:rPr lang="ko-KR" altLang="en-US" sz="2000" dirty="0"/>
              <a:t>이러한 컴퓨팅 서비스를 제공하는 회사를 </a:t>
            </a:r>
            <a:r>
              <a:rPr lang="ko-KR" altLang="en-US" sz="2000" dirty="0" err="1"/>
              <a:t>클라우드</a:t>
            </a:r>
            <a:r>
              <a:rPr lang="ko-KR" altLang="en-US" sz="2000" dirty="0"/>
              <a:t> 공급자라고 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온라인 서비스를 통해 </a:t>
            </a:r>
            <a:r>
              <a:rPr lang="ko-KR" altLang="en-US" sz="2000" dirty="0" err="1"/>
              <a:t>이메일을</a:t>
            </a:r>
            <a:r>
              <a:rPr lang="ko-KR" altLang="en-US" sz="2000" dirty="0"/>
              <a:t> 보내고 영화나 </a:t>
            </a:r>
            <a:r>
              <a:rPr lang="en-US" altLang="ko-KR" sz="2000" dirty="0"/>
              <a:t>TV</a:t>
            </a:r>
            <a:r>
              <a:rPr lang="ko-KR" altLang="en-US" sz="2000" dirty="0"/>
              <a:t>를 보고 음악을 들으며 게임을 하거나 사진 및 기타 파일을 저장하는 일이 가능한 것은 이면에 </a:t>
            </a:r>
            <a:r>
              <a:rPr lang="ko-KR" altLang="en-US" sz="2000" dirty="0" err="1"/>
              <a:t>클라우드</a:t>
            </a:r>
            <a:r>
              <a:rPr lang="ko-KR" altLang="en-US" sz="2000" dirty="0"/>
              <a:t> 컴퓨팅이 있기 때문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컴퓨터 통신망이 구름과 같은 것에 싸여 안 이 안 보이고</a:t>
            </a:r>
            <a:r>
              <a:rPr lang="en-US" altLang="ko-KR" sz="2000" dirty="0"/>
              <a:t>, </a:t>
            </a:r>
            <a:r>
              <a:rPr lang="ko-KR" altLang="en-US" sz="2000" dirty="0"/>
              <a:t>일반 사용자는 어디에서나 구름 속에서 자기가 원하는 작업을 할 수 있다는 것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Cloud Computing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2C8E6-4CB2-459D-B92B-C3654FC9EDD3}"/>
              </a:ext>
            </a:extLst>
          </p:cNvPr>
          <p:cNvSpPr txBox="1"/>
          <p:nvPr/>
        </p:nvSpPr>
        <p:spPr>
          <a:xfrm>
            <a:off x="8460432" y="159105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거쳐서 </a:t>
            </a:r>
            <a:r>
              <a:rPr lang="ko-KR" altLang="en-US" dirty="0" err="1"/>
              <a:t>가는것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 </a:t>
            </a:r>
            <a:r>
              <a:rPr lang="ko-KR" altLang="en-US" dirty="0"/>
              <a:t>구글 메일 </a:t>
            </a:r>
            <a:r>
              <a:rPr lang="ko-KR" altLang="en-US" dirty="0" err="1"/>
              <a:t>보낼때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677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24744"/>
            <a:ext cx="4824536" cy="4866489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47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err="1"/>
              <a:t>중앙집중화되고</a:t>
            </a:r>
            <a:r>
              <a:rPr lang="ko-KR" altLang="en-US" dirty="0"/>
              <a:t> 상업화되는 </a:t>
            </a:r>
            <a:r>
              <a:rPr lang="ko-KR" altLang="en-US" dirty="0" err="1"/>
              <a:t>클라우딩</a:t>
            </a:r>
            <a:r>
              <a:rPr lang="ko-KR" altLang="en-US" dirty="0"/>
              <a:t> 컴퓨팅과 </a:t>
            </a:r>
            <a:r>
              <a:rPr lang="ko-KR" altLang="en-US" dirty="0" err="1"/>
              <a:t>탈상업화되고</a:t>
            </a:r>
            <a:r>
              <a:rPr lang="ko-KR" altLang="en-US" dirty="0"/>
              <a:t> </a:t>
            </a:r>
            <a:r>
              <a:rPr lang="ko-KR" altLang="en-US" dirty="0" err="1"/>
              <a:t>탈중심화되는</a:t>
            </a:r>
            <a:r>
              <a:rPr lang="ko-KR" altLang="en-US" dirty="0"/>
              <a:t> </a:t>
            </a:r>
            <a:r>
              <a:rPr lang="en-US" altLang="ko-KR" dirty="0"/>
              <a:t>P2P </a:t>
            </a:r>
            <a:r>
              <a:rPr lang="ko-KR" altLang="en-US" dirty="0"/>
              <a:t>모두 네트워크를 하나의 컴퓨터처럼 만들고 있다</a:t>
            </a:r>
            <a:r>
              <a:rPr lang="en-US" altLang="ko-KR" dirty="0"/>
              <a:t>.  </a:t>
            </a:r>
            <a:endParaRPr lang="ko-KR" altLang="en-US" dirty="0"/>
          </a:p>
          <a:p>
            <a:pPr fontAlgn="base"/>
            <a:r>
              <a:rPr lang="ko-KR" altLang="en-US" dirty="0"/>
              <a:t>인터넷에 존재하는 많은 양의 </a:t>
            </a:r>
            <a:r>
              <a:rPr lang="ko-KR" altLang="en-US" dirty="0" err="1"/>
              <a:t>빅데이터는</a:t>
            </a:r>
            <a:r>
              <a:rPr lang="ko-KR" altLang="en-US" dirty="0"/>
              <a:t> 이러한 이용자 네트워크를 통해 만들어진다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err="1"/>
              <a:t>클라우드</a:t>
            </a:r>
            <a:r>
              <a:rPr lang="ko-KR" altLang="en-US" dirty="0"/>
              <a:t> 컴퓨팅은 데이터의 ‘중층적 소유관계’를 ‘배타적 소유관계’</a:t>
            </a:r>
            <a:r>
              <a:rPr lang="ko-KR" altLang="en-US" dirty="0" err="1"/>
              <a:t>로</a:t>
            </a:r>
            <a:r>
              <a:rPr lang="ko-KR" altLang="en-US" dirty="0"/>
              <a:t> 일원화한다고 비판된다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해적당이나 </a:t>
            </a:r>
            <a:r>
              <a:rPr lang="ko-KR" altLang="en-US" dirty="0" err="1"/>
              <a:t>비트토렌토</a:t>
            </a:r>
            <a:r>
              <a:rPr lang="ko-KR" altLang="en-US" dirty="0"/>
              <a:t> 같은 공유사이트는 지속적으로 자본의 배타적 소유권 영역을 </a:t>
            </a:r>
            <a:r>
              <a:rPr lang="en-US" altLang="ko-KR" dirty="0"/>
              <a:t>P2P</a:t>
            </a:r>
            <a:r>
              <a:rPr lang="ko-KR" altLang="en-US" dirty="0"/>
              <a:t>를 통한 </a:t>
            </a:r>
            <a:r>
              <a:rPr lang="ko-KR" altLang="en-US" dirty="0" err="1"/>
              <a:t>탈상업화의</a:t>
            </a:r>
            <a:r>
              <a:rPr lang="ko-KR" altLang="en-US" dirty="0"/>
              <a:t> 한쪽 축을 담당하고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218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altLang="ko-KR" dirty="0"/>
              <a:t>IBM</a:t>
            </a:r>
            <a:r>
              <a:rPr lang="ko-KR" altLang="en-US" dirty="0"/>
              <a:t>이 만든 슈퍼컴퓨터 </a:t>
            </a:r>
            <a:r>
              <a:rPr lang="ko-KR" altLang="en-US" dirty="0" err="1"/>
              <a:t>왓슨</a:t>
            </a:r>
            <a:r>
              <a:rPr lang="en-US" altLang="ko-KR" dirty="0"/>
              <a:t>Watson</a:t>
            </a:r>
            <a:r>
              <a:rPr lang="ko-KR" altLang="en-US" dirty="0"/>
              <a:t>은 </a:t>
            </a:r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 미국 </a:t>
            </a:r>
            <a:r>
              <a:rPr lang="en-US" altLang="ko-KR" dirty="0"/>
              <a:t>ABC</a:t>
            </a:r>
            <a:r>
              <a:rPr lang="ko-KR" altLang="en-US" dirty="0"/>
              <a:t>텔레비전 </a:t>
            </a:r>
            <a:r>
              <a:rPr lang="ko-KR" altLang="en-US" dirty="0" err="1"/>
              <a:t>퀴즈표에서</a:t>
            </a:r>
            <a:r>
              <a:rPr lang="ko-KR" altLang="en-US" dirty="0"/>
              <a:t> </a:t>
            </a:r>
            <a:r>
              <a:rPr lang="ko-KR" altLang="en-US" dirty="0" err="1"/>
              <a:t>최강자들을</a:t>
            </a:r>
            <a:r>
              <a:rPr lang="ko-KR" altLang="en-US" dirty="0"/>
              <a:t> 물리쳤다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err="1"/>
              <a:t>왓슨은</a:t>
            </a:r>
            <a:r>
              <a:rPr lang="ko-KR" altLang="en-US" dirty="0"/>
              <a:t> 사람의 목소리를 인지하고 인간이 묻는 질문의 답을 찾아 음성으로 답한다</a:t>
            </a:r>
            <a:r>
              <a:rPr lang="en-US" altLang="ko-KR" dirty="0"/>
              <a:t>. </a:t>
            </a:r>
            <a:r>
              <a:rPr lang="ko-KR" altLang="en-US" dirty="0"/>
              <a:t>인간과 닮았지만</a:t>
            </a:r>
            <a:r>
              <a:rPr lang="en-US" altLang="ko-KR" dirty="0"/>
              <a:t>, </a:t>
            </a:r>
            <a:r>
              <a:rPr lang="ko-KR" altLang="en-US" dirty="0"/>
              <a:t>그 속도와 정확성에서 인간의 능력을 앞선다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/>
              <a:t>IBM</a:t>
            </a:r>
            <a:r>
              <a:rPr lang="ko-KR" altLang="en-US" dirty="0"/>
              <a:t>에 따르면 고도의 자연언어 처리</a:t>
            </a:r>
            <a:r>
              <a:rPr lang="en-US" altLang="ko-KR" dirty="0"/>
              <a:t>, </a:t>
            </a:r>
            <a:r>
              <a:rPr lang="ko-KR" altLang="en-US" dirty="0"/>
              <a:t>정보수집</a:t>
            </a:r>
            <a:r>
              <a:rPr lang="en-US" altLang="ko-KR" dirty="0"/>
              <a:t>, </a:t>
            </a:r>
            <a:r>
              <a:rPr lang="ko-KR" altLang="en-US" dirty="0"/>
              <a:t>지식재현</a:t>
            </a:r>
            <a:r>
              <a:rPr lang="en-US" altLang="ko-KR" dirty="0"/>
              <a:t>, </a:t>
            </a:r>
            <a:r>
              <a:rPr lang="ko-KR" altLang="en-US" dirty="0"/>
              <a:t>사고</a:t>
            </a:r>
            <a:r>
              <a:rPr lang="en-US" altLang="ko-KR" dirty="0"/>
              <a:t>, </a:t>
            </a:r>
            <a:r>
              <a:rPr lang="ko-KR" altLang="en-US" dirty="0"/>
              <a:t>기계학습 기술을 개방적인 질문</a:t>
            </a:r>
            <a:r>
              <a:rPr lang="en-US" altLang="ko-KR" dirty="0"/>
              <a:t>-</a:t>
            </a:r>
            <a:r>
              <a:rPr lang="ko-KR" altLang="en-US" dirty="0"/>
              <a:t>응답 영역에 적용한 것”이다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err="1"/>
              <a:t>왓슨은</a:t>
            </a:r>
            <a:r>
              <a:rPr lang="ko-KR" altLang="en-US" dirty="0"/>
              <a:t> 빠른 계산능력 못지않게 문제를 알아듣고 문제의 답을 찾기 위한 최적의 알고리즘을 담고 있는 소프트웨어이면서</a:t>
            </a:r>
            <a:r>
              <a:rPr lang="en-US" altLang="ko-KR" dirty="0"/>
              <a:t>,</a:t>
            </a:r>
          </a:p>
          <a:p>
            <a:pPr fontAlgn="base"/>
            <a:r>
              <a:rPr lang="ko-KR" altLang="en-US" dirty="0" err="1"/>
              <a:t>빅데이터라는</a:t>
            </a:r>
            <a:r>
              <a:rPr lang="ko-KR" altLang="en-US" dirty="0"/>
              <a:t> 엄청난 양의 정보를 학습하고 데이터베이스로 활용하는 능력을 </a:t>
            </a:r>
            <a:r>
              <a:rPr lang="ko-KR" altLang="en-US"/>
              <a:t>지니고 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err="1"/>
              <a:t>빅데이터와</a:t>
            </a:r>
            <a:r>
              <a:rPr lang="ko-KR" altLang="en-US" dirty="0"/>
              <a:t> 이를 처리할 수 있는 인공지능이 결합한 모형을 보여줌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기계학습과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749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8491"/>
            <a:ext cx="5338374" cy="315347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511556"/>
            <a:ext cx="4360505" cy="31578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05064"/>
            <a:ext cx="2808312" cy="172819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2CEAE41-C1A9-4EA4-B79A-52CAEF62F28E}"/>
              </a:ext>
            </a:extLst>
          </p:cNvPr>
          <p:cNvCxnSpPr/>
          <p:nvPr/>
        </p:nvCxnSpPr>
        <p:spPr>
          <a:xfrm flipH="1">
            <a:off x="7812360" y="2348880"/>
            <a:ext cx="8744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0B6B3C-DA2A-43F3-927C-7B6F3766B58F}"/>
              </a:ext>
            </a:extLst>
          </p:cNvPr>
          <p:cNvSpPr txBox="1"/>
          <p:nvPr/>
        </p:nvSpPr>
        <p:spPr>
          <a:xfrm>
            <a:off x="8686800" y="1700808"/>
            <a:ext cx="243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다량의 정보에 노출시켜서 똑똑하게</a:t>
            </a:r>
          </a:p>
        </p:txBody>
      </p:sp>
    </p:spTree>
    <p:extLst>
      <p:ext uri="{BB962C8B-B14F-4D97-AF65-F5344CB8AC3E}">
        <p14:creationId xmlns:p14="http://schemas.microsoft.com/office/powerpoint/2010/main" val="834778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/>
              <a:t>병렬 컴퓨터로도 이러한 </a:t>
            </a:r>
            <a:r>
              <a:rPr lang="ko-KR" altLang="en-US" dirty="0" err="1"/>
              <a:t>빅데이터를</a:t>
            </a:r>
            <a:r>
              <a:rPr lang="ko-KR" altLang="en-US" dirty="0"/>
              <a:t> 처리할 수 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err="1"/>
              <a:t>구글의</a:t>
            </a:r>
            <a:r>
              <a:rPr lang="ko-KR" altLang="en-US" dirty="0"/>
              <a:t> 검색엔진이나 </a:t>
            </a:r>
            <a:r>
              <a:rPr lang="ko-KR" altLang="en-US" dirty="0" err="1"/>
              <a:t>페이스북은</a:t>
            </a:r>
            <a:r>
              <a:rPr lang="ko-KR" altLang="en-US" dirty="0"/>
              <a:t> </a:t>
            </a:r>
            <a:r>
              <a:rPr lang="ko-KR" altLang="en-US" dirty="0" err="1"/>
              <a:t>수백만대의</a:t>
            </a:r>
            <a:r>
              <a:rPr lang="ko-KR" altLang="en-US" dirty="0"/>
              <a:t> 보통 컴퓨터를 병렬로 연결해 거대한 데이터를 저장하고 연결된 컴퓨터 중앙처리장치의 능력을 이용해 수많은 이용자들에게 동시에 서비스를 제공한다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전세계적으로 </a:t>
            </a:r>
            <a:r>
              <a:rPr lang="ko-KR" altLang="en-US" dirty="0" err="1"/>
              <a:t>축절된</a:t>
            </a:r>
            <a:r>
              <a:rPr lang="ko-KR" altLang="en-US" dirty="0"/>
              <a:t> 데이터의 총량은 </a:t>
            </a:r>
            <a:r>
              <a:rPr lang="ko-KR" altLang="en-US" dirty="0" err="1"/>
              <a:t>수천엑사바이트</a:t>
            </a:r>
            <a:r>
              <a:rPr lang="en-US" altLang="ko-KR" dirty="0"/>
              <a:t>(1</a:t>
            </a:r>
            <a:r>
              <a:rPr lang="ko-KR" altLang="en-US" dirty="0" err="1"/>
              <a:t>엑사바이트는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억 기가바이트</a:t>
            </a:r>
            <a:r>
              <a:rPr lang="en-US" altLang="ko-KR" dirty="0"/>
              <a:t>)</a:t>
            </a:r>
            <a:r>
              <a:rPr lang="ko-KR" altLang="en-US" dirty="0"/>
              <a:t>로 추정된다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무어의 법칙에 따라 </a:t>
            </a:r>
            <a:r>
              <a:rPr lang="en-US" altLang="ko-KR" dirty="0"/>
              <a:t>3</a:t>
            </a:r>
            <a:r>
              <a:rPr lang="ko-KR" altLang="en-US" dirty="0"/>
              <a:t>년마다 두 배가 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이런 데이터는 거의 모두 디지털 형태로 보존되기 때문에 컴퓨터가 처리할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빅데이터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11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548681"/>
            <a:ext cx="3960440" cy="297033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501008"/>
            <a:ext cx="4803825" cy="31764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475875-590E-41EF-98DD-D27A66BDE8DA}"/>
              </a:ext>
            </a:extLst>
          </p:cNvPr>
          <p:cNvSpPr txBox="1"/>
          <p:nvPr/>
        </p:nvSpPr>
        <p:spPr>
          <a:xfrm>
            <a:off x="323528" y="45091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가정용 컴퓨터의 등장</a:t>
            </a:r>
          </a:p>
        </p:txBody>
      </p:sp>
    </p:spTree>
    <p:extLst>
      <p:ext uri="{BB962C8B-B14F-4D97-AF65-F5344CB8AC3E}">
        <p14:creationId xmlns:p14="http://schemas.microsoft.com/office/powerpoint/2010/main" val="3809164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웹사이트 방문</a:t>
            </a:r>
            <a:r>
              <a:rPr lang="en-US" altLang="ko-KR" sz="2000" dirty="0"/>
              <a:t>, </a:t>
            </a:r>
            <a:r>
              <a:rPr lang="ko-KR" altLang="en-US" sz="2000" dirty="0"/>
              <a:t>검색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이메일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소셜</a:t>
            </a:r>
            <a:r>
              <a:rPr lang="ko-KR" altLang="en-US" sz="2000" dirty="0"/>
              <a:t> 미디어</a:t>
            </a:r>
            <a:r>
              <a:rPr lang="en-US" altLang="ko-KR" sz="2000" dirty="0"/>
              <a:t>, </a:t>
            </a:r>
            <a:r>
              <a:rPr lang="ko-KR" altLang="en-US" sz="2000" dirty="0"/>
              <a:t>광고 클릭을 비롯한 무수한 활동이 데이터를 생산한다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기업의 각종 거래</a:t>
            </a:r>
            <a:r>
              <a:rPr lang="en-US" altLang="ko-KR" sz="2000" dirty="0"/>
              <a:t>, </a:t>
            </a:r>
            <a:r>
              <a:rPr lang="ko-KR" altLang="en-US" sz="2000" dirty="0"/>
              <a:t>고객과의 연락</a:t>
            </a:r>
            <a:r>
              <a:rPr lang="en-US" altLang="ko-KR" sz="2000" dirty="0"/>
              <a:t>, </a:t>
            </a:r>
            <a:r>
              <a:rPr lang="ko-KR" altLang="en-US" sz="2000" dirty="0"/>
              <a:t>재무</a:t>
            </a:r>
            <a:r>
              <a:rPr lang="en-US" altLang="ko-KR" sz="2000" dirty="0"/>
              <a:t>, </a:t>
            </a:r>
            <a:r>
              <a:rPr lang="ko-KR" altLang="en-US" sz="2000" dirty="0"/>
              <a:t>회계</a:t>
            </a:r>
            <a:r>
              <a:rPr lang="en-US" altLang="ko-KR" sz="2000" dirty="0"/>
              <a:t>, </a:t>
            </a:r>
            <a:r>
              <a:rPr lang="ko-KR" altLang="en-US" sz="2000" dirty="0"/>
              <a:t>마케팅 등에서도 데이터가</a:t>
            </a:r>
            <a:r>
              <a:rPr lang="en-US" altLang="ko-KR" sz="2000" dirty="0"/>
              <a:t>~.  </a:t>
            </a:r>
            <a:r>
              <a:rPr lang="ko-KR" altLang="en-US" sz="2000" dirty="0"/>
              <a:t>공장</a:t>
            </a:r>
            <a:r>
              <a:rPr lang="en-US" altLang="ko-KR" sz="2000" dirty="0"/>
              <a:t>, </a:t>
            </a:r>
            <a:r>
              <a:rPr lang="ko-KR" altLang="en-US" sz="2000" dirty="0"/>
              <a:t>병원</a:t>
            </a:r>
            <a:r>
              <a:rPr lang="en-US" altLang="ko-KR" sz="2000" dirty="0"/>
              <a:t>, </a:t>
            </a:r>
            <a:r>
              <a:rPr lang="ko-KR" altLang="en-US" sz="2000" dirty="0"/>
              <a:t>자동차</a:t>
            </a:r>
            <a:r>
              <a:rPr lang="en-US" altLang="ko-KR" sz="2000" dirty="0"/>
              <a:t>, </a:t>
            </a:r>
            <a:r>
              <a:rPr lang="ko-KR" altLang="en-US" sz="2000" dirty="0"/>
              <a:t>항공기</a:t>
            </a:r>
            <a:r>
              <a:rPr lang="en-US" altLang="ko-KR" sz="2000" dirty="0"/>
              <a:t>,</a:t>
            </a:r>
            <a:r>
              <a:rPr lang="ko-KR" altLang="en-US" sz="2000" dirty="0"/>
              <a:t> 가전제품</a:t>
            </a:r>
            <a:r>
              <a:rPr lang="en-US" altLang="ko-KR" sz="2000" dirty="0"/>
              <a:t>, </a:t>
            </a:r>
            <a:r>
              <a:rPr lang="ko-KR" altLang="en-US" sz="2000" dirty="0"/>
              <a:t>공장 기계 등 거의 모든 곳에 설치된 센서들에서도 데이터를</a:t>
            </a:r>
            <a:r>
              <a:rPr lang="en-US" altLang="ko-KR" sz="2000" dirty="0"/>
              <a:t>~ </a:t>
            </a:r>
          </a:p>
          <a:p>
            <a:r>
              <a:rPr lang="ko-KR" altLang="en-US" sz="2000" dirty="0"/>
              <a:t>이런 데이터는 거의 구조화되어 있지 않다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만약 이러한 </a:t>
            </a:r>
            <a:r>
              <a:rPr lang="ko-KR" altLang="en-US" sz="2000" dirty="0" err="1"/>
              <a:t>빅데이터로부터</a:t>
            </a:r>
            <a:r>
              <a:rPr lang="ko-KR" altLang="en-US" sz="2000" dirty="0"/>
              <a:t> ‘의미’를 찾아낼 수 있다면</a:t>
            </a:r>
            <a:r>
              <a:rPr lang="en-US" altLang="ko-KR" sz="2000" dirty="0"/>
              <a:t>, </a:t>
            </a:r>
            <a:r>
              <a:rPr lang="ko-KR" altLang="en-US" sz="2000" dirty="0"/>
              <a:t>인간만이 할 수 있다고 여겨지는 분야로 컴퓨터가 진입하기 시작했음을 보여준다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별다른 연관성이 정해지지 않은 영역에서 </a:t>
            </a:r>
            <a:r>
              <a:rPr lang="ko-KR" altLang="en-US" sz="2000" dirty="0" err="1"/>
              <a:t>질서있는</a:t>
            </a:r>
            <a:r>
              <a:rPr lang="ko-KR" altLang="en-US" sz="2000" dirty="0"/>
              <a:t> 패턴을 만들어내고</a:t>
            </a:r>
            <a:r>
              <a:rPr lang="en-US" altLang="ko-KR" sz="2000" dirty="0"/>
              <a:t>, </a:t>
            </a:r>
            <a:r>
              <a:rPr lang="ko-KR" altLang="en-US" sz="2000" dirty="0"/>
              <a:t>나아가 언어적으로 가공할 수 있는 것은 인간만이 잘 발달시킨 것인데</a:t>
            </a:r>
            <a:r>
              <a:rPr lang="en-US" altLang="ko-KR" sz="2000" dirty="0"/>
              <a:t>!!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구조화되지 않은 다양한 데이터가 들어온다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412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컴퓨터가 방대한 데이터를 분석한 뒤 여기서 알아낸 통계적 관계를 바탕으로 스스로 프로그램을 작성하는 기법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우선 알려져 있는 데이터로 알고리즘을 훈련시킨 뒤 새로운 데이터를 투입하여 유사한 문제를 해결시키는 것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예컨대 </a:t>
            </a:r>
            <a:r>
              <a:rPr lang="ko-KR" altLang="en-US" dirty="0" err="1"/>
              <a:t>스팸메일</a:t>
            </a:r>
            <a:r>
              <a:rPr lang="ko-KR" altLang="en-US" dirty="0"/>
              <a:t> 필터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인터넷 쇼핑몰을 방문하면</a:t>
            </a:r>
            <a:r>
              <a:rPr lang="en-US" altLang="ko-KR" dirty="0"/>
              <a:t>, </a:t>
            </a:r>
            <a:r>
              <a:rPr lang="ko-KR" altLang="en-US" dirty="0"/>
              <a:t>내가 필요로 할 법한 상품들을 미리 보여준다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세계 각국의 경찰청은 알고리즘 분석을 통해 범죄 발생 가능성이 가장 높은 시간과 장소를 파악하여 해당 지역에 대한 순찰을 강화한다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대형 유통업체들은 </a:t>
            </a:r>
            <a:r>
              <a:rPr lang="ko-KR" altLang="en-US" dirty="0" err="1"/>
              <a:t>빅데이터를</a:t>
            </a:r>
            <a:r>
              <a:rPr lang="ko-KR" altLang="en-US" dirty="0"/>
              <a:t> 이용하여 개별 쇼핑객들의 구매 취향과 패턴을 탐지하고 이를 바탕으로 맞춤형 상품정보를 제공한다</a:t>
            </a:r>
            <a:r>
              <a:rPr lang="en-US" altLang="ko-KR" dirty="0"/>
              <a:t>.  </a:t>
            </a:r>
            <a:r>
              <a:rPr lang="ko-KR" altLang="en-US" dirty="0"/>
              <a:t>그래서 수익을 제고한다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기계학습</a:t>
            </a:r>
          </a:p>
        </p:txBody>
      </p:sp>
    </p:spTree>
    <p:extLst>
      <p:ext uri="{BB962C8B-B14F-4D97-AF65-F5344CB8AC3E}">
        <p14:creationId xmlns:p14="http://schemas.microsoft.com/office/powerpoint/2010/main" val="3629894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기계학습의 힘을 가장 생생히 보여준 사례는 </a:t>
            </a:r>
            <a:r>
              <a:rPr lang="ko-KR" altLang="en-US" dirty="0" err="1"/>
              <a:t>구글이</a:t>
            </a:r>
            <a:r>
              <a:rPr lang="ko-KR" altLang="en-US" dirty="0"/>
              <a:t> 도입한 온라인 번역 시스템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여러 개의 언어로 번역된 수백만 페이지의 텍스트를 분석하고 비교하면서 학습한다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컴퓨터는 데이터베이스의 크기가 충분하기만 하면 그 속에 있는 지식 전체를 이용해서 최고 수준의 프로그래머들이 짠 프로그램을 압도할 수 있다는 것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아직 숙달된 인간 번역가와 같은 수준은 못되지만</a:t>
            </a:r>
            <a:r>
              <a:rPr lang="en-US" altLang="ko-KR" dirty="0"/>
              <a:t>, </a:t>
            </a:r>
            <a:r>
              <a:rPr lang="ko-KR" altLang="en-US" dirty="0"/>
              <a:t>꽤 괜찮은 번역을 제공하고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지난번 동영상 기억하시죠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24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기계학습에는 여러 가지 접근방법이 있지만</a:t>
            </a:r>
            <a:r>
              <a:rPr lang="en-US" altLang="ko-KR" dirty="0"/>
              <a:t>, </a:t>
            </a:r>
            <a:r>
              <a:rPr lang="ko-KR" altLang="en-US" dirty="0"/>
              <a:t>가장 강력하고도 놀라운 기법은 인공뉴런 네트워크를 사용하는 방법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인간 뇌와 기본적으로 동일한 작동방식에 따라 설계된 시스템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인간의 뇌에는 </a:t>
            </a:r>
            <a:r>
              <a:rPr lang="en-US" altLang="ko-KR" dirty="0"/>
              <a:t>1000</a:t>
            </a:r>
            <a:r>
              <a:rPr lang="ko-KR" altLang="en-US" dirty="0" err="1"/>
              <a:t>억개</a:t>
            </a:r>
            <a:r>
              <a:rPr lang="ko-KR" altLang="en-US" dirty="0"/>
              <a:t> 이상의 신경세포가 있고</a:t>
            </a:r>
            <a:r>
              <a:rPr lang="en-US" altLang="ko-KR" dirty="0"/>
              <a:t>, </a:t>
            </a:r>
            <a:r>
              <a:rPr lang="ko-KR" altLang="en-US" dirty="0"/>
              <a:t>이들 사이의 연결점도 </a:t>
            </a:r>
            <a:r>
              <a:rPr lang="ko-KR" altLang="en-US" dirty="0" err="1"/>
              <a:t>수조개에</a:t>
            </a:r>
            <a:r>
              <a:rPr lang="ko-KR" altLang="en-US" dirty="0"/>
              <a:t> 이른다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인간의 뇌는 이렇게 복잡하지만</a:t>
            </a:r>
            <a:r>
              <a:rPr lang="en-US" altLang="ko-KR" dirty="0"/>
              <a:t>, </a:t>
            </a:r>
            <a:r>
              <a:rPr lang="ko-KR" altLang="en-US" dirty="0"/>
              <a:t>뉴런을 </a:t>
            </a:r>
            <a:r>
              <a:rPr lang="ko-KR" altLang="en-US" dirty="0" err="1"/>
              <a:t>흉내낸</a:t>
            </a:r>
            <a:r>
              <a:rPr lang="ko-KR" altLang="en-US" dirty="0"/>
              <a:t> 장치를 이용하여 뇌보다는 훨씬 원시적이지만 막강한 학습능력을 갖춘 시스템을 만들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인공뉴런 네트워크</a:t>
            </a:r>
          </a:p>
        </p:txBody>
      </p:sp>
    </p:spTree>
    <p:extLst>
      <p:ext uri="{BB962C8B-B14F-4D97-AF65-F5344CB8AC3E}">
        <p14:creationId xmlns:p14="http://schemas.microsoft.com/office/powerpoint/2010/main" val="3171795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4919230" cy="345122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12" y="3429000"/>
            <a:ext cx="5429164" cy="30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36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상호작용성</a:t>
            </a:r>
            <a:r>
              <a:rPr lang="en-US" altLang="ko-KR" dirty="0"/>
              <a:t>: </a:t>
            </a:r>
            <a:r>
              <a:rPr lang="ko-KR" altLang="en-US" dirty="0"/>
              <a:t>미디어 사용자의 양방향 소통을 가능하게 한다</a:t>
            </a:r>
            <a:r>
              <a:rPr lang="en-US" altLang="ko-KR" dirty="0"/>
              <a:t>. </a:t>
            </a:r>
            <a:r>
              <a:rPr lang="ko-KR" altLang="en-US" dirty="0"/>
              <a:t>발신자와 수신자의 지속적인 교환과 피드백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멀티미디어화</a:t>
            </a:r>
            <a:r>
              <a:rPr lang="en-US" altLang="ko-KR" dirty="0"/>
              <a:t>: </a:t>
            </a:r>
            <a:r>
              <a:rPr lang="ko-KR" altLang="en-US" dirty="0"/>
              <a:t>다양한 양식의 정보를 하나의 통합된 정보로 전달한다</a:t>
            </a:r>
            <a:r>
              <a:rPr lang="en-US" altLang="ko-KR" dirty="0"/>
              <a:t>.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영상 모두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비동시성</a:t>
            </a:r>
            <a:r>
              <a:rPr lang="en-US" altLang="ko-KR" dirty="0"/>
              <a:t>: </a:t>
            </a:r>
            <a:r>
              <a:rPr lang="ko-KR" altLang="en-US" dirty="0"/>
              <a:t>정보를 각각 생산자와 수용자가 원하는 시간에 비동시적으로  제공하고 수용한다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4. </a:t>
            </a:r>
            <a:r>
              <a:rPr lang="ko-KR" altLang="en-US" dirty="0" err="1"/>
              <a:t>탈대중화</a:t>
            </a:r>
            <a:r>
              <a:rPr lang="en-US" altLang="ko-KR" dirty="0"/>
              <a:t>: </a:t>
            </a:r>
            <a:r>
              <a:rPr lang="ko-KR" altLang="en-US" dirty="0"/>
              <a:t>수용자에게 정보를 선별하여 제공할 수 있다</a:t>
            </a:r>
            <a:r>
              <a:rPr lang="en-US" altLang="ko-KR" dirty="0"/>
              <a:t>.  </a:t>
            </a:r>
            <a:r>
              <a:rPr lang="ko-KR" altLang="en-US" dirty="0"/>
              <a:t>다양한 통로가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미디어의 특징</a:t>
            </a:r>
          </a:p>
        </p:txBody>
      </p:sp>
    </p:spTree>
    <p:extLst>
      <p:ext uri="{BB962C8B-B14F-4D97-AF65-F5344CB8AC3E}">
        <p14:creationId xmlns:p14="http://schemas.microsoft.com/office/powerpoint/2010/main" val="185746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IBM</a:t>
            </a:r>
            <a:r>
              <a:rPr lang="ko-KR" altLang="en-US" dirty="0"/>
              <a:t>은 </a:t>
            </a:r>
            <a:r>
              <a:rPr lang="en-US" altLang="ko-KR" dirty="0"/>
              <a:t>1981</a:t>
            </a:r>
            <a:r>
              <a:rPr lang="ko-KR" altLang="en-US" dirty="0"/>
              <a:t>년 </a:t>
            </a:r>
            <a:r>
              <a:rPr lang="en-US" altLang="ko-KR" dirty="0"/>
              <a:t>IBM PC</a:t>
            </a:r>
            <a:r>
              <a:rPr lang="ko-KR" altLang="en-US" dirty="0"/>
              <a:t>를 선보였다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선발주자인 애플을 따라잡기 위해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CPU, </a:t>
            </a:r>
            <a:r>
              <a:rPr lang="ko-KR" altLang="en-US" dirty="0"/>
              <a:t>메모리 등의 구성 하드웨어와 </a:t>
            </a:r>
            <a:r>
              <a:rPr lang="en-US" altLang="ko-KR" dirty="0"/>
              <a:t>OS</a:t>
            </a:r>
            <a:r>
              <a:rPr lang="ko-KR" altLang="en-US" dirty="0"/>
              <a:t>를 모두 시장에 존재하는 기성품을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타사에서 주변기기나 호환기종을 만들 수 있도록 아키텍처를 개방하는 정책을 결정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업체들이 서로 경쟁해 </a:t>
            </a:r>
            <a:r>
              <a:rPr lang="en-US" altLang="ko-KR" dirty="0"/>
              <a:t>PC</a:t>
            </a:r>
            <a:r>
              <a:rPr lang="ko-KR" altLang="en-US" dirty="0"/>
              <a:t>의 성능 발전</a:t>
            </a:r>
            <a:r>
              <a:rPr lang="en-US" altLang="ko-KR" dirty="0"/>
              <a:t>, </a:t>
            </a:r>
            <a:r>
              <a:rPr lang="ko-KR" altLang="en-US" dirty="0"/>
              <a:t>가격경쟁력도 높아짐</a:t>
            </a:r>
            <a:r>
              <a:rPr lang="en-US" altLang="ko-KR" dirty="0"/>
              <a:t>. </a:t>
            </a:r>
            <a:r>
              <a:rPr lang="ko-KR" altLang="en-US" dirty="0"/>
              <a:t>반면 폐쇄적인 체제를 유지한 애플의 매킨토시 컴퓨터는 뒤처지게 되었다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IBM PC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11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4824536" cy="4667739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9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마이크로소프트는 개인용 컴퓨터 시장의 소프트웨어를 장악</a:t>
            </a:r>
            <a:r>
              <a:rPr lang="en-US" altLang="ko-KR" dirty="0"/>
              <a:t>. 1980</a:t>
            </a:r>
            <a:r>
              <a:rPr lang="ko-KR" altLang="en-US" dirty="0"/>
              <a:t>년대의 </a:t>
            </a:r>
            <a:r>
              <a:rPr lang="en-US" altLang="ko-KR" dirty="0"/>
              <a:t>MS-DOS. 1995</a:t>
            </a:r>
            <a:r>
              <a:rPr lang="ko-KR" altLang="en-US" dirty="0"/>
              <a:t>년에 윈도</a:t>
            </a:r>
            <a:r>
              <a:rPr lang="en-US" altLang="ko-KR" dirty="0"/>
              <a:t>95</a:t>
            </a:r>
            <a:r>
              <a:rPr lang="ko-KR" altLang="en-US" dirty="0"/>
              <a:t>라는 운영체제 출시</a:t>
            </a:r>
            <a:r>
              <a:rPr lang="en-US" altLang="ko-KR" dirty="0"/>
              <a:t>. </a:t>
            </a:r>
            <a:r>
              <a:rPr lang="ko-KR" altLang="en-US" dirty="0" err="1"/>
              <a:t>윈도우즈는</a:t>
            </a:r>
            <a:r>
              <a:rPr lang="ko-KR" altLang="en-US" dirty="0"/>
              <a:t> 곧 </a:t>
            </a:r>
            <a:r>
              <a:rPr lang="en-US" altLang="ko-KR" dirty="0"/>
              <a:t>pc</a:t>
            </a:r>
            <a:r>
              <a:rPr lang="ko-KR" altLang="en-US" dirty="0"/>
              <a:t>운영체제의 표준으로 자리잡음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 err="1"/>
              <a:t>빌게이츠는</a:t>
            </a:r>
            <a:r>
              <a:rPr lang="ko-KR" altLang="en-US" dirty="0"/>
              <a:t> 운영체제를 소유하고 판매함으로써</a:t>
            </a:r>
            <a:r>
              <a:rPr lang="en-US" altLang="ko-KR" dirty="0"/>
              <a:t>, </a:t>
            </a:r>
            <a:r>
              <a:rPr lang="ko-KR" altLang="en-US" dirty="0"/>
              <a:t>백만장자가 됨</a:t>
            </a:r>
            <a:r>
              <a:rPr lang="en-US" altLang="ko-KR" dirty="0"/>
              <a:t>. </a:t>
            </a:r>
            <a:r>
              <a:rPr lang="ko-KR" altLang="en-US" dirty="0"/>
              <a:t>되었다</a:t>
            </a:r>
            <a:r>
              <a:rPr lang="en-US" altLang="ko-KR" dirty="0"/>
              <a:t>..</a:t>
            </a:r>
          </a:p>
          <a:p>
            <a:pPr fontAlgn="base"/>
            <a:r>
              <a:rPr lang="en-US" altLang="ko-KR" dirty="0"/>
              <a:t>1990</a:t>
            </a:r>
            <a:r>
              <a:rPr lang="ko-KR" altLang="en-US" dirty="0"/>
              <a:t>년대 중반 이후 인터넷이 대중화되자 인터넷 </a:t>
            </a:r>
            <a:r>
              <a:rPr lang="ko-KR" altLang="en-US" dirty="0" err="1"/>
              <a:t>익스플로러를</a:t>
            </a:r>
            <a:r>
              <a:rPr lang="ko-KR" altLang="en-US" dirty="0"/>
              <a:t> 윈도</a:t>
            </a:r>
            <a:r>
              <a:rPr lang="en-US" altLang="ko-KR" dirty="0"/>
              <a:t>98 </a:t>
            </a:r>
            <a:r>
              <a:rPr lang="ko-KR" altLang="en-US" dirty="0"/>
              <a:t>운영체제에 </a:t>
            </a:r>
            <a:r>
              <a:rPr lang="ko-KR" altLang="en-US" dirty="0" err="1"/>
              <a:t>끼워넣어</a:t>
            </a:r>
            <a:r>
              <a:rPr lang="ko-KR" altLang="en-US" dirty="0"/>
              <a:t> 판매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하지만 </a:t>
            </a:r>
            <a:r>
              <a:rPr lang="ko-KR" altLang="en-US" dirty="0" err="1"/>
              <a:t>스마트폰</a:t>
            </a:r>
            <a:r>
              <a:rPr lang="ko-KR" altLang="en-US" dirty="0"/>
              <a:t> 이후 </a:t>
            </a:r>
            <a:r>
              <a:rPr lang="ko-KR" altLang="en-US" dirty="0" err="1"/>
              <a:t>구글의</a:t>
            </a:r>
            <a:r>
              <a:rPr lang="ko-KR" altLang="en-US" dirty="0"/>
              <a:t> </a:t>
            </a:r>
            <a:r>
              <a:rPr lang="ko-KR" altLang="en-US" dirty="0" err="1"/>
              <a:t>모바일</a:t>
            </a:r>
            <a:r>
              <a:rPr lang="ko-KR" altLang="en-US" dirty="0"/>
              <a:t> 컴퓨터용 운영체제인 </a:t>
            </a:r>
            <a:r>
              <a:rPr lang="ko-KR" altLang="en-US" dirty="0" err="1"/>
              <a:t>안드로이드와</a:t>
            </a:r>
            <a:r>
              <a:rPr lang="ko-KR" altLang="en-US" dirty="0"/>
              <a:t> 애플 </a:t>
            </a:r>
            <a:r>
              <a:rPr lang="ko-KR" altLang="en-US" dirty="0" err="1"/>
              <a:t>스마트폰의</a:t>
            </a:r>
            <a:r>
              <a:rPr lang="ko-KR" altLang="en-US" dirty="0"/>
              <a:t> 운영체제를 쫓아가지 못함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개인용 컴퓨터의 초창기에는 일반 사용자도 컴퓨터 운영체제를 관리할 수 있는 명령어와 프로그램 언어를 알았다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그러나 </a:t>
            </a:r>
            <a:r>
              <a:rPr lang="ko-KR" altLang="en-US" dirty="0" err="1"/>
              <a:t>윈도우즈</a:t>
            </a:r>
            <a:r>
              <a:rPr lang="ko-KR" altLang="en-US" dirty="0"/>
              <a:t> 이래 일반 사용자들의 운영능력 쇠퇴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마이크로소프트와 </a:t>
            </a:r>
            <a:r>
              <a:rPr lang="ko-KR" altLang="en-US" dirty="0" err="1"/>
              <a:t>윈도우즈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90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인터넷은 </a:t>
            </a:r>
            <a:r>
              <a:rPr lang="en-US" altLang="ko-KR" dirty="0"/>
              <a:t>1957</a:t>
            </a:r>
            <a:r>
              <a:rPr lang="ko-KR" altLang="en-US" dirty="0"/>
              <a:t>년 미 국방성이 주도한 통신망 수립정책인 </a:t>
            </a:r>
            <a:r>
              <a:rPr lang="en-US" altLang="ko-KR" dirty="0"/>
              <a:t>Arpanet</a:t>
            </a:r>
            <a:r>
              <a:rPr lang="ko-KR" altLang="en-US" dirty="0"/>
              <a:t>에서 시작했다</a:t>
            </a:r>
            <a:r>
              <a:rPr lang="en-US" altLang="ko-KR" dirty="0"/>
              <a:t>. Paul </a:t>
            </a:r>
            <a:r>
              <a:rPr lang="en-US" altLang="ko-KR" dirty="0" err="1"/>
              <a:t>Baran</a:t>
            </a:r>
            <a:r>
              <a:rPr lang="ko-KR" altLang="en-US" dirty="0"/>
              <a:t>이 프로젝트를 주도했으며</a:t>
            </a:r>
            <a:r>
              <a:rPr lang="en-US" altLang="ko-KR" dirty="0"/>
              <a:t>, </a:t>
            </a:r>
            <a:r>
              <a:rPr lang="ko-KR" altLang="en-US" dirty="0"/>
              <a:t>심리학자 </a:t>
            </a:r>
            <a:r>
              <a:rPr lang="en-US" altLang="ko-KR" dirty="0"/>
              <a:t>Joseph Carl </a:t>
            </a:r>
            <a:r>
              <a:rPr lang="en-US" altLang="ko-KR" dirty="0" err="1"/>
              <a:t>Robnett</a:t>
            </a:r>
            <a:r>
              <a:rPr lang="en-US" altLang="ko-KR" dirty="0"/>
              <a:t> </a:t>
            </a:r>
            <a:r>
              <a:rPr lang="en-US" altLang="ko-KR" dirty="0" err="1"/>
              <a:t>Licklider</a:t>
            </a:r>
            <a:r>
              <a:rPr lang="ko-KR" altLang="en-US" dirty="0"/>
              <a:t>가 초기 인터넷 개념을 만드는 데 중요한 역할을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릭라이더는</a:t>
            </a:r>
            <a:r>
              <a:rPr lang="ko-KR" altLang="en-US" dirty="0"/>
              <a:t> </a:t>
            </a:r>
            <a:r>
              <a:rPr lang="en-US" altLang="ko-KR" dirty="0"/>
              <a:t>1964</a:t>
            </a:r>
            <a:r>
              <a:rPr lang="ko-KR" altLang="en-US" dirty="0"/>
              <a:t>년 ‘컴퓨터는 소통이다’라는 명제를  제기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컴퓨터들간의 연결과 소통이 중요한 과제가 되면</a:t>
            </a:r>
            <a:r>
              <a:rPr lang="en-US" altLang="ko-KR" dirty="0"/>
              <a:t>~~</a:t>
            </a:r>
          </a:p>
          <a:p>
            <a:r>
              <a:rPr lang="en-US" altLang="ko-KR" dirty="0"/>
              <a:t>1969</a:t>
            </a:r>
            <a:r>
              <a:rPr lang="ko-KR" altLang="en-US" dirty="0"/>
              <a:t>년 컴퓨터간 소통 시험이 </a:t>
            </a:r>
            <a:r>
              <a:rPr lang="ko-KR" altLang="en-US" dirty="0" err="1"/>
              <a:t>이루어졌짐</a:t>
            </a:r>
            <a:r>
              <a:rPr lang="en-US" altLang="ko-KR" dirty="0"/>
              <a:t>. </a:t>
            </a:r>
            <a:r>
              <a:rPr lang="ko-KR" altLang="en-US" dirty="0"/>
              <a:t>처음 서로 전달한 신호는 접속을 뜻하는 </a:t>
            </a:r>
            <a:r>
              <a:rPr lang="en-US" altLang="ko-KR" dirty="0"/>
              <a:t>log</a:t>
            </a:r>
            <a:r>
              <a:rPr lang="ko-KR" altLang="en-US" dirty="0"/>
              <a:t>의 </a:t>
            </a:r>
            <a:r>
              <a:rPr lang="en-US" altLang="ko-KR" dirty="0"/>
              <a:t>L</a:t>
            </a:r>
            <a:r>
              <a:rPr lang="ko-KR" altLang="en-US" dirty="0"/>
              <a:t>와 </a:t>
            </a:r>
            <a:r>
              <a:rPr lang="en-US" altLang="ko-KR" dirty="0"/>
              <a:t>O</a:t>
            </a:r>
            <a:r>
              <a:rPr lang="ko-KR" altLang="en-US" dirty="0"/>
              <a:t>와 </a:t>
            </a:r>
            <a:r>
              <a:rPr lang="en-US" altLang="ko-KR" dirty="0"/>
              <a:t>G.</a:t>
            </a:r>
          </a:p>
          <a:p>
            <a:r>
              <a:rPr lang="ko-KR" altLang="en-US" dirty="0"/>
              <a:t>그리고 서로 다른 컴퓨터끼리 데이터와 정보를 주고받기 위한 통신 프로토콜이라는 규약이 필요해짐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인터넷</a:t>
            </a:r>
          </a:p>
        </p:txBody>
      </p:sp>
    </p:spTree>
    <p:extLst>
      <p:ext uri="{BB962C8B-B14F-4D97-AF65-F5344CB8AC3E}">
        <p14:creationId xmlns:p14="http://schemas.microsoft.com/office/powerpoint/2010/main" val="245419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/>
              <a:t>초기 </a:t>
            </a:r>
            <a:r>
              <a:rPr lang="en-US" altLang="ko-KR" dirty="0"/>
              <a:t>TCP(Transmission Control Protocol)</a:t>
            </a:r>
            <a:r>
              <a:rPr lang="ko-KR" altLang="en-US" dirty="0"/>
              <a:t>에는 전송 방법을 통제하는 기능과 주소를 찾아가는 기능까지 포함되어 있었지만</a:t>
            </a:r>
            <a:r>
              <a:rPr lang="en-US" altLang="ko-KR" dirty="0"/>
              <a:t>, 1980</a:t>
            </a:r>
            <a:r>
              <a:rPr lang="ko-KR" altLang="en-US" dirty="0"/>
              <a:t>년을 전후해서 주소를 찾아가는 기능은 </a:t>
            </a:r>
            <a:r>
              <a:rPr lang="en-US" altLang="ko-KR" dirty="0"/>
              <a:t>IP(Internet Protocol)</a:t>
            </a:r>
            <a:r>
              <a:rPr lang="ko-KR" altLang="en-US" dirty="0"/>
              <a:t>이라는 새로운 프로토콜에서 수행하게 됨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컴퓨터들끼리 </a:t>
            </a:r>
            <a:r>
              <a:rPr lang="ko-KR" altLang="en-US" dirty="0" err="1"/>
              <a:t>상호작동성</a:t>
            </a:r>
            <a:r>
              <a:rPr lang="en-US" altLang="ko-KR" dirty="0"/>
              <a:t>(interoperability)</a:t>
            </a:r>
            <a:r>
              <a:rPr lang="ko-KR" altLang="en-US" dirty="0"/>
              <a:t>이 가능해짐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인터넷 규약이 </a:t>
            </a:r>
            <a:r>
              <a:rPr lang="en-US" altLang="ko-KR" dirty="0"/>
              <a:t>TCP/IP</a:t>
            </a:r>
            <a:r>
              <a:rPr lang="ko-KR" altLang="en-US" dirty="0"/>
              <a:t>로 표준화된 이후 인터넷은 전자메일</a:t>
            </a:r>
            <a:r>
              <a:rPr lang="en-US" altLang="ko-KR" dirty="0"/>
              <a:t>, </a:t>
            </a:r>
            <a:r>
              <a:rPr lang="ko-KR" altLang="en-US" dirty="0"/>
              <a:t>파일전송</a:t>
            </a:r>
            <a:r>
              <a:rPr lang="en-US" altLang="ko-KR" dirty="0"/>
              <a:t>(FTP), </a:t>
            </a:r>
            <a:r>
              <a:rPr lang="ko-KR" altLang="en-US" dirty="0"/>
              <a:t>공개게시판</a:t>
            </a:r>
            <a:r>
              <a:rPr lang="en-US" altLang="ko-KR" dirty="0"/>
              <a:t>(USERNET) </a:t>
            </a:r>
            <a:r>
              <a:rPr lang="ko-KR" altLang="en-US" dirty="0"/>
              <a:t>네트워크와 연결되면서 퍼져나갔다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1970</a:t>
            </a:r>
            <a:r>
              <a:rPr lang="ko-KR" altLang="en-US" dirty="0"/>
              <a:t>년 이후 </a:t>
            </a:r>
            <a:r>
              <a:rPr lang="en-US" altLang="ko-KR" dirty="0"/>
              <a:t>TCP/IP</a:t>
            </a:r>
            <a:r>
              <a:rPr lang="ko-KR" altLang="en-US" dirty="0"/>
              <a:t>이 개발됨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87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err="1"/>
              <a:t>월드와이드웹</a:t>
            </a:r>
            <a:r>
              <a:rPr lang="ko-KR" altLang="en-US" dirty="0"/>
              <a:t> 이후 대중화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1991</a:t>
            </a:r>
            <a:r>
              <a:rPr lang="ko-KR" altLang="en-US" dirty="0"/>
              <a:t>년에 유럽 소립자 물리학 연구소 </a:t>
            </a:r>
            <a:r>
              <a:rPr lang="en-US" altLang="ko-KR" dirty="0"/>
              <a:t>(CERN)</a:t>
            </a:r>
            <a:r>
              <a:rPr lang="ko-KR" altLang="en-US" dirty="0"/>
              <a:t>에서 최초 개발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다른 컴퓨터의 문서간 소통을 위해 </a:t>
            </a:r>
            <a:r>
              <a:rPr lang="en-US" altLang="ko-KR" dirty="0"/>
              <a:t>HTTP</a:t>
            </a:r>
            <a:r>
              <a:rPr lang="ko-KR" altLang="en-US" dirty="0"/>
              <a:t>라는 새로운 규약을 표준으로 삼았고</a:t>
            </a:r>
            <a:r>
              <a:rPr lang="en-US" altLang="ko-KR" dirty="0"/>
              <a:t>, HTML(Hypertext Markup Language)</a:t>
            </a:r>
            <a:r>
              <a:rPr lang="ko-KR" altLang="en-US" dirty="0"/>
              <a:t>이라는 하이퍼텍스트 언어를 사용하여 전자문서를 작성하도록 규정함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다른 컴퓨터 네트워크에 흩어져 있는 문서들이 하이퍼링크</a:t>
            </a:r>
            <a:r>
              <a:rPr lang="en-US" altLang="ko-KR" dirty="0"/>
              <a:t>(Hyperlink)</a:t>
            </a:r>
            <a:r>
              <a:rPr lang="ko-KR" altLang="en-US" dirty="0"/>
              <a:t>를 통해 연결됨</a:t>
            </a:r>
            <a:r>
              <a:rPr lang="en-US" altLang="ko-KR" dirty="0"/>
              <a:t>.  </a:t>
            </a:r>
            <a:r>
              <a:rPr lang="ko-KR" altLang="en-US" dirty="0"/>
              <a:t>단어나 문장에 대한 간단한 마우스 클릭으로 전세계 네트워크 문서들에 접근하는 하이퍼텍스트가 가능해짐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이용자의 관심이 끌리는 대로 읽어 갈 수 있는 정보 조각들의 거대한 거미줄 망</a:t>
            </a:r>
            <a:r>
              <a:rPr lang="en-US" altLang="ko-KR" dirty="0"/>
              <a:t>(WEB)</a:t>
            </a:r>
            <a:r>
              <a:rPr lang="ko-KR" altLang="en-US" dirty="0"/>
              <a:t>이 탄생함</a:t>
            </a:r>
            <a:r>
              <a:rPr lang="en-US" altLang="ko-KR" dirty="0"/>
              <a:t>. World Wide Web, WWW.</a:t>
            </a:r>
          </a:p>
          <a:p>
            <a:pPr fontAlgn="base"/>
            <a:r>
              <a:rPr lang="ko-KR" altLang="en-US" dirty="0"/>
              <a:t>어느 기관이나 개인이든 자신의 페이지를 만들 수 있게 됨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1990</a:t>
            </a:r>
            <a:r>
              <a:rPr lang="ko-KR" altLang="en-US" dirty="0"/>
              <a:t>년대의 </a:t>
            </a:r>
            <a:r>
              <a:rPr lang="en-US" altLang="ko-KR" dirty="0"/>
              <a:t>World Wide Web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999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1442</TotalTime>
  <Words>2267</Words>
  <Application>Microsoft Office PowerPoint</Application>
  <PresentationFormat>화면 슬라이드 쇼(4:3)</PresentationFormat>
  <Paragraphs>170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HY강B</vt:lpstr>
      <vt:lpstr>HY견명조</vt:lpstr>
      <vt:lpstr>맑은 고딕</vt:lpstr>
      <vt:lpstr>Cambria</vt:lpstr>
      <vt:lpstr>Symbol</vt:lpstr>
      <vt:lpstr>파형</vt:lpstr>
      <vt:lpstr>10강  디지털혁명2</vt:lpstr>
      <vt:lpstr>1.개인용 컴퓨터, PC</vt:lpstr>
      <vt:lpstr>PowerPoint 프레젠테이션</vt:lpstr>
      <vt:lpstr>IBM PC</vt:lpstr>
      <vt:lpstr>PowerPoint 프레젠테이션</vt:lpstr>
      <vt:lpstr>마이크로소프트와 윈도우즈</vt:lpstr>
      <vt:lpstr>2. 인터넷</vt:lpstr>
      <vt:lpstr>1970년 이후 TCP/IP이 개발됨. </vt:lpstr>
      <vt:lpstr>1990년대의 World Wide Web</vt:lpstr>
      <vt:lpstr>PowerPoint 프레젠테이션</vt:lpstr>
      <vt:lpstr>웹브라우저 (Web Browser) </vt:lpstr>
      <vt:lpstr>검색엔진과 포털사이트</vt:lpstr>
      <vt:lpstr>웹 2.0</vt:lpstr>
      <vt:lpstr>UCC</vt:lpstr>
      <vt:lpstr>블로그</vt:lpstr>
      <vt:lpstr>PowerPoint 프레젠테이션</vt:lpstr>
      <vt:lpstr>소셜네트워크서비스 , SNS</vt:lpstr>
      <vt:lpstr>PowerPoint 프레젠테이션</vt:lpstr>
      <vt:lpstr>PowerPoint 프레젠테이션</vt:lpstr>
      <vt:lpstr>컴퓨터는 네트워크다</vt:lpstr>
      <vt:lpstr>3. 몸에 붙어 있는 컴퓨터, 스마트폰</vt:lpstr>
      <vt:lpstr>App</vt:lpstr>
      <vt:lpstr>4. P2P</vt:lpstr>
      <vt:lpstr>5. Cloud Computing</vt:lpstr>
      <vt:lpstr>PowerPoint 프레젠테이션</vt:lpstr>
      <vt:lpstr>PowerPoint 프레젠테이션</vt:lpstr>
      <vt:lpstr>6. 기계학습과 빅데이터</vt:lpstr>
      <vt:lpstr>PowerPoint 프레젠테이션</vt:lpstr>
      <vt:lpstr>빅데이터</vt:lpstr>
      <vt:lpstr>구조화되지 않은 다양한 데이터가 들어온다. </vt:lpstr>
      <vt:lpstr>기계학습</vt:lpstr>
      <vt:lpstr>PowerPoint 프레젠테이션</vt:lpstr>
      <vt:lpstr>인공뉴런 네트워크</vt:lpstr>
      <vt:lpstr>PowerPoint 프레젠테이션</vt:lpstr>
      <vt:lpstr>디지털 미디어의 특징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원동욱</cp:lastModifiedBy>
  <cp:revision>122</cp:revision>
  <cp:lastPrinted>2018-04-19T13:03:00Z</cp:lastPrinted>
  <dcterms:created xsi:type="dcterms:W3CDTF">2018-03-01T12:03:45Z</dcterms:created>
  <dcterms:modified xsi:type="dcterms:W3CDTF">2018-05-04T02:52:03Z</dcterms:modified>
</cp:coreProperties>
</file>