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41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3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3" r:id="rId22"/>
    <p:sldId id="284" r:id="rId23"/>
    <p:sldId id="281" r:id="rId24"/>
    <p:sldId id="28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87" d="100"/>
          <a:sy n="87" d="100"/>
        </p:scale>
        <p:origin x="11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CED6-1F5B-4CAB-BC7C-735017EBCB01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94D2-0D0C-4B20-ACCB-6A5552829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blaise_aguera_y_arcas_how_computers_are_learning_to_be_creative#t-874154" TargetMode="External"/><Relationship Id="rId2" Type="http://schemas.openxmlformats.org/officeDocument/2006/relationships/hyperlink" Target="https://www.ted.com/talks/oscar_schwartz_can_a_computer_write_poetry#t-2403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tudy.co.kr/computer/turing_machine.htm" TargetMode="External"/><Relationship Id="rId2" Type="http://schemas.openxmlformats.org/officeDocument/2006/relationships/hyperlink" Target="https://www.youtube.com/watch?v=DDu652WsYb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istudy.co.kr/ai/algo_turing.htm#_bookmark_2741bb0" TargetMode="External"/><Relationship Id="rId4" Type="http://schemas.openxmlformats.org/officeDocument/2006/relationships/hyperlink" Target="https://www.youtube.com/watch?v=cDc6Gfo3egk&amp;t=7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9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강 </a:t>
            </a:r>
            <a:br>
              <a:rPr lang="en-US" altLang="ko-KR" dirty="0"/>
            </a:br>
            <a:r>
              <a:rPr lang="ko-KR" altLang="en-US" dirty="0"/>
              <a:t>디지털혁명</a:t>
            </a:r>
            <a:r>
              <a:rPr lang="en-US" altLang="ko-KR" dirty="0"/>
              <a:t>1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기호</a:t>
            </a:r>
            <a:r>
              <a:rPr lang="en-US" altLang="ko-KR" dirty="0"/>
              <a:t>=</a:t>
            </a:r>
            <a:r>
              <a:rPr lang="ko-KR" altLang="en-US" dirty="0"/>
              <a:t>기표</a:t>
            </a:r>
            <a:r>
              <a:rPr lang="en-US" altLang="ko-KR" dirty="0"/>
              <a:t>+</a:t>
            </a:r>
            <a:r>
              <a:rPr lang="ko-KR" altLang="en-US" dirty="0"/>
              <a:t>기의</a:t>
            </a:r>
            <a:endParaRPr lang="en-US" altLang="ko-KR" dirty="0"/>
          </a:p>
          <a:p>
            <a:pPr fontAlgn="base"/>
            <a:r>
              <a:rPr lang="ko-KR" altLang="en-US" dirty="0"/>
              <a:t>기표는 기호의 이미지이다</a:t>
            </a:r>
            <a:r>
              <a:rPr lang="en-US" altLang="ko-KR" dirty="0"/>
              <a:t>. </a:t>
            </a:r>
            <a:r>
              <a:rPr lang="ko-KR" altLang="en-US" dirty="0"/>
              <a:t>기호가 나타내는 물질적 형태가 아니라</a:t>
            </a:r>
            <a:r>
              <a:rPr lang="en-US" altLang="ko-KR" dirty="0"/>
              <a:t>, </a:t>
            </a:r>
            <a:r>
              <a:rPr lang="ko-KR" altLang="en-US" dirty="0" err="1"/>
              <a:t>기의를</a:t>
            </a:r>
            <a:r>
              <a:rPr lang="ko-KR" altLang="en-US" dirty="0"/>
              <a:t> 표상하는 그 이미지이다</a:t>
            </a:r>
            <a:r>
              <a:rPr lang="en-US" altLang="ko-KR" dirty="0"/>
              <a:t>. </a:t>
            </a:r>
            <a:r>
              <a:rPr lang="ko-KR" altLang="en-US" dirty="0"/>
              <a:t>음성이미지든</a:t>
            </a:r>
            <a:r>
              <a:rPr lang="en-US" altLang="ko-KR" dirty="0"/>
              <a:t>, </a:t>
            </a:r>
            <a:r>
              <a:rPr lang="ko-KR" altLang="en-US" dirty="0"/>
              <a:t>시각이미지든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기의는</a:t>
            </a:r>
            <a:r>
              <a:rPr lang="ko-KR" altLang="en-US" dirty="0"/>
              <a:t> 마음속에서 일어나는 추상적 개념이다</a:t>
            </a:r>
            <a:r>
              <a:rPr lang="en-US" altLang="ko-KR" dirty="0"/>
              <a:t>. </a:t>
            </a:r>
            <a:r>
              <a:rPr lang="ko-KR" altLang="en-US" dirty="0" err="1"/>
              <a:t>기의는</a:t>
            </a:r>
            <a:r>
              <a:rPr lang="ko-KR" altLang="en-US" dirty="0"/>
              <a:t> 기표에 대응하는 것이라고 생각될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기표와 </a:t>
            </a:r>
            <a:r>
              <a:rPr lang="ko-KR" altLang="en-US" dirty="0" err="1"/>
              <a:t>기의의</a:t>
            </a:r>
            <a:r>
              <a:rPr lang="ko-KR" altLang="en-US" dirty="0"/>
              <a:t> 구별은 지시되는 것이 외부 세계에는 존재한다는 것을 전제하지 않는 </a:t>
            </a:r>
            <a:r>
              <a:rPr lang="en-US" altLang="ko-KR" dirty="0"/>
              <a:t>‘</a:t>
            </a:r>
            <a:r>
              <a:rPr lang="ko-KR" altLang="en-US" dirty="0"/>
              <a:t> 내적 구별</a:t>
            </a:r>
            <a:r>
              <a:rPr lang="en-US" altLang="ko-KR" dirty="0"/>
              <a:t>’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보름달이 없어도</a:t>
            </a:r>
            <a:r>
              <a:rPr lang="en-US" altLang="ko-KR" dirty="0"/>
              <a:t>,</a:t>
            </a:r>
            <a:r>
              <a:rPr lang="ko-KR" altLang="en-US" dirty="0"/>
              <a:t> 보름달을 말하고</a:t>
            </a:r>
            <a:r>
              <a:rPr lang="en-US" altLang="ko-KR" dirty="0"/>
              <a:t>,</a:t>
            </a:r>
            <a:r>
              <a:rPr lang="ko-KR" altLang="en-US" dirty="0"/>
              <a:t> 보름달을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기호의 의미작용</a:t>
            </a:r>
          </a:p>
        </p:txBody>
      </p:sp>
    </p:spTree>
    <p:extLst>
      <p:ext uri="{BB962C8B-B14F-4D97-AF65-F5344CB8AC3E}">
        <p14:creationId xmlns:p14="http://schemas.microsoft.com/office/powerpoint/2010/main" val="24920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문자 미디어에서는 음성을 자음과 모음으로 분해하여 시각적 상징으로 표시한다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인간이 문자로 쓸 수 있는 것은 그가 지각하는 음성 중 일부일 뿐</a:t>
            </a:r>
            <a:r>
              <a:rPr lang="en-US" altLang="ko-KR" dirty="0"/>
              <a:t>. </a:t>
            </a:r>
            <a:r>
              <a:rPr lang="ko-KR" altLang="en-US" dirty="0"/>
              <a:t>음성 전체가 기호화되는 것은 아니다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구두 소통과 문자 소통 사이에는 일대일 등가 관계가 성립하지 않는다</a:t>
            </a:r>
            <a:r>
              <a:rPr lang="en-US" altLang="ko-KR" dirty="0"/>
              <a:t>. </a:t>
            </a:r>
            <a:r>
              <a:rPr lang="ko-KR" altLang="en-US" dirty="0"/>
              <a:t>음 단위들의 재현이 아니라 음성들의 차이들의 새로운 관점에서의 시각적 구성이다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인쇄는 이 문자를 기계적으로 조립되는 활자로 바꾼다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인간이 문자를 읽을 때</a:t>
            </a:r>
            <a:r>
              <a:rPr lang="en-US" altLang="ko-KR" dirty="0"/>
              <a:t>, </a:t>
            </a:r>
            <a:r>
              <a:rPr lang="ko-KR" altLang="en-US" dirty="0"/>
              <a:t>그는 문자의 물질적 상태 전체가 아니라</a:t>
            </a:r>
            <a:r>
              <a:rPr lang="en-US" altLang="ko-KR" dirty="0"/>
              <a:t>, </a:t>
            </a:r>
            <a:r>
              <a:rPr lang="ko-KR" altLang="en-US" dirty="0"/>
              <a:t>그 중에서 기표에 해당하는 것만을 수용하여 그것에 </a:t>
            </a:r>
            <a:r>
              <a:rPr lang="ko-KR" altLang="en-US" dirty="0" err="1"/>
              <a:t>기의를</a:t>
            </a:r>
            <a:r>
              <a:rPr lang="ko-KR" altLang="en-US" dirty="0"/>
              <a:t> 부여하며 </a:t>
            </a:r>
            <a:r>
              <a:rPr lang="ko-KR" altLang="en-US" dirty="0" err="1"/>
              <a:t>의미작용한다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미디어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C4DB1BD-1F9D-475C-959C-CF5BB61750E1}"/>
              </a:ext>
            </a:extLst>
          </p:cNvPr>
          <p:cNvCxnSpPr>
            <a:cxnSpLocks/>
          </p:cNvCxnSpPr>
          <p:nvPr/>
        </p:nvCxnSpPr>
        <p:spPr>
          <a:xfrm flipH="1" flipV="1">
            <a:off x="6156176" y="836712"/>
            <a:ext cx="64807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1DDDD9-5A0A-4AE8-AB4C-247E1B650E11}"/>
              </a:ext>
            </a:extLst>
          </p:cNvPr>
          <p:cNvSpPr txBox="1"/>
          <p:nvPr/>
        </p:nvSpPr>
        <p:spPr>
          <a:xfrm>
            <a:off x="6588224" y="7647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음성을 흉내 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78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혼자 쓴다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ko-KR" altLang="en-US" dirty="0" err="1"/>
              <a:t>글쓰는</a:t>
            </a:r>
            <a:r>
              <a:rPr lang="ko-KR" altLang="en-US" dirty="0"/>
              <a:t> 나와 그것에 대해 글을 쓰는 그 외부 객체의 구분이 확실하다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쓰기와 정정과정은 객체에 대해 쓰는 과정일 뿐만 아니라</a:t>
            </a:r>
            <a:r>
              <a:rPr lang="en-US" altLang="ko-KR" dirty="0"/>
              <a:t>, </a:t>
            </a:r>
            <a:r>
              <a:rPr lang="ko-KR" altLang="en-US" dirty="0"/>
              <a:t>스스로 쓴 것마저도 객관화하여 보는 자기자신을 성립시킨다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객체를 사고할 뿐만 아니라</a:t>
            </a:r>
            <a:r>
              <a:rPr lang="en-US" altLang="ko-KR" dirty="0"/>
              <a:t>, </a:t>
            </a:r>
            <a:r>
              <a:rPr lang="ko-KR" altLang="en-US" dirty="0"/>
              <a:t>자기자신마저도 반성하는 내면적 사고를 만들어놓는다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논리학이 성립한다</a:t>
            </a:r>
            <a:r>
              <a:rPr lang="en-US" altLang="ko-KR" dirty="0"/>
              <a:t>. </a:t>
            </a:r>
            <a:r>
              <a:rPr lang="ko-KR" altLang="en-US" dirty="0"/>
              <a:t>수학이 성립한다</a:t>
            </a:r>
            <a:r>
              <a:rPr lang="en-US" altLang="ko-KR" dirty="0"/>
              <a:t>. </a:t>
            </a:r>
            <a:r>
              <a:rPr lang="ko-KR" altLang="en-US" dirty="0"/>
              <a:t>문학이 성립한다</a:t>
            </a:r>
            <a:r>
              <a:rPr lang="en-US" altLang="ko-KR" dirty="0"/>
              <a:t>.…..</a:t>
            </a:r>
          </a:p>
          <a:p>
            <a:pPr fontAlgn="base"/>
            <a:r>
              <a:rPr lang="ko-KR" altLang="en-US" dirty="0"/>
              <a:t>체계적이고 명료한 사고가 가능해진다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쓰기에 의해서 종교와 철학과 과학이 성립되고 발전했다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글쓰기는 반성적 의식을 발전시킨다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A620A8-622E-4698-8611-589D12CBB241}"/>
              </a:ext>
            </a:extLst>
          </p:cNvPr>
          <p:cNvCxnSpPr/>
          <p:nvPr/>
        </p:nvCxnSpPr>
        <p:spPr>
          <a:xfrm>
            <a:off x="1691680" y="1591056"/>
            <a:ext cx="1368152" cy="10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A758D0-5181-4A26-AAC5-3A224ACBF9C4}"/>
              </a:ext>
            </a:extLst>
          </p:cNvPr>
          <p:cNvSpPr txBox="1"/>
          <p:nvPr/>
        </p:nvSpPr>
        <p:spPr>
          <a:xfrm>
            <a:off x="3347864" y="13407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논리적으로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94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아날로그 미디어가 발명되면서 인간이 쓰거나 그릴 수 없는 흔적들까지도 기계는 기록할 수 있게 되었다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포노그래프는</a:t>
            </a:r>
            <a:r>
              <a:rPr lang="ko-KR" altLang="en-US" dirty="0"/>
              <a:t> 인간이 듣지만 문자로 표시하지는 못하는 소리의 많은 부분을 그대로 기계적으로 기록한다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사진은 인간이 보지만 그대로 그리지는 못하는 빛의 미묘한 흐름들을 그대로 포착해낸다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영화와 텔레비전은 오랫동안 나뉘어 있었던 시각과 청각을 한꺼번에 재현하여 생생한 현장감을 선사한다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동영상을 보면 우리는 거기에 표현된 사태의 진리를 거의 의심하지 못한다</a:t>
            </a:r>
            <a:r>
              <a:rPr lang="en-US" altLang="ko-KR" dirty="0"/>
              <a:t>. </a:t>
            </a:r>
            <a:r>
              <a:rPr lang="ko-KR" altLang="en-US" dirty="0"/>
              <a:t>조작되든 조작되지 못했든</a:t>
            </a:r>
            <a:r>
              <a:rPr lang="en-US" altLang="ko-KR" dirty="0"/>
              <a:t>……….</a:t>
            </a:r>
            <a:r>
              <a:rPr lang="ko-KR" altLang="en-US" dirty="0"/>
              <a:t>여하튼 존재했다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그러나 문장의 경우에는 우리는 그것이 실제로 있는지</a:t>
            </a:r>
            <a:r>
              <a:rPr lang="en-US" altLang="ko-KR" dirty="0"/>
              <a:t>, </a:t>
            </a:r>
            <a:r>
              <a:rPr lang="ko-KR" altLang="en-US" dirty="0"/>
              <a:t>논리적으로 정합적인지 아닌지 의심하면서 판단해야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아날로그 미디어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8F35577-4CA2-4C51-B5E4-EE072779FA2E}"/>
              </a:ext>
            </a:extLst>
          </p:cNvPr>
          <p:cNvCxnSpPr/>
          <p:nvPr/>
        </p:nvCxnSpPr>
        <p:spPr>
          <a:xfrm>
            <a:off x="6660232" y="141277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4203E7-A579-4469-920B-E80522AFA4DD}"/>
              </a:ext>
            </a:extLst>
          </p:cNvPr>
          <p:cNvSpPr txBox="1"/>
          <p:nvPr/>
        </p:nvSpPr>
        <p:spPr>
          <a:xfrm>
            <a:off x="6660232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지각을 대신해준다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76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인간의 손과 의식을 거치는 한 언어를 쓰거나 그림을 그리는 것밖에 못한다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기계가 기호를 쓰게 되면</a:t>
            </a:r>
            <a:r>
              <a:rPr lang="en-US" altLang="ko-KR" dirty="0"/>
              <a:t>, </a:t>
            </a:r>
            <a:r>
              <a:rPr lang="ko-KR" altLang="en-US" dirty="0"/>
              <a:t>인간의 다양한 지각 경험을 그대로 포착할 수 있고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역으로 그러한 신호를 소재로 우리의 의식이 만들어진다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인간의 문자로도 인간 의식의 극히 일부만을 표현할 수 있는데</a:t>
            </a:r>
            <a:r>
              <a:rPr lang="en-US" altLang="ko-KR" dirty="0"/>
              <a:t>…..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기호는 문자라기보다는 이미지가 된다</a:t>
            </a:r>
            <a:r>
              <a:rPr lang="en-US" altLang="ko-KR" dirty="0"/>
              <a:t>. </a:t>
            </a:r>
            <a:r>
              <a:rPr lang="ko-KR" altLang="en-US" dirty="0"/>
              <a:t>청각 이미지든</a:t>
            </a:r>
            <a:r>
              <a:rPr lang="en-US" altLang="ko-KR" dirty="0"/>
              <a:t>, </a:t>
            </a:r>
            <a:r>
              <a:rPr lang="ko-KR" altLang="en-US" dirty="0"/>
              <a:t>시각 이미지든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마릴린</a:t>
            </a:r>
            <a:r>
              <a:rPr lang="ko-KR" altLang="en-US" dirty="0"/>
              <a:t> </a:t>
            </a:r>
            <a:r>
              <a:rPr lang="ko-KR" altLang="en-US" dirty="0" err="1"/>
              <a:t>몬로의</a:t>
            </a:r>
            <a:r>
              <a:rPr lang="ko-KR" altLang="en-US" dirty="0"/>
              <a:t> 사진은 이미지이다</a:t>
            </a:r>
            <a:r>
              <a:rPr lang="en-US" altLang="ko-KR" dirty="0"/>
              <a:t>. </a:t>
            </a:r>
            <a:r>
              <a:rPr lang="ko-KR" altLang="en-US" dirty="0" err="1"/>
              <a:t>몬로에</a:t>
            </a:r>
            <a:r>
              <a:rPr lang="ko-KR" altLang="en-US" dirty="0"/>
              <a:t> 대한 언어적 표현이나 그림이 다 표현하지 못하는 시각의 여러 양상들을 거의 그대로 표현해낸다고 여겨진다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거기에 우리는 여러 가지 </a:t>
            </a:r>
            <a:r>
              <a:rPr lang="ko-KR" altLang="en-US" dirty="0" err="1"/>
              <a:t>기의를</a:t>
            </a:r>
            <a:r>
              <a:rPr lang="ko-KR" altLang="en-US" dirty="0"/>
              <a:t> 부여하거나 혹은 부여하지 못한다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아날로그 미디어가 기록한 기호를 송신하고 수신할 수 있게 되면서</a:t>
            </a:r>
            <a:r>
              <a:rPr lang="en-US" altLang="ko-KR" dirty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07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이미지는 대상이 마음에 새기는 자국이다</a:t>
            </a:r>
            <a:r>
              <a:rPr lang="en-US" altLang="ko-KR" dirty="0"/>
              <a:t>. impression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의미작용임에 틀림없지만</a:t>
            </a:r>
            <a:r>
              <a:rPr lang="en-US" altLang="ko-KR" dirty="0"/>
              <a:t>, </a:t>
            </a:r>
            <a:r>
              <a:rPr lang="ko-KR" altLang="en-US" dirty="0"/>
              <a:t>매우 특수한 의미작용</a:t>
            </a:r>
            <a:r>
              <a:rPr lang="en-US" altLang="ko-KR" dirty="0"/>
              <a:t>, </a:t>
            </a:r>
            <a:r>
              <a:rPr lang="ko-KR" altLang="en-US" dirty="0"/>
              <a:t>달리 말하면 의미가 불확실한 의미작용이다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이미지들은 기표인데</a:t>
            </a:r>
            <a:r>
              <a:rPr lang="en-US" altLang="ko-KR" dirty="0"/>
              <a:t>, ‘</a:t>
            </a:r>
            <a:r>
              <a:rPr lang="ko-KR" altLang="en-US" dirty="0"/>
              <a:t>비슷함’이 기본적 </a:t>
            </a:r>
            <a:r>
              <a:rPr lang="ko-KR" altLang="en-US" dirty="0" err="1"/>
              <a:t>기의이다</a:t>
            </a:r>
            <a:r>
              <a:rPr lang="en-US" altLang="ko-KR" dirty="0"/>
              <a:t>. </a:t>
            </a:r>
            <a:r>
              <a:rPr lang="ko-KR" altLang="en-US" dirty="0"/>
              <a:t>이 비슷하다는 </a:t>
            </a:r>
            <a:r>
              <a:rPr lang="ko-KR" altLang="en-US" dirty="0" err="1"/>
              <a:t>의미말고</a:t>
            </a:r>
            <a:r>
              <a:rPr lang="en-US" altLang="ko-KR" dirty="0"/>
              <a:t>, </a:t>
            </a:r>
            <a:r>
              <a:rPr lang="ko-KR" altLang="en-US" dirty="0"/>
              <a:t>이미지가 갖는 다른 의미들은 모두 불확실하다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모호성이 이미지의  </a:t>
            </a:r>
            <a:r>
              <a:rPr lang="ko-KR" altLang="en-US" dirty="0" err="1"/>
              <a:t>기의이다</a:t>
            </a:r>
            <a:r>
              <a:rPr lang="en-US" altLang="ko-KR" dirty="0"/>
              <a:t>. </a:t>
            </a:r>
            <a:r>
              <a:rPr lang="ko-KR" altLang="en-US" dirty="0"/>
              <a:t>이 모호성 때문에 마음은 이미지에 끌려들어간다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모호한 이미지는 모호한 기표이고</a:t>
            </a:r>
            <a:r>
              <a:rPr lang="en-US" altLang="ko-KR" dirty="0"/>
              <a:t>, </a:t>
            </a:r>
            <a:r>
              <a:rPr lang="ko-KR" altLang="en-US" dirty="0"/>
              <a:t>의미작용은 완결되지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….?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B71F06-D0AE-417F-B92C-02A4D8F18E79}"/>
              </a:ext>
            </a:extLst>
          </p:cNvPr>
          <p:cNvCxnSpPr/>
          <p:nvPr/>
        </p:nvCxnSpPr>
        <p:spPr>
          <a:xfrm>
            <a:off x="6732240" y="566124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F98CEDE-16AF-4BDE-855B-85C216C3B84C}"/>
              </a:ext>
            </a:extLst>
          </p:cNvPr>
          <p:cNvCxnSpPr/>
          <p:nvPr/>
        </p:nvCxnSpPr>
        <p:spPr>
          <a:xfrm>
            <a:off x="1187624" y="594928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B862EC-AD65-4C73-A9B6-EAF487D36AD8}"/>
              </a:ext>
            </a:extLst>
          </p:cNvPr>
          <p:cNvCxnSpPr/>
          <p:nvPr/>
        </p:nvCxnSpPr>
        <p:spPr>
          <a:xfrm flipH="1">
            <a:off x="1835696" y="2204864"/>
            <a:ext cx="122413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0BAF1E-157A-4B76-9E99-E91A72F845D4}"/>
              </a:ext>
            </a:extLst>
          </p:cNvPr>
          <p:cNvSpPr txBox="1"/>
          <p:nvPr/>
        </p:nvSpPr>
        <p:spPr>
          <a:xfrm>
            <a:off x="3203848" y="19168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디지털 기호는 이에 가깝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89C7FC-2556-48FD-8D3E-08C779CD891B}"/>
              </a:ext>
            </a:extLst>
          </p:cNvPr>
          <p:cNvCxnSpPr/>
          <p:nvPr/>
        </p:nvCxnSpPr>
        <p:spPr>
          <a:xfrm>
            <a:off x="6156176" y="83671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72D41F-6569-482B-BA02-AD777D3F6B88}"/>
              </a:ext>
            </a:extLst>
          </p:cNvPr>
          <p:cNvSpPr txBox="1"/>
          <p:nvPr/>
        </p:nvSpPr>
        <p:spPr>
          <a:xfrm>
            <a:off x="7380312" y="8367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모호성이 특징</a:t>
            </a:r>
          </a:p>
        </p:txBody>
      </p:sp>
    </p:spTree>
    <p:extLst>
      <p:ext uri="{BB962C8B-B14F-4D97-AF65-F5344CB8AC3E}">
        <p14:creationId xmlns:p14="http://schemas.microsoft.com/office/powerpoint/2010/main" val="296792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발터</a:t>
            </a:r>
            <a:r>
              <a:rPr lang="ko-KR" altLang="en-US" dirty="0"/>
              <a:t> </a:t>
            </a:r>
            <a:r>
              <a:rPr lang="ko-KR" altLang="en-US" dirty="0" err="1"/>
              <a:t>벤야민이</a:t>
            </a:r>
            <a:r>
              <a:rPr lang="ko-KR" altLang="en-US" dirty="0"/>
              <a:t> 말하는 영화의 충격 효과도 이런 견지에서 이해될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영사막 앞에서는 움직이는 그림들에 </a:t>
            </a:r>
            <a:r>
              <a:rPr lang="ko-KR" altLang="en-US" dirty="0" err="1"/>
              <a:t>장악당한다</a:t>
            </a:r>
            <a:r>
              <a:rPr lang="en-US" altLang="ko-KR" dirty="0"/>
              <a:t>. </a:t>
            </a:r>
            <a:r>
              <a:rPr lang="ko-KR" altLang="en-US" dirty="0"/>
              <a:t>영화의 장면은 눈에 들어오자마자 곧 다른 장면으로 바뀌어버린다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내가 생각하는 대로 보이는 것이 아니라</a:t>
            </a:r>
            <a:r>
              <a:rPr lang="en-US" altLang="ko-KR" dirty="0"/>
              <a:t>, </a:t>
            </a:r>
            <a:r>
              <a:rPr lang="ko-KR" altLang="en-US" dirty="0"/>
              <a:t>나의 사고의 자리에 움직이는 영상들이 대신 자리잡는다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스크린에 영사되는 이미지들의 연쇄를 지각하는 것은 관람자의 통제를 벗어나 있다</a:t>
            </a:r>
            <a:r>
              <a:rPr lang="en-US" altLang="ko-KR" dirty="0"/>
              <a:t>. </a:t>
            </a:r>
            <a:r>
              <a:rPr lang="ko-KR" altLang="en-US" dirty="0"/>
              <a:t>보지 않을 수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우리는 기계가 보여주는 기호들의 연쇄를 그대로 해독하지 못한다</a:t>
            </a:r>
            <a:r>
              <a:rPr lang="en-US" altLang="ko-KR" dirty="0"/>
              <a:t>. </a:t>
            </a:r>
            <a:r>
              <a:rPr lang="ko-KR" altLang="en-US" dirty="0"/>
              <a:t>우리는 움직이는 이미지들에 그대로 </a:t>
            </a:r>
            <a:r>
              <a:rPr lang="ko-KR" altLang="en-US" dirty="0" err="1"/>
              <a:t>빨려들어간다</a:t>
            </a:r>
            <a:r>
              <a:rPr lang="en-US" altLang="ko-KR" dirty="0"/>
              <a:t>. </a:t>
            </a:r>
            <a:r>
              <a:rPr lang="ko-KR" altLang="en-US" dirty="0"/>
              <a:t>의미작용은 이완된다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8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미디어는 인간이 지각하는 환경을 바꿈으로써</a:t>
            </a:r>
            <a:r>
              <a:rPr lang="en-US" altLang="ko-KR" dirty="0"/>
              <a:t>, </a:t>
            </a:r>
            <a:r>
              <a:rPr lang="ko-KR" altLang="en-US" dirty="0"/>
              <a:t>그 기표들을 바꾸고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기의도</a:t>
            </a:r>
            <a:r>
              <a:rPr lang="ko-KR" altLang="en-US" dirty="0"/>
              <a:t> 바꾼다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아날로그 미디어는 의미작용을 신체감각적인 수준까지 내려놓게 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구술 미디어에서 가능했던 현재성과 상황의존성의 감각이 그렇게 해서 가능해진다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말소리</a:t>
            </a:r>
            <a:r>
              <a:rPr lang="en-US" altLang="ko-KR" dirty="0"/>
              <a:t>, </a:t>
            </a:r>
            <a:r>
              <a:rPr lang="ko-KR" altLang="en-US" dirty="0"/>
              <a:t>움직임 모두가</a:t>
            </a:r>
            <a:r>
              <a:rPr lang="en-US" altLang="ko-KR" dirty="0"/>
              <a:t>, </a:t>
            </a:r>
            <a:r>
              <a:rPr lang="ko-KR" altLang="en-US" dirty="0"/>
              <a:t>문자가 표현해낼 수 없는 수준으로 모두 기록되고 재생되기 때문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미디어는 인간의 지각보다 아래의 차원에서 기호를 씀으로써</a:t>
            </a:r>
            <a:r>
              <a:rPr lang="en-US" altLang="ko-KR" dirty="0"/>
              <a:t>, </a:t>
            </a:r>
            <a:r>
              <a:rPr lang="ko-KR" altLang="en-US" dirty="0"/>
              <a:t>인간의 의식을 새로이 생산한다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미디어가 기계가 될 때 이 점은 더욱 뚜렷해진다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</a:t>
            </a:r>
            <a:r>
              <a:rPr lang="en-US" altLang="ko-KR" dirty="0"/>
              <a:t>, </a:t>
            </a:r>
            <a:r>
              <a:rPr lang="ko-KR" altLang="en-US" dirty="0"/>
              <a:t>지각</a:t>
            </a:r>
            <a:r>
              <a:rPr lang="en-US" altLang="ko-KR" dirty="0"/>
              <a:t>, </a:t>
            </a:r>
            <a:r>
              <a:rPr lang="ko-KR" altLang="en-US" dirty="0"/>
              <a:t>의미작용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310CE94-FD51-4BDD-B758-D6B2996585D9}"/>
              </a:ext>
            </a:extLst>
          </p:cNvPr>
          <p:cNvCxnSpPr/>
          <p:nvPr/>
        </p:nvCxnSpPr>
        <p:spPr>
          <a:xfrm>
            <a:off x="6372200" y="1844824"/>
            <a:ext cx="136815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B0A878-F644-49C0-B193-6C4EECC9F3CE}"/>
              </a:ext>
            </a:extLst>
          </p:cNvPr>
          <p:cNvSpPr txBox="1"/>
          <p:nvPr/>
        </p:nvSpPr>
        <p:spPr>
          <a:xfrm>
            <a:off x="8028384" y="173768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지각 이전에 기호를 씀 </a:t>
            </a:r>
            <a:r>
              <a:rPr lang="en-US" altLang="ko-KR" dirty="0"/>
              <a:t>-&gt; </a:t>
            </a:r>
            <a:r>
              <a:rPr lang="ko-KR" altLang="en-US" dirty="0"/>
              <a:t>미디어는 인간의 연장</a:t>
            </a:r>
          </a:p>
        </p:txBody>
      </p:sp>
    </p:spTree>
    <p:extLst>
      <p:ext uri="{BB962C8B-B14F-4D97-AF65-F5344CB8AC3E}">
        <p14:creationId xmlns:p14="http://schemas.microsoft.com/office/powerpoint/2010/main" val="2836856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인간은 미디어를 만들지만</a:t>
            </a:r>
            <a:r>
              <a:rPr lang="en-US" altLang="ko-KR" dirty="0"/>
              <a:t>, </a:t>
            </a:r>
            <a:r>
              <a:rPr lang="ko-KR" altLang="en-US" dirty="0"/>
              <a:t>미디어는 인간이 지각하는 환경을 만듦으로써 인간을 바꾼다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인간은 미디어의 원인이면서 미디어 효과의 대상이다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인간은 자신이 생산한 것에 의해 자신이 변화한다</a:t>
            </a:r>
            <a:r>
              <a:rPr lang="en-US" altLang="ko-KR" dirty="0"/>
              <a:t>. </a:t>
            </a:r>
            <a:r>
              <a:rPr lang="ko-KR" altLang="en-US" dirty="0"/>
              <a:t>우리가 지각하는 방식을 바꿈으로써 사고하고 행동하는 방식도 바꾼다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8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https://www.ted.com/talks/oscar_schwartz_can_a_computer_write_poetry#t-24036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https://www.ted.com/talks/blaise_aguera_y_arcas_how_computers_are_learning_to_be_creative#t-874154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?????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컴퓨터는 인간의 생각을 </a:t>
            </a:r>
            <a:r>
              <a:rPr lang="ko-KR" altLang="en-US" dirty="0" err="1"/>
              <a:t>흉내낸다</a:t>
            </a:r>
            <a:r>
              <a:rPr lang="en-US" altLang="ko-KR" dirty="0"/>
              <a:t>. ???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생각할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EDC5B-95FD-4EA2-9D8C-8157CB35C05D}"/>
              </a:ext>
            </a:extLst>
          </p:cNvPr>
          <p:cNvSpPr txBox="1"/>
          <p:nvPr/>
        </p:nvSpPr>
        <p:spPr>
          <a:xfrm>
            <a:off x="8820472" y="2348880"/>
            <a:ext cx="1008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컴퓨터는 인간을 모방</a:t>
            </a:r>
            <a:endParaRPr lang="en-US" altLang="ko-KR" dirty="0"/>
          </a:p>
          <a:p>
            <a:r>
              <a:rPr lang="ko-KR" altLang="en-US" dirty="0"/>
              <a:t>마치 거울처럼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493DFC4-099F-41C4-9BC0-0CE9C79520AC}"/>
              </a:ext>
            </a:extLst>
          </p:cNvPr>
          <p:cNvCxnSpPr/>
          <p:nvPr/>
        </p:nvCxnSpPr>
        <p:spPr>
          <a:xfrm>
            <a:off x="1259632" y="630932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67F1ED-62F5-4AA5-B87E-4B8ED8C64E21}"/>
              </a:ext>
            </a:extLst>
          </p:cNvPr>
          <p:cNvSpPr txBox="1"/>
          <p:nvPr/>
        </p:nvSpPr>
        <p:spPr>
          <a:xfrm>
            <a:off x="2123728" y="616530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인간이 사고하는 것은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B1C59-98FE-4996-B67E-3D9AF8D3687B}"/>
              </a:ext>
            </a:extLst>
          </p:cNvPr>
          <p:cNvSpPr txBox="1"/>
          <p:nvPr/>
        </p:nvSpPr>
        <p:spPr>
          <a:xfrm>
            <a:off x="7740352" y="50758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지각 과정 </a:t>
            </a:r>
            <a:r>
              <a:rPr lang="en-US" altLang="ko-KR" dirty="0"/>
              <a:t>~~&gt;</a:t>
            </a:r>
            <a:r>
              <a:rPr lang="ko-KR" altLang="en-US" dirty="0"/>
              <a:t>사고 과정</a:t>
            </a:r>
          </a:p>
        </p:txBody>
      </p:sp>
    </p:spTree>
    <p:extLst>
      <p:ext uri="{BB962C8B-B14F-4D97-AF65-F5344CB8AC3E}">
        <p14:creationId xmlns:p14="http://schemas.microsoft.com/office/powerpoint/2010/main" val="6979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컴퓨터는 개발되었을 당시에는 숫자만 다룰 수 있었다</a:t>
            </a:r>
            <a:r>
              <a:rPr lang="en-US" altLang="ko-KR" dirty="0"/>
              <a:t>. </a:t>
            </a:r>
            <a:r>
              <a:rPr lang="ko-KR" altLang="en-US" dirty="0"/>
              <a:t>다시 말해 계산만 할 수 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그런데 서서히 텍스트도 다룰 수 있게 되고</a:t>
            </a:r>
            <a:r>
              <a:rPr lang="en-US" altLang="ko-KR" dirty="0"/>
              <a:t>, </a:t>
            </a:r>
            <a:r>
              <a:rPr lang="ko-KR" altLang="en-US" dirty="0"/>
              <a:t>글을 표현하는 것도 가능해졌다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마침내 아날로그 미디어가 장악하고 있던 사진이나 음성기록</a:t>
            </a:r>
            <a:r>
              <a:rPr lang="en-US" altLang="ko-KR" dirty="0"/>
              <a:t>, </a:t>
            </a:r>
            <a:r>
              <a:rPr lang="ko-KR" altLang="en-US" dirty="0"/>
              <a:t>동영상과 같은 영상</a:t>
            </a:r>
            <a:r>
              <a:rPr lang="en-US" altLang="ko-KR" dirty="0"/>
              <a:t>, </a:t>
            </a:r>
            <a:r>
              <a:rPr lang="ko-KR" altLang="en-US" dirty="0"/>
              <a:t>음성 등도 모두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표시하여 다룰 수 있게 되었다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컴퓨터는 인간 사고를 </a:t>
            </a:r>
            <a:r>
              <a:rPr lang="ko-KR" altLang="en-US" dirty="0" err="1"/>
              <a:t>흉내낸다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컴퓨터라는 미디어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2A92B7-62E1-40F3-A16A-D48895D9526D}"/>
              </a:ext>
            </a:extLst>
          </p:cNvPr>
          <p:cNvCxnSpPr/>
          <p:nvPr/>
        </p:nvCxnSpPr>
        <p:spPr>
          <a:xfrm>
            <a:off x="6372200" y="5517232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A59939-D9A7-43CC-B555-A0A18E5CC01D}"/>
              </a:ext>
            </a:extLst>
          </p:cNvPr>
          <p:cNvSpPr txBox="1"/>
          <p:nvPr/>
        </p:nvSpPr>
        <p:spPr>
          <a:xfrm>
            <a:off x="7164288" y="51571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언어 이상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311AC-0F86-4467-A423-BA3C03C279C5}"/>
              </a:ext>
            </a:extLst>
          </p:cNvPr>
          <p:cNvSpPr txBox="1"/>
          <p:nvPr/>
        </p:nvSpPr>
        <p:spPr>
          <a:xfrm>
            <a:off x="7236296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컴퓨터가 기호가 해석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74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사진을 디지털로 만들면 아날로그로 촬영한 화상의 명도</a:t>
            </a:r>
            <a:r>
              <a:rPr lang="en-US" altLang="ko-KR" dirty="0"/>
              <a:t>·</a:t>
            </a:r>
            <a:r>
              <a:rPr lang="ko-KR" altLang="en-US" dirty="0"/>
              <a:t>채도를 컴퓨터가 모두 디지털 기호로 변환하여 </a:t>
            </a:r>
            <a:r>
              <a:rPr lang="ko-KR" altLang="en-US" dirty="0" err="1"/>
              <a:t>정보처리한다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컴퓨터는 아날로그 미디어로 쓴 테크놀로지 문자를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이라는 숫자로 변환한다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예를 들면 </a:t>
            </a:r>
            <a:r>
              <a:rPr lang="ko-KR" altLang="en-US" dirty="0" err="1"/>
              <a:t>포노그래프는</a:t>
            </a:r>
            <a:r>
              <a:rPr lang="ko-KR" altLang="en-US" dirty="0"/>
              <a:t> 합성수지 위에 기호를 기록함으로써 성립된다</a:t>
            </a:r>
            <a:r>
              <a:rPr lang="en-US" altLang="ko-KR" dirty="0"/>
              <a:t>. </a:t>
            </a:r>
            <a:r>
              <a:rPr lang="ko-KR" altLang="en-US" dirty="0"/>
              <a:t>전화는 전화선이라는 물질로 신호를 보냄으로써 성립된다</a:t>
            </a:r>
            <a:r>
              <a:rPr lang="en-US" altLang="ko-KR" dirty="0"/>
              <a:t>. </a:t>
            </a:r>
            <a:r>
              <a:rPr lang="ko-KR" altLang="en-US" dirty="0"/>
              <a:t>사진은 화학적 반응을 일으키는 건판 위에 빛의 흔적을 담음으로써 성립된다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그러니까 미디어의 재질과 그 기호 사이에 유비</a:t>
            </a:r>
            <a:r>
              <a:rPr lang="en-US" altLang="ko-KR" dirty="0"/>
              <a:t>analogy</a:t>
            </a:r>
            <a:r>
              <a:rPr lang="ko-KR" altLang="en-US" dirty="0"/>
              <a:t>가 성립하여 고정되어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아날로그와 디지털</a:t>
            </a:r>
          </a:p>
        </p:txBody>
      </p:sp>
    </p:spTree>
    <p:extLst>
      <p:ext uri="{BB962C8B-B14F-4D97-AF65-F5344CB8AC3E}">
        <p14:creationId xmlns:p14="http://schemas.microsoft.com/office/powerpoint/2010/main" val="1455513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/>
              <a:t>디지털화에서는 그러한 소재의 종류와 상관없이 미디어에 기록된 것을 읽고 모두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ko-KR" altLang="en-US" dirty="0" err="1"/>
              <a:t>기호열로</a:t>
            </a:r>
            <a:r>
              <a:rPr lang="ko-KR" altLang="en-US" dirty="0"/>
              <a:t> 변환한다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기록이 퇴화하거나 사라지지 않는다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사진은 시간이 지나면 </a:t>
            </a:r>
            <a:r>
              <a:rPr lang="ko-KR" altLang="en-US" dirty="0" err="1"/>
              <a:t>누런색으로</a:t>
            </a:r>
            <a:r>
              <a:rPr lang="ko-KR" altLang="en-US" dirty="0"/>
              <a:t> 변한다</a:t>
            </a:r>
            <a:r>
              <a:rPr lang="en-US" altLang="ko-KR" dirty="0"/>
              <a:t>. </a:t>
            </a:r>
            <a:r>
              <a:rPr lang="ko-KR" altLang="en-US" dirty="0"/>
              <a:t>레코드도 마멸된다</a:t>
            </a:r>
            <a:r>
              <a:rPr lang="en-US" altLang="ko-KR" dirty="0"/>
              <a:t>. </a:t>
            </a:r>
            <a:r>
              <a:rPr lang="ko-KR" altLang="en-US" dirty="0"/>
              <a:t>그러나 디지털 미디어에 기록된 것은 여러 번 복사되어도 사라지지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데이터는 컴퓨터 안에 저장된다</a:t>
            </a:r>
            <a:r>
              <a:rPr lang="en-US" altLang="ko-KR" dirty="0"/>
              <a:t>. </a:t>
            </a:r>
            <a:r>
              <a:rPr lang="ko-KR" altLang="en-US" dirty="0"/>
              <a:t>컴퓨터로 메모리화된 데이터는 원리적으로 퇴화되거나 소실되지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5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ko-KR" dirty="0" err="1"/>
              <a:t>tv</a:t>
            </a:r>
            <a:r>
              <a:rPr lang="ko-KR" altLang="en-US" dirty="0"/>
              <a:t>에 나온 사람은 단순한 영상에 지나지 않는다</a:t>
            </a:r>
            <a:r>
              <a:rPr lang="en-US" altLang="ko-KR" dirty="0"/>
              <a:t>. </a:t>
            </a:r>
            <a:r>
              <a:rPr lang="ko-KR" altLang="en-US" dirty="0"/>
              <a:t>아이패드에서 나온 음악은 실제 연주되고 있는 것이 아니다</a:t>
            </a:r>
            <a:r>
              <a:rPr lang="en-US" altLang="ko-KR" dirty="0"/>
              <a:t>. </a:t>
            </a:r>
            <a:r>
              <a:rPr lang="ko-KR" altLang="en-US" dirty="0"/>
              <a:t>우리는 소리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언어 등의 기호만을 취하여 마치 그 사람이 가까이 살아 있는 것처럼 생각하며 생활한다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상황구속성과 </a:t>
            </a:r>
            <a:r>
              <a:rPr lang="ko-KR" altLang="en-US" dirty="0" err="1"/>
              <a:t>현재성이</a:t>
            </a:r>
            <a:r>
              <a:rPr lang="ko-KR" altLang="en-US" dirty="0"/>
              <a:t> 생겨난다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맥루한이</a:t>
            </a:r>
            <a:r>
              <a:rPr lang="ko-KR" altLang="en-US" dirty="0"/>
              <a:t> 말한 음향적 공간의 재래는 이렇게 이해될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구술적 미디어의 시간관계와 공간관계로 후퇴하는 듯도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시공간압축 및 동시성의 감각은 소통하는 상대방과 소통되는 세계의 현존성을 가상적으로 실현한다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시공간</a:t>
            </a:r>
            <a:r>
              <a:rPr lang="en-US" altLang="ko-KR" dirty="0"/>
              <a:t>…?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1170F-153A-417F-B623-6F56872E80AA}"/>
              </a:ext>
            </a:extLst>
          </p:cNvPr>
          <p:cNvSpPr txBox="1"/>
          <p:nvPr/>
        </p:nvSpPr>
        <p:spPr>
          <a:xfrm>
            <a:off x="8748464" y="2348880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언어 이전에 것을 기호로 나타내기 때문에</a:t>
            </a:r>
          </a:p>
        </p:txBody>
      </p:sp>
    </p:spTree>
    <p:extLst>
      <p:ext uri="{BB962C8B-B14F-4D97-AF65-F5344CB8AC3E}">
        <p14:creationId xmlns:p14="http://schemas.microsoft.com/office/powerpoint/2010/main" val="4278514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오늘날 우리들은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기호열이 빛에 가까운 속도로 현란하게 계산되고 모든 정보가 메모리로 무한히 추적되어가는 컴퓨터의 수의 행렬에 의해 마련된 세계 속에서 산다</a:t>
            </a:r>
            <a:r>
              <a:rPr lang="en-US" altLang="ko-KR" dirty="0"/>
              <a:t>.  </a:t>
            </a:r>
            <a:endParaRPr lang="ko-KR" altLang="en-US" dirty="0"/>
          </a:p>
          <a:p>
            <a:pPr fontAlgn="base"/>
            <a:r>
              <a:rPr lang="ko-KR" altLang="en-US" dirty="0"/>
              <a:t>이제 미디어가 사용하는 기호를 인간은 읽지 못한다</a:t>
            </a:r>
            <a:r>
              <a:rPr lang="en-US" altLang="ko-KR" dirty="0"/>
              <a:t>. </a:t>
            </a:r>
            <a:r>
              <a:rPr lang="ko-KR" altLang="en-US" dirty="0"/>
              <a:t>디지털 신호를 그대로 이해하는 사람은 없다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우리는 미디어의 기술적 작동으로부터 가상적 이미지를 보고 즐길 뿐이다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기호를 직접 읽지 못한다</a:t>
            </a:r>
          </a:p>
        </p:txBody>
      </p:sp>
    </p:spTree>
    <p:extLst>
      <p:ext uri="{BB962C8B-B14F-4D97-AF65-F5344CB8AC3E}">
        <p14:creationId xmlns:p14="http://schemas.microsoft.com/office/powerpoint/2010/main" val="2405290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err="1"/>
              <a:t>튜링은</a:t>
            </a:r>
            <a:r>
              <a:rPr lang="ko-KR" altLang="en-US" dirty="0"/>
              <a:t> 자신이 고안한 ‘</a:t>
            </a:r>
            <a:r>
              <a:rPr lang="ko-KR" altLang="en-US" dirty="0" err="1"/>
              <a:t>튜링기계</a:t>
            </a:r>
            <a:r>
              <a:rPr lang="ko-KR" altLang="en-US" dirty="0"/>
              <a:t>’와 ‘</a:t>
            </a:r>
            <a:r>
              <a:rPr lang="ko-KR" altLang="en-US" dirty="0" err="1"/>
              <a:t>보편튜링기계</a:t>
            </a:r>
            <a:r>
              <a:rPr lang="ko-KR" altLang="en-US" dirty="0"/>
              <a:t>’개념들을 통해 산술적 계산이나 정보처리가  기계 안에서도 원리적으로 가능하다는 것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알고리즘과 프로그램을 만들 수 있다는 것을 증명했다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‘</a:t>
            </a:r>
            <a:r>
              <a:rPr lang="ko-KR" altLang="en-US" dirty="0"/>
              <a:t>보편 </a:t>
            </a:r>
            <a:r>
              <a:rPr lang="ko-KR" altLang="en-US" dirty="0" err="1"/>
              <a:t>튜링</a:t>
            </a:r>
            <a:r>
              <a:rPr lang="ko-KR" altLang="en-US" dirty="0"/>
              <a:t> 기계’라는 개념을 통해 ‘프로그램 내장형 컴퓨터’를 구현할 수 있다는 것을 보여주었다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알고리즘이란 어떠한 주어진 문제를 풀기 위한 절차나 방법을 말하는데 컴퓨터 프로그램을 기술함에 있어 실행 명령어들의 순서를 의미한다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아랍의 수학자인 </a:t>
            </a:r>
            <a:r>
              <a:rPr lang="ko-KR" altLang="en-US" dirty="0" err="1"/>
              <a:t>알고리즈미</a:t>
            </a:r>
            <a:r>
              <a:rPr lang="en-US" altLang="ko-KR" dirty="0"/>
              <a:t>(Al-</a:t>
            </a:r>
            <a:r>
              <a:rPr lang="en-US" altLang="ko-KR" dirty="0" err="1"/>
              <a:t>Khowarizmi</a:t>
            </a:r>
            <a:r>
              <a:rPr lang="en-US" altLang="ko-KR" dirty="0"/>
              <a:t>)</a:t>
            </a:r>
            <a:r>
              <a:rPr lang="ko-KR" altLang="en-US" dirty="0"/>
              <a:t>의 이름에서 유래되었다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현대 컴퓨터와 </a:t>
            </a:r>
            <a:r>
              <a:rPr lang="ko-KR" altLang="en-US" dirty="0" err="1"/>
              <a:t>튜링</a:t>
            </a:r>
            <a:r>
              <a:rPr lang="ko-KR" altLang="en-US" dirty="0"/>
              <a:t> 기계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839A8C7-CEF8-47E0-B118-C2157A0FE953}"/>
              </a:ext>
            </a:extLst>
          </p:cNvPr>
          <p:cNvCxnSpPr>
            <a:cxnSpLocks/>
          </p:cNvCxnSpPr>
          <p:nvPr/>
        </p:nvCxnSpPr>
        <p:spPr>
          <a:xfrm flipV="1">
            <a:off x="2555776" y="3284984"/>
            <a:ext cx="5716157" cy="21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3E564F-9AE2-4838-89FF-A9811538966F}"/>
              </a:ext>
            </a:extLst>
          </p:cNvPr>
          <p:cNvSpPr txBox="1"/>
          <p:nvPr/>
        </p:nvSpPr>
        <p:spPr>
          <a:xfrm>
            <a:off x="8532440" y="30689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규칙을 </a:t>
            </a:r>
            <a:r>
              <a:rPr lang="ko-KR" altLang="en-US" dirty="0" err="1"/>
              <a:t>만드는것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776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프레게가</a:t>
            </a:r>
            <a:r>
              <a:rPr lang="ko-KR" altLang="en-US" dirty="0"/>
              <a:t> 인간의 언어로 된 문장을 수학적 기호로 바꾸는 논리학을 체계화했다</a:t>
            </a:r>
            <a:r>
              <a:rPr lang="en-US" altLang="ko-KR" dirty="0"/>
              <a:t>.『</a:t>
            </a:r>
            <a:r>
              <a:rPr lang="ko-KR" altLang="en-US" dirty="0"/>
              <a:t>개념표기법</a:t>
            </a:r>
            <a:r>
              <a:rPr lang="en-US" altLang="ko-KR" dirty="0"/>
              <a:t>』(1879)</a:t>
            </a:r>
            <a:endParaRPr lang="ko-KR" altLang="en-US" dirty="0"/>
          </a:p>
          <a:p>
            <a:pPr fontAlgn="base"/>
            <a:r>
              <a:rPr lang="ko-KR" altLang="en-US" dirty="0" err="1"/>
              <a:t>프레게의</a:t>
            </a:r>
            <a:r>
              <a:rPr lang="ko-KR" altLang="en-US" dirty="0"/>
              <a:t> 새로운 논리학은 문장논리와 술어논리로 이루어져 있다</a:t>
            </a:r>
            <a:r>
              <a:rPr lang="en-US" altLang="ko-KR" dirty="0"/>
              <a:t>. </a:t>
            </a:r>
            <a:r>
              <a:rPr lang="ko-KR" altLang="en-US" dirty="0"/>
              <a:t>문장 논리는 간단히 말하면 한 문장을 한 단위로 파악하는 논리이다</a:t>
            </a:r>
            <a:r>
              <a:rPr lang="en-US" altLang="ko-KR" dirty="0"/>
              <a:t>. ‘</a:t>
            </a:r>
            <a:r>
              <a:rPr lang="ko-KR" altLang="en-US" dirty="0"/>
              <a:t>비가 온다’는 </a:t>
            </a:r>
            <a:r>
              <a:rPr lang="en-US" altLang="ko-KR" dirty="0"/>
              <a:t>A, ‘</a:t>
            </a:r>
            <a:r>
              <a:rPr lang="ko-KR" altLang="en-US" dirty="0"/>
              <a:t>땅이 젖는다’는 </a:t>
            </a:r>
            <a:r>
              <a:rPr lang="en-US" altLang="ko-KR" dirty="0"/>
              <a:t>B. ‘</a:t>
            </a:r>
            <a:r>
              <a:rPr lang="ko-KR" altLang="en-US" dirty="0"/>
              <a:t>비가 오면 땅이 젖는다’는 </a:t>
            </a:r>
            <a:r>
              <a:rPr lang="en-US" altLang="ko-KR" dirty="0"/>
              <a:t>A</a:t>
            </a:r>
            <a:r>
              <a:rPr lang="ko-KR" altLang="en-US" dirty="0"/>
              <a:t>⊃</a:t>
            </a:r>
            <a:r>
              <a:rPr lang="en-US" altLang="ko-KR" dirty="0"/>
              <a:t>B.</a:t>
            </a:r>
            <a:endParaRPr lang="ko-KR" altLang="en-US" dirty="0"/>
          </a:p>
          <a:p>
            <a:pPr fontAlgn="base"/>
            <a:r>
              <a:rPr lang="ko-KR" altLang="en-US" dirty="0"/>
              <a:t>⊃와 같은 것은 </a:t>
            </a:r>
            <a:r>
              <a:rPr lang="ko-KR" altLang="en-US" dirty="0" err="1"/>
              <a:t>문장연결사</a:t>
            </a:r>
            <a:r>
              <a:rPr lang="ko-KR" altLang="en-US" dirty="0"/>
              <a:t> 기호이다</a:t>
            </a:r>
            <a:r>
              <a:rPr lang="en-US" altLang="ko-KR" dirty="0"/>
              <a:t>. </a:t>
            </a:r>
            <a:r>
              <a:rPr lang="ko-KR" altLang="en-US" dirty="0"/>
              <a:t>또는 ∨ 그리고 </a:t>
            </a:r>
            <a:r>
              <a:rPr lang="en-US" altLang="ko-KR" dirty="0"/>
              <a:t>&amp; </a:t>
            </a:r>
            <a:r>
              <a:rPr lang="ko-KR" altLang="en-US" dirty="0"/>
              <a:t>아니다 ∼ 그러면⊃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프레게의</a:t>
            </a:r>
            <a:r>
              <a:rPr lang="ko-KR" altLang="en-US" dirty="0"/>
              <a:t> 개념표기법</a:t>
            </a:r>
          </a:p>
        </p:txBody>
      </p:sp>
    </p:spTree>
    <p:extLst>
      <p:ext uri="{BB962C8B-B14F-4D97-AF65-F5344CB8AC3E}">
        <p14:creationId xmlns:p14="http://schemas.microsoft.com/office/powerpoint/2010/main" val="90040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술어논리는 한 문장을 한 단위로 간주하지 않고 더 세분해서</a:t>
            </a:r>
            <a:r>
              <a:rPr lang="en-US" altLang="ko-KR" dirty="0"/>
              <a:t>, </a:t>
            </a:r>
            <a:r>
              <a:rPr lang="ko-KR" altLang="en-US" dirty="0"/>
              <a:t>즉 주어와 술어를 분리해서 다룬다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‘김구는 죽는다</a:t>
            </a:r>
            <a:r>
              <a:rPr lang="en-US" altLang="ko-KR" dirty="0"/>
              <a:t>.’</a:t>
            </a:r>
            <a:r>
              <a:rPr lang="ko-KR" altLang="en-US" dirty="0"/>
              <a:t>에서 김구를 </a:t>
            </a:r>
            <a:r>
              <a:rPr lang="en-US" altLang="ko-KR" dirty="0"/>
              <a:t>k, </a:t>
            </a:r>
            <a:r>
              <a:rPr lang="ko-KR" altLang="en-US" dirty="0" err="1"/>
              <a:t>죽는다를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으로 하면</a:t>
            </a:r>
            <a:r>
              <a:rPr lang="en-US" altLang="ko-KR" dirty="0"/>
              <a:t>, ‘</a:t>
            </a:r>
            <a:r>
              <a:rPr lang="ko-KR" altLang="en-US" dirty="0"/>
              <a:t>김구는 죽는다’는 </a:t>
            </a:r>
            <a:r>
              <a:rPr lang="en-US" altLang="ko-KR" dirty="0"/>
              <a:t>Mk</a:t>
            </a:r>
            <a:r>
              <a:rPr lang="ko-KR" altLang="en-US" dirty="0"/>
              <a:t>로 나타낸다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임의의 </a:t>
            </a:r>
            <a:r>
              <a:rPr lang="en-US" altLang="ko-KR" dirty="0"/>
              <a:t>x</a:t>
            </a:r>
            <a:r>
              <a:rPr lang="ko-KR" altLang="en-US" dirty="0"/>
              <a:t>에 대하여 </a:t>
            </a:r>
            <a:r>
              <a:rPr lang="en-US" altLang="ko-KR" dirty="0"/>
              <a:t>x</a:t>
            </a:r>
            <a:r>
              <a:rPr lang="ko-KR" altLang="en-US" dirty="0"/>
              <a:t>는 죽는다</a:t>
            </a:r>
            <a:r>
              <a:rPr lang="en-US" altLang="ko-KR" dirty="0"/>
              <a:t>’</a:t>
            </a:r>
            <a:r>
              <a:rPr lang="ko-KR" altLang="en-US" dirty="0"/>
              <a:t>는  </a:t>
            </a:r>
            <a:r>
              <a:rPr lang="en-US" altLang="ko-KR" dirty="0"/>
              <a:t>(x)</a:t>
            </a:r>
            <a:r>
              <a:rPr lang="en-US" altLang="ko-KR" dirty="0" err="1"/>
              <a:t>Mx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어떤 </a:t>
            </a:r>
            <a:r>
              <a:rPr lang="en-US" altLang="ko-KR" dirty="0"/>
              <a:t>x</a:t>
            </a:r>
            <a:r>
              <a:rPr lang="ko-KR" altLang="en-US" dirty="0"/>
              <a:t>에 대하여 </a:t>
            </a:r>
            <a:r>
              <a:rPr lang="en-US" altLang="ko-KR" dirty="0"/>
              <a:t>x</a:t>
            </a:r>
            <a:r>
              <a:rPr lang="ko-KR" altLang="en-US" dirty="0"/>
              <a:t>는 죽는다</a:t>
            </a:r>
            <a:r>
              <a:rPr lang="en-US" altLang="ko-KR" dirty="0"/>
              <a:t>.’</a:t>
            </a:r>
            <a:r>
              <a:rPr lang="ko-KR" altLang="en-US" dirty="0"/>
              <a:t>는  </a:t>
            </a:r>
            <a:r>
              <a:rPr lang="en-US" altLang="ko-KR" dirty="0"/>
              <a:t>(</a:t>
            </a:r>
            <a:r>
              <a:rPr lang="ko-KR" altLang="en-US" dirty="0"/>
              <a:t>∃</a:t>
            </a:r>
            <a:r>
              <a:rPr lang="en-US" altLang="ko-KR" dirty="0"/>
              <a:t>x)</a:t>
            </a:r>
            <a:r>
              <a:rPr lang="en-US" altLang="ko-KR" dirty="0" err="1"/>
              <a:t>Mx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2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err="1"/>
              <a:t>튜링은</a:t>
            </a:r>
            <a:r>
              <a:rPr lang="ko-KR" altLang="en-US" dirty="0"/>
              <a:t> 계산이 무엇인지 직접 규명하지 않고 오히려 사람들이 계산을 할 때 무슨 일이 일어나는지를 관찰하고 정리했다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사람들이 계산할 때 무슨 일이 일어나는가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ko-KR" altLang="en-US" dirty="0"/>
              <a:t>① 몇 개의 기호를 읽는다</a:t>
            </a:r>
            <a:r>
              <a:rPr lang="en-US" altLang="ko-KR" dirty="0"/>
              <a:t>. </a:t>
            </a:r>
            <a:r>
              <a:rPr lang="ko-KR" altLang="en-US" dirty="0"/>
              <a:t>② 마음 상태에 따라 계산을 한다</a:t>
            </a:r>
            <a:r>
              <a:rPr lang="en-US" altLang="ko-KR" dirty="0"/>
              <a:t>. </a:t>
            </a:r>
            <a:r>
              <a:rPr lang="ko-KR" altLang="en-US" dirty="0"/>
              <a:t>③ 종이에 기호를 </a:t>
            </a:r>
            <a:r>
              <a:rPr lang="ko-KR" altLang="en-US" dirty="0" err="1"/>
              <a:t>옮겨적는다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기호를 읽고 계산하고 결과를 </a:t>
            </a:r>
            <a:r>
              <a:rPr lang="ko-KR" altLang="en-US" dirty="0" err="1"/>
              <a:t>옮겨적는</a:t>
            </a:r>
            <a:r>
              <a:rPr lang="ko-KR" altLang="en-US" dirty="0"/>
              <a:t> 데 있어서 미디어가 필요하다</a:t>
            </a:r>
            <a:r>
              <a:rPr lang="en-US" altLang="ko-KR" dirty="0"/>
              <a:t>. </a:t>
            </a:r>
            <a:r>
              <a:rPr lang="ko-KR" altLang="en-US" dirty="0"/>
              <a:t>일종의 종이 같은</a:t>
            </a:r>
            <a:r>
              <a:rPr lang="en-US" altLang="ko-KR" dirty="0"/>
              <a:t>. </a:t>
            </a:r>
            <a:r>
              <a:rPr lang="ko-KR" altLang="en-US" dirty="0" err="1"/>
              <a:t>튜링은</a:t>
            </a:r>
            <a:r>
              <a:rPr lang="ko-KR" altLang="en-US" dirty="0"/>
              <a:t> 종이 대신에 네모 칸으로 이루어진 테이프를 생각하고 각각의 </a:t>
            </a:r>
            <a:r>
              <a:rPr lang="ko-KR" altLang="en-US" dirty="0" err="1"/>
              <a:t>네포</a:t>
            </a:r>
            <a:r>
              <a:rPr lang="ko-KR" altLang="en-US" dirty="0"/>
              <a:t> 칸 안에 한 개의 기호를 쓰는 방법을 생각했다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계산을 하면서 종이 위에서 읽고 자리를 옮겨 쓰는 것은 테이프 위에서는 오른쪽과 왼쪽으로 움직이면서 읽고 자리를 옮기고 쓰는 것으로 대체된다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</a:t>
            </a:r>
            <a:r>
              <a:rPr lang="ko-KR" altLang="en-US" dirty="0"/>
              <a:t> 기계는 </a:t>
            </a:r>
            <a:r>
              <a:rPr lang="ko-KR" altLang="en-US" dirty="0" err="1"/>
              <a:t>흉내낸다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320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err="1"/>
              <a:t>튜링은</a:t>
            </a:r>
            <a:r>
              <a:rPr lang="ko-KR" altLang="en-US" dirty="0"/>
              <a:t> 테이프의 길이가 무한하다고 가정했다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튜링</a:t>
            </a:r>
            <a:r>
              <a:rPr lang="ko-KR" altLang="en-US" dirty="0"/>
              <a:t> 기계는 물리적인 기계가 아니라 무한한 숫자들을 기록할 수 있는 추상적인 기계이다</a:t>
            </a:r>
            <a:r>
              <a:rPr lang="en-US" altLang="ko-KR" dirty="0"/>
              <a:t>. </a:t>
            </a:r>
            <a:r>
              <a:rPr lang="ko-KR" altLang="en-US" dirty="0"/>
              <a:t>수학적으로 구성된 기계이다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이제 </a:t>
            </a:r>
            <a:r>
              <a:rPr lang="ko-KR" altLang="en-US" dirty="0" err="1"/>
              <a:t>튜링</a:t>
            </a:r>
            <a:r>
              <a:rPr lang="ko-KR" altLang="en-US" dirty="0"/>
              <a:t> 기계는 계산이라는 사람의 행위를 전적으로 모방한다</a:t>
            </a:r>
            <a:r>
              <a:rPr lang="en-US" altLang="ko-KR" dirty="0"/>
              <a:t>. </a:t>
            </a:r>
            <a:r>
              <a:rPr lang="ko-KR" altLang="en-US" dirty="0" err="1"/>
              <a:t>튜링기계의</a:t>
            </a:r>
            <a:r>
              <a:rPr lang="ko-KR" altLang="en-US" dirty="0"/>
              <a:t> 작동은 다음과 같다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①상태 ②기호 읽기 ③새로운 기호 인쇄하기 또는 지우기</a:t>
            </a:r>
            <a:r>
              <a:rPr lang="en-US" altLang="ko-KR" dirty="0"/>
              <a:t>, </a:t>
            </a:r>
            <a:r>
              <a:rPr lang="ko-KR" altLang="en-US" dirty="0"/>
              <a:t>혹은 읽은 기호 그대로 두기</a:t>
            </a:r>
            <a:r>
              <a:rPr lang="en-US" altLang="ko-KR" dirty="0"/>
              <a:t>, </a:t>
            </a:r>
            <a:r>
              <a:rPr lang="ko-KR" altLang="en-US" dirty="0"/>
              <a:t>④왼쪽으로 </a:t>
            </a:r>
            <a:r>
              <a:rPr lang="ko-KR" altLang="en-US" dirty="0" err="1"/>
              <a:t>한칸</a:t>
            </a:r>
            <a:r>
              <a:rPr lang="ko-KR" altLang="en-US" dirty="0"/>
              <a:t> 가기 또는 오른쪽으로 </a:t>
            </a:r>
            <a:r>
              <a:rPr lang="ko-KR" altLang="en-US" dirty="0" err="1"/>
              <a:t>한칸</a:t>
            </a:r>
            <a:r>
              <a:rPr lang="ko-KR" altLang="en-US" dirty="0"/>
              <a:t> 가기</a:t>
            </a:r>
            <a:r>
              <a:rPr lang="en-US" altLang="ko-KR" dirty="0"/>
              <a:t>, </a:t>
            </a:r>
            <a:r>
              <a:rPr lang="ko-KR" altLang="en-US" dirty="0"/>
              <a:t>또는 동일한 위치에 그대로 있기</a:t>
            </a:r>
            <a:r>
              <a:rPr lang="en-US" altLang="ko-KR" dirty="0"/>
              <a:t>. </a:t>
            </a:r>
            <a:r>
              <a:rPr lang="ko-KR" altLang="en-US" dirty="0"/>
              <a:t>⑤상태</a:t>
            </a:r>
            <a:r>
              <a:rPr lang="en-US" altLang="ko-KR" dirty="0"/>
              <a:t>: </a:t>
            </a:r>
            <a:r>
              <a:rPr lang="ko-KR" altLang="en-US" dirty="0"/>
              <a:t>이전의 상태 혹은 새로운 상태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지수</a:t>
            </a:r>
            <a:r>
              <a:rPr lang="en-US" altLang="ko-KR" dirty="0"/>
              <a:t>, </a:t>
            </a:r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삼각 함수 등 어떤 복잡한 계산이라도 </a:t>
            </a:r>
            <a:r>
              <a:rPr lang="ko-KR" altLang="en-US" dirty="0" err="1"/>
              <a:t>흉내낼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1A8A55-83B2-4648-B5FC-DEA740BC2ED3}"/>
              </a:ext>
            </a:extLst>
          </p:cNvPr>
          <p:cNvCxnSpPr>
            <a:cxnSpLocks/>
          </p:cNvCxnSpPr>
          <p:nvPr/>
        </p:nvCxnSpPr>
        <p:spPr>
          <a:xfrm>
            <a:off x="6228184" y="393305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0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디지털 혁명은 </a:t>
            </a:r>
            <a:r>
              <a:rPr lang="en-US" altLang="ko-KR" dirty="0"/>
              <a:t>1950</a:t>
            </a:r>
            <a:r>
              <a:rPr lang="ko-KR" altLang="en-US" dirty="0"/>
              <a:t>년 무렵 컴퓨터가 개발되면서 시작되었다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컴퓨터는 아날로그 기호들을 거의 모두 디지털 기호로 바꾸기 시작했다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필름 카메라의 소멸</a:t>
            </a:r>
            <a:r>
              <a:rPr lang="en-US" altLang="ko-KR" dirty="0"/>
              <a:t>, </a:t>
            </a:r>
            <a:r>
              <a:rPr lang="ko-KR" altLang="en-US" dirty="0"/>
              <a:t>레코드의 소멸</a:t>
            </a:r>
            <a:r>
              <a:rPr lang="en-US" altLang="ko-KR" dirty="0"/>
              <a:t>, </a:t>
            </a:r>
            <a:r>
              <a:rPr lang="ko-KR" altLang="en-US" dirty="0"/>
              <a:t>디지털 </a:t>
            </a:r>
            <a:r>
              <a:rPr lang="en-US" altLang="ko-KR" dirty="0"/>
              <a:t>TV.</a:t>
            </a:r>
            <a:endParaRPr lang="ko-KR" altLang="en-US" dirty="0"/>
          </a:p>
          <a:p>
            <a:pPr fontAlgn="base"/>
            <a:r>
              <a:rPr lang="ko-KR" altLang="en-US" dirty="0"/>
              <a:t>디지털 미디어 혁명이란 쉽게 말하면 모든 미디어가 컴퓨터가 된다는 뜻이다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그런데 컴퓨터는 인간의 사고를 </a:t>
            </a:r>
            <a:r>
              <a:rPr lang="ko-KR" altLang="en-US" dirty="0" err="1"/>
              <a:t>흉내낸다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디지털혁명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E4422-913A-474D-B08D-0ECED9B49146}"/>
              </a:ext>
            </a:extLst>
          </p:cNvPr>
          <p:cNvSpPr txBox="1"/>
          <p:nvPr/>
        </p:nvSpPr>
        <p:spPr>
          <a:xfrm>
            <a:off x="8460432" y="321297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컴퓨터는 모두디지털 기호로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641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u="sng" dirty="0">
                <a:hlinkClick r:id="rId2"/>
              </a:rPr>
              <a:t>https://www.youtube.com/watch?v=DDu652WsYbc</a:t>
            </a:r>
            <a:endParaRPr lang="en-US" altLang="ko-KR" dirty="0"/>
          </a:p>
          <a:p>
            <a:pPr fontAlgn="base"/>
            <a:r>
              <a:rPr lang="en-US" altLang="ko-KR" u="sng" dirty="0">
                <a:hlinkClick r:id="rId3"/>
              </a:rPr>
              <a:t>http://www.aistudy.co.kr/computer/turing_machine.htm</a:t>
            </a:r>
            <a:endParaRPr lang="en-US" altLang="ko-KR" dirty="0"/>
          </a:p>
          <a:p>
            <a:pPr fontAlgn="base"/>
            <a:r>
              <a:rPr lang="en-US" altLang="ko-KR" u="sng" dirty="0">
                <a:hlinkClick r:id="rId4"/>
              </a:rPr>
              <a:t>https://www.youtube.com/watch?v=cDc6Gfo3egk&amp;t=7s</a:t>
            </a:r>
            <a:endParaRPr lang="en-US" altLang="ko-KR" dirty="0"/>
          </a:p>
          <a:p>
            <a:pPr fontAlgn="base"/>
            <a:r>
              <a:rPr lang="en-US" altLang="ko-KR" u="sng" dirty="0">
                <a:hlinkClick r:id="rId5"/>
              </a:rPr>
              <a:t>http://www.aistudy.co.kr/ai/algo_turing.htm#_bookmark_2741bb0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35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err="1"/>
              <a:t>튜링기계는</a:t>
            </a:r>
            <a:r>
              <a:rPr lang="ko-KR" altLang="en-US" dirty="0"/>
              <a:t> 인간의 계산과정을 단순한 조작들의 집합으로 변환한 것이다</a:t>
            </a:r>
            <a:r>
              <a:rPr lang="en-US" altLang="ko-KR" dirty="0"/>
              <a:t>. </a:t>
            </a:r>
            <a:r>
              <a:rPr lang="ko-KR" altLang="en-US" dirty="0"/>
              <a:t>이런 단순한 조작들을 기계에서의 조작으로 구현할 수 있다면 이 기계는 바로 컴퓨터가 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테이프는 컴퓨터의 기억 장치에 해당한다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물론 </a:t>
            </a:r>
            <a:r>
              <a:rPr lang="ko-KR" altLang="en-US" dirty="0" err="1"/>
              <a:t>튜링기계는</a:t>
            </a:r>
            <a:r>
              <a:rPr lang="ko-KR" altLang="en-US" dirty="0"/>
              <a:t>  수학적인 추상적 기계이다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튜링</a:t>
            </a:r>
            <a:r>
              <a:rPr lang="ko-KR" altLang="en-US" dirty="0"/>
              <a:t> 기계의 테이프에 있는 사각형에 기록되는 것은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컴퓨터에서 </a:t>
            </a:r>
            <a:r>
              <a:rPr lang="en-US" altLang="ko-KR" dirty="0"/>
              <a:t>0</a:t>
            </a:r>
            <a:r>
              <a:rPr lang="ko-KR" altLang="en-US" dirty="0"/>
              <a:t>은 낮은 전압으로</a:t>
            </a:r>
            <a:r>
              <a:rPr lang="en-US" altLang="ko-KR" dirty="0"/>
              <a:t>, 1</a:t>
            </a:r>
            <a:r>
              <a:rPr lang="ko-KR" altLang="en-US" dirty="0"/>
              <a:t>은 높은 전압으로 구현된다</a:t>
            </a:r>
            <a:r>
              <a:rPr lang="en-US" altLang="ko-KR" dirty="0"/>
              <a:t>.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조합으로 이루어진 이 정보들이 바로 디지털 정보이다</a:t>
            </a:r>
            <a:r>
              <a:rPr lang="en-US" altLang="ko-KR" dirty="0"/>
              <a:t>. </a:t>
            </a:r>
            <a:r>
              <a:rPr lang="ko-KR" altLang="en-US" dirty="0"/>
              <a:t>컴퓨터는 이러한 디지털 정보를 유한한 단계를 거쳐 자동으로 처리하는 기계이다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</a:t>
            </a:r>
            <a:r>
              <a:rPr lang="ko-KR" altLang="en-US" dirty="0"/>
              <a:t> 기계와 컴퓨터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5F01E28-BD26-42F3-AA2F-DEBB7F6EC49F}"/>
              </a:ext>
            </a:extLst>
          </p:cNvPr>
          <p:cNvCxnSpPr/>
          <p:nvPr/>
        </p:nvCxnSpPr>
        <p:spPr>
          <a:xfrm flipV="1">
            <a:off x="5796136" y="2276872"/>
            <a:ext cx="7200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898EF6-F214-4741-BD49-8D4159CC2A33}"/>
              </a:ext>
            </a:extLst>
          </p:cNvPr>
          <p:cNvSpPr txBox="1"/>
          <p:nvPr/>
        </p:nvSpPr>
        <p:spPr>
          <a:xfrm>
            <a:off x="6732240" y="2060848"/>
            <a:ext cx="195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0101010</a:t>
            </a:r>
            <a:r>
              <a:rPr lang="ko-KR" altLang="en-US" dirty="0"/>
              <a:t>로 구현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837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보편 </a:t>
            </a:r>
            <a:r>
              <a:rPr lang="ko-KR" altLang="en-US" dirty="0" err="1"/>
              <a:t>튜링기계는</a:t>
            </a:r>
            <a:r>
              <a:rPr lang="ko-KR" altLang="en-US" dirty="0"/>
              <a:t> 다른 </a:t>
            </a:r>
            <a:r>
              <a:rPr lang="ko-KR" altLang="en-US" dirty="0" err="1"/>
              <a:t>튜링기계가</a:t>
            </a:r>
            <a:r>
              <a:rPr lang="ko-KR" altLang="en-US" dirty="0"/>
              <a:t> 할 수 있는 모든 일을 </a:t>
            </a:r>
            <a:r>
              <a:rPr lang="ko-KR" altLang="en-US" dirty="0" err="1"/>
              <a:t>흉내낼</a:t>
            </a:r>
            <a:r>
              <a:rPr lang="ko-KR" altLang="en-US" dirty="0"/>
              <a:t> 수 있는 기계를 말한다</a:t>
            </a:r>
            <a:r>
              <a:rPr lang="en-US" altLang="ko-KR" dirty="0"/>
              <a:t>. </a:t>
            </a:r>
            <a:r>
              <a:rPr lang="ko-KR" altLang="en-US" dirty="0"/>
              <a:t>보편 </a:t>
            </a:r>
            <a:r>
              <a:rPr lang="ko-KR" altLang="en-US" dirty="0" err="1"/>
              <a:t>튜링기계는</a:t>
            </a:r>
            <a:r>
              <a:rPr lang="ko-KR" altLang="en-US" dirty="0"/>
              <a:t> 다른 </a:t>
            </a:r>
            <a:r>
              <a:rPr lang="ko-KR" altLang="en-US" dirty="0" err="1"/>
              <a:t>튜링긱계가</a:t>
            </a:r>
            <a:r>
              <a:rPr lang="ko-KR" altLang="en-US" dirty="0"/>
              <a:t> 할 수 있는 일이라면 무엇이든지 혼자 </a:t>
            </a:r>
            <a:r>
              <a:rPr lang="ko-KR" altLang="en-US" dirty="0" err="1"/>
              <a:t>흉내낼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보편튜링기계에</a:t>
            </a:r>
            <a:r>
              <a:rPr lang="ko-KR" altLang="en-US" dirty="0"/>
              <a:t> 투입되는 </a:t>
            </a:r>
            <a:r>
              <a:rPr lang="ko-KR" altLang="en-US" dirty="0" err="1"/>
              <a:t>입력값은</a:t>
            </a:r>
            <a:r>
              <a:rPr lang="ko-KR" altLang="en-US" dirty="0"/>
              <a:t> 보편 </a:t>
            </a:r>
            <a:r>
              <a:rPr lang="ko-KR" altLang="en-US" dirty="0" err="1"/>
              <a:t>튜링</a:t>
            </a:r>
            <a:r>
              <a:rPr lang="ko-KR" altLang="en-US" dirty="0"/>
              <a:t> 기계가 </a:t>
            </a:r>
            <a:r>
              <a:rPr lang="ko-KR" altLang="en-US" dirty="0" err="1"/>
              <a:t>흉내낼</a:t>
            </a:r>
            <a:r>
              <a:rPr lang="ko-KR" altLang="en-US" dirty="0"/>
              <a:t> 다른 </a:t>
            </a:r>
            <a:r>
              <a:rPr lang="ko-KR" altLang="en-US" dirty="0" err="1"/>
              <a:t>튜링</a:t>
            </a:r>
            <a:r>
              <a:rPr lang="ko-KR" altLang="en-US" dirty="0"/>
              <a:t> 기계의 프로그램과 그 </a:t>
            </a:r>
            <a:r>
              <a:rPr lang="ko-KR" altLang="en-US" dirty="0" err="1"/>
              <a:t>튜링기계에</a:t>
            </a:r>
            <a:r>
              <a:rPr lang="ko-KR" altLang="en-US" dirty="0"/>
              <a:t> 입력될 값이다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먼저 보편 </a:t>
            </a:r>
            <a:r>
              <a:rPr lang="ko-KR" altLang="en-US" dirty="0" err="1"/>
              <a:t>튜링</a:t>
            </a:r>
            <a:r>
              <a:rPr lang="ko-KR" altLang="en-US" dirty="0"/>
              <a:t> 기계를 </a:t>
            </a:r>
            <a:r>
              <a:rPr lang="en-US" altLang="ko-KR" dirty="0"/>
              <a:t>U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/>
              <a:t>임의의 다른 </a:t>
            </a:r>
            <a:r>
              <a:rPr lang="ko-KR" altLang="en-US" dirty="0" err="1"/>
              <a:t>튜링</a:t>
            </a:r>
            <a:r>
              <a:rPr lang="ko-KR" altLang="en-US" dirty="0"/>
              <a:t> 기계를 </a:t>
            </a:r>
            <a:r>
              <a:rPr lang="en-US" altLang="ko-KR" dirty="0"/>
              <a:t>T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  <a:r>
              <a:rPr lang="ko-KR" altLang="en-US" dirty="0" err="1"/>
              <a:t>튜링기계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가 주어지면 프로그램에 따라 계산을 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보편 </a:t>
            </a:r>
            <a:r>
              <a:rPr lang="ko-KR" altLang="en-US" dirty="0" err="1"/>
              <a:t>튜링</a:t>
            </a:r>
            <a:r>
              <a:rPr lang="ko-KR" altLang="en-US" dirty="0"/>
              <a:t> 기계는 </a:t>
            </a:r>
            <a:r>
              <a:rPr lang="en-US" altLang="ko-KR" dirty="0"/>
              <a:t>T</a:t>
            </a:r>
            <a:r>
              <a:rPr lang="ko-KR" altLang="en-US" dirty="0"/>
              <a:t>가 계산하는 전체 과정을 </a:t>
            </a:r>
            <a:r>
              <a:rPr lang="ko-KR" altLang="en-US" dirty="0" err="1"/>
              <a:t>흉내내며</a:t>
            </a:r>
            <a:r>
              <a:rPr lang="en-US" altLang="ko-KR" dirty="0"/>
              <a:t>, </a:t>
            </a:r>
            <a:r>
              <a:rPr lang="ko-KR" altLang="en-US" dirty="0"/>
              <a:t>만일 </a:t>
            </a:r>
            <a:r>
              <a:rPr lang="en-US" altLang="ko-KR" dirty="0"/>
              <a:t>T</a:t>
            </a:r>
            <a:r>
              <a:rPr lang="ko-KR" altLang="en-US" dirty="0"/>
              <a:t>가 어떤 </a:t>
            </a:r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를 산출한다면</a:t>
            </a:r>
            <a:r>
              <a:rPr lang="en-US" altLang="ko-KR" dirty="0"/>
              <a:t>, </a:t>
            </a:r>
            <a:r>
              <a:rPr lang="ko-KR" altLang="en-US" dirty="0"/>
              <a:t>마찬가지로 </a:t>
            </a:r>
            <a:r>
              <a:rPr lang="en-US" altLang="ko-KR" dirty="0"/>
              <a:t>U</a:t>
            </a:r>
            <a:r>
              <a:rPr lang="ko-KR" altLang="en-US" dirty="0"/>
              <a:t>도 </a:t>
            </a:r>
            <a:r>
              <a:rPr lang="en-US" altLang="ko-KR" dirty="0"/>
              <a:t>e</a:t>
            </a:r>
            <a:r>
              <a:rPr lang="ko-KR" altLang="en-US" dirty="0"/>
              <a:t>를 산출할 수 있게 된다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U</a:t>
            </a:r>
            <a:r>
              <a:rPr lang="ko-KR" altLang="en-US" dirty="0"/>
              <a:t>에 입력되는 것은 </a:t>
            </a:r>
            <a:r>
              <a:rPr lang="en-US" altLang="ko-KR" dirty="0"/>
              <a:t>T</a:t>
            </a:r>
            <a:r>
              <a:rPr lang="ko-KR" altLang="en-US" dirty="0"/>
              <a:t>의 프로그램과 그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는 하나의 수치이지만</a:t>
            </a:r>
            <a:r>
              <a:rPr lang="en-US" altLang="ko-KR" dirty="0"/>
              <a:t>, T</a:t>
            </a:r>
            <a:r>
              <a:rPr lang="ko-KR" altLang="en-US" dirty="0"/>
              <a:t>의 프로그램은 어떻게 하나의 수치로 변환될 수 있는가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보편 </a:t>
            </a:r>
            <a:r>
              <a:rPr lang="ko-KR" altLang="en-US" dirty="0" err="1"/>
              <a:t>튜링</a:t>
            </a:r>
            <a:r>
              <a:rPr lang="ko-KR" altLang="en-US" dirty="0"/>
              <a:t> 기계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807B17-E344-432C-B7F4-5C79E101D6B8}"/>
              </a:ext>
            </a:extLst>
          </p:cNvPr>
          <p:cNvCxnSpPr/>
          <p:nvPr/>
        </p:nvCxnSpPr>
        <p:spPr>
          <a:xfrm flipV="1">
            <a:off x="3779912" y="1988840"/>
            <a:ext cx="36004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C23A33-5A24-4BFE-8054-07663D149DDC}"/>
              </a:ext>
            </a:extLst>
          </p:cNvPr>
          <p:cNvSpPr txBox="1"/>
          <p:nvPr/>
        </p:nvSpPr>
        <p:spPr>
          <a:xfrm>
            <a:off x="4211960" y="15567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튜링기계를</a:t>
            </a:r>
            <a:r>
              <a:rPr lang="ko-KR" altLang="en-US" dirty="0"/>
              <a:t> 흉내 내는 기계</a:t>
            </a:r>
          </a:p>
        </p:txBody>
      </p:sp>
    </p:spTree>
    <p:extLst>
      <p:ext uri="{BB962C8B-B14F-4D97-AF65-F5344CB8AC3E}">
        <p14:creationId xmlns:p14="http://schemas.microsoft.com/office/powerpoint/2010/main" val="2175888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튜링은</a:t>
            </a:r>
            <a:r>
              <a:rPr lang="ko-KR" altLang="en-US" dirty="0"/>
              <a:t> 어떤 </a:t>
            </a:r>
            <a:r>
              <a:rPr lang="ko-KR" altLang="en-US" dirty="0" err="1"/>
              <a:t>정보이든니</a:t>
            </a:r>
            <a:r>
              <a:rPr lang="ko-KR" altLang="en-US" dirty="0"/>
              <a:t> 하나의 수로 나타낼 수 있다는 착상을 괴델이 그의 불완전성 정리를 증명하는 과정에서 착안했던 ‘괴델 수 대응’에서 얻었다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괴델 수 대응은 기호들과 수들 간에 일대일 대응 관계를 토대로 해서 기호들의 열에 수를 할당하는 방법이다</a:t>
            </a:r>
            <a:r>
              <a:rPr lang="en-US" altLang="ko-KR" dirty="0"/>
              <a:t>. </a:t>
            </a:r>
            <a:r>
              <a:rPr lang="ko-KR" altLang="en-US" dirty="0" err="1"/>
              <a:t>일대일대응관계를</a:t>
            </a:r>
            <a:r>
              <a:rPr lang="ko-KR" altLang="en-US" dirty="0"/>
              <a:t> 만족시키는 수 대응 방식은 무한하게 많다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B8991C4-968F-43E4-AA39-ACCB36AFDEBE}"/>
              </a:ext>
            </a:extLst>
          </p:cNvPr>
          <p:cNvCxnSpPr/>
          <p:nvPr/>
        </p:nvCxnSpPr>
        <p:spPr>
          <a:xfrm flipV="1">
            <a:off x="7884368" y="3212976"/>
            <a:ext cx="115212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A7F72D-1238-4190-8D4E-12D6E778A58A}"/>
              </a:ext>
            </a:extLst>
          </p:cNvPr>
          <p:cNvSpPr txBox="1"/>
          <p:nvPr/>
        </p:nvSpPr>
        <p:spPr>
          <a:xfrm>
            <a:off x="8271933" y="2276872"/>
            <a:ext cx="14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기호를 수로 대체</a:t>
            </a:r>
          </a:p>
        </p:txBody>
      </p:sp>
    </p:spTree>
    <p:extLst>
      <p:ext uri="{BB962C8B-B14F-4D97-AF65-F5344CB8AC3E}">
        <p14:creationId xmlns:p14="http://schemas.microsoft.com/office/powerpoint/2010/main" val="176639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/>
              <a:t>단순 </a:t>
            </a:r>
            <a:r>
              <a:rPr lang="ko-KR" altLang="en-US" dirty="0" err="1"/>
              <a:t>튜링기계는</a:t>
            </a:r>
            <a:r>
              <a:rPr lang="ko-KR" altLang="en-US" dirty="0"/>
              <a:t> 그저 계산기에 불과하다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다른 </a:t>
            </a:r>
            <a:r>
              <a:rPr lang="ko-KR" altLang="en-US" dirty="0" err="1"/>
              <a:t>튜링기계의</a:t>
            </a:r>
            <a:r>
              <a:rPr lang="ko-KR" altLang="en-US" dirty="0"/>
              <a:t> 프로그램을 하나의 데이터로 처리하는 보편 </a:t>
            </a:r>
            <a:r>
              <a:rPr lang="ko-KR" altLang="en-US" dirty="0" err="1"/>
              <a:t>튜링기계는</a:t>
            </a:r>
            <a:r>
              <a:rPr lang="ko-KR" altLang="en-US" dirty="0"/>
              <a:t> 어떤 프로그램이든 실행할 수 있는 프로그램 내장형 컴퓨터이다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프로그램은 계산이나 정보처리를 할 수 있는 일련의 절차와 알고리즘 또는 설계도를 말한다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보편 </a:t>
            </a:r>
            <a:r>
              <a:rPr lang="ko-KR" altLang="en-US" dirty="0" err="1"/>
              <a:t>튜링</a:t>
            </a:r>
            <a:r>
              <a:rPr lang="ko-KR" altLang="en-US" dirty="0"/>
              <a:t> 기계라는 프로그램만 있으면 다른 어떤 프로그램도 처리할 수 있다는 것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현대 컴퓨터의 중앙처리장치</a:t>
            </a:r>
            <a:r>
              <a:rPr lang="en-US" altLang="ko-KR" dirty="0"/>
              <a:t>CPU</a:t>
            </a:r>
            <a:r>
              <a:rPr lang="ko-KR" altLang="en-US" dirty="0"/>
              <a:t>와 운영체계</a:t>
            </a:r>
            <a:r>
              <a:rPr lang="en-US" altLang="ko-KR" dirty="0"/>
              <a:t>OS. </a:t>
            </a:r>
            <a:r>
              <a:rPr lang="ko-KR" altLang="en-US" dirty="0"/>
              <a:t>하나의 프로그램은 괴델 수 대응에 의해 수치로 바뀌어 데이터 수치로 기억장치에 입력되고 </a:t>
            </a:r>
            <a:r>
              <a:rPr lang="en-US" altLang="ko-KR" dirty="0"/>
              <a:t>CPU</a:t>
            </a:r>
            <a:r>
              <a:rPr lang="ko-KR" altLang="en-US" dirty="0"/>
              <a:t>와 연결되며</a:t>
            </a:r>
            <a:r>
              <a:rPr lang="en-US" altLang="ko-KR" dirty="0"/>
              <a:t>, CPU</a:t>
            </a:r>
            <a:r>
              <a:rPr lang="ko-KR" altLang="en-US" dirty="0"/>
              <a:t>는 이를 계산하고 처리한다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운영체계와 </a:t>
            </a:r>
            <a:r>
              <a:rPr lang="en-US" altLang="ko-KR" dirty="0"/>
              <a:t>CPU</a:t>
            </a:r>
            <a:r>
              <a:rPr lang="ko-KR" altLang="en-US" dirty="0"/>
              <a:t>와 기억장치는 보편 </a:t>
            </a:r>
            <a:r>
              <a:rPr lang="ko-KR" altLang="en-US" dirty="0" err="1"/>
              <a:t>튜링</a:t>
            </a:r>
            <a:r>
              <a:rPr lang="ko-KR" altLang="en-US" dirty="0"/>
              <a:t> 기계를 구현한 것이라고 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튜링</a:t>
            </a:r>
            <a:r>
              <a:rPr lang="ko-KR" altLang="en-US" dirty="0"/>
              <a:t> 기계와 보편 </a:t>
            </a:r>
            <a:r>
              <a:rPr lang="ko-KR" altLang="en-US" dirty="0" err="1"/>
              <a:t>튜링</a:t>
            </a:r>
            <a:r>
              <a:rPr lang="ko-KR" altLang="en-US" dirty="0"/>
              <a:t> 기계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852CC73-4E8A-4630-9D6E-2CD3AD847D2F}"/>
              </a:ext>
            </a:extLst>
          </p:cNvPr>
          <p:cNvCxnSpPr/>
          <p:nvPr/>
        </p:nvCxnSpPr>
        <p:spPr>
          <a:xfrm flipH="1" flipV="1">
            <a:off x="6804248" y="1412776"/>
            <a:ext cx="136815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DFC653-EE19-4331-836B-02DC9172AAC5}"/>
              </a:ext>
            </a:extLst>
          </p:cNvPr>
          <p:cNvSpPr txBox="1"/>
          <p:nvPr/>
        </p:nvSpPr>
        <p:spPr>
          <a:xfrm>
            <a:off x="8388424" y="170080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튜링 기계를 합친다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컴퓨터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63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컴퓨터는 우리가 엄두도 낼 수 없는 복잡한 계산을 순식간에 끝내버리곤 한다</a:t>
            </a:r>
            <a:r>
              <a:rPr lang="en-US" altLang="ko-KR" dirty="0"/>
              <a:t>. </a:t>
            </a:r>
            <a:r>
              <a:rPr lang="ko-KR" altLang="en-US" dirty="0"/>
              <a:t>컴퓨터가 인간의 지성적 행위를 모방할 수 있다면</a:t>
            </a:r>
            <a:r>
              <a:rPr lang="en-US" altLang="ko-KR" dirty="0"/>
              <a:t>, ‘</a:t>
            </a:r>
            <a:r>
              <a:rPr lang="ko-KR" altLang="en-US" dirty="0"/>
              <a:t>인간은 컴퓨터에게 지능을 부여했다</a:t>
            </a:r>
            <a:r>
              <a:rPr lang="en-US" altLang="ko-KR" dirty="0"/>
              <a:t>’</a:t>
            </a:r>
            <a:r>
              <a:rPr lang="ko-KR" altLang="en-US" dirty="0"/>
              <a:t>고 표현할 수 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‘</a:t>
            </a:r>
            <a:r>
              <a:rPr lang="ko-KR" altLang="en-US" dirty="0"/>
              <a:t>컴퓨터는 생각할 수 있다’라는 명제는 ‘인공지능은 가능하다’라는 명제로 바뀌게 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튜링은</a:t>
            </a:r>
            <a:r>
              <a:rPr lang="ko-KR" altLang="en-US" dirty="0"/>
              <a:t> </a:t>
            </a:r>
            <a:r>
              <a:rPr lang="en-US" altLang="ko-KR" dirty="0"/>
              <a:t>1950</a:t>
            </a:r>
            <a:r>
              <a:rPr lang="ko-KR" altLang="en-US" dirty="0"/>
              <a:t>년에 발표한 논문 「계산기계와 지능</a:t>
            </a:r>
            <a:r>
              <a:rPr lang="en-US" altLang="ko-KR" dirty="0"/>
              <a:t>Computation Machinery and Intelligence</a:t>
            </a:r>
            <a:r>
              <a:rPr lang="ko-KR" altLang="en-US" dirty="0"/>
              <a:t>」에서 현재 </a:t>
            </a:r>
            <a:r>
              <a:rPr lang="ko-KR" altLang="en-US" dirty="0" err="1"/>
              <a:t>튜링</a:t>
            </a:r>
            <a:r>
              <a:rPr lang="ko-KR" altLang="en-US" dirty="0"/>
              <a:t> 테스트라고 알려져 있는 테스트를 제시했다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어떤 컴퓨터가 </a:t>
            </a:r>
            <a:r>
              <a:rPr lang="ko-KR" altLang="en-US" dirty="0" err="1"/>
              <a:t>튜링</a:t>
            </a:r>
            <a:r>
              <a:rPr lang="ko-KR" altLang="en-US" dirty="0"/>
              <a:t> 테스트를 통과한다면 우리는 그 컴퓨터가 지능을 갖고 있고 생각을 한다고 </a:t>
            </a:r>
            <a:r>
              <a:rPr lang="ko-KR" altLang="en-US" dirty="0" err="1"/>
              <a:t>결론내려야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생각할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774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err="1"/>
              <a:t>튜링은</a:t>
            </a:r>
            <a:r>
              <a:rPr lang="ko-KR" altLang="en-US" dirty="0"/>
              <a:t> 자신의 논문에서 이 게임을 모방 게임이라고 불렀다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세 사람이 있다</a:t>
            </a:r>
            <a:r>
              <a:rPr lang="en-US" altLang="ko-KR" dirty="0"/>
              <a:t>. A, B, C.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한 방에 있는데</a:t>
            </a:r>
            <a:r>
              <a:rPr lang="en-US" altLang="ko-KR" dirty="0"/>
              <a:t>, A</a:t>
            </a:r>
            <a:r>
              <a:rPr lang="ko-KR" altLang="en-US" dirty="0"/>
              <a:t>는 남자이고 </a:t>
            </a:r>
            <a:r>
              <a:rPr lang="en-US" altLang="ko-KR" dirty="0"/>
              <a:t>B</a:t>
            </a:r>
            <a:r>
              <a:rPr lang="ko-KR" altLang="en-US" dirty="0"/>
              <a:t>는 여자이다</a:t>
            </a:r>
            <a:r>
              <a:rPr lang="en-US" altLang="ko-KR" dirty="0"/>
              <a:t>. C</a:t>
            </a:r>
            <a:r>
              <a:rPr lang="ko-KR" altLang="en-US" dirty="0"/>
              <a:t>가 다른 방에 있으면서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에게 텔레타이프로 질문을 한다</a:t>
            </a:r>
            <a:r>
              <a:rPr lang="en-US" altLang="ko-KR" dirty="0"/>
              <a:t>. </a:t>
            </a:r>
            <a:r>
              <a:rPr lang="ko-KR" altLang="en-US" dirty="0"/>
              <a:t>질문자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중 누가 남자이고 누가 여자인지 결정해야 한다</a:t>
            </a:r>
            <a:r>
              <a:rPr lang="en-US" altLang="ko-KR" dirty="0"/>
              <a:t>. A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가 잘못 판단하게끔 거짓말을 한다</a:t>
            </a:r>
            <a:r>
              <a:rPr lang="en-US" altLang="ko-KR" dirty="0"/>
              <a:t>. </a:t>
            </a:r>
            <a:r>
              <a:rPr lang="ko-KR" altLang="en-US" dirty="0"/>
              <a:t>이 상황에서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에게 속아넘어간다면</a:t>
            </a:r>
            <a:r>
              <a:rPr lang="en-US" altLang="ko-KR" dirty="0"/>
              <a:t>, A</a:t>
            </a:r>
            <a:r>
              <a:rPr lang="ko-KR" altLang="en-US" dirty="0"/>
              <a:t>는 지능이 높은 사람일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그 다음에 </a:t>
            </a:r>
            <a:r>
              <a:rPr lang="en-US" altLang="ko-KR" dirty="0"/>
              <a:t>A </a:t>
            </a:r>
            <a:r>
              <a:rPr lang="ko-KR" altLang="en-US" dirty="0"/>
              <a:t>대신 기계 </a:t>
            </a:r>
            <a:r>
              <a:rPr lang="en-US" altLang="ko-KR" dirty="0"/>
              <a:t>M</a:t>
            </a:r>
            <a:r>
              <a:rPr lang="ko-KR" altLang="en-US" dirty="0"/>
              <a:t>이 그 일을 맡게 한다</a:t>
            </a:r>
            <a:r>
              <a:rPr lang="en-US" altLang="ko-KR" dirty="0"/>
              <a:t>. B</a:t>
            </a:r>
            <a:r>
              <a:rPr lang="ko-KR" altLang="en-US" dirty="0"/>
              <a:t>와 </a:t>
            </a:r>
            <a:r>
              <a:rPr lang="en-US" altLang="ko-KR" dirty="0"/>
              <a:t>M</a:t>
            </a:r>
            <a:r>
              <a:rPr lang="ko-KR" altLang="en-US" dirty="0"/>
              <a:t>이 한 방에 있고 </a:t>
            </a:r>
            <a:r>
              <a:rPr lang="en-US" altLang="ko-KR" dirty="0"/>
              <a:t>C</a:t>
            </a:r>
            <a:r>
              <a:rPr lang="ko-KR" altLang="en-US" dirty="0"/>
              <a:t>가 질문을 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가 잘못 판단하게끔 거짓말을 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C</a:t>
            </a:r>
            <a:r>
              <a:rPr lang="ko-KR" altLang="en-US" dirty="0"/>
              <a:t>가 잘못 판단하는 일이 빈번하다면</a:t>
            </a:r>
            <a:r>
              <a:rPr lang="en-US" altLang="ko-KR" dirty="0"/>
              <a:t>, M</a:t>
            </a:r>
            <a:r>
              <a:rPr lang="ko-KR" altLang="en-US" dirty="0"/>
              <a:t>은 지능이 있다고 보아야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</a:t>
            </a:r>
            <a:r>
              <a:rPr lang="ko-KR" altLang="en-US" dirty="0"/>
              <a:t> 테스트</a:t>
            </a:r>
          </a:p>
        </p:txBody>
      </p:sp>
    </p:spTree>
    <p:extLst>
      <p:ext uri="{BB962C8B-B14F-4D97-AF65-F5344CB8AC3E}">
        <p14:creationId xmlns:p14="http://schemas.microsoft.com/office/powerpoint/2010/main" val="1547576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①기계는 생각할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ko-KR" altLang="en-US" dirty="0"/>
              <a:t>② 과연 인간은 생각할 수 있는 기계를 만들 수 있는가</a:t>
            </a:r>
            <a:r>
              <a:rPr lang="en-US" altLang="ko-KR" dirty="0"/>
              <a:t>? </a:t>
            </a:r>
            <a:endParaRPr lang="ko-KR" altLang="en-US" dirty="0"/>
          </a:p>
          <a:p>
            <a:pPr fontAlgn="base"/>
            <a:r>
              <a:rPr lang="ko-KR" altLang="en-US" dirty="0"/>
              <a:t>③ 만일 기계가 생각할 수 있다면 기계가 생각할 수 있다는 것을 어떻게 알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ko-KR" altLang="en-US" dirty="0" err="1"/>
              <a:t>튜링은</a:t>
            </a:r>
            <a:r>
              <a:rPr lang="ko-KR" altLang="en-US" dirty="0"/>
              <a:t> ①과 ②의 질문에 대해서 ‘그렇다’고 대답한다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튜링은</a:t>
            </a:r>
            <a:r>
              <a:rPr lang="ko-KR" altLang="en-US" dirty="0"/>
              <a:t> ③에 대한 대답으로 </a:t>
            </a:r>
            <a:r>
              <a:rPr lang="ko-KR" altLang="en-US" dirty="0" err="1"/>
              <a:t>튜링</a:t>
            </a:r>
            <a:r>
              <a:rPr lang="ko-KR" altLang="en-US" dirty="0"/>
              <a:t> 테스트를 제시했다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기계가 지능이 있는가</a:t>
            </a:r>
            <a:r>
              <a:rPr lang="en-US" altLang="ko-KR" dirty="0"/>
              <a:t>’</a:t>
            </a:r>
            <a:r>
              <a:rPr lang="ko-KR" altLang="en-US" dirty="0"/>
              <a:t>는 아직도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ko-KR" altLang="en-US" dirty="0" err="1"/>
              <a:t>논쟁중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403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‘컴퓨터는 생각한다’는 것이 무의미한 명제라고 주장하는 사람도 있다</a:t>
            </a:r>
            <a:r>
              <a:rPr lang="en-US" altLang="ko-KR" dirty="0"/>
              <a:t>. </a:t>
            </a:r>
            <a:r>
              <a:rPr lang="ko-KR" altLang="en-US" dirty="0"/>
              <a:t>그것은 마치 ‘장미에는 이빨이 있다’라는 것과 같은 비유적인 표현에 불과하다는 것</a:t>
            </a:r>
            <a:r>
              <a:rPr lang="en-US" altLang="ko-KR" dirty="0"/>
              <a:t>. </a:t>
            </a:r>
            <a:r>
              <a:rPr lang="ko-KR" altLang="en-US" dirty="0"/>
              <a:t>은유라는 것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사람에게나 쓸 수 있는 표현을 다른 것에 전용한 것에 불과하다는 것이다</a:t>
            </a:r>
            <a:r>
              <a:rPr lang="en-US" altLang="ko-KR" dirty="0"/>
              <a:t>. </a:t>
            </a:r>
            <a:r>
              <a:rPr lang="ko-KR" altLang="en-US" dirty="0"/>
              <a:t>비트겐슈타인</a:t>
            </a:r>
            <a:r>
              <a:rPr lang="en-US" altLang="ko-KR" dirty="0"/>
              <a:t>Ludwig Wittgenstein. </a:t>
            </a:r>
            <a:endParaRPr lang="ko-KR" altLang="en-US" dirty="0"/>
          </a:p>
          <a:p>
            <a:pPr fontAlgn="base"/>
            <a:r>
              <a:rPr lang="ko-KR" altLang="en-US" dirty="0"/>
              <a:t>생각하는 기계를 만들 수 있는가</a:t>
            </a:r>
            <a:r>
              <a:rPr lang="en-US" altLang="ko-KR" dirty="0"/>
              <a:t>? </a:t>
            </a:r>
            <a:r>
              <a:rPr lang="ko-KR" altLang="en-US" dirty="0"/>
              <a:t>기계는 인간의 지성적 행위를 </a:t>
            </a:r>
            <a:r>
              <a:rPr lang="ko-KR" altLang="en-US" dirty="0" err="1"/>
              <a:t>흉내낼</a:t>
            </a:r>
            <a:r>
              <a:rPr lang="ko-KR" altLang="en-US" dirty="0"/>
              <a:t> 수 있을 뿐이고</a:t>
            </a:r>
            <a:r>
              <a:rPr lang="en-US" altLang="ko-KR" dirty="0"/>
              <a:t>, </a:t>
            </a:r>
            <a:r>
              <a:rPr lang="ko-KR" altLang="en-US" dirty="0"/>
              <a:t>또 그 </a:t>
            </a:r>
            <a:r>
              <a:rPr lang="ko-KR" altLang="en-US" dirty="0" err="1"/>
              <a:t>흉내내는</a:t>
            </a:r>
            <a:r>
              <a:rPr lang="ko-KR" altLang="en-US" dirty="0"/>
              <a:t> 데 한계를 지닌다고 주장하는 사람이 있다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Huber Dreyfus</a:t>
            </a:r>
            <a:r>
              <a:rPr lang="ko-KR" altLang="en-US" dirty="0"/>
              <a:t>가 그런 주장을 편다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일상생활에서 인간이 살아가는 데 필요한 지식은 이론적 지식이 아니라 실천적 지식인데</a:t>
            </a:r>
            <a:r>
              <a:rPr lang="en-US" altLang="ko-KR" dirty="0"/>
              <a:t>, </a:t>
            </a:r>
            <a:r>
              <a:rPr lang="ko-KR" altLang="en-US" dirty="0"/>
              <a:t>컴퓨터는 인간의 실천적 지식을 </a:t>
            </a:r>
            <a:r>
              <a:rPr lang="ko-KR" altLang="en-US" dirty="0" err="1"/>
              <a:t>흉내내는</a:t>
            </a:r>
            <a:r>
              <a:rPr lang="ko-KR" altLang="en-US" dirty="0"/>
              <a:t> 데 한계가 따른다고 주장하기도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F85C6F-09FF-440C-8011-6C039C3DE60D}"/>
              </a:ext>
            </a:extLst>
          </p:cNvPr>
          <p:cNvCxnSpPr>
            <a:cxnSpLocks/>
          </p:cNvCxnSpPr>
          <p:nvPr/>
        </p:nvCxnSpPr>
        <p:spPr>
          <a:xfrm>
            <a:off x="6660232" y="6381328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A3E5B2-21F4-420B-B914-C2084AF17BDE}"/>
              </a:ext>
            </a:extLst>
          </p:cNvPr>
          <p:cNvSpPr txBox="1"/>
          <p:nvPr/>
        </p:nvSpPr>
        <p:spPr>
          <a:xfrm>
            <a:off x="8100392" y="6126163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한계가 있다고 생각하는 사람도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614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altLang="ko-KR" dirty="0"/>
          </a:p>
          <a:p>
            <a:r>
              <a:rPr lang="en-US" altLang="ko-KR" dirty="0"/>
              <a:t>https://www.youtube.com/watch?v=1Zm8JP0qVRM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4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두 가지 혁신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하나는</a:t>
            </a:r>
            <a:r>
              <a:rPr lang="en-US" altLang="ko-KR" dirty="0"/>
              <a:t>,</a:t>
            </a:r>
            <a:r>
              <a:rPr lang="ko-KR" altLang="en-US" dirty="0"/>
              <a:t> 모든 것을 계산 가능하게 하는 이론</a:t>
            </a:r>
            <a:r>
              <a:rPr lang="en-US" altLang="ko-KR" dirty="0"/>
              <a:t>.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이라는 기호만으로 모든 것을 처리하는 계산식을 만드는 것이었다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은 </a:t>
            </a:r>
            <a:r>
              <a:rPr lang="en-US" altLang="ko-KR" dirty="0"/>
              <a:t>1936</a:t>
            </a:r>
            <a:r>
              <a:rPr lang="ko-KR" altLang="en-US" dirty="0"/>
              <a:t>년에 </a:t>
            </a:r>
            <a:r>
              <a:rPr lang="ko-KR" altLang="en-US" dirty="0" err="1"/>
              <a:t>튜링</a:t>
            </a:r>
            <a:r>
              <a:rPr lang="ko-KR" altLang="en-US" dirty="0"/>
              <a:t> </a:t>
            </a:r>
            <a:r>
              <a:rPr lang="ko-KR" altLang="en-US" dirty="0" err="1"/>
              <a:t>머신을</a:t>
            </a:r>
            <a:r>
              <a:rPr lang="ko-KR" altLang="en-US" dirty="0"/>
              <a:t> 고안하여 모든 것을 알고리즘으로 처리하는 원리를 도입하였다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그리고 유명한 </a:t>
            </a:r>
            <a:r>
              <a:rPr lang="ko-KR" altLang="en-US" dirty="0" err="1"/>
              <a:t>튜링테스트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사고를 </a:t>
            </a:r>
            <a:r>
              <a:rPr lang="ko-KR" altLang="en-US" dirty="0" err="1"/>
              <a:t>흉내내는가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13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000" dirty="0" err="1"/>
              <a:t>클로드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섀넌</a:t>
            </a:r>
            <a:r>
              <a:rPr lang="en-US" altLang="ko-KR" sz="2000" dirty="0"/>
              <a:t>(Claude Shannon)</a:t>
            </a:r>
            <a:r>
              <a:rPr lang="ko-KR" altLang="en-US" sz="2000" dirty="0"/>
              <a:t>이 제창한 것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섀넌</a:t>
            </a:r>
            <a:r>
              <a:rPr lang="ko-KR" altLang="en-US" sz="2000" dirty="0"/>
              <a:t> 모델</a:t>
            </a:r>
            <a:r>
              <a:rPr lang="en-US" altLang="ko-KR" sz="2000" dirty="0"/>
              <a:t>. </a:t>
            </a:r>
          </a:p>
          <a:p>
            <a:pPr fontAlgn="base"/>
            <a:r>
              <a:rPr lang="ko-KR" altLang="en-US" sz="2000" dirty="0"/>
              <a:t>그는 </a:t>
            </a:r>
            <a:r>
              <a:rPr lang="en-US" altLang="ko-KR" sz="2000" dirty="0"/>
              <a:t>1948</a:t>
            </a:r>
            <a:r>
              <a:rPr lang="ko-KR" altLang="en-US" sz="2000" dirty="0"/>
              <a:t>년에 「통신의 수학적 이론」</a:t>
            </a:r>
            <a:r>
              <a:rPr lang="en-US" altLang="ko-KR" sz="2000" dirty="0"/>
              <a:t>(The Mathematical Theory of Communication)</a:t>
            </a:r>
            <a:r>
              <a:rPr lang="ko-KR" altLang="en-US" sz="2000" dirty="0"/>
              <a:t>이라는 논문을 발표했다</a:t>
            </a:r>
            <a:r>
              <a:rPr lang="en-US" altLang="ko-KR" sz="2000" dirty="0"/>
              <a:t>. </a:t>
            </a:r>
          </a:p>
          <a:p>
            <a:pPr fontAlgn="base"/>
            <a:r>
              <a:rPr lang="ko-KR" altLang="en-US" sz="2000" dirty="0"/>
              <a:t>전화로 대화하는 상황에 착상하여 정보가 입력</a:t>
            </a:r>
            <a:r>
              <a:rPr lang="en-US" altLang="ko-KR" sz="2000" dirty="0"/>
              <a:t>·</a:t>
            </a:r>
            <a:r>
              <a:rPr lang="ko-KR" altLang="en-US" sz="2000" dirty="0"/>
              <a:t>출력되는 과정을 나타내는 계산식을 만들었다</a:t>
            </a:r>
            <a:r>
              <a:rPr lang="en-US" altLang="ko-KR" sz="2000" dirty="0"/>
              <a:t>. </a:t>
            </a:r>
            <a:r>
              <a:rPr lang="ko-KR" altLang="en-US" sz="2000" dirty="0"/>
              <a:t>정보량의 단위로 </a:t>
            </a:r>
            <a:r>
              <a:rPr lang="ko-KR" altLang="en-US" sz="2000" dirty="0" err="1"/>
              <a:t>비트를</a:t>
            </a:r>
            <a:r>
              <a:rPr lang="ko-KR" altLang="en-US" sz="2000" dirty="0"/>
              <a:t> 처음 주장했다</a:t>
            </a:r>
            <a:r>
              <a:rPr lang="en-US" altLang="ko-KR" sz="2000" dirty="0"/>
              <a:t>. </a:t>
            </a:r>
          </a:p>
          <a:p>
            <a:pPr fontAlgn="base"/>
            <a:r>
              <a:rPr lang="ko-KR" altLang="en-US" sz="2000" dirty="0" err="1"/>
              <a:t>섀넌</a:t>
            </a:r>
            <a:r>
              <a:rPr lang="ko-KR" altLang="en-US" sz="2000" dirty="0"/>
              <a:t> 모델을 이용하여 모든 신호를 </a:t>
            </a:r>
            <a:r>
              <a:rPr lang="ko-KR" altLang="en-US" sz="2000" dirty="0" err="1"/>
              <a:t>계산처리할</a:t>
            </a:r>
            <a:r>
              <a:rPr lang="ko-KR" altLang="en-US" sz="2000" dirty="0"/>
              <a:t> 수 있게 되었다</a:t>
            </a:r>
            <a:r>
              <a:rPr lang="en-US" altLang="ko-KR" sz="2000" dirty="0"/>
              <a:t>. </a:t>
            </a:r>
          </a:p>
          <a:p>
            <a:pPr fontAlgn="base"/>
            <a:r>
              <a:rPr lang="ko-KR" altLang="en-US" sz="2000" dirty="0"/>
              <a:t>아날로그 미디어를 보면</a:t>
            </a:r>
            <a:r>
              <a:rPr lang="en-US" altLang="ko-KR" sz="2000" dirty="0"/>
              <a:t>, </a:t>
            </a:r>
            <a:r>
              <a:rPr lang="ko-KR" altLang="en-US" sz="2000" dirty="0"/>
              <a:t>전화는 전기 신호</a:t>
            </a:r>
            <a:r>
              <a:rPr lang="en-US" altLang="ko-KR" sz="2000" dirty="0"/>
              <a:t>, </a:t>
            </a:r>
            <a:r>
              <a:rPr lang="ko-KR" altLang="en-US" sz="2000" dirty="0"/>
              <a:t>사진은 광학 신호로 이루어짐</a:t>
            </a:r>
            <a:r>
              <a:rPr lang="en-US" altLang="ko-KR" sz="2000" dirty="0"/>
              <a:t>. </a:t>
            </a:r>
            <a:r>
              <a:rPr lang="ko-KR" altLang="en-US" sz="2000" dirty="0"/>
              <a:t>물리적 신호를 계산</a:t>
            </a:r>
            <a:r>
              <a:rPr lang="en-US" altLang="ko-KR" sz="2000" dirty="0"/>
              <a:t>·</a:t>
            </a:r>
            <a:r>
              <a:rPr lang="ko-KR" altLang="en-US" sz="2000" dirty="0"/>
              <a:t>처리하기 위한 식을 만든 것</a:t>
            </a:r>
            <a:r>
              <a:rPr lang="en-US" altLang="ko-KR" sz="2000" dirty="0"/>
              <a:t>. </a:t>
            </a:r>
          </a:p>
          <a:p>
            <a:pPr fontAlgn="base"/>
            <a:r>
              <a:rPr lang="ko-KR" altLang="en-US" sz="2000" dirty="0" err="1"/>
              <a:t>튜링</a:t>
            </a:r>
            <a:r>
              <a:rPr lang="ko-KR" altLang="en-US" sz="2000" dirty="0"/>
              <a:t> 기계에 의한 </a:t>
            </a:r>
            <a:r>
              <a:rPr lang="ko-KR" altLang="en-US" sz="2000" dirty="0" err="1"/>
              <a:t>알고리듬화가</a:t>
            </a:r>
            <a:r>
              <a:rPr lang="ko-KR" altLang="en-US" sz="2000" dirty="0"/>
              <a:t> 가능해져 거의 모든 아날로그 신호를 기계가 마음대로 계산할 수 있게 되었다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또하나는</a:t>
            </a:r>
            <a:r>
              <a:rPr lang="ko-KR" altLang="en-US" dirty="0"/>
              <a:t> 정보를 양으로 다루는 계산식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C84C76E-83C4-4094-84BE-B26250376C34}"/>
              </a:ext>
            </a:extLst>
          </p:cNvPr>
          <p:cNvCxnSpPr/>
          <p:nvPr/>
        </p:nvCxnSpPr>
        <p:spPr>
          <a:xfrm flipV="1">
            <a:off x="7668344" y="2060848"/>
            <a:ext cx="1152128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676485-49AF-4135-80CB-70E6DCBBFD6F}"/>
              </a:ext>
            </a:extLst>
          </p:cNvPr>
          <p:cNvSpPr txBox="1"/>
          <p:nvPr/>
        </p:nvSpPr>
        <p:spPr>
          <a:xfrm>
            <a:off x="8271933" y="1412776"/>
            <a:ext cx="184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아날로그 기호를 디지털 기호로</a:t>
            </a:r>
          </a:p>
        </p:txBody>
      </p:sp>
    </p:spTree>
    <p:extLst>
      <p:ext uri="{BB962C8B-B14F-4D97-AF65-F5344CB8AC3E}">
        <p14:creationId xmlns:p14="http://schemas.microsoft.com/office/powerpoint/2010/main" val="410709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최초의 컴퓨터라 알려짐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ENIAC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40968"/>
            <a:ext cx="6565736" cy="34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1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에니악은</a:t>
            </a:r>
            <a:r>
              <a:rPr lang="ko-KR" altLang="en-US" dirty="0"/>
              <a:t> 기억 용량이 적었고</a:t>
            </a:r>
            <a:r>
              <a:rPr lang="en-US" altLang="ko-KR" dirty="0"/>
              <a:t>, </a:t>
            </a:r>
            <a:r>
              <a:rPr lang="ko-KR" altLang="en-US" dirty="0"/>
              <a:t>내장형 프로그램이 아니라 외부 프로그램 방식이었다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메모리에 프로그램을 기억하지 않고</a:t>
            </a:r>
            <a:r>
              <a:rPr lang="en-US" altLang="ko-KR" dirty="0"/>
              <a:t>, </a:t>
            </a:r>
            <a:r>
              <a:rPr lang="ko-KR" altLang="en-US" dirty="0"/>
              <a:t>프로그램을 </a:t>
            </a:r>
            <a:r>
              <a:rPr lang="ko-KR" altLang="en-US" dirty="0" err="1"/>
              <a:t>배선판</a:t>
            </a:r>
            <a:r>
              <a:rPr lang="ko-KR" altLang="en-US" dirty="0"/>
              <a:t> 에 연결하는 방식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프로그램이 바뀔 때마다 일일이 연결선을 바꾸어주어야 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 원하는 목적을 얻기 위해 프로그램을 바꿀 수 있는 </a:t>
            </a:r>
            <a:r>
              <a:rPr lang="ko-KR" altLang="en-US" dirty="0" err="1"/>
              <a:t>범용성을</a:t>
            </a:r>
            <a:r>
              <a:rPr lang="ko-KR" altLang="en-US" dirty="0"/>
              <a:t> 갖춘 전자식 디지털 컴퓨터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지각한다는 것과 같지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지각한 것을 지각한 것과 관계한다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무수한 새들을 보고</a:t>
            </a:r>
            <a:r>
              <a:rPr lang="en-US" altLang="ko-KR" dirty="0"/>
              <a:t>, </a:t>
            </a:r>
            <a:r>
              <a:rPr lang="ko-KR" altLang="en-US" dirty="0"/>
              <a:t>그것을 </a:t>
            </a:r>
            <a:r>
              <a:rPr lang="en-US" altLang="ko-KR" dirty="0"/>
              <a:t>‘</a:t>
            </a:r>
            <a:r>
              <a:rPr lang="ko-KR" altLang="en-US" dirty="0"/>
              <a:t>새</a:t>
            </a:r>
            <a:r>
              <a:rPr lang="en-US" altLang="ko-KR" dirty="0"/>
              <a:t>’</a:t>
            </a:r>
            <a:r>
              <a:rPr lang="ko-KR" altLang="en-US" dirty="0"/>
              <a:t>라고 식별하고 기억할 수 있을 때</a:t>
            </a:r>
            <a:r>
              <a:rPr lang="en-US" altLang="ko-KR" dirty="0"/>
              <a:t>, </a:t>
            </a:r>
            <a:r>
              <a:rPr lang="ko-KR" altLang="en-US" dirty="0"/>
              <a:t>우리는 학습했다고</a:t>
            </a:r>
            <a:r>
              <a:rPr lang="en-US" altLang="ko-KR" dirty="0"/>
              <a:t>, </a:t>
            </a:r>
            <a:r>
              <a:rPr lang="ko-KR" altLang="en-US" dirty="0"/>
              <a:t>생각했다고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인간이 생각한다는 것은 언어로 소통한다는 것과 밀접한 관계가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음성을 미디어로 사용한다는 것과 밀접하다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인간이 생각한다는 것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C8EAD-629A-4824-92FF-D74F22A259F1}"/>
              </a:ext>
            </a:extLst>
          </p:cNvPr>
          <p:cNvCxnSpPr/>
          <p:nvPr/>
        </p:nvCxnSpPr>
        <p:spPr>
          <a:xfrm>
            <a:off x="4932040" y="285293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1710BE-3255-4036-B8D4-6A5E9A128BE8}"/>
              </a:ext>
            </a:extLst>
          </p:cNvPr>
          <p:cNvSpPr txBox="1"/>
          <p:nvPr/>
        </p:nvSpPr>
        <p:spPr>
          <a:xfrm>
            <a:off x="6516216" y="2675467"/>
            <a:ext cx="21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새와 </a:t>
            </a:r>
            <a:r>
              <a:rPr lang="ko-KR" altLang="en-US" dirty="0" err="1"/>
              <a:t>익룡을</a:t>
            </a:r>
            <a:r>
              <a:rPr lang="ko-KR" altLang="en-US" dirty="0"/>
              <a:t> 구분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5CF7A6-C98A-4653-9558-3B34FF035B4A}"/>
              </a:ext>
            </a:extLst>
          </p:cNvPr>
          <p:cNvCxnSpPr/>
          <p:nvPr/>
        </p:nvCxnSpPr>
        <p:spPr>
          <a:xfrm flipV="1">
            <a:off x="8271933" y="3717032"/>
            <a:ext cx="764563" cy="2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51FCE-63BB-41BE-8B24-E798FB8F67BF}"/>
              </a:ext>
            </a:extLst>
          </p:cNvPr>
          <p:cNvSpPr txBox="1"/>
          <p:nvPr/>
        </p:nvSpPr>
        <p:spPr>
          <a:xfrm>
            <a:off x="9252520" y="328498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x W = Y</a:t>
            </a:r>
          </a:p>
          <a:p>
            <a:endParaRPr lang="en-US" altLang="ko-KR" dirty="0"/>
          </a:p>
          <a:p>
            <a:r>
              <a:rPr lang="en-US" altLang="ko-KR" dirty="0"/>
              <a:t>W = </a:t>
            </a:r>
            <a:r>
              <a:rPr lang="ko-KR" altLang="en-US" dirty="0"/>
              <a:t>언어</a:t>
            </a:r>
            <a:r>
              <a:rPr lang="en-US" altLang="ko-KR" dirty="0"/>
              <a:t>(</a:t>
            </a:r>
            <a:r>
              <a:rPr lang="ko-KR" altLang="en-US" dirty="0"/>
              <a:t>기호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4716A2-302C-4223-9C9B-DBF5BE626E74}"/>
              </a:ext>
            </a:extLst>
          </p:cNvPr>
          <p:cNvCxnSpPr/>
          <p:nvPr/>
        </p:nvCxnSpPr>
        <p:spPr>
          <a:xfrm flipH="1" flipV="1">
            <a:off x="323528" y="3140968"/>
            <a:ext cx="43204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3EB85E-49E5-4C93-9138-9A1BBF6A2FC5}"/>
              </a:ext>
            </a:extLst>
          </p:cNvPr>
          <p:cNvSpPr txBox="1"/>
          <p:nvPr/>
        </p:nvSpPr>
        <p:spPr>
          <a:xfrm>
            <a:off x="-1548680" y="220486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새라는 기호를 추출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2E329-7583-4425-9138-06CBA5CA21F0}"/>
              </a:ext>
            </a:extLst>
          </p:cNvPr>
          <p:cNvSpPr txBox="1"/>
          <p:nvPr/>
        </p:nvSpPr>
        <p:spPr>
          <a:xfrm>
            <a:off x="8637144" y="4754105"/>
            <a:ext cx="212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지각 </a:t>
            </a:r>
            <a:r>
              <a:rPr lang="en-US" altLang="ko-KR" dirty="0"/>
              <a:t>– </a:t>
            </a:r>
            <a:r>
              <a:rPr lang="ko-KR" altLang="en-US" dirty="0"/>
              <a:t>기호 언어</a:t>
            </a:r>
            <a:r>
              <a:rPr lang="en-US" altLang="ko-KR" dirty="0"/>
              <a:t>-&gt; </a:t>
            </a:r>
            <a:r>
              <a:rPr lang="ko-KR" altLang="en-US" dirty="0"/>
              <a:t>사고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34D0AB-9FA6-468E-8C1A-408E4255FB9C}"/>
              </a:ext>
            </a:extLst>
          </p:cNvPr>
          <p:cNvCxnSpPr/>
          <p:nvPr/>
        </p:nvCxnSpPr>
        <p:spPr>
          <a:xfrm>
            <a:off x="5940152" y="5229200"/>
            <a:ext cx="1800200" cy="89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566984-A7E3-4A2F-97FE-7B166FBEAE4F}"/>
              </a:ext>
            </a:extLst>
          </p:cNvPr>
          <p:cNvSpPr txBox="1"/>
          <p:nvPr/>
        </p:nvSpPr>
        <p:spPr>
          <a:xfrm>
            <a:off x="8100392" y="587727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언어 없이 사고하기 </a:t>
            </a:r>
            <a:r>
              <a:rPr lang="ko-KR" altLang="en-US" dirty="0" err="1"/>
              <a:t>힘듬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60F68-5203-4E88-8F1C-CC7361672E82}"/>
              </a:ext>
            </a:extLst>
          </p:cNvPr>
          <p:cNvSpPr txBox="1"/>
          <p:nvPr/>
        </p:nvSpPr>
        <p:spPr>
          <a:xfrm>
            <a:off x="-1836712" y="3356992"/>
            <a:ext cx="2700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</a:t>
            </a:r>
            <a:endParaRPr lang="en-US" altLang="ko-KR" dirty="0"/>
          </a:p>
          <a:p>
            <a:r>
              <a:rPr lang="ko-KR" altLang="en-US" dirty="0"/>
              <a:t>지각 </a:t>
            </a:r>
            <a:r>
              <a:rPr lang="en-US" altLang="ko-KR" dirty="0"/>
              <a:t>-&gt; </a:t>
            </a:r>
            <a:r>
              <a:rPr lang="ko-KR" altLang="en-US" dirty="0"/>
              <a:t>언어 </a:t>
            </a:r>
            <a:r>
              <a:rPr lang="en-US" altLang="ko-KR" dirty="0"/>
              <a:t>-&gt; </a:t>
            </a:r>
            <a:r>
              <a:rPr lang="ko-KR" altLang="en-US" dirty="0"/>
              <a:t>사고</a:t>
            </a:r>
            <a:endParaRPr lang="en-US" altLang="ko-KR" dirty="0"/>
          </a:p>
          <a:p>
            <a:r>
              <a:rPr lang="ko-KR" altLang="en-US" dirty="0"/>
              <a:t>문자                            발전</a:t>
            </a:r>
            <a:endParaRPr lang="en-US" altLang="ko-KR" dirty="0"/>
          </a:p>
          <a:p>
            <a:r>
              <a:rPr lang="ko-KR" altLang="en-US" dirty="0"/>
              <a:t>인쇄</a:t>
            </a:r>
            <a:endParaRPr lang="en-US" altLang="ko-KR" dirty="0"/>
          </a:p>
          <a:p>
            <a:r>
              <a:rPr lang="ko-KR" altLang="en-US" dirty="0"/>
              <a:t>전자미디어</a:t>
            </a:r>
            <a:endParaRPr lang="en-US" altLang="ko-KR" dirty="0"/>
          </a:p>
          <a:p>
            <a:r>
              <a:rPr lang="ko-KR" altLang="en-US" dirty="0"/>
              <a:t>디지털은 위의 과정을 </a:t>
            </a:r>
            <a:endParaRPr lang="en-US" altLang="ko-KR" dirty="0"/>
          </a:p>
          <a:p>
            <a:r>
              <a:rPr lang="ko-KR" altLang="en-US" dirty="0"/>
              <a:t>흉내 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F9F248A-DE0D-4FB5-9612-62B7FF0AB058}"/>
              </a:ext>
            </a:extLst>
          </p:cNvPr>
          <p:cNvCxnSpPr/>
          <p:nvPr/>
        </p:nvCxnSpPr>
        <p:spPr>
          <a:xfrm>
            <a:off x="323528" y="3717032"/>
            <a:ext cx="0" cy="60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2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7584" y="2708920"/>
            <a:ext cx="7408333" cy="34506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음성들이 반복적으로 사용될 수 있는 단어들로 응축되고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음성들에서 사람들은 기호를 식별한다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새</a:t>
            </a:r>
            <a:r>
              <a:rPr lang="en-US" altLang="ko-KR" dirty="0"/>
              <a:t>’</a:t>
            </a:r>
            <a:r>
              <a:rPr lang="ko-KR" altLang="en-US" dirty="0"/>
              <a:t>를 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새</a:t>
            </a:r>
            <a:r>
              <a:rPr lang="en-US" altLang="ko-KR" dirty="0"/>
              <a:t>’</a:t>
            </a:r>
            <a:r>
              <a:rPr lang="ko-KR" altLang="en-US" dirty="0"/>
              <a:t>를 말하고</a:t>
            </a:r>
            <a:r>
              <a:rPr lang="en-US" altLang="ko-KR" dirty="0"/>
              <a:t>, ‘</a:t>
            </a:r>
            <a:r>
              <a:rPr lang="ko-KR" altLang="en-US" dirty="0"/>
              <a:t>새</a:t>
            </a:r>
            <a:r>
              <a:rPr lang="en-US" altLang="ko-KR" dirty="0"/>
              <a:t>’</a:t>
            </a:r>
            <a:r>
              <a:rPr lang="ko-KR" altLang="en-US" dirty="0"/>
              <a:t>라고 알아듣는다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단어들을 결합해서</a:t>
            </a:r>
            <a:r>
              <a:rPr lang="en-US" altLang="ko-KR" dirty="0"/>
              <a:t>, </a:t>
            </a:r>
            <a:r>
              <a:rPr lang="ko-KR" altLang="en-US" dirty="0"/>
              <a:t>문장들을 형성할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언어를 언어를 통해 이해하고 해석한다</a:t>
            </a:r>
            <a:r>
              <a:rPr lang="en-US" altLang="ko-KR" dirty="0"/>
              <a:t>. </a:t>
            </a:r>
            <a:r>
              <a:rPr lang="ko-KR" altLang="en-US" dirty="0"/>
              <a:t>문장은 문장을 통해 반박된다</a:t>
            </a:r>
            <a:r>
              <a:rPr lang="en-US" altLang="ko-KR" dirty="0"/>
              <a:t>. …..</a:t>
            </a:r>
          </a:p>
          <a:p>
            <a:endParaRPr lang="en-US" altLang="ko-KR" dirty="0"/>
          </a:p>
          <a:p>
            <a:r>
              <a:rPr lang="ko-KR" altLang="en-US" dirty="0"/>
              <a:t>언어는 무엇보다 음성과 의미의 구별 및 결합이다</a:t>
            </a:r>
            <a:r>
              <a:rPr lang="en-US" altLang="ko-KR" dirty="0"/>
              <a:t>.   </a:t>
            </a:r>
          </a:p>
          <a:p>
            <a:r>
              <a:rPr lang="ko-KR" altLang="en-US" dirty="0"/>
              <a:t>요컨대</a:t>
            </a:r>
            <a:r>
              <a:rPr lang="en-US" altLang="ko-KR" dirty="0"/>
              <a:t>,</a:t>
            </a:r>
            <a:r>
              <a:rPr lang="ko-KR" altLang="en-US" dirty="0"/>
              <a:t> 언어적 소통의 핵심은 기호의 의미작용이다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언어로 소통한다는 것</a:t>
            </a:r>
          </a:p>
        </p:txBody>
      </p:sp>
    </p:spTree>
    <p:extLst>
      <p:ext uri="{BB962C8B-B14F-4D97-AF65-F5344CB8AC3E}">
        <p14:creationId xmlns:p14="http://schemas.microsoft.com/office/powerpoint/2010/main" val="1013979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1310</TotalTime>
  <Words>2831</Words>
  <Application>Microsoft Office PowerPoint</Application>
  <PresentationFormat>화면 슬라이드 쇼(4:3)</PresentationFormat>
  <Paragraphs>231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HY강B</vt:lpstr>
      <vt:lpstr>HY견명조</vt:lpstr>
      <vt:lpstr>맑은 고딕</vt:lpstr>
      <vt:lpstr>Cambria</vt:lpstr>
      <vt:lpstr>Symbol</vt:lpstr>
      <vt:lpstr>파형</vt:lpstr>
      <vt:lpstr>9강  디지털혁명1</vt:lpstr>
      <vt:lpstr>컴퓨터는 생각할 수 있는가?</vt:lpstr>
      <vt:lpstr>디지털혁명</vt:lpstr>
      <vt:lpstr>어떻게 사고를 흉내내는가?</vt:lpstr>
      <vt:lpstr>또하나는 정보를 양으로 다루는 계산식.</vt:lpstr>
      <vt:lpstr>ENIAC</vt:lpstr>
      <vt:lpstr>PowerPoint 프레젠테이션</vt:lpstr>
      <vt:lpstr>인간이 생각한다는 것. </vt:lpstr>
      <vt:lpstr>언어로 소통한다는 것</vt:lpstr>
      <vt:lpstr>기호의 의미작용</vt:lpstr>
      <vt:lpstr>문자 미디어</vt:lpstr>
      <vt:lpstr>글쓰기는 반성적 의식을 발전시킨다.</vt:lpstr>
      <vt:lpstr>아날로그 미디어</vt:lpstr>
      <vt:lpstr>PowerPoint 프레젠테이션</vt:lpstr>
      <vt:lpstr>아날로그 미디어가 기록한 기호를 송신하고 수신할 수 있게 되면서,</vt:lpstr>
      <vt:lpstr>이미지….?</vt:lpstr>
      <vt:lpstr>PowerPoint 프레젠테이션</vt:lpstr>
      <vt:lpstr>미디어, 지각, 의미작용..</vt:lpstr>
      <vt:lpstr>PowerPoint 프레젠테이션</vt:lpstr>
      <vt:lpstr>컴퓨터라는 미디어</vt:lpstr>
      <vt:lpstr>아날로그와 디지털</vt:lpstr>
      <vt:lpstr>PowerPoint 프레젠테이션</vt:lpstr>
      <vt:lpstr>새로운 시공간…?</vt:lpstr>
      <vt:lpstr>디지털 기호를 직접 읽지 못한다</vt:lpstr>
      <vt:lpstr>현대 컴퓨터와 튜링 기계</vt:lpstr>
      <vt:lpstr>프레게의 개념표기법</vt:lpstr>
      <vt:lpstr>PowerPoint 프레젠테이션</vt:lpstr>
      <vt:lpstr>튜링 기계는 흉내낸다.</vt:lpstr>
      <vt:lpstr>PowerPoint 프레젠테이션</vt:lpstr>
      <vt:lpstr>PowerPoint 프레젠테이션</vt:lpstr>
      <vt:lpstr>튜링 기계와 컴퓨터</vt:lpstr>
      <vt:lpstr>보편 튜링 기계</vt:lpstr>
      <vt:lpstr>PowerPoint 프레젠테이션</vt:lpstr>
      <vt:lpstr>단순 튜링 기계와 보편 튜링 기계</vt:lpstr>
      <vt:lpstr>컴퓨터는 생각할 수 있는가?</vt:lpstr>
      <vt:lpstr>튜링 테스트</vt:lpstr>
      <vt:lpstr>‘기계가 지능이 있는가’는 아직도  논쟁중. 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원동욱</cp:lastModifiedBy>
  <cp:revision>112</cp:revision>
  <cp:lastPrinted>2018-04-19T13:03:00Z</cp:lastPrinted>
  <dcterms:created xsi:type="dcterms:W3CDTF">2018-03-01T12:03:45Z</dcterms:created>
  <dcterms:modified xsi:type="dcterms:W3CDTF">2018-04-27T03:14:10Z</dcterms:modified>
</cp:coreProperties>
</file>