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8" r:id="rId3"/>
    <p:sldId id="259" r:id="rId4"/>
    <p:sldId id="288" r:id="rId5"/>
    <p:sldId id="289" r:id="rId6"/>
    <p:sldId id="274" r:id="rId7"/>
    <p:sldId id="276" r:id="rId8"/>
    <p:sldId id="279" r:id="rId9"/>
    <p:sldId id="284" r:id="rId10"/>
    <p:sldId id="290" r:id="rId11"/>
    <p:sldId id="283" r:id="rId12"/>
    <p:sldId id="280" r:id="rId13"/>
    <p:sldId id="262" r:id="rId14"/>
    <p:sldId id="282" r:id="rId15"/>
    <p:sldId id="278" r:id="rId16"/>
    <p:sldId id="281" r:id="rId17"/>
    <p:sldId id="270" r:id="rId18"/>
    <p:sldId id="271" r:id="rId19"/>
    <p:sldId id="273" r:id="rId20"/>
    <p:sldId id="263" r:id="rId21"/>
    <p:sldId id="264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42" y="11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4FC5-FFA1-4FCA-AB18-F3E5DA78B462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EA2B-442D-41E5-80E4-BCD43F18E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EA2B-442D-41E5-80E4-BCD43F18EC3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(2)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영혼과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동물기계론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049F6-A02F-4413-A4EE-C740F85FA90C}"/>
              </a:ext>
            </a:extLst>
          </p:cNvPr>
          <p:cNvSpPr txBox="1"/>
          <p:nvPr/>
        </p:nvSpPr>
        <p:spPr>
          <a:xfrm>
            <a:off x="1343472" y="404664"/>
            <a:ext cx="71287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데카르트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	      </a:t>
            </a:r>
            <a:r>
              <a:rPr lang="ko-KR" altLang="en-US" dirty="0"/>
              <a:t>단 절</a:t>
            </a:r>
            <a:endParaRPr lang="en-US" altLang="ko-KR" dirty="0"/>
          </a:p>
          <a:p>
            <a:r>
              <a:rPr lang="ko-KR" altLang="en-US" dirty="0"/>
              <a:t>생각하는 영혼 </a:t>
            </a:r>
            <a:r>
              <a:rPr lang="en-US" altLang="ko-KR" dirty="0"/>
              <a:t>|</a:t>
            </a:r>
            <a:r>
              <a:rPr lang="ko-KR" altLang="en-US" dirty="0"/>
              <a:t> 외부 물질 세계</a:t>
            </a:r>
            <a:r>
              <a:rPr lang="en-US" altLang="ko-KR" dirty="0"/>
              <a:t>(</a:t>
            </a:r>
            <a:r>
              <a:rPr lang="ko-KR" altLang="en-US" dirty="0"/>
              <a:t>신체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r>
              <a:rPr lang="en-US" altLang="ko-KR" dirty="0"/>
              <a:t>), </a:t>
            </a:r>
            <a:r>
              <a:rPr lang="ko-KR" altLang="en-US" dirty="0"/>
              <a:t>기계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의심의 대상 </a:t>
            </a:r>
            <a:r>
              <a:rPr lang="en-US" altLang="ko-KR" dirty="0"/>
              <a:t>: </a:t>
            </a:r>
            <a:r>
              <a:rPr lang="ko-KR" altLang="en-US" dirty="0"/>
              <a:t>감각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책상이 없을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세계가 없을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나</a:t>
            </a:r>
            <a:r>
              <a:rPr lang="en-US" altLang="ko-KR" dirty="0"/>
              <a:t>’</a:t>
            </a:r>
            <a:r>
              <a:rPr lang="ko-KR" altLang="en-US" dirty="0"/>
              <a:t>가 없을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감각이 외부로 왔으므로 제외를 한다</a:t>
            </a:r>
            <a:r>
              <a:rPr lang="en-US" altLang="ko-KR" dirty="0"/>
              <a:t>. (</a:t>
            </a:r>
            <a:r>
              <a:rPr lang="ko-KR" altLang="en-US" dirty="0"/>
              <a:t>근데 너 </a:t>
            </a:r>
            <a:r>
              <a:rPr lang="ko-KR" altLang="en-US" dirty="0" err="1"/>
              <a:t>의존되어있다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악령의 존재를 가정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EE7E11-8138-43F2-A8D8-38F165E712D1}"/>
              </a:ext>
            </a:extLst>
          </p:cNvPr>
          <p:cNvCxnSpPr>
            <a:cxnSpLocks/>
          </p:cNvCxnSpPr>
          <p:nvPr/>
        </p:nvCxnSpPr>
        <p:spPr>
          <a:xfrm>
            <a:off x="3791744" y="5445224"/>
            <a:ext cx="136815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D6034E-028F-4611-B111-57D1269A33E9}"/>
              </a:ext>
            </a:extLst>
          </p:cNvPr>
          <p:cNvSpPr txBox="1"/>
          <p:nvPr/>
        </p:nvSpPr>
        <p:spPr>
          <a:xfrm>
            <a:off x="5375920" y="58772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걸 다 속여도 </a:t>
            </a:r>
            <a:r>
              <a:rPr lang="en-US" altLang="ko-KR" dirty="0"/>
              <a:t>‘</a:t>
            </a:r>
            <a:r>
              <a:rPr lang="ko-KR" altLang="en-US" dirty="0"/>
              <a:t>나＇란 존재가 있다는 것을 속일 수 없다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D68474-983B-4214-A7D6-95E32DE7CD7A}"/>
              </a:ext>
            </a:extLst>
          </p:cNvPr>
          <p:cNvCxnSpPr/>
          <p:nvPr/>
        </p:nvCxnSpPr>
        <p:spPr>
          <a:xfrm flipH="1">
            <a:off x="4477308" y="6061938"/>
            <a:ext cx="538572" cy="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0FF1B7-349D-4079-B110-6AD5DEA47EF8}"/>
              </a:ext>
            </a:extLst>
          </p:cNvPr>
          <p:cNvSpPr txBox="1"/>
          <p:nvPr/>
        </p:nvSpPr>
        <p:spPr>
          <a:xfrm>
            <a:off x="1149406" y="602128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생각하는 나는 거짓이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생각하는 동안은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DA0D3-8BF6-49C3-A5D9-3A1FD2362D72}"/>
              </a:ext>
            </a:extLst>
          </p:cNvPr>
          <p:cNvSpPr txBox="1"/>
          <p:nvPr/>
        </p:nvSpPr>
        <p:spPr>
          <a:xfrm>
            <a:off x="7464152" y="33265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실체가 있어야 속성이 있고 속성은 실체를 </a:t>
            </a:r>
            <a:r>
              <a:rPr lang="ko-KR" altLang="en-US" dirty="0" err="1"/>
              <a:t>이닉하게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단풍나무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69426" y="2258211"/>
            <a:ext cx="2867519" cy="28803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외부대상에 대한 두 믿음</a:t>
            </a:r>
          </a:p>
        </p:txBody>
      </p:sp>
      <p:sp>
        <p:nvSpPr>
          <p:cNvPr id="4" name="타원 3"/>
          <p:cNvSpPr/>
          <p:nvPr/>
        </p:nvSpPr>
        <p:spPr>
          <a:xfrm>
            <a:off x="2207568" y="1916832"/>
            <a:ext cx="2808312" cy="367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단풍나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3068960"/>
            <a:ext cx="1429504" cy="1435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664" y="22768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영혼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519936" y="3933056"/>
            <a:ext cx="1872208" cy="15121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5447928" y="1916832"/>
            <a:ext cx="1800200" cy="14401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51984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9976" y="45091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유사성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ADE64-EB3F-428B-85E7-3478A99B07A0}"/>
              </a:ext>
            </a:extLst>
          </p:cNvPr>
          <p:cNvSpPr txBox="1"/>
          <p:nvPr/>
        </p:nvSpPr>
        <p:spPr>
          <a:xfrm>
            <a:off x="9098124" y="1220559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신기루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불이 </a:t>
            </a:r>
            <a:r>
              <a:rPr lang="ko-KR" altLang="en-US" dirty="0" err="1"/>
              <a:t>뜨거운건</a:t>
            </a:r>
            <a:r>
              <a:rPr lang="ko-KR" altLang="en-US" dirty="0"/>
              <a:t> 우리가 느끼는 주관적인 것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우리는 외부사물들이 우리의 감각관념들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색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소리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맛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냄새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촉감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을 불러일으키는 원인이라고 믿는 자연적인 경향이 있다 </a:t>
            </a:r>
            <a:r>
              <a:rPr lang="ko-KR" altLang="en-US" b="1" dirty="0">
                <a:latin typeface="나눔고딕"/>
                <a:ea typeface="나눔고딕"/>
                <a:cs typeface="Times New Roman"/>
              </a:rPr>
              <a:t>→ 이런 믿음은 신이 우리를 창조할 때 우리 안에 집어넣어준 자연적인 것이다 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신은 완전하고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완전한 신은 선하고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선한 신은 우리를 속일 리가 없다 </a:t>
            </a:r>
            <a:r>
              <a:rPr lang="ko-KR" altLang="en-US" b="1" dirty="0">
                <a:latin typeface="나눔고딕"/>
                <a:ea typeface="나눔고딕"/>
                <a:cs typeface="Times New Roman"/>
              </a:rPr>
              <a:t>→ 선한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신은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감각관념의 원인은 외부사물들이다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라는 자연적 믿음을 거짓으로 우리에게 넣어주었을 리가 없다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우리의 감각관념이 유래한 외부 세계는 존재한다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algn="just"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우리 감각관념의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원인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인 외부 세계의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인정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첫번째</a:t>
            </a:r>
            <a:r>
              <a:rPr lang="ko-KR" altLang="en-US" b="1" dirty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 자연적 믿음을 신뢰할 수 있는 것으로 받아들임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감각관념의 원인으로서 외부사물의 존재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142585-19BA-4673-856D-195E0C65728E}"/>
              </a:ext>
            </a:extLst>
          </p:cNvPr>
          <p:cNvCxnSpPr/>
          <p:nvPr/>
        </p:nvCxnSpPr>
        <p:spPr>
          <a:xfrm>
            <a:off x="5375920" y="5373216"/>
            <a:ext cx="12961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BB0A6-878A-45C9-AD47-7DA847FB184D}"/>
              </a:ext>
            </a:extLst>
          </p:cNvPr>
          <p:cNvSpPr txBox="1"/>
          <p:nvPr/>
        </p:nvSpPr>
        <p:spPr>
          <a:xfrm>
            <a:off x="6888088" y="566124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악마가 아닌 선한 신이 우리에게 감각을 설정해 주었다면</a:t>
            </a:r>
            <a:endParaRPr lang="en-US" altLang="ko-KR" dirty="0"/>
          </a:p>
          <a:p>
            <a:r>
              <a:rPr lang="ko-KR" altLang="en-US" dirty="0"/>
              <a:t>외부 세계는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FCB92F-A9E3-4D6E-AA48-92CB4FE7BD14}"/>
              </a:ext>
            </a:extLst>
          </p:cNvPr>
          <p:cNvCxnSpPr/>
          <p:nvPr/>
        </p:nvCxnSpPr>
        <p:spPr>
          <a:xfrm flipV="1">
            <a:off x="6384032" y="1417638"/>
            <a:ext cx="864096" cy="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741BF6-E009-4A3E-B61F-9FF1CB7FA925}"/>
              </a:ext>
            </a:extLst>
          </p:cNvPr>
          <p:cNvSpPr txBox="1"/>
          <p:nvPr/>
        </p:nvSpPr>
        <p:spPr>
          <a:xfrm>
            <a:off x="7104112" y="126452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주관이 느끼는 감각일 뿐이다</a:t>
            </a:r>
            <a:r>
              <a:rPr lang="en-US" altLang="ko-KR" dirty="0"/>
              <a:t>.?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대상은 감각관념의 원인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외부대상은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우리가 </a:t>
            </a:r>
            <a:r>
              <a:rPr lang="ko-KR" altLang="en-US" sz="2400" b="1" u="sng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하는 대로의 성질을 가지고 있지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색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냄새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맛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소리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촉감 등의 감각적 성질은 외부 물체의 본질적 속성을 가르쳐주지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sz="2400" b="1" dirty="0" err="1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두번째</a:t>
            </a:r>
            <a:r>
              <a:rPr lang="ko-KR" altLang="en-US" sz="2400" b="1" dirty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 자연적 믿음은 받아들이지 않음</a:t>
            </a:r>
            <a:endParaRPr lang="en-US" altLang="ko-KR" sz="24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물체의 본성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본질적 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(extension)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넓이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깊이를 가지고 있음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공간을 차지하고 있음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공간을 차지하지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연장은 감각을 통해 파악되지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연장은 수학적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을 통해 파악된다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우리의 감각관념은 외부사물과 닮아 있지 않다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감각관념과 외부사물의 유사성</a:t>
            </a:r>
            <a:r>
              <a:rPr lang="ko-KR" altLang="en-US" sz="2400" b="1" dirty="0">
                <a:latin typeface="맑은 고딕"/>
                <a:ea typeface="맑은 고딕"/>
                <a:cs typeface="Times New Roman"/>
              </a:rPr>
              <a:t>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모방의 관계가 더 이상 성립하지 않는다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감각은 외부대상에 속한 성질들에 대한 앎을 주지 않는다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).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외부 사물의 본성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연장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두 실체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물체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본질적 속성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물체의 본질적 속성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연장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인간은 영혼을 가졌고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이외의 물질적 자연 전체는 물체일 뿐이다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인간이 생각하는 영혼을 가졌다는 점은 인간과 물질적 자연 전체를 구별해준다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.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데카르트의 이원론과 인간의 고유성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당대의 기계론 및 자연과학적 세계관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미신과 비합리를 몰아내고 세계 전체를 합리적으로 이해할 수 있다는 생각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세계는 수학적 계산의 대상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세계 속에서 인간의 영혼의 입지가 불분명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이원론을 통한 영혼의 구제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신체와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동물을 포함한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물질적 자연 전체와 영혼을 실체적으로 구별하여 영혼을 구제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7499176" cy="92868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 이원론의 의의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연장을 가진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넓이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깊이를 잴 수 있다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측정가능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물체의 본성인 연장은 상상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감각이 아니라 지성적 이해에 의해서 파악됨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물체의 본성을 파악하는 학문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수학∙기하학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보편수학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Mathesis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universalis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)”: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물질적 자연에 대한 학문들을 통합하는 보편학문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갈릴레이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(1564~1642):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측정할 수 있는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(measurable)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모든 것을 측정하라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(measure),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그리고 지금까지 측정되지 않았던 것들도 측정할 수 있는 것으로 만들어라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 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자연 안에 측정의 대상이 될 수 없는 것은 없다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자연 안에 신비한 영혼 같은 것은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물질적 자연은 수학적으로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측정가능한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본성을 지닌 기계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물질적 자연 전체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기계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측정의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척도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더 이상 분해될 수 없는 가장 작은 단위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(unit)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가 측정의 척도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분해와 종합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물체를 이루는 가장 작은 단위들로 물체를 분해함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단위들을 종합하여 다시 물체를 만들 수 있음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물질적 자연의 사물들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제작가능한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기계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</a:t>
            </a:r>
            <a:r>
              <a:rPr lang="en-US" altLang="ko-KR" dirty="0"/>
              <a:t>: </a:t>
            </a:r>
            <a:r>
              <a:rPr lang="ko-KR" altLang="en-US" dirty="0"/>
              <a:t>제작의 대상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몽테뉴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(16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세기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회의주의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(17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세기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이성주의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몽테뉴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(1533~1592): 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인간과 동물의 차이보다 인간과 인간의 차이가 더 크다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bons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sens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이 세상에서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인간에게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가장 공평하게 분배된 것이다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이성 혹은 양식이 우리를 인간으로 만들어 주고 동물과 구별되게 해 주는 유일한 것이다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” (『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』)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003232" cy="92868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동물기계 논쟁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데카르트의 이원론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영혼을 제외한 자연 전체는 기계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 영혼이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동물은 생각하지 않는다 →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지성적 이해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상상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느낌의 결여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 기쁨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슬픔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쾌락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고통을 느끼지 못하는 기계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말브랑슈와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임신한 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18"/>
              </a:rPr>
              <a:t>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동물이 보여주는 완전성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 (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새의 근면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고양이의 재주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치타와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개구리의 속도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…):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 기계적인 성질</a:t>
            </a:r>
            <a:endParaRPr lang="en-US" altLang="ko-KR" sz="2400" b="1" dirty="0">
              <a:latin typeface="18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동물과 시계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동물이 인간보다 뛰어난 점들이 있다는 사실은 단지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동물에게 이성이 없으며 그들의 본성이 그들을 몸의 욕구에 따라 움직이게 한다는 것을 보여줄 뿐이다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이것은 마치 톱니바퀴와 용수철로 된 시계가 우리의 모든 지능을 동원해서 재는 것보다 시간을 더 정확하게 재는 것과 같다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.” (『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』)</a:t>
            </a:r>
            <a:endParaRPr lang="en-US" altLang="ko-KR" sz="2400" b="1" dirty="0">
              <a:latin typeface="18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435280" cy="92868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동물의 뛰어남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기계의 증거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altLang="ko-KR" b="1" dirty="0"/>
              <a:t>“</a:t>
            </a:r>
            <a:r>
              <a:rPr lang="ko-KR" altLang="en-US" b="1" dirty="0"/>
              <a:t>생각이 바로 그것</a:t>
            </a:r>
            <a:r>
              <a:rPr lang="en-US" altLang="ko-KR" b="1" dirty="0"/>
              <a:t>[: </a:t>
            </a:r>
            <a:r>
              <a:rPr lang="ko-KR" altLang="en-US" b="1" dirty="0"/>
              <a:t>의심할 수 없는 것</a:t>
            </a:r>
            <a:r>
              <a:rPr lang="en-US" altLang="ko-KR" b="1" dirty="0"/>
              <a:t>]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  <a:r>
              <a:rPr lang="ko-KR" altLang="en-US" b="1" dirty="0"/>
              <a:t>이것만이 나와 분리될 수 없다</a:t>
            </a:r>
            <a:r>
              <a:rPr lang="en-US" altLang="ko-KR" b="1" dirty="0"/>
              <a:t>. </a:t>
            </a:r>
            <a:r>
              <a:rPr lang="ko-KR" altLang="en-US" b="1" dirty="0"/>
              <a:t>나는 있다</a:t>
            </a:r>
            <a:r>
              <a:rPr lang="en-US" altLang="ko-KR" b="1" dirty="0"/>
              <a:t>, </a:t>
            </a:r>
            <a:r>
              <a:rPr lang="ko-KR" altLang="en-US" b="1" dirty="0"/>
              <a:t>나는 존재한다</a:t>
            </a:r>
            <a:r>
              <a:rPr lang="en-US" altLang="ko-KR" b="1" dirty="0"/>
              <a:t>, </a:t>
            </a:r>
            <a:r>
              <a:rPr lang="ko-KR" altLang="en-US" b="1" dirty="0"/>
              <a:t>이것은 확실하다</a:t>
            </a:r>
            <a:r>
              <a:rPr lang="en-US" altLang="ko-KR" b="1" dirty="0"/>
              <a:t>. </a:t>
            </a:r>
            <a:r>
              <a:rPr lang="ko-KR" altLang="en-US" b="1" dirty="0"/>
              <a:t>그러나 </a:t>
            </a:r>
            <a:r>
              <a:rPr lang="ko-KR" altLang="en-US" b="1" dirty="0" err="1"/>
              <a:t>얼마동안</a:t>
            </a:r>
            <a:r>
              <a:rPr lang="en-US" altLang="ko-KR" b="1" dirty="0"/>
              <a:t>? </a:t>
            </a:r>
            <a:r>
              <a:rPr lang="ko-KR" altLang="en-US" b="1" dirty="0"/>
              <a:t>내가 생각하는 동안이다</a:t>
            </a:r>
            <a:r>
              <a:rPr lang="en-US" altLang="ko-KR" b="1" dirty="0"/>
              <a:t>. </a:t>
            </a:r>
            <a:r>
              <a:rPr lang="ko-KR" altLang="en-US" b="1" dirty="0"/>
              <a:t>왜냐하면</a:t>
            </a:r>
            <a:r>
              <a:rPr lang="en-US" altLang="ko-KR" b="1" dirty="0"/>
              <a:t>, </a:t>
            </a:r>
            <a:r>
              <a:rPr lang="ko-KR" altLang="en-US" b="1" dirty="0"/>
              <a:t>내가 생각하기를 멈추자마자 존재하는 것도 멈출 수 있기 때문이다</a:t>
            </a:r>
            <a:r>
              <a:rPr lang="en-US" altLang="ko-KR" b="1" dirty="0"/>
              <a:t>. </a:t>
            </a:r>
            <a:r>
              <a:rPr lang="ko-KR" altLang="en-US" b="1" dirty="0"/>
              <a:t>지금 나는 필연적으로 참이 아닌 것은 아무것도 인정하지 않고 있다</a:t>
            </a:r>
            <a:r>
              <a:rPr lang="en-US" altLang="ko-KR" b="1" dirty="0"/>
              <a:t>. </a:t>
            </a:r>
            <a:r>
              <a:rPr lang="ko-KR" altLang="en-US" b="1" dirty="0"/>
              <a:t>그러므로 나는 정확히 말해 단지 하나의 생각하는 것</a:t>
            </a:r>
            <a:r>
              <a:rPr lang="en-US" altLang="ko-KR" b="1" dirty="0"/>
              <a:t>, </a:t>
            </a:r>
            <a:r>
              <a:rPr lang="ko-KR" altLang="en-US" b="1" dirty="0"/>
              <a:t>즉 정신</a:t>
            </a:r>
            <a:r>
              <a:rPr lang="en-US" altLang="ko-KR" b="1" dirty="0"/>
              <a:t>(spirit), </a:t>
            </a:r>
            <a:r>
              <a:rPr lang="ko-KR" altLang="en-US" b="1" dirty="0"/>
              <a:t>영혼</a:t>
            </a:r>
            <a:r>
              <a:rPr lang="en-US" altLang="ko-KR" b="1" dirty="0"/>
              <a:t>(soul), </a:t>
            </a:r>
            <a:r>
              <a:rPr lang="ko-KR" altLang="en-US" b="1" dirty="0"/>
              <a:t>지성</a:t>
            </a:r>
            <a:r>
              <a:rPr lang="en-US" altLang="ko-KR" b="1" dirty="0"/>
              <a:t>(intellect) </a:t>
            </a:r>
            <a:r>
              <a:rPr lang="ko-KR" altLang="en-US" b="1" dirty="0"/>
              <a:t>혹은 이성</a:t>
            </a:r>
            <a:r>
              <a:rPr lang="en-US" altLang="ko-KR" b="1" dirty="0"/>
              <a:t>(reason)</a:t>
            </a:r>
            <a:r>
              <a:rPr lang="ko-KR" altLang="en-US" b="1" dirty="0"/>
              <a:t>이다</a:t>
            </a:r>
            <a:r>
              <a:rPr lang="en-US" altLang="ko-KR" b="1" dirty="0"/>
              <a:t>. … </a:t>
            </a:r>
            <a:r>
              <a:rPr lang="ko-KR" altLang="en-US" b="1" dirty="0"/>
              <a:t>나는 참된 것이며</a:t>
            </a:r>
            <a:r>
              <a:rPr lang="en-US" altLang="ko-KR" b="1" dirty="0"/>
              <a:t>, </a:t>
            </a:r>
            <a:r>
              <a:rPr lang="ko-KR" altLang="en-US" b="1" dirty="0"/>
              <a:t>참으로 존재하는 것이다</a:t>
            </a:r>
            <a:r>
              <a:rPr lang="en-US" altLang="ko-KR" b="1" dirty="0"/>
              <a:t>. </a:t>
            </a:r>
            <a:r>
              <a:rPr lang="ko-KR" altLang="en-US" b="1" dirty="0"/>
              <a:t>그러나 나는 어떤 것일까</a:t>
            </a:r>
            <a:r>
              <a:rPr lang="en-US" altLang="ko-KR" b="1" dirty="0"/>
              <a:t>? </a:t>
            </a:r>
            <a:r>
              <a:rPr lang="ko-KR" altLang="en-US" b="1" dirty="0"/>
              <a:t>나는 말했다</a:t>
            </a:r>
            <a:r>
              <a:rPr lang="en-US" altLang="ko-KR" b="1" dirty="0"/>
              <a:t>, </a:t>
            </a:r>
            <a:r>
              <a:rPr lang="ko-KR" altLang="en-US" b="1" dirty="0"/>
              <a:t>생각하는 것이라고</a:t>
            </a:r>
            <a:r>
              <a:rPr lang="en-US" altLang="ko-KR" b="1" dirty="0"/>
              <a:t>.” (</a:t>
            </a:r>
            <a:r>
              <a:rPr lang="ko-KR" altLang="en-US" b="1" dirty="0"/>
              <a:t>데카르트</a:t>
            </a:r>
            <a:r>
              <a:rPr lang="en-US" altLang="ko-KR" b="1" dirty="0"/>
              <a:t>, </a:t>
            </a:r>
            <a:r>
              <a:rPr lang="en-US" altLang="ko-KR" b="1" dirty="0">
                <a:latin typeface="나눔고딕"/>
                <a:ea typeface="나눔고딕"/>
              </a:rPr>
              <a:t>『</a:t>
            </a:r>
            <a:r>
              <a:rPr lang="ko-KR" altLang="en-US" b="1" dirty="0">
                <a:latin typeface="나눔고딕"/>
                <a:ea typeface="나눔고딕"/>
              </a:rPr>
              <a:t>성찰</a:t>
            </a:r>
            <a:r>
              <a:rPr lang="en-US" altLang="ko-KR" b="1" dirty="0">
                <a:latin typeface="나눔고딕"/>
                <a:ea typeface="나눔고딕"/>
              </a:rPr>
              <a:t>』)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생각하는 나의 존재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1A121A-0851-4818-A190-AA47E76F62F0}"/>
              </a:ext>
            </a:extLst>
          </p:cNvPr>
          <p:cNvCxnSpPr/>
          <p:nvPr/>
        </p:nvCxnSpPr>
        <p:spPr>
          <a:xfrm flipH="1">
            <a:off x="5807968" y="69269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5CE438-AF23-4926-BBEF-A45855CD5716}"/>
              </a:ext>
            </a:extLst>
          </p:cNvPr>
          <p:cNvSpPr txBox="1"/>
          <p:nvPr/>
        </p:nvSpPr>
        <p:spPr>
          <a:xfrm>
            <a:off x="6528048" y="5486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생각을 해야 존재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1)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 지성의 결핍 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지성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일반적인 원칙의 응용 능력 </a:t>
            </a:r>
            <a:r>
              <a:rPr lang="ko-KR" altLang="en-US" sz="3200" b="1" dirty="0">
                <a:latin typeface="Times New Roman"/>
                <a:ea typeface="나눔고딕" pitchFamily="50" charset="-127"/>
                <a:cs typeface="Times New Roman"/>
              </a:rPr>
              <a:t>→ 자발성</a:t>
            </a:r>
            <a:r>
              <a:rPr lang="en-US" altLang="ko-KR" sz="3200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sz="3200" b="1" dirty="0">
                <a:latin typeface="Times New Roman"/>
                <a:ea typeface="나눔고딕" pitchFamily="50" charset="-127"/>
                <a:cs typeface="Times New Roman"/>
              </a:rPr>
              <a:t>창조성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인간지성의 사례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 언어 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(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언어를 사용할 줄 아는 인간은 배우지 않은 문장을 말할 수 있다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동물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기계적 반사 운동 체계 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(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자극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-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반응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) </a:t>
            </a:r>
            <a:r>
              <a:rPr lang="en-US" altLang="ko-KR" sz="3200" b="1" dirty="0">
                <a:latin typeface="나눔고딕"/>
                <a:ea typeface="나눔고딕"/>
              </a:rPr>
              <a:t>→ </a:t>
            </a:r>
            <a:r>
              <a:rPr lang="ko-KR" altLang="en-US" sz="3200" b="1" dirty="0">
                <a:latin typeface="나눔고딕"/>
                <a:ea typeface="나눔고딕"/>
              </a:rPr>
              <a:t>프로그램에 따라 움직이므로 자극이 같으면 늘 같은 결과만을 산출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18"/>
                <a:ea typeface="나눔고딕" pitchFamily="50" charset="-127"/>
              </a:rPr>
              <a:t> 반론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세 갈래 길에서의 개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자유 의지의 결핍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동물의 완전성 때문에 우리는 동물의 자유 의지를 의심하게 된다</a:t>
            </a: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동물의 뛰어남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 및 의지의 결핍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토마스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아퀴나스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 창조자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지혜에 따라 동작하는 기계와 같다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따라서 신은 동물의 이성이다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레오나르도 다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빈치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새는 수학 법칙에 따라 움직이는 장치이므로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능력으로도 재현할 수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신에 의해 창조된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인간이 재창조할 수 있음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동물의 제작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물질적 자연에 속하는 존재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연장을 가진 존재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분해와 조립이 가능한 존재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수학적으로 이해가능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제작가능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인간의 고유한 정체성을 이루는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본질적 속성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영혼은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만들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수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인간과 동물의 구별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568863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1700" b="1" dirty="0"/>
              <a:t>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생각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이라는 말로써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우리가 의식하는 한에서 우리 안에 일어나는 모든 것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을 의미한다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따라서 여기서는 </a:t>
            </a:r>
            <a:r>
              <a:rPr lang="en-US" altLang="ko-KR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지성적</a:t>
            </a:r>
            <a:r>
              <a:rPr lang="en-US" altLang="ko-KR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의지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상상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뿐 아니라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또한 생각과 동일한 것이다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산보를 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라고 말한다면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그러나 내가 이때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라는 말로 육체를 가지고 행하는 봄과 산보를 의미한다면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결론은 절대적으로 확실하지는 않다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왜냐하면 꿈에서 자주 일어나듯이 내가 눈을 뜨고 있지 않거나 움직이고 있지 않음에도 불구하고 그리고 더 나아가 육체를 갖고 있지 않음에도 불구하고 나는 내가 보거나 움직이고 있다고 믿을 수 있기 때문이다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그러나 만일 내가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라는 말로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 그 자체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즉 보거나 산보한다는 것에 대한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의식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을 의미한다면 결론은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전적으로 확실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하다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왜냐하면 이 경우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는 단지 내가 보거나 산보한다고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느끼거나 생각하는 정신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과 관련되기 때문이다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철학의 원리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』)</a:t>
            </a:r>
            <a:endParaRPr lang="ko-KR" altLang="en-US" sz="1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생각이란 무엇인가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DE40E-4D2E-48E0-8E03-F8A7A2955E88}"/>
              </a:ext>
            </a:extLst>
          </p:cNvPr>
          <p:cNvSpPr txBox="1"/>
          <p:nvPr/>
        </p:nvSpPr>
        <p:spPr>
          <a:xfrm>
            <a:off x="10272464" y="836712"/>
            <a:ext cx="3024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생각은 많을 것을 포함한다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포괄 </a:t>
            </a:r>
            <a:r>
              <a:rPr lang="en-US" altLang="ko-KR" dirty="0"/>
              <a:t>: </a:t>
            </a:r>
            <a:r>
              <a:rPr lang="ko-KR" altLang="en-US" dirty="0"/>
              <a:t>이해</a:t>
            </a:r>
            <a:r>
              <a:rPr lang="en-US" altLang="ko-KR" dirty="0"/>
              <a:t>, </a:t>
            </a:r>
            <a:r>
              <a:rPr lang="ko-KR" altLang="en-US" dirty="0"/>
              <a:t>상상</a:t>
            </a:r>
            <a:r>
              <a:rPr lang="en-US" altLang="ko-KR" dirty="0"/>
              <a:t>, </a:t>
            </a:r>
            <a:r>
              <a:rPr lang="ko-KR" altLang="en-US" dirty="0"/>
              <a:t>의지</a:t>
            </a:r>
            <a:r>
              <a:rPr lang="en-US" altLang="ko-KR" dirty="0"/>
              <a:t>, </a:t>
            </a:r>
            <a:r>
              <a:rPr lang="ko-KR" altLang="en-US" dirty="0"/>
              <a:t>감각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세계와 분리 </a:t>
            </a:r>
            <a:r>
              <a:rPr lang="en-US" altLang="ko-KR" dirty="0"/>
              <a:t>-&gt; ‘</a:t>
            </a:r>
            <a:r>
              <a:rPr lang="ko-KR" altLang="en-US" dirty="0" err="1"/>
              <a:t>생각’하는</a:t>
            </a:r>
            <a:r>
              <a:rPr lang="ko-KR" altLang="en-US" dirty="0"/>
              <a:t> 존재는 확신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세계는 불 확신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 없으면 존재 한다는 것을 확신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감각의 사례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단풍나무를 본다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내가 단풍나무를 본다고 생각한다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단풍나무를 보고 있다고 생각하는 정신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은 확실히 존재함</a:t>
            </a:r>
            <a:endParaRPr lang="en-US" altLang="ko-KR" sz="24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보고 있는 무엇인가가 존재하는지 하지 않는지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그것이 단풍나무인지 아닌지는 확실하지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단풍나무를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본다고 생각함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본다고 의식함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무언가를 보고 있다는 의식 자체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 </a:t>
            </a:r>
            <a:r>
              <a:rPr lang="en-US" altLang="ko-KR" b="1" dirty="0">
                <a:solidFill>
                  <a:srgbClr val="FF0000"/>
                </a:solidFill>
              </a:rPr>
              <a:t>think</a:t>
            </a:r>
            <a:r>
              <a:rPr lang="en-US" altLang="ko-KR" b="1" dirty="0"/>
              <a:t> that I …, thus I </a:t>
            </a:r>
            <a:r>
              <a:rPr lang="en-US" altLang="ko-KR" b="1" dirty="0">
                <a:solidFill>
                  <a:srgbClr val="FF0000"/>
                </a:solidFill>
              </a:rPr>
              <a:t>am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AAE316-2824-49F9-8272-F3BCBC90FDFA}"/>
              </a:ext>
            </a:extLst>
          </p:cNvPr>
          <p:cNvCxnSpPr/>
          <p:nvPr/>
        </p:nvCxnSpPr>
        <p:spPr>
          <a:xfrm flipV="1">
            <a:off x="8040216" y="836712"/>
            <a:ext cx="64807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51CC8B-1DDE-4FB4-9D74-204B806A4DE2}"/>
              </a:ext>
            </a:extLst>
          </p:cNvPr>
          <p:cNvSpPr txBox="1"/>
          <p:nvPr/>
        </p:nvSpPr>
        <p:spPr>
          <a:xfrm>
            <a:off x="8976320" y="4046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요인은 </a:t>
            </a:r>
            <a:endParaRPr lang="en-US" altLang="ko-KR" dirty="0"/>
          </a:p>
          <a:p>
            <a:r>
              <a:rPr lang="ko-KR" altLang="en-US" dirty="0"/>
              <a:t>확실하지 않다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8DE7C1-E8DE-4B7C-A39E-0A4429302412}"/>
              </a:ext>
            </a:extLst>
          </p:cNvPr>
          <p:cNvCxnSpPr/>
          <p:nvPr/>
        </p:nvCxnSpPr>
        <p:spPr>
          <a:xfrm>
            <a:off x="8976320" y="2636912"/>
            <a:ext cx="43204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FC0D84-B071-4A72-B739-62BC20DC826F}"/>
              </a:ext>
            </a:extLst>
          </p:cNvPr>
          <p:cNvSpPr txBox="1"/>
          <p:nvPr/>
        </p:nvSpPr>
        <p:spPr>
          <a:xfrm>
            <a:off x="9696400" y="263691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생각하는 나는 확실하다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지성적 이해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계산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사례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‘1+1=2’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 생각한다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확실함 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 생각하는 정신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확실히 존재함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이해하고 있는 것이 참인지는 확실하지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‘(1+1=2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이해한다고 생각함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이해한다고 의식함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무언가를 이해한다는 의식 자체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 </a:t>
            </a:r>
            <a:r>
              <a:rPr lang="en-US" altLang="ko-KR" dirty="0">
                <a:solidFill>
                  <a:srgbClr val="FF0000"/>
                </a:solidFill>
              </a:rPr>
              <a:t>think</a:t>
            </a:r>
            <a:r>
              <a:rPr lang="en-US" altLang="ko-KR" dirty="0"/>
              <a:t> that I …, thus I </a:t>
            </a:r>
            <a:r>
              <a:rPr lang="en-US" altLang="ko-KR" dirty="0">
                <a:solidFill>
                  <a:srgbClr val="FF0000"/>
                </a:solidFill>
              </a:rPr>
              <a:t>am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C4A048-8AE3-489F-8C99-BD760595B1BC}"/>
              </a:ext>
            </a:extLst>
          </p:cNvPr>
          <p:cNvCxnSpPr/>
          <p:nvPr/>
        </p:nvCxnSpPr>
        <p:spPr>
          <a:xfrm flipV="1">
            <a:off x="1271464" y="4437112"/>
            <a:ext cx="662473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265ABD-F6A7-48EA-AF6D-F01EFE576F4E}"/>
              </a:ext>
            </a:extLst>
          </p:cNvPr>
          <p:cNvCxnSpPr/>
          <p:nvPr/>
        </p:nvCxnSpPr>
        <p:spPr>
          <a:xfrm flipV="1">
            <a:off x="2999656" y="5517232"/>
            <a:ext cx="41764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 없이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가 존재할 수 없다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내가 생각하는 동안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생각의 주체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없이 생각이 있을 수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지성적 이해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상상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느낌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생각들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생각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생각하는 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 관계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897F1A3-D2D9-4092-AC27-D6EE0C6F573A}"/>
              </a:ext>
            </a:extLst>
          </p:cNvPr>
          <p:cNvCxnSpPr/>
          <p:nvPr/>
        </p:nvCxnSpPr>
        <p:spPr>
          <a:xfrm>
            <a:off x="2063552" y="5373216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7CE74C-8543-42CE-920E-1F67F8E4E304}"/>
              </a:ext>
            </a:extLst>
          </p:cNvPr>
          <p:cNvSpPr txBox="1"/>
          <p:nvPr/>
        </p:nvSpPr>
        <p:spPr>
          <a:xfrm>
            <a:off x="4295800" y="50131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생각과 영혼은 밀접한 관계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영혼은 생각하는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생각은 영혼의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본질적 속성 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실체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그 자체로 독립적으로 존재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실체에 속해 있고 의존해 있음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실체의 내용을 이룸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본질적 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실체의 본질적 내용을 이루는 것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본질적 속성이 없다면 실체의 존재는 인식될 수 없다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u="sng" dirty="0">
                <a:latin typeface="Times New Roman"/>
                <a:ea typeface="나눔고딕" pitchFamily="50" charset="-127"/>
                <a:cs typeface="Times New Roman"/>
              </a:rPr>
              <a:t>실체와 본질적 속성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: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실체는 본질적 속성의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존재근거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이고 본질적 속성은 실체의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인식근거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생각과 영혼의 관계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실체와 속성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58431C-7CC2-4A04-B9E6-98F92D0EFA7E}"/>
              </a:ext>
            </a:extLst>
          </p:cNvPr>
          <p:cNvSpPr/>
          <p:nvPr/>
        </p:nvSpPr>
        <p:spPr>
          <a:xfrm>
            <a:off x="8688288" y="1124744"/>
            <a:ext cx="2664296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27E9C-984A-409A-BD99-D895FAEAC74A}"/>
              </a:ext>
            </a:extLst>
          </p:cNvPr>
          <p:cNvSpPr txBox="1"/>
          <p:nvPr/>
        </p:nvSpPr>
        <p:spPr>
          <a:xfrm>
            <a:off x="9372908" y="12452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C2AA3F-EECA-4899-A858-B5CBCF147B95}"/>
              </a:ext>
            </a:extLst>
          </p:cNvPr>
          <p:cNvSpPr/>
          <p:nvPr/>
        </p:nvSpPr>
        <p:spPr>
          <a:xfrm>
            <a:off x="8735688" y="1515334"/>
            <a:ext cx="2616896" cy="12241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CAF83-BBA5-40C4-A2E0-0F02ECFC261A}"/>
              </a:ext>
            </a:extLst>
          </p:cNvPr>
          <p:cNvSpPr txBox="1"/>
          <p:nvPr/>
        </p:nvSpPr>
        <p:spPr>
          <a:xfrm>
            <a:off x="9739300" y="19528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F9CCA-A4FF-4326-A056-5835CD6BE2F1}"/>
              </a:ext>
            </a:extLst>
          </p:cNvPr>
          <p:cNvSpPr txBox="1"/>
          <p:nvPr/>
        </p:nvSpPr>
        <p:spPr>
          <a:xfrm>
            <a:off x="5231904" y="5677649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본질적 속성이 없다면 실체의 존재도 더 </a:t>
            </a:r>
            <a:endParaRPr lang="en-US" altLang="ko-KR" dirty="0"/>
          </a:p>
          <a:p>
            <a:r>
              <a:rPr lang="ko-KR" altLang="en-US" dirty="0"/>
              <a:t>이상 존재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900C485B-CDA2-444D-A0A0-D7DBCF8A4B2E}"/>
              </a:ext>
            </a:extLst>
          </p:cNvPr>
          <p:cNvSpPr/>
          <p:nvPr/>
        </p:nvSpPr>
        <p:spPr>
          <a:xfrm>
            <a:off x="6708068" y="4733461"/>
            <a:ext cx="360040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C5C86-424A-4B96-9025-4D490D49B349}"/>
              </a:ext>
            </a:extLst>
          </p:cNvPr>
          <p:cNvSpPr txBox="1"/>
          <p:nvPr/>
        </p:nvSpPr>
        <p:spPr>
          <a:xfrm>
            <a:off x="7824192" y="5539149"/>
            <a:ext cx="562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 </a:t>
            </a:r>
            <a:r>
              <a:rPr lang="en-US" altLang="ko-KR" dirty="0"/>
              <a:t>: 		| </a:t>
            </a:r>
            <a:r>
              <a:rPr lang="ko-KR" altLang="en-US" dirty="0"/>
              <a:t>연장 </a:t>
            </a:r>
            <a:r>
              <a:rPr lang="en-US" altLang="ko-KR" dirty="0"/>
              <a:t>: </a:t>
            </a:r>
            <a:r>
              <a:rPr lang="ko-KR" altLang="en-US" dirty="0"/>
              <a:t>외부 물질에 본질적 속성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길이 넓이 부피</a:t>
            </a:r>
            <a:r>
              <a:rPr lang="en-US" altLang="ko-KR" dirty="0"/>
              <a:t>,			</a:t>
            </a:r>
          </a:p>
          <a:p>
            <a:r>
              <a:rPr lang="ko-KR" altLang="en-US" dirty="0"/>
              <a:t>영혼의 본질적 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36A86-EC03-4C76-A9ED-ECFAD36C8B02}"/>
              </a:ext>
            </a:extLst>
          </p:cNvPr>
          <p:cNvSpPr txBox="1"/>
          <p:nvPr/>
        </p:nvSpPr>
        <p:spPr>
          <a:xfrm>
            <a:off x="911424" y="623731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동물은 고통을 느낄 </a:t>
            </a:r>
            <a:r>
              <a:rPr lang="ko-KR" altLang="en-US" dirty="0" err="1"/>
              <a:t>수없서</a:t>
            </a:r>
            <a:r>
              <a:rPr lang="en-US" altLang="ko-KR" dirty="0"/>
              <a:t>? -&gt; </a:t>
            </a:r>
            <a:r>
              <a:rPr lang="ko-KR" altLang="en-US" dirty="0"/>
              <a:t>동물 기계론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데카르트는 어떻게 생각하는 나로부터 외부세계로 나아가는가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신의 존재 증명을 통해서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『성찰</a:t>
            </a:r>
            <a:r>
              <a:rPr lang="en-US" altLang="ko-KR" b="1" dirty="0">
                <a:latin typeface="나눔고딕"/>
                <a:ea typeface="나눔고딕"/>
              </a:rPr>
              <a:t>』</a:t>
            </a:r>
            <a:r>
              <a:rPr lang="ko-KR" altLang="en-US" b="1" dirty="0">
                <a:latin typeface="나눔고딕"/>
                <a:ea typeface="나눔고딕"/>
              </a:rPr>
              <a:t>의 논증순서</a:t>
            </a:r>
            <a:r>
              <a:rPr lang="en-US" altLang="ko-KR" b="1" dirty="0">
                <a:latin typeface="나눔고딕"/>
                <a:ea typeface="나눔고딕"/>
              </a:rPr>
              <a:t>: </a:t>
            </a:r>
            <a:r>
              <a:rPr lang="ko-KR" altLang="en-US" b="1" dirty="0">
                <a:latin typeface="나눔고딕"/>
                <a:ea typeface="나눔고딕"/>
              </a:rPr>
              <a:t>생각하는 나의 존재 증명 → 신의 존재 증명 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외부세계의 존재 증명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데카르트에게 신의 존재가 없다면 외부세계의 존재가 보증되지 않는다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.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생각하는 나로부터 외부세계로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61F16F-8F1B-4350-BEEE-0EA635D0A00B}"/>
              </a:ext>
            </a:extLst>
          </p:cNvPr>
          <p:cNvCxnSpPr/>
          <p:nvPr/>
        </p:nvCxnSpPr>
        <p:spPr>
          <a:xfrm flipV="1">
            <a:off x="8256240" y="476672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49DA1C-A8FE-4C25-BE4F-9529C7112FA9}"/>
              </a:ext>
            </a:extLst>
          </p:cNvPr>
          <p:cNvSpPr txBox="1"/>
          <p:nvPr/>
        </p:nvSpPr>
        <p:spPr>
          <a:xfrm>
            <a:off x="9624392" y="27463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신이 있어야 한다</a:t>
            </a:r>
            <a:r>
              <a:rPr lang="en-US" altLang="ko-KR" dirty="0"/>
              <a:t>.? </a:t>
            </a:r>
            <a:r>
              <a:rPr lang="ko-KR" altLang="en-US" dirty="0"/>
              <a:t>구원 투수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우리에게는 외부대상에 대한 두 믿음이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외부대상이 우리가 가진 감각관념의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원인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우리가 빨간 단풍나무의 관념을 가지고 있는 이유는 우리 바깥에 존재하는 빨간 단풍나무를 우리가 감각하기 때문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624078" indent="-514350">
              <a:lnSpc>
                <a:spcPct val="160000"/>
              </a:lnSpc>
              <a:buFont typeface="Wingdings 3"/>
              <a:buAutoNum type="arabicParenBoth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우리는 감각관념을 통해서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외부대상에 속해 있는 성질을 알게 된다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감각관념과 외부대상은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유사성과 모방의 관계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 있다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우리가 감각하는 단풍나무의 빨감은 단풍나무에 속해 있는 성질이다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빨간 단풍나무의 관념과 우리 바깥에 존재하는 빨간 단풍나무의 관계는 유사성과 모방의 관계이다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외부대상에 대한 두 믿음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D5606C-F88A-4204-A032-8F3FE05D35B2}"/>
              </a:ext>
            </a:extLst>
          </p:cNvPr>
          <p:cNvCxnSpPr/>
          <p:nvPr/>
        </p:nvCxnSpPr>
        <p:spPr>
          <a:xfrm flipV="1">
            <a:off x="7032104" y="1196752"/>
            <a:ext cx="136815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3C4C7F-8E95-4956-9123-D43AE421B2A0}"/>
              </a:ext>
            </a:extLst>
          </p:cNvPr>
          <p:cNvSpPr txBox="1"/>
          <p:nvPr/>
        </p:nvSpPr>
        <p:spPr>
          <a:xfrm>
            <a:off x="8688288" y="76470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꿈일수도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2634</TotalTime>
  <Words>1692</Words>
  <Application>Microsoft Office PowerPoint</Application>
  <PresentationFormat>와이드스크린</PresentationFormat>
  <Paragraphs>175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18</vt:lpstr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기계(2)</vt:lpstr>
      <vt:lpstr>생각하는 나의 존재</vt:lpstr>
      <vt:lpstr>생각이란 무엇인가?</vt:lpstr>
      <vt:lpstr>I think that I …, thus I am.</vt:lpstr>
      <vt:lpstr>I think that I …, thus I am.</vt:lpstr>
      <vt:lpstr>‘생각’과 ‘생각하는 나’의 관계</vt:lpstr>
      <vt:lpstr>생각과 영혼의 관계: 실체와 속성</vt:lpstr>
      <vt:lpstr>생각하는 나로부터 외부세계로</vt:lpstr>
      <vt:lpstr>외부대상에 대한 두 믿음</vt:lpstr>
      <vt:lpstr>외부대상에 대한 두 믿음</vt:lpstr>
      <vt:lpstr>감각관념의 원인으로서 외부사물의 존재 </vt:lpstr>
      <vt:lpstr>외부 사물의 본성: 연장</vt:lpstr>
      <vt:lpstr>데카르트의 이원론과 인간의 고유성</vt:lpstr>
      <vt:lpstr>데카르트 이원론의 의의</vt:lpstr>
      <vt:lpstr>물질적 자연 전체=기계</vt:lpstr>
      <vt:lpstr>자연: 제작의 대상</vt:lpstr>
      <vt:lpstr>동물기계 논쟁 </vt:lpstr>
      <vt:lpstr>동물=기계</vt:lpstr>
      <vt:lpstr>동물의 뛰어남: 기계의 증거</vt:lpstr>
      <vt:lpstr>동물의 뛰어남: 지성 및 의지의 결핍</vt:lpstr>
      <vt:lpstr>동물의 제작</vt:lpstr>
      <vt:lpstr>인간과 동물의 구별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기계(2)</dc:title>
  <dc:creator>정대훈</dc:creator>
  <cp:lastModifiedBy>원동욱</cp:lastModifiedBy>
  <cp:revision>107</cp:revision>
  <dcterms:created xsi:type="dcterms:W3CDTF">2017-10-24T07:22:47Z</dcterms:created>
  <dcterms:modified xsi:type="dcterms:W3CDTF">2018-05-04T12:29:44Z</dcterms:modified>
</cp:coreProperties>
</file>