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98" r:id="rId3"/>
    <p:sldId id="332" r:id="rId4"/>
    <p:sldId id="333" r:id="rId5"/>
    <p:sldId id="334" r:id="rId6"/>
    <p:sldId id="335" r:id="rId7"/>
    <p:sldId id="337" r:id="rId8"/>
    <p:sldId id="336" r:id="rId9"/>
    <p:sldId id="339" r:id="rId10"/>
    <p:sldId id="338" r:id="rId11"/>
    <p:sldId id="341" r:id="rId12"/>
    <p:sldId id="340" r:id="rId13"/>
    <p:sldId id="342" r:id="rId14"/>
    <p:sldId id="343" r:id="rId15"/>
    <p:sldId id="344" r:id="rId16"/>
    <p:sldId id="345" r:id="rId17"/>
    <p:sldId id="346" r:id="rId18"/>
    <p:sldId id="304" r:id="rId19"/>
    <p:sldId id="347" r:id="rId20"/>
    <p:sldId id="348" r:id="rId21"/>
    <p:sldId id="349" r:id="rId22"/>
    <p:sldId id="350" r:id="rId23"/>
    <p:sldId id="351" r:id="rId24"/>
    <p:sldId id="352" r:id="rId25"/>
    <p:sldId id="353" r:id="rId26"/>
    <p:sldId id="354" r:id="rId27"/>
    <p:sldId id="355" r:id="rId28"/>
    <p:sldId id="356" r:id="rId29"/>
    <p:sldId id="357" r:id="rId30"/>
    <p:sldId id="358" r:id="rId31"/>
    <p:sldId id="359" r:id="rId32"/>
    <p:sldId id="360" r:id="rId33"/>
    <p:sldId id="361" r:id="rId34"/>
    <p:sldId id="362" r:id="rId35"/>
    <p:sldId id="363" r:id="rId36"/>
    <p:sldId id="364" r:id="rId37"/>
    <p:sldId id="366" r:id="rId38"/>
    <p:sldId id="365" r:id="rId39"/>
    <p:sldId id="373" r:id="rId40"/>
    <p:sldId id="372" r:id="rId41"/>
    <p:sldId id="367" r:id="rId42"/>
    <p:sldId id="371" r:id="rId43"/>
    <p:sldId id="368" r:id="rId44"/>
    <p:sldId id="370" r:id="rId45"/>
    <p:sldId id="369" r:id="rId4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4660"/>
  </p:normalViewPr>
  <p:slideViewPr>
    <p:cSldViewPr>
      <p:cViewPr varScale="1">
        <p:scale>
          <a:sx n="82" d="100"/>
          <a:sy n="82" d="100"/>
        </p:scale>
        <p:origin x="-1469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6560373-12F0-4047-AE7F-4E937B32ECD3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5</a:t>
            </a:r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강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문자와 인쇄 </a:t>
            </a:r>
            <a:r>
              <a:rPr lang="ko-KR" altLang="en-US" dirty="0" smtClean="0"/>
              <a:t>미디어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55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fontAlgn="base"/>
            <a:r>
              <a:rPr lang="ko-KR" altLang="en-US" dirty="0"/>
              <a:t>한자 역시 </a:t>
            </a:r>
            <a:r>
              <a:rPr lang="ko-KR" altLang="en-US" dirty="0" smtClean="0"/>
              <a:t>상형에서 </a:t>
            </a:r>
            <a:r>
              <a:rPr lang="ko-KR" altLang="en-US" dirty="0"/>
              <a:t>시작했다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한자의 </a:t>
            </a:r>
            <a:r>
              <a:rPr lang="ko-KR" altLang="en-US" dirty="0"/>
              <a:t>원형은 잘 알려진 </a:t>
            </a:r>
            <a:r>
              <a:rPr lang="ko-KR" altLang="en-US" dirty="0" err="1"/>
              <a:t>갑골문이다</a:t>
            </a:r>
            <a:r>
              <a:rPr lang="en-US" altLang="ko-KR" dirty="0"/>
              <a:t>. </a:t>
            </a:r>
            <a:r>
              <a:rPr lang="ko-KR" altLang="en-US" dirty="0" err="1"/>
              <a:t>商나라</a:t>
            </a:r>
            <a:r>
              <a:rPr lang="ko-KR" altLang="en-US" dirty="0"/>
              <a:t> 시대 거북 등껍질에 써서 점을 치는 데 이용되었다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시간이 지나면서 문자가 </a:t>
            </a:r>
            <a:r>
              <a:rPr lang="ko-KR" altLang="en-US" dirty="0"/>
              <a:t>계속 생겨났다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문자에 </a:t>
            </a:r>
            <a:r>
              <a:rPr lang="ko-KR" altLang="en-US" dirty="0"/>
              <a:t>부수가 도입되고 획을 정리하는 등의 방법을 통해 그 형태가 체계화되긴 했지만</a:t>
            </a:r>
            <a:r>
              <a:rPr lang="en-US" altLang="ko-KR" dirty="0"/>
              <a:t>, </a:t>
            </a:r>
            <a:r>
              <a:rPr lang="ko-KR" altLang="en-US" dirty="0"/>
              <a:t>한 대상에 하나의 문자가 대응되는 원리를 고수해 문자의 수가 기하급수적으로 </a:t>
            </a:r>
            <a:r>
              <a:rPr lang="ko-KR" altLang="en-US" dirty="0" smtClean="0"/>
              <a:t>늘어났다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ko-KR" altLang="en-US" dirty="0" smtClean="0"/>
              <a:t>문자의 </a:t>
            </a:r>
            <a:r>
              <a:rPr lang="ko-KR" altLang="en-US" dirty="0"/>
              <a:t>모양과 중국어 소리 사이에 규칙성이 </a:t>
            </a:r>
            <a:r>
              <a:rPr lang="ko-KR" altLang="en-US" dirty="0" smtClean="0"/>
              <a:t>없다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 smtClean="0"/>
              <a:t>대상의 </a:t>
            </a:r>
            <a:r>
              <a:rPr lang="ko-KR" altLang="en-US" dirty="0"/>
              <a:t>그림인 象形</a:t>
            </a:r>
            <a:r>
              <a:rPr lang="en-US" altLang="ko-KR" dirty="0"/>
              <a:t>, </a:t>
            </a:r>
            <a:r>
              <a:rPr lang="ko-KR" altLang="en-US" dirty="0"/>
              <a:t>상징적인 그림인 指事</a:t>
            </a:r>
            <a:r>
              <a:rPr lang="en-US" altLang="ko-KR" dirty="0"/>
              <a:t>, </a:t>
            </a:r>
            <a:r>
              <a:rPr lang="ko-KR" altLang="en-US" dirty="0"/>
              <a:t>상징적 복합어인 會意</a:t>
            </a:r>
            <a:r>
              <a:rPr lang="en-US" altLang="ko-KR" dirty="0"/>
              <a:t>, </a:t>
            </a:r>
            <a:r>
              <a:rPr lang="ko-KR" altLang="en-US" dirty="0"/>
              <a:t>뜻을 바꾸어 쓰는 轉注</a:t>
            </a:r>
            <a:r>
              <a:rPr lang="en-US" altLang="ko-KR" dirty="0"/>
              <a:t>, </a:t>
            </a:r>
            <a:r>
              <a:rPr lang="ko-KR" altLang="en-US" dirty="0"/>
              <a:t>뜻과 소리를 합치는 形聲</a:t>
            </a:r>
            <a:r>
              <a:rPr lang="en-US" altLang="ko-KR" dirty="0"/>
              <a:t>, </a:t>
            </a:r>
            <a:r>
              <a:rPr lang="ko-KR" altLang="en-US" dirty="0"/>
              <a:t>음이 같은 것을 차용하는 假借 등 </a:t>
            </a:r>
            <a:r>
              <a:rPr lang="ko-KR" altLang="en-US" dirty="0" err="1"/>
              <a:t>여섯가지로</a:t>
            </a:r>
            <a:r>
              <a:rPr lang="ko-KR" altLang="en-US" dirty="0"/>
              <a:t> 구성되어 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한자와 동아시아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724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628800"/>
            <a:ext cx="2724150" cy="2447925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708" y="1628800"/>
            <a:ext cx="2724150" cy="24765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539432"/>
            <a:ext cx="2724150" cy="25717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4145868"/>
            <a:ext cx="2724150" cy="26003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4221894"/>
            <a:ext cx="2448272" cy="244827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95536" y="4145868"/>
            <a:ext cx="309634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樂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ko-KR" altLang="en-US" dirty="0"/>
              <a:t>악 </a:t>
            </a:r>
            <a:r>
              <a:rPr lang="en-US" altLang="ko-KR" dirty="0"/>
              <a:t>: </a:t>
            </a:r>
            <a:r>
              <a:rPr lang="ko-KR" altLang="en-US" dirty="0"/>
              <a:t>음악 </a:t>
            </a:r>
            <a:r>
              <a:rPr lang="en-US" altLang="ko-KR" dirty="0"/>
              <a:t>…… </a:t>
            </a:r>
            <a:r>
              <a:rPr lang="ko-KR" altLang="en-US" dirty="0"/>
              <a:t>본래의 의미</a:t>
            </a:r>
          </a:p>
          <a:p>
            <a:r>
              <a:rPr lang="ko-KR" altLang="en-US" dirty="0" err="1" smtClean="0"/>
              <a:t>락</a:t>
            </a:r>
            <a:r>
              <a:rPr lang="ko-KR" altLang="en-US" dirty="0" smtClean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즐겁다</a:t>
            </a:r>
          </a:p>
          <a:p>
            <a:r>
              <a:rPr lang="ko-KR" altLang="en-US" dirty="0" smtClean="0"/>
              <a:t>요 </a:t>
            </a:r>
            <a:r>
              <a:rPr lang="en-US" altLang="ko-KR" dirty="0"/>
              <a:t>: </a:t>
            </a:r>
            <a:r>
              <a:rPr lang="ko-KR" altLang="en-US" dirty="0"/>
              <a:t>좋아하다</a:t>
            </a:r>
          </a:p>
          <a:p>
            <a:r>
              <a:rPr lang="en-US" altLang="ko-KR" dirty="0" smtClean="0"/>
              <a:t>(</a:t>
            </a:r>
            <a:r>
              <a:rPr lang="ko-KR" altLang="en-US" dirty="0"/>
              <a:t>惡</a:t>
            </a:r>
            <a:r>
              <a:rPr lang="en-US" altLang="ko-KR" dirty="0"/>
              <a:t>)</a:t>
            </a:r>
          </a:p>
          <a:p>
            <a:r>
              <a:rPr lang="ko-KR" altLang="en-US" dirty="0" smtClean="0"/>
              <a:t>악 </a:t>
            </a:r>
            <a:r>
              <a:rPr lang="en-US" altLang="ko-KR" dirty="0"/>
              <a:t>: </a:t>
            </a:r>
            <a:r>
              <a:rPr lang="ko-KR" altLang="en-US" dirty="0"/>
              <a:t>악하다 </a:t>
            </a:r>
            <a:r>
              <a:rPr lang="en-US" altLang="ko-KR" dirty="0"/>
              <a:t>…… </a:t>
            </a:r>
            <a:r>
              <a:rPr lang="ko-KR" altLang="en-US" dirty="0"/>
              <a:t>본래의 의미</a:t>
            </a:r>
          </a:p>
          <a:p>
            <a:r>
              <a:rPr lang="ko-KR" altLang="en-US" dirty="0" smtClean="0"/>
              <a:t>오 </a:t>
            </a:r>
            <a:r>
              <a:rPr lang="en-US" altLang="ko-KR" dirty="0"/>
              <a:t>: </a:t>
            </a:r>
            <a:r>
              <a:rPr lang="ko-KR" altLang="en-US" dirty="0"/>
              <a:t>밉다</a:t>
            </a:r>
          </a:p>
          <a:p>
            <a:r>
              <a:rPr lang="en-US" altLang="ko-KR" dirty="0" smtClean="0"/>
              <a:t>(</a:t>
            </a:r>
            <a:r>
              <a:rPr lang="ko-KR" altLang="en-US" dirty="0"/>
              <a:t>度</a:t>
            </a:r>
            <a:r>
              <a:rPr lang="en-US" altLang="ko-KR" dirty="0"/>
              <a:t>)</a:t>
            </a:r>
          </a:p>
          <a:p>
            <a:r>
              <a:rPr lang="ko-KR" altLang="en-US" dirty="0" smtClean="0"/>
              <a:t>도 </a:t>
            </a:r>
            <a:r>
              <a:rPr lang="en-US" altLang="ko-KR" dirty="0"/>
              <a:t>: </a:t>
            </a:r>
            <a:r>
              <a:rPr lang="ko-KR" altLang="en-US" dirty="0"/>
              <a:t>도수 </a:t>
            </a:r>
            <a:r>
              <a:rPr lang="en-US" altLang="ko-KR" dirty="0"/>
              <a:t>…… </a:t>
            </a:r>
            <a:r>
              <a:rPr lang="ko-KR" altLang="en-US" dirty="0"/>
              <a:t>본래의 의미</a:t>
            </a:r>
          </a:p>
          <a:p>
            <a:r>
              <a:rPr lang="ko-KR" altLang="en-US" dirty="0" smtClean="0"/>
              <a:t>탁 </a:t>
            </a:r>
            <a:r>
              <a:rPr lang="en-US" altLang="ko-KR" dirty="0"/>
              <a:t>: </a:t>
            </a:r>
            <a:r>
              <a:rPr lang="ko-KR" altLang="en-US" dirty="0"/>
              <a:t>헤아리다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03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 smtClean="0"/>
              <a:t>중국은 </a:t>
            </a:r>
            <a:r>
              <a:rPr lang="ko-KR" altLang="en-US" dirty="0"/>
              <a:t>동아시아의 패권을 쥐고 있어 주변 국가들은 오랫동안 한자를 사용했다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때문에 </a:t>
            </a:r>
            <a:r>
              <a:rPr lang="ko-KR" altLang="en-US" dirty="0"/>
              <a:t>한자는 메소포타미아 문자와 이집트 문자가 쇠퇴해 사라질 동안에도 명맥을 유지할 수 있었다</a:t>
            </a:r>
            <a:r>
              <a:rPr lang="en-US" altLang="ko-KR" dirty="0" smtClean="0"/>
              <a:t>.</a:t>
            </a:r>
          </a:p>
          <a:p>
            <a:r>
              <a:rPr lang="ko-KR" altLang="en-US" dirty="0"/>
              <a:t>중국어를 쓰지 않는 주변 국가들에서는 소리를 한자로 표현하기 </a:t>
            </a:r>
            <a:r>
              <a:rPr lang="ko-KR" altLang="en-US" dirty="0" smtClean="0"/>
              <a:t>어려웠다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주어와 </a:t>
            </a:r>
            <a:r>
              <a:rPr lang="ko-KR" altLang="en-US" dirty="0"/>
              <a:t>동사 등의 어순이 달랐기 때문에 고유한 언어 특색에 맞게 한자를 변형해 사용했다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일본의 </a:t>
            </a:r>
            <a:r>
              <a:rPr lang="ko-KR" altLang="en-US" dirty="0"/>
              <a:t>경우 한자가 히라가나와 </a:t>
            </a:r>
            <a:r>
              <a:rPr lang="ko-KR" altLang="en-US" dirty="0" err="1"/>
              <a:t>가타카나로</a:t>
            </a:r>
            <a:r>
              <a:rPr lang="ko-KR" altLang="en-US" dirty="0"/>
              <a:t> 변화해 고착되었다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한국의 </a:t>
            </a:r>
            <a:r>
              <a:rPr lang="ko-KR" altLang="en-US" dirty="0"/>
              <a:t>경우 세종대왕이 훈민정음을 창제하기 이전에는 향찰과 이두를 사용했다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67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924944"/>
            <a:ext cx="5350736" cy="3451225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목판인쇄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55576" y="2420888"/>
            <a:ext cx="7901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dirty="0"/>
              <a:t>목판인쇄술은 </a:t>
            </a:r>
            <a:r>
              <a:rPr lang="en-US" altLang="ko-KR" dirty="0"/>
              <a:t>600</a:t>
            </a:r>
            <a:r>
              <a:rPr lang="ko-KR" altLang="en-US" dirty="0"/>
              <a:t>년경 중국에서 </a:t>
            </a:r>
            <a:r>
              <a:rPr lang="ko-KR" altLang="en-US" dirty="0" smtClean="0"/>
              <a:t>시작되었고 한국과 일본에서도 제작되었다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437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금속활자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988840"/>
            <a:ext cx="6144683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40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44824"/>
            <a:ext cx="3356275" cy="2808312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구텐베르크</a:t>
            </a:r>
            <a:r>
              <a:rPr lang="ko-KR" altLang="en-US" dirty="0" smtClean="0"/>
              <a:t> 인쇄기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7" y="1268760"/>
            <a:ext cx="4032448" cy="276765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912" y="3933056"/>
            <a:ext cx="3810000" cy="276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33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고려시대의 </a:t>
            </a:r>
            <a:r>
              <a:rPr lang="ko-KR" altLang="en-US" dirty="0"/>
              <a:t>금속활자는 금속으로 만든 활자를 낱개로 주조해서 그것을 반복적으로 사용해서 인쇄를 하는 방식이다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반면에</a:t>
            </a:r>
            <a:r>
              <a:rPr lang="en-US" altLang="ko-KR" dirty="0"/>
              <a:t>, </a:t>
            </a:r>
            <a:r>
              <a:rPr lang="ko-KR" altLang="en-US" dirty="0" err="1"/>
              <a:t>구텐베르크의</a:t>
            </a:r>
            <a:r>
              <a:rPr lang="ko-KR" altLang="en-US" dirty="0"/>
              <a:t> 금속활자 인쇄기는 금속을 사용하고 개별 낱개로 된 활자를 조합해서 인쇄를 했다는 측면에서는 </a:t>
            </a:r>
            <a:r>
              <a:rPr lang="ko-KR" altLang="en-US" dirty="0" smtClean="0"/>
              <a:t>유사하지만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 </a:t>
            </a:r>
            <a:r>
              <a:rPr lang="ko-KR" altLang="en-US" dirty="0"/>
              <a:t>프레스 방식으로 눌러서 찍어내는 방식이 도입되는 것이 특징이다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인간의 </a:t>
            </a:r>
            <a:r>
              <a:rPr lang="ko-KR" altLang="en-US" dirty="0"/>
              <a:t>손이 아니라 기계로 찍어내는 인쇄기</a:t>
            </a:r>
            <a:r>
              <a:rPr lang="en-US" altLang="ko-KR" dirty="0"/>
              <a:t>(press)</a:t>
            </a:r>
            <a:r>
              <a:rPr lang="ko-KR" altLang="en-US" dirty="0"/>
              <a:t>의 </a:t>
            </a:r>
            <a:r>
              <a:rPr lang="ko-KR" altLang="en-US" dirty="0" smtClean="0"/>
              <a:t>발명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구텐베르크의</a:t>
            </a:r>
            <a:r>
              <a:rPr lang="ko-KR" altLang="en-US" dirty="0" smtClean="0"/>
              <a:t> 인쇄기는 </a:t>
            </a:r>
            <a:r>
              <a:rPr lang="ko-KR" altLang="en-US" dirty="0"/>
              <a:t>대량으로 찍어내는 기술의 발전이라면</a:t>
            </a:r>
            <a:r>
              <a:rPr lang="en-US" altLang="ko-KR" dirty="0"/>
              <a:t>, </a:t>
            </a:r>
            <a:r>
              <a:rPr lang="ko-KR" altLang="en-US" dirty="0" smtClean="0"/>
              <a:t>고려시대의 금속활자는 그러한 </a:t>
            </a:r>
            <a:r>
              <a:rPr lang="ko-KR" altLang="en-US" dirty="0"/>
              <a:t>방식을 채택하고 있지 않다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포도나 </a:t>
            </a:r>
            <a:r>
              <a:rPr lang="ko-KR" altLang="en-US" dirty="0"/>
              <a:t>올리브 오일을 짜는 기계를 변용하여 비슷한 방식으로 책을 찍어내는 방식을 고안한 </a:t>
            </a:r>
            <a:r>
              <a:rPr lang="ko-KR" altLang="en-US" dirty="0" smtClean="0"/>
              <a:t>것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50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20" y="1916832"/>
            <a:ext cx="6880217" cy="4464496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13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988840"/>
            <a:ext cx="6696744" cy="4453335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45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월터</a:t>
            </a:r>
            <a:r>
              <a:rPr lang="ko-KR" altLang="en-US" dirty="0"/>
              <a:t> 옹은 미디어의 발전사를 </a:t>
            </a:r>
            <a:endParaRPr lang="en-US" altLang="ko-KR" dirty="0" smtClean="0"/>
          </a:p>
          <a:p>
            <a:r>
              <a:rPr lang="ko-KR" altLang="en-US" dirty="0" smtClean="0"/>
              <a:t>구술적</a:t>
            </a:r>
            <a:r>
              <a:rPr lang="en-US" altLang="ko-KR" dirty="0"/>
              <a:t>(oral), </a:t>
            </a:r>
            <a:endParaRPr lang="en-US" altLang="ko-KR" dirty="0" smtClean="0"/>
          </a:p>
          <a:p>
            <a:r>
              <a:rPr lang="ko-KR" altLang="en-US" dirty="0" smtClean="0"/>
              <a:t>서기적</a:t>
            </a:r>
            <a:r>
              <a:rPr lang="en-US" altLang="ko-KR" dirty="0"/>
              <a:t>(</a:t>
            </a:r>
            <a:r>
              <a:rPr lang="en-US" altLang="ko-KR" dirty="0" err="1"/>
              <a:t>chirograghic</a:t>
            </a:r>
            <a:r>
              <a:rPr lang="en-US" altLang="ko-KR" dirty="0"/>
              <a:t>), </a:t>
            </a:r>
            <a:endParaRPr lang="en-US" altLang="ko-KR" dirty="0" smtClean="0"/>
          </a:p>
          <a:p>
            <a:r>
              <a:rPr lang="ko-KR" altLang="en-US" dirty="0" smtClean="0"/>
              <a:t>활자적</a:t>
            </a:r>
            <a:r>
              <a:rPr lang="en-US" altLang="ko-KR" dirty="0"/>
              <a:t>(typographic), </a:t>
            </a:r>
            <a:endParaRPr lang="en-US" altLang="ko-KR" dirty="0" smtClean="0"/>
          </a:p>
          <a:p>
            <a:r>
              <a:rPr lang="ko-KR" altLang="en-US" dirty="0" smtClean="0"/>
              <a:t>전자적</a:t>
            </a:r>
            <a:r>
              <a:rPr lang="en-US" altLang="ko-KR" dirty="0"/>
              <a:t>(electronic)</a:t>
            </a:r>
            <a:r>
              <a:rPr lang="ko-KR" altLang="en-US" dirty="0"/>
              <a:t>이라는 </a:t>
            </a:r>
            <a:endParaRPr lang="en-US" altLang="ko-KR" dirty="0" smtClean="0"/>
          </a:p>
          <a:p>
            <a:r>
              <a:rPr lang="ko-KR" altLang="en-US" dirty="0" smtClean="0"/>
              <a:t>네 </a:t>
            </a:r>
            <a:r>
              <a:rPr lang="ko-KR" altLang="en-US" dirty="0"/>
              <a:t>가지 모드의 복합적 과정으로 파악했다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월터</a:t>
            </a:r>
            <a:r>
              <a:rPr lang="ko-KR" altLang="en-US" dirty="0" smtClean="0"/>
              <a:t> 옹</a:t>
            </a:r>
            <a:r>
              <a:rPr lang="en-US" altLang="ko-KR" dirty="0"/>
              <a:t>(Walter </a:t>
            </a:r>
            <a:r>
              <a:rPr lang="en-US" altLang="ko-KR" dirty="0" err="1"/>
              <a:t>Ong</a:t>
            </a:r>
            <a:r>
              <a:rPr lang="en-US" altLang="ko-KR" dirty="0"/>
              <a:t>)</a:t>
            </a:r>
            <a:r>
              <a:rPr lang="ko-KR" altLang="en-US" dirty="0" smtClean="0"/>
              <a:t>의 견해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697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문명과 문자는 함께 발생했다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부족사회가 고대국가로 발전하는 과정 속에서 문명이 싹트고 문자가 만들어졌다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ko-KR" altLang="en-US" dirty="0"/>
              <a:t>주로 농업이 발달했던 </a:t>
            </a:r>
            <a:r>
              <a:rPr lang="ko-KR" altLang="en-US" dirty="0" smtClean="0"/>
              <a:t>지역에서</a:t>
            </a:r>
            <a:r>
              <a:rPr lang="en-US" altLang="ko-KR" dirty="0" smtClean="0"/>
              <a:t>. </a:t>
            </a:r>
            <a:r>
              <a:rPr lang="ko-KR" altLang="en-US" dirty="0"/>
              <a:t>고대인들은 계약이나 사건을 기록하기 위해서 혹은 점을 치기 위한 수단으로 문자를 쓰기 시작하였다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정착생활을 </a:t>
            </a:r>
            <a:r>
              <a:rPr lang="ko-KR" altLang="en-US" dirty="0"/>
              <a:t>하고 도시가 만들어지면서 </a:t>
            </a:r>
            <a:r>
              <a:rPr lang="ko-KR" altLang="en-US" dirty="0" smtClean="0"/>
              <a:t>작물</a:t>
            </a:r>
            <a:r>
              <a:rPr lang="en-US" altLang="ko-KR" dirty="0"/>
              <a:t>, </a:t>
            </a:r>
            <a:r>
              <a:rPr lang="ko-KR" altLang="en-US" dirty="0" smtClean="0"/>
              <a:t>가축</a:t>
            </a:r>
            <a:r>
              <a:rPr lang="en-US" altLang="ko-KR" dirty="0" smtClean="0"/>
              <a:t>,</a:t>
            </a:r>
            <a:r>
              <a:rPr lang="ko-KR" altLang="en-US" dirty="0" smtClean="0"/>
              <a:t> 인구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법령 등을 </a:t>
            </a:r>
            <a:r>
              <a:rPr lang="ko-KR" altLang="en-US" dirty="0"/>
              <a:t>체계적으로 관리할 수단으로서 문자가 나타났다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err="1" smtClean="0"/>
              <a:t>점토판</a:t>
            </a:r>
            <a:r>
              <a:rPr lang="ko-KR" altLang="en-US" dirty="0" smtClean="0"/>
              <a:t> </a:t>
            </a:r>
            <a:r>
              <a:rPr lang="ko-KR" altLang="en-US" dirty="0"/>
              <a:t>파피루스</a:t>
            </a:r>
            <a:r>
              <a:rPr lang="en-US" altLang="ko-KR" dirty="0"/>
              <a:t>, </a:t>
            </a:r>
            <a:r>
              <a:rPr lang="ko-KR" altLang="en-US" dirty="0"/>
              <a:t>양피지</a:t>
            </a:r>
            <a:r>
              <a:rPr lang="en-US" altLang="ko-KR" dirty="0"/>
              <a:t>, </a:t>
            </a:r>
            <a:r>
              <a:rPr lang="ko-KR" altLang="en-US" dirty="0"/>
              <a:t>죽간</a:t>
            </a:r>
            <a:r>
              <a:rPr lang="en-US" altLang="ko-KR" dirty="0"/>
              <a:t>, </a:t>
            </a:r>
            <a:r>
              <a:rPr lang="ko-KR" altLang="en-US" dirty="0"/>
              <a:t>나무판자</a:t>
            </a:r>
            <a:r>
              <a:rPr lang="en-US" altLang="ko-KR" dirty="0"/>
              <a:t>, </a:t>
            </a:r>
            <a:r>
              <a:rPr lang="ko-KR" altLang="en-US" dirty="0"/>
              <a:t>비단 등에 씌어졌다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국가는 문자가 필요하다</a:t>
            </a:r>
            <a:r>
              <a:rPr lang="en-US" altLang="ko-KR" dirty="0" smtClean="0"/>
              <a:t>. </a:t>
            </a:r>
            <a:endParaRPr lang="ko-KR" altLang="en-US" dirty="0"/>
          </a:p>
          <a:p>
            <a:pPr fontAlgn="base"/>
            <a:r>
              <a:rPr lang="ko-KR" altLang="en-US" dirty="0"/>
              <a:t>뒤</a:t>
            </a:r>
            <a:r>
              <a:rPr lang="ko-KR" altLang="en-US" dirty="0" smtClean="0"/>
              <a:t>이어 </a:t>
            </a:r>
            <a:r>
              <a:rPr lang="ko-KR" altLang="en-US" dirty="0"/>
              <a:t>문자는 기존의 구어를 기록하기 위한 체계로 발전하였다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주목할 </a:t>
            </a:r>
            <a:r>
              <a:rPr lang="ko-KR" altLang="en-US" dirty="0"/>
              <a:t>만한 것은 </a:t>
            </a:r>
            <a:r>
              <a:rPr lang="ko-KR" altLang="en-US" dirty="0" smtClean="0"/>
              <a:t>쐐기문자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설형문자</a:t>
            </a:r>
            <a:r>
              <a:rPr lang="en-US" altLang="ko-KR" dirty="0" smtClean="0"/>
              <a:t>), </a:t>
            </a:r>
            <a:r>
              <a:rPr lang="ko-KR" altLang="en-US" dirty="0"/>
              <a:t>이집트의 상형문자</a:t>
            </a:r>
            <a:r>
              <a:rPr lang="en-US" altLang="ko-KR" dirty="0"/>
              <a:t>, </a:t>
            </a:r>
            <a:r>
              <a:rPr lang="ko-KR" altLang="en-US" dirty="0"/>
              <a:t>중국의 한자</a:t>
            </a:r>
            <a:r>
              <a:rPr lang="en-US" altLang="ko-KR" dirty="0"/>
              <a:t>, </a:t>
            </a:r>
            <a:r>
              <a:rPr lang="ko-KR" altLang="en-US" dirty="0" smtClean="0"/>
              <a:t>알파벳</a:t>
            </a:r>
            <a:r>
              <a:rPr lang="en-US" altLang="ko-KR" dirty="0"/>
              <a:t>(</a:t>
            </a:r>
            <a:r>
              <a:rPr lang="ko-KR" altLang="en-US" dirty="0"/>
              <a:t>표음문자</a:t>
            </a:r>
            <a:r>
              <a:rPr lang="en-US" altLang="ko-KR" dirty="0"/>
              <a:t>)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문자의 발생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540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소리는 </a:t>
            </a:r>
            <a:r>
              <a:rPr lang="ko-KR" altLang="en-US" dirty="0"/>
              <a:t>그것이 막 사라져갈 때만 존재한다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소리의 </a:t>
            </a:r>
            <a:r>
              <a:rPr lang="ko-KR" altLang="en-US" dirty="0"/>
              <a:t>움직임을 멈추게 한다면 거기에는 어떤 소리도 존재하지 않는다</a:t>
            </a:r>
            <a:r>
              <a:rPr lang="en-US" altLang="ko-KR" dirty="0"/>
              <a:t>. </a:t>
            </a:r>
            <a:r>
              <a:rPr lang="ko-KR" altLang="en-US" dirty="0"/>
              <a:t>소리를 소유할 방법도 없다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반면 </a:t>
            </a:r>
            <a:r>
              <a:rPr lang="ko-KR" altLang="en-US" dirty="0"/>
              <a:t>시각은 움직임을 기록할 수 있다</a:t>
            </a:r>
            <a:r>
              <a:rPr lang="en-US" altLang="ko-KR" dirty="0"/>
              <a:t>. </a:t>
            </a:r>
            <a:r>
              <a:rPr lang="ko-KR" altLang="en-US" dirty="0"/>
              <a:t>다만 그것을 정지 상태에 놓고 기록한다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시간일 정지한다</a:t>
            </a:r>
            <a:r>
              <a:rPr lang="en-US" altLang="ko-KR" dirty="0" smtClean="0"/>
              <a:t>~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청각과 시각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830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ko-KR" altLang="en-US" dirty="0" smtClean="0"/>
              <a:t>이야기 </a:t>
            </a:r>
            <a:r>
              <a:rPr lang="ko-KR" altLang="en-US" dirty="0"/>
              <a:t>상대가 </a:t>
            </a:r>
            <a:r>
              <a:rPr lang="ko-KR" altLang="en-US" dirty="0" smtClean="0"/>
              <a:t>필요하다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사고는 </a:t>
            </a:r>
            <a:r>
              <a:rPr lang="ko-KR" altLang="en-US" dirty="0"/>
              <a:t>사람과의 대화와 결부되어 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ko-KR" altLang="en-US" dirty="0" smtClean="0"/>
              <a:t>기억해두고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꺼내쓰는</a:t>
            </a:r>
            <a:r>
              <a:rPr lang="ko-KR" altLang="en-US" dirty="0" smtClean="0"/>
              <a:t> 것을 </a:t>
            </a:r>
            <a:r>
              <a:rPr lang="ko-KR" altLang="en-US" dirty="0"/>
              <a:t>효</a:t>
            </a:r>
            <a:r>
              <a:rPr lang="ko-KR" altLang="en-US" dirty="0" smtClean="0"/>
              <a:t>과적으로 </a:t>
            </a:r>
            <a:r>
              <a:rPr lang="ko-KR" altLang="en-US" dirty="0"/>
              <a:t>하기 위해서는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바로 </a:t>
            </a:r>
            <a:r>
              <a:rPr lang="ko-KR" altLang="en-US" dirty="0"/>
              <a:t>말할 수 </a:t>
            </a:r>
            <a:r>
              <a:rPr lang="ko-KR" altLang="en-US" dirty="0" smtClean="0"/>
              <a:t>있는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기억하기 쉬운 패턴에 따라 </a:t>
            </a:r>
            <a:r>
              <a:rPr lang="ko-KR" altLang="en-US" dirty="0" smtClean="0"/>
              <a:t>사고한다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ko-KR" altLang="en-US" dirty="0" smtClean="0"/>
              <a:t>리듬</a:t>
            </a:r>
            <a:r>
              <a:rPr lang="en-US" altLang="ko-KR" dirty="0" smtClean="0"/>
              <a:t>, </a:t>
            </a:r>
            <a:r>
              <a:rPr lang="ko-KR" altLang="en-US" dirty="0"/>
              <a:t>반복과 </a:t>
            </a:r>
            <a:r>
              <a:rPr lang="ko-KR" altLang="en-US" dirty="0" smtClean="0"/>
              <a:t>대구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정형구들의 사용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ko-KR" altLang="en-US" dirty="0" smtClean="0"/>
              <a:t>정형구는 </a:t>
            </a:r>
            <a:r>
              <a:rPr lang="ko-KR" altLang="en-US" dirty="0"/>
              <a:t>모든 사람들의 귀와 입을 통해 유통하게 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문자 없는</a:t>
            </a:r>
            <a:r>
              <a:rPr lang="en-US" altLang="ko-KR" dirty="0" smtClean="0"/>
              <a:t>, </a:t>
            </a:r>
            <a:r>
              <a:rPr lang="ko-KR" altLang="en-US" dirty="0"/>
              <a:t>구술문화에서 </a:t>
            </a:r>
            <a:r>
              <a:rPr lang="ko-KR" altLang="en-US" dirty="0" smtClean="0"/>
              <a:t>정형구 없이 </a:t>
            </a:r>
            <a:r>
              <a:rPr lang="ko-KR" altLang="en-US" dirty="0"/>
              <a:t>무언가를 생각해낸다는 것은 거의 불가능하다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구술적 양식에서의 기호의 사용과 저장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883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ko-KR" altLang="en-US" dirty="0"/>
              <a:t>①복합적이기보다는 첨가적이다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en-US" altLang="ko-KR" dirty="0" smtClean="0"/>
              <a:t>“</a:t>
            </a:r>
            <a:r>
              <a:rPr lang="ko-KR" altLang="en-US" dirty="0"/>
              <a:t>태초에 하나님이 천지를 창조하시니라</a:t>
            </a:r>
            <a:r>
              <a:rPr lang="en-US" altLang="ko-KR" dirty="0"/>
              <a:t>/</a:t>
            </a:r>
            <a:r>
              <a:rPr lang="ko-KR" altLang="en-US" dirty="0"/>
              <a:t>땅이 혼돈하고 공허하며 </a:t>
            </a:r>
            <a:r>
              <a:rPr lang="ko-KR" altLang="en-US" dirty="0" err="1"/>
              <a:t>흑암이</a:t>
            </a:r>
            <a:r>
              <a:rPr lang="ko-KR" altLang="en-US" dirty="0"/>
              <a:t> 깊음 위에 있고 하나님의 신은 수면에 운행하시니라</a:t>
            </a:r>
            <a:r>
              <a:rPr lang="en-US" altLang="ko-KR" dirty="0"/>
              <a:t>/</a:t>
            </a:r>
            <a:r>
              <a:rPr lang="ko-KR" altLang="en-US" dirty="0"/>
              <a:t>하나님이 가라사대 빛이 있으라 하시매 빛이 있었고</a:t>
            </a:r>
            <a:r>
              <a:rPr lang="en-US" altLang="ko-KR" dirty="0"/>
              <a:t>/</a:t>
            </a:r>
            <a:r>
              <a:rPr lang="ko-KR" altLang="en-US" dirty="0"/>
              <a:t>그 빛이 하나님의 보시기에 좋았더라 하나님이 빛과 어두움을 나누사</a:t>
            </a:r>
            <a:r>
              <a:rPr lang="en-US" altLang="ko-KR" dirty="0"/>
              <a:t>/</a:t>
            </a:r>
            <a:r>
              <a:rPr lang="ko-KR" altLang="en-US" dirty="0"/>
              <a:t>빛을 낮이라 칭하시고 어두움을 밤이라 칭하시니라 저녁이 되며 아침이 되니 이는 첫째 날이니라</a:t>
            </a:r>
            <a:r>
              <a:rPr lang="en-US" altLang="ko-KR" dirty="0"/>
              <a:t>/</a:t>
            </a:r>
            <a:r>
              <a:rPr lang="ko-KR" altLang="en-US" dirty="0"/>
              <a:t>하나님이 가라사대 물 가운데 궁창이 있어 물과 물로 나뉘게 하리라 하시고</a:t>
            </a:r>
            <a:r>
              <a:rPr lang="en-US" altLang="ko-KR" dirty="0"/>
              <a:t>/</a:t>
            </a:r>
            <a:r>
              <a:rPr lang="ko-KR" altLang="en-US" dirty="0"/>
              <a:t>하나님이 궁창을 만드사 궁창 아래의 물과 궁창 위의 물로 나뉘게 하시매 그대로 되니라</a:t>
            </a:r>
            <a:r>
              <a:rPr lang="en-US" altLang="ko-KR" dirty="0"/>
              <a:t>/</a:t>
            </a:r>
            <a:r>
              <a:rPr lang="ko-KR" altLang="en-US" dirty="0"/>
              <a:t>하나님이 궁창을 하늘이라 칭하시니라 저녁이 되며 아침이 되니 이는 둘째 날이니라 </a:t>
            </a:r>
            <a:r>
              <a:rPr lang="en-US" altLang="ko-KR" dirty="0"/>
              <a:t>…</a:t>
            </a:r>
            <a:r>
              <a:rPr lang="ko-KR" altLang="en-US" dirty="0"/>
              <a:t>”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구술적인 사고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427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ko-KR" altLang="en-US" dirty="0"/>
              <a:t>②장황하다</a:t>
            </a:r>
            <a:r>
              <a:rPr lang="en-US" altLang="ko-KR" dirty="0"/>
              <a:t>. </a:t>
            </a:r>
            <a:r>
              <a:rPr lang="ko-KR" altLang="en-US" dirty="0"/>
              <a:t>쓰기와 달리 말하기는 주위가 산만해질 수 있으므로</a:t>
            </a:r>
            <a:r>
              <a:rPr lang="en-US" altLang="ko-KR" dirty="0"/>
              <a:t>, </a:t>
            </a:r>
            <a:r>
              <a:rPr lang="ko-KR" altLang="en-US" dirty="0"/>
              <a:t>방금 말한 것을 되풀이하고 흥미로운 소재를 말해서 화자와 청자의 관심을 줄거리에서 벗어나지 않도록 </a:t>
            </a:r>
            <a:r>
              <a:rPr lang="ko-KR" altLang="en-US" dirty="0" smtClean="0"/>
              <a:t>끊임없이 </a:t>
            </a:r>
            <a:r>
              <a:rPr lang="ko-KR" altLang="en-US" dirty="0" err="1"/>
              <a:t>신경쓴다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/>
              <a:t>③보수적이거나 전통적이다</a:t>
            </a:r>
            <a:r>
              <a:rPr lang="en-US" altLang="ko-KR" dirty="0"/>
              <a:t>. </a:t>
            </a:r>
            <a:r>
              <a:rPr lang="ko-KR" altLang="en-US" dirty="0" smtClean="0"/>
              <a:t>말해진 </a:t>
            </a:r>
            <a:r>
              <a:rPr lang="ko-KR" altLang="en-US" dirty="0"/>
              <a:t>것을 다시 한번 반복하는 방식으로 지식이 습득된다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지식들을 </a:t>
            </a:r>
            <a:r>
              <a:rPr lang="ko-KR" altLang="en-US" dirty="0"/>
              <a:t>체계적으로 비교하거나 정리하기가 어려워진다</a:t>
            </a:r>
            <a:r>
              <a:rPr lang="en-US" altLang="ko-KR" dirty="0"/>
              <a:t>. </a:t>
            </a:r>
            <a:r>
              <a:rPr lang="ko-KR" altLang="en-US" dirty="0"/>
              <a:t>현명한 누군가가 이미 말했다는 것이 그 지식의 보증이다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그러나 </a:t>
            </a:r>
            <a:r>
              <a:rPr lang="ko-KR" altLang="en-US" dirty="0"/>
              <a:t>현재와의 관련이 직접 인식되지 않으면 기억에서 사라지기도 쉽다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/>
              <a:t>④개념화가 힘들다</a:t>
            </a:r>
            <a:r>
              <a:rPr lang="en-US" altLang="ko-KR" dirty="0"/>
              <a:t>. </a:t>
            </a:r>
            <a:r>
              <a:rPr lang="ko-KR" altLang="en-US" dirty="0"/>
              <a:t>모든 지식을 인간 생활세계에 밀접하게 관련시키는 방식으로 개념화하고 언어화하지 않을 수 없다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개념들은 </a:t>
            </a:r>
            <a:r>
              <a:rPr lang="ko-KR" altLang="en-US" dirty="0" err="1"/>
              <a:t>어느정도는</a:t>
            </a:r>
            <a:r>
              <a:rPr lang="ko-KR" altLang="en-US" dirty="0"/>
              <a:t> 추상적이지만</a:t>
            </a:r>
            <a:r>
              <a:rPr lang="en-US" altLang="ko-KR" dirty="0"/>
              <a:t>, </a:t>
            </a:r>
            <a:r>
              <a:rPr lang="ko-KR" altLang="en-US" dirty="0"/>
              <a:t>이렇게 상황과 밀착해 있는 한 추상성의 정도가 낮다</a:t>
            </a:r>
            <a:r>
              <a:rPr lang="en-US" altLang="ko-KR" dirty="0"/>
              <a:t>. </a:t>
            </a:r>
            <a:r>
              <a:rPr lang="en-US" altLang="ko-KR" dirty="0" smtClean="0"/>
              <a:t>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61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/>
              <a:t>쓰기는 하나의 기술이다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철필이나 </a:t>
            </a:r>
            <a:r>
              <a:rPr lang="ko-KR" altLang="en-US" dirty="0"/>
              <a:t>모필이나 펜</a:t>
            </a:r>
            <a:r>
              <a:rPr lang="en-US" altLang="ko-KR" dirty="0"/>
              <a:t>, </a:t>
            </a:r>
            <a:r>
              <a:rPr lang="ko-KR" altLang="en-US" dirty="0"/>
              <a:t>종이나 가죽이나 나무껍질과 같은 정교하게 다듬어진 표면</a:t>
            </a:r>
            <a:r>
              <a:rPr lang="en-US" altLang="ko-KR" dirty="0"/>
              <a:t>, </a:t>
            </a:r>
            <a:r>
              <a:rPr lang="ko-KR" altLang="en-US" dirty="0"/>
              <a:t>잉크나 페인트 등의 여러 가지 장치나 도구의 사용을 필요로 하는 하나의 기술이다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/>
              <a:t>기술이란 외적으로 도움이 될 뿐만 아니라 의식을 내적으로 변화시킨다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바이올린 주자나 오르간 주자는 그 기술을 내면화하고 기계를 제</a:t>
            </a:r>
            <a:r>
              <a:rPr lang="en-US" altLang="ko-KR" dirty="0"/>
              <a:t>2</a:t>
            </a:r>
            <a:r>
              <a:rPr lang="ko-KR" altLang="en-US" dirty="0"/>
              <a:t>의 본성</a:t>
            </a:r>
            <a:r>
              <a:rPr lang="en-US" altLang="ko-KR" dirty="0"/>
              <a:t>, </a:t>
            </a:r>
            <a:r>
              <a:rPr lang="ko-KR" altLang="en-US" dirty="0"/>
              <a:t>즉 자신의 마음의 일부로 삼는다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쓰기는 악기 연주보다 훨씬 깊이 내면화된 기술이다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쓰기는 하나의 테크놀로지이다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368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 smtClean="0"/>
              <a:t>소리는 </a:t>
            </a:r>
            <a:r>
              <a:rPr lang="ko-KR" altLang="en-US" dirty="0"/>
              <a:t>그것이 사라지려고 할 때만 존재한다</a:t>
            </a:r>
            <a:r>
              <a:rPr lang="en-US" altLang="ko-KR" dirty="0"/>
              <a:t>. </a:t>
            </a:r>
            <a:r>
              <a:rPr lang="ko-KR" altLang="en-US" dirty="0"/>
              <a:t>소리 전체를 한꺼번에 현존시킬 수 없다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쓰기에서 말은 </a:t>
            </a:r>
            <a:r>
              <a:rPr lang="ko-KR" altLang="en-US" dirty="0"/>
              <a:t>사건이 아니라 사물이며 그 전체가 한꺼번에 </a:t>
            </a:r>
            <a:r>
              <a:rPr lang="ko-KR" altLang="en-US" dirty="0" smtClean="0"/>
              <a:t>현존한다</a:t>
            </a:r>
            <a:r>
              <a:rPr lang="en-US" altLang="ko-KR" dirty="0" smtClean="0"/>
              <a:t>present. </a:t>
            </a:r>
          </a:p>
          <a:p>
            <a:r>
              <a:rPr lang="ko-KR" altLang="en-US" dirty="0" smtClean="0"/>
              <a:t>말은 </a:t>
            </a:r>
            <a:r>
              <a:rPr lang="ko-KR" altLang="en-US" dirty="0"/>
              <a:t>작은 부분으로 완전히 분해할 수 있고</a:t>
            </a:r>
            <a:r>
              <a:rPr lang="en-US" altLang="ko-KR" dirty="0"/>
              <a:t>, </a:t>
            </a:r>
            <a:r>
              <a:rPr lang="ko-KR" altLang="en-US" dirty="0"/>
              <a:t>그 작은 부분을 왼쪽에서 오른쪽으로 써가면서 오른쪽에서 왼쪽으로 발음할 수 있다</a:t>
            </a:r>
            <a:r>
              <a:rPr lang="en-US" altLang="ko-KR" dirty="0"/>
              <a:t>. </a:t>
            </a:r>
            <a:r>
              <a:rPr lang="ko-KR" altLang="en-US" dirty="0"/>
              <a:t>모든 스크립트는 말을 어느 의미에서의 사물</a:t>
            </a:r>
            <a:r>
              <a:rPr lang="en-US" altLang="ko-KR" dirty="0"/>
              <a:t>, </a:t>
            </a:r>
            <a:r>
              <a:rPr lang="ko-KR" altLang="en-US" dirty="0"/>
              <a:t>정지한 것으로 나타내고</a:t>
            </a:r>
            <a:r>
              <a:rPr lang="en-US" altLang="ko-KR" dirty="0"/>
              <a:t>, </a:t>
            </a:r>
            <a:r>
              <a:rPr lang="ko-KR" altLang="en-US" dirty="0"/>
              <a:t>시각으로 붙잡을 수 있는 움직이지 않는 표지로써 나타낸다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특히 알파벳은 </a:t>
            </a:r>
            <a:r>
              <a:rPr lang="ko-KR" altLang="en-US" dirty="0"/>
              <a:t>그 자체가 사물로서 소리를 표현하며 변해가는 소리의 세계를 정지된 半영구적인 공간의 세계로 변형시킨다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쓰기는 시간을 사라지게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34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알파벳은 다른 어떠한 </a:t>
            </a:r>
            <a:r>
              <a:rPr lang="ko-KR" altLang="en-US" dirty="0" smtClean="0"/>
              <a:t>쓰기 기술보다도 </a:t>
            </a:r>
            <a:r>
              <a:rPr lang="ko-KR" altLang="en-US" dirty="0"/>
              <a:t>소리를 소리로서 직접 상정하여 공간적인 등가물로 </a:t>
            </a:r>
            <a:r>
              <a:rPr lang="ko-KR" altLang="en-US" dirty="0" smtClean="0"/>
              <a:t>환원한다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그리고 </a:t>
            </a:r>
            <a:r>
              <a:rPr lang="ko-KR" altLang="en-US" dirty="0"/>
              <a:t>또 음절문자보다도 작은 단위</a:t>
            </a:r>
            <a:r>
              <a:rPr lang="en-US" altLang="ko-KR" dirty="0"/>
              <a:t>, </a:t>
            </a:r>
            <a:r>
              <a:rPr lang="ko-KR" altLang="en-US" dirty="0"/>
              <a:t>한층 분석적이고 </a:t>
            </a:r>
            <a:r>
              <a:rPr lang="ko-KR" altLang="en-US" dirty="0" err="1"/>
              <a:t>조작가능한</a:t>
            </a:r>
            <a:r>
              <a:rPr lang="ko-KR" altLang="en-US" dirty="0"/>
              <a:t> 단위로까지 환원하기 때문이다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표음문자의 중요한 특징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한글은 더욱 그러하다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예를 들면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밝은 달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이라고 써보라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한자로 明月이라고 쓸 때와 어떻게 다른가</a:t>
            </a:r>
            <a:r>
              <a:rPr lang="en-US" altLang="ko-KR" dirty="0" smtClean="0"/>
              <a:t>?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시간을 공간화한다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403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fontAlgn="base"/>
            <a:r>
              <a:rPr lang="ko-KR" altLang="en-US" dirty="0"/>
              <a:t>씌어진 말은 말해지는 말이 지니는 </a:t>
            </a:r>
            <a:r>
              <a:rPr lang="ko-KR" altLang="en-US" dirty="0" smtClean="0"/>
              <a:t>상황에서 </a:t>
            </a:r>
            <a:r>
              <a:rPr lang="ko-KR" altLang="en-US" dirty="0"/>
              <a:t>멀리 떨어져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말은 </a:t>
            </a:r>
            <a:r>
              <a:rPr lang="ko-KR" altLang="en-US" dirty="0"/>
              <a:t>살아 있는 인간에 의해서 실제로 살아 있는 타인이나 타인들에게</a:t>
            </a:r>
            <a:r>
              <a:rPr lang="en-US" altLang="ko-KR" dirty="0"/>
              <a:t>, </a:t>
            </a:r>
            <a:r>
              <a:rPr lang="ko-KR" altLang="en-US" dirty="0" smtClean="0"/>
              <a:t>어떤 </a:t>
            </a:r>
            <a:r>
              <a:rPr lang="ko-KR" altLang="en-US" dirty="0"/>
              <a:t>특정한 때에 말해진다</a:t>
            </a:r>
            <a:r>
              <a:rPr lang="en-US" altLang="ko-KR" dirty="0"/>
              <a:t>. </a:t>
            </a:r>
            <a:r>
              <a:rPr lang="ko-KR" altLang="en-US" dirty="0" smtClean="0"/>
              <a:t>대단히 </a:t>
            </a:r>
            <a:r>
              <a:rPr lang="ko-KR" altLang="en-US" dirty="0"/>
              <a:t>상황구속적이다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ko-KR" altLang="en-US" dirty="0"/>
              <a:t>그러나 텍스트 속에서 </a:t>
            </a:r>
            <a:r>
              <a:rPr lang="ko-KR" altLang="en-US" dirty="0" smtClean="0"/>
              <a:t>문자는 </a:t>
            </a:r>
            <a:r>
              <a:rPr lang="ko-KR" altLang="en-US" dirty="0"/>
              <a:t>고립되어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텍스트를 작성할 때는 쓰는 인간도 </a:t>
            </a:r>
            <a:r>
              <a:rPr lang="ko-KR" altLang="en-US" dirty="0"/>
              <a:t>역시 고립되어 있다</a:t>
            </a:r>
            <a:r>
              <a:rPr lang="en-US" altLang="ko-KR" dirty="0"/>
              <a:t>. </a:t>
            </a:r>
            <a:r>
              <a:rPr lang="ko-KR" altLang="en-US" dirty="0"/>
              <a:t>쓰기는 </a:t>
            </a:r>
            <a:r>
              <a:rPr lang="ko-KR" altLang="en-US" dirty="0" smtClean="0"/>
              <a:t>고독한 </a:t>
            </a:r>
            <a:r>
              <a:rPr lang="ko-KR" altLang="en-US" dirty="0"/>
              <a:t>작업이다</a:t>
            </a:r>
            <a:r>
              <a:rPr lang="en-US" altLang="ko-KR" dirty="0"/>
              <a:t>. </a:t>
            </a:r>
            <a:endParaRPr lang="ko-KR" altLang="en-US" dirty="0"/>
          </a:p>
          <a:p>
            <a:r>
              <a:rPr lang="ko-KR" altLang="en-US" dirty="0" smtClean="0"/>
              <a:t>작가가 </a:t>
            </a:r>
            <a:r>
              <a:rPr lang="ko-KR" altLang="en-US" dirty="0"/>
              <a:t>설정한 청중은 언제나 허구이다</a:t>
            </a:r>
            <a:r>
              <a:rPr lang="en-US" altLang="ko-KR" dirty="0"/>
              <a:t>. </a:t>
            </a:r>
            <a:r>
              <a:rPr lang="ko-KR" altLang="en-US" dirty="0"/>
              <a:t>부재하는 혹은 미지의 상태에 있는 독자가 맡는 구실을 작가는 </a:t>
            </a:r>
            <a:r>
              <a:rPr lang="ko-KR" altLang="en-US" dirty="0" smtClean="0"/>
              <a:t>꾸며낸다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잘 </a:t>
            </a:r>
            <a:r>
              <a:rPr lang="ko-KR" altLang="en-US" dirty="0"/>
              <a:t>아는 친구에게 편지를 쓸 때에도 나는 그가 어떤 기분일지를 허구로 마련해낼 수밖에 없다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기호는 상황에서 </a:t>
            </a:r>
            <a:r>
              <a:rPr lang="ko-KR" altLang="en-US" dirty="0" err="1" smtClean="0"/>
              <a:t>떨어져나온다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835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ko-KR" altLang="en-US" dirty="0" smtClean="0"/>
              <a:t>씌어진 글에는 </a:t>
            </a:r>
            <a:r>
              <a:rPr lang="ko-KR" altLang="en-US" dirty="0"/>
              <a:t>몸짓도 얼굴의 표정도 목소리의 억양도 없고</a:t>
            </a:r>
            <a:r>
              <a:rPr lang="en-US" altLang="ko-KR" dirty="0"/>
              <a:t>, </a:t>
            </a:r>
            <a:r>
              <a:rPr lang="ko-KR" altLang="en-US" dirty="0"/>
              <a:t>실제의 청자도 없다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ko-KR" altLang="en-US" dirty="0" smtClean="0"/>
              <a:t>쓰는 </a:t>
            </a:r>
            <a:r>
              <a:rPr lang="ko-KR" altLang="en-US" dirty="0"/>
              <a:t>사람은 어떤 실재하는 상황의 도움도 받지 않고</a:t>
            </a:r>
            <a:r>
              <a:rPr lang="en-US" altLang="ko-KR" dirty="0"/>
              <a:t>, </a:t>
            </a:r>
            <a:r>
              <a:rPr lang="ko-KR" altLang="en-US" dirty="0"/>
              <a:t>그 씌어진 기호로 모든 것이 명료하게 되도록 </a:t>
            </a:r>
            <a:r>
              <a:rPr lang="ko-KR" altLang="en-US" dirty="0" smtClean="0"/>
              <a:t>해야 </a:t>
            </a:r>
            <a:r>
              <a:rPr lang="ko-KR" altLang="en-US" dirty="0"/>
              <a:t>한다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ko-KR" altLang="en-US" dirty="0"/>
              <a:t>쓰기에서는 고치기가 가능하다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말하기에서는 </a:t>
            </a:r>
            <a:r>
              <a:rPr lang="ko-KR" altLang="en-US" dirty="0"/>
              <a:t>유창함이 중요하다</a:t>
            </a:r>
            <a:r>
              <a:rPr lang="en-US" altLang="ko-KR" dirty="0"/>
              <a:t>. </a:t>
            </a:r>
            <a:r>
              <a:rPr lang="ko-KR" altLang="en-US" dirty="0" smtClean="0"/>
              <a:t>정정하다 </a:t>
            </a:r>
            <a:r>
              <a:rPr lang="ko-KR" altLang="en-US" dirty="0"/>
              <a:t>보면</a:t>
            </a:r>
            <a:r>
              <a:rPr lang="en-US" altLang="ko-KR" dirty="0"/>
              <a:t>, </a:t>
            </a:r>
            <a:r>
              <a:rPr lang="ko-KR" altLang="en-US" dirty="0" smtClean="0"/>
              <a:t>오히려 </a:t>
            </a:r>
            <a:r>
              <a:rPr lang="ko-KR" altLang="en-US" dirty="0"/>
              <a:t>신뢰를 떨어뜨리는 역효과를 낳는다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쓰기에서 </a:t>
            </a:r>
            <a:r>
              <a:rPr lang="ko-KR" altLang="en-US" dirty="0"/>
              <a:t>정정은 굉장한 효과를 낳는다</a:t>
            </a:r>
            <a:r>
              <a:rPr lang="en-US" altLang="ko-KR" dirty="0"/>
              <a:t>. </a:t>
            </a:r>
            <a:r>
              <a:rPr lang="ko-KR" altLang="en-US" dirty="0"/>
              <a:t>정정이 이루어진 것을 독자가 알 수가 없다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그렇게 </a:t>
            </a:r>
            <a:r>
              <a:rPr lang="ko-KR" altLang="en-US" dirty="0"/>
              <a:t>해야지 정확성과 분석적인 엄밀함이 생긴다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글쓰기는 명료해야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407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ko-KR" altLang="en-US" dirty="0" smtClean="0"/>
              <a:t>혼자 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그러므로 </a:t>
            </a:r>
            <a:r>
              <a:rPr lang="ko-KR" altLang="en-US" dirty="0" err="1" smtClean="0"/>
              <a:t>글쓰는</a:t>
            </a:r>
            <a:r>
              <a:rPr lang="ko-KR" altLang="en-US" dirty="0" smtClean="0"/>
              <a:t> 나와 그것에 대해 글을 쓰는 그 외부 객체의 구분이 확실하다</a:t>
            </a:r>
            <a:r>
              <a:rPr lang="en-US" altLang="ko-KR" dirty="0" smtClean="0"/>
              <a:t>. </a:t>
            </a:r>
          </a:p>
          <a:p>
            <a:pPr fontAlgn="base"/>
            <a:r>
              <a:rPr lang="ko-KR" altLang="en-US" dirty="0" smtClean="0"/>
              <a:t>쓰기와 </a:t>
            </a:r>
            <a:r>
              <a:rPr lang="ko-KR" altLang="en-US" dirty="0"/>
              <a:t>정정과정은 객체에 대해 쓰는 과정일 뿐만 아니라</a:t>
            </a:r>
            <a:r>
              <a:rPr lang="en-US" altLang="ko-KR" dirty="0"/>
              <a:t>, </a:t>
            </a:r>
            <a:r>
              <a:rPr lang="ko-KR" altLang="en-US" dirty="0"/>
              <a:t>스스로 쓴 것마저도 객관화하여 보는 자기자신을 성립시킨다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객체를 사고할 </a:t>
            </a:r>
            <a:r>
              <a:rPr lang="ko-KR" altLang="en-US" dirty="0"/>
              <a:t>뿐만 아니라</a:t>
            </a:r>
            <a:r>
              <a:rPr lang="en-US" altLang="ko-KR" dirty="0"/>
              <a:t>, </a:t>
            </a:r>
            <a:r>
              <a:rPr lang="ko-KR" altLang="en-US" dirty="0"/>
              <a:t>자기자신마저도 반성하는 내면적 사고를 만들어놓는다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쓰기에 </a:t>
            </a:r>
            <a:r>
              <a:rPr lang="ko-KR" altLang="en-US" dirty="0"/>
              <a:t>의해서 위대한 내성적인 종교적 전통</a:t>
            </a:r>
            <a:r>
              <a:rPr lang="en-US" altLang="ko-KR" dirty="0"/>
              <a:t>, </a:t>
            </a:r>
            <a:r>
              <a:rPr lang="ko-KR" altLang="en-US" dirty="0"/>
              <a:t>불교</a:t>
            </a:r>
            <a:r>
              <a:rPr lang="en-US" altLang="ko-KR" dirty="0"/>
              <a:t>, </a:t>
            </a:r>
            <a:r>
              <a:rPr lang="ko-KR" altLang="en-US" dirty="0"/>
              <a:t>유대교</a:t>
            </a:r>
            <a:r>
              <a:rPr lang="en-US" altLang="ko-KR" dirty="0"/>
              <a:t>, </a:t>
            </a:r>
            <a:r>
              <a:rPr lang="ko-KR" altLang="en-US" dirty="0"/>
              <a:t>기독교</a:t>
            </a:r>
            <a:r>
              <a:rPr lang="en-US" altLang="ko-KR" dirty="0"/>
              <a:t>, </a:t>
            </a:r>
            <a:r>
              <a:rPr lang="ko-KR" altLang="en-US" dirty="0"/>
              <a:t>이슬람교와 같은 종교적 전통이 가능해졌다</a:t>
            </a:r>
            <a:r>
              <a:rPr lang="en-US" altLang="ko-KR" dirty="0"/>
              <a:t>. </a:t>
            </a:r>
            <a:r>
              <a:rPr lang="ko-KR" altLang="en-US" dirty="0"/>
              <a:t>고대 그리스인과 로마인은 철학을 발명해냈다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글쓰기는 반성적 의식을 발전시킨다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380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25" y="2674939"/>
            <a:ext cx="7025940" cy="3274342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세계 </a:t>
            </a:r>
            <a:r>
              <a:rPr lang="en-US" altLang="ko-KR" dirty="0" smtClean="0"/>
              <a:t>4</a:t>
            </a:r>
            <a:r>
              <a:rPr lang="ko-KR" altLang="en-US" dirty="0" smtClean="0"/>
              <a:t>대 문명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582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ko-KR" altLang="en-US" dirty="0"/>
              <a:t>쓰기로 사용되는 문자는 </a:t>
            </a:r>
            <a:r>
              <a:rPr lang="ko-KR" altLang="en-US" dirty="0" smtClean="0"/>
              <a:t>텍스트가 </a:t>
            </a:r>
            <a:r>
              <a:rPr lang="ko-KR" altLang="en-US" dirty="0"/>
              <a:t>되기 전까지는 존재하지 않는다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그러나 </a:t>
            </a:r>
            <a:r>
              <a:rPr lang="ko-KR" altLang="en-US" dirty="0"/>
              <a:t>인쇄의 경우 말은 </a:t>
            </a:r>
            <a:r>
              <a:rPr lang="ko-KR" altLang="en-US" dirty="0" smtClean="0"/>
              <a:t>이미 </a:t>
            </a:r>
            <a:r>
              <a:rPr lang="ko-KR" altLang="en-US" dirty="0"/>
              <a:t>활자로 만들어진다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ko-KR" altLang="en-US" dirty="0"/>
              <a:t>각 문자가 따로따로 떨어진 금속조각 또는 활자로 만들어져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 </a:t>
            </a:r>
          </a:p>
          <a:p>
            <a:pPr fontAlgn="base"/>
            <a:r>
              <a:rPr lang="ko-KR" altLang="en-US" dirty="0" smtClean="0"/>
              <a:t>그리고 그것들을 조립하여 텍스트를 제조해낸다</a:t>
            </a:r>
            <a:r>
              <a:rPr lang="en-US" altLang="ko-KR" dirty="0" smtClean="0"/>
              <a:t>. </a:t>
            </a:r>
          </a:p>
          <a:p>
            <a:pPr fontAlgn="base"/>
            <a:r>
              <a:rPr lang="ko-KR" altLang="en-US" dirty="0" smtClean="0"/>
              <a:t>대체 </a:t>
            </a:r>
            <a:r>
              <a:rPr lang="ko-KR" altLang="en-US" dirty="0"/>
              <a:t>가능한 일련의 </a:t>
            </a:r>
            <a:r>
              <a:rPr lang="ko-KR" altLang="en-US" dirty="0" smtClean="0"/>
              <a:t>부품으로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동일한 복합적인 제품을 일련의 조립공정을 통해서 </a:t>
            </a:r>
            <a:r>
              <a:rPr lang="ko-KR" altLang="en-US" dirty="0" smtClean="0"/>
              <a:t>생산해가는 최초의 조립라인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fontAlgn="base"/>
            <a:r>
              <a:rPr lang="en-US" altLang="ko-KR" dirty="0" smtClean="0"/>
              <a:t>17</a:t>
            </a:r>
            <a:r>
              <a:rPr lang="ko-KR" altLang="en-US" dirty="0"/>
              <a:t>세기 후반의 산업혁명은 </a:t>
            </a:r>
            <a:r>
              <a:rPr lang="ko-KR" altLang="en-US" dirty="0" smtClean="0"/>
              <a:t>인쇄의 이 </a:t>
            </a:r>
            <a:r>
              <a:rPr lang="ko-KR" altLang="en-US" dirty="0"/>
              <a:t>부품조립 공정을 다른 제품의 공정에도 적용시킨 </a:t>
            </a:r>
            <a:r>
              <a:rPr lang="ko-KR" altLang="en-US" dirty="0" smtClean="0"/>
              <a:t>것</a:t>
            </a:r>
            <a:r>
              <a:rPr lang="en-US" altLang="ko-KR" dirty="0" smtClean="0"/>
              <a:t>. </a:t>
            </a:r>
            <a:endParaRPr lang="ko-KR" altLang="en-US" dirty="0"/>
          </a:p>
          <a:p>
            <a:pPr fontAlgn="base"/>
            <a:endParaRPr lang="en-US" altLang="ko-KR" dirty="0" smtClean="0"/>
          </a:p>
          <a:p>
            <a:pPr fontAlgn="base"/>
            <a:r>
              <a:rPr lang="ko-KR" altLang="en-US" dirty="0" smtClean="0"/>
              <a:t>저자 </a:t>
            </a:r>
            <a:r>
              <a:rPr lang="ko-KR" altLang="en-US" dirty="0"/>
              <a:t>이외에도 출판인</a:t>
            </a:r>
            <a:r>
              <a:rPr lang="en-US" altLang="ko-KR" dirty="0"/>
              <a:t>, </a:t>
            </a:r>
            <a:r>
              <a:rPr lang="ko-KR" altLang="en-US" dirty="0"/>
              <a:t>저작권 대리인</a:t>
            </a:r>
            <a:r>
              <a:rPr lang="en-US" altLang="ko-KR" dirty="0"/>
              <a:t>, </a:t>
            </a:r>
            <a:r>
              <a:rPr lang="ko-KR" altLang="en-US" dirty="0"/>
              <a:t>출판사 편집자</a:t>
            </a:r>
            <a:r>
              <a:rPr lang="en-US" altLang="ko-KR" dirty="0"/>
              <a:t>, </a:t>
            </a:r>
            <a:r>
              <a:rPr lang="ko-KR" altLang="en-US" dirty="0"/>
              <a:t>원고 교정인</a:t>
            </a:r>
            <a:r>
              <a:rPr lang="en-US" altLang="ko-KR" dirty="0"/>
              <a:t>, </a:t>
            </a:r>
            <a:r>
              <a:rPr lang="ko-KR" altLang="en-US" dirty="0"/>
              <a:t>인쇄공</a:t>
            </a:r>
            <a:r>
              <a:rPr lang="en-US" altLang="ko-KR" dirty="0"/>
              <a:t>, </a:t>
            </a:r>
            <a:r>
              <a:rPr lang="ko-KR" altLang="en-US" dirty="0"/>
              <a:t>디자이너</a:t>
            </a:r>
            <a:r>
              <a:rPr lang="en-US" altLang="ko-KR" dirty="0"/>
              <a:t>, </a:t>
            </a:r>
            <a:r>
              <a:rPr lang="ko-KR" altLang="en-US" dirty="0" err="1"/>
              <a:t>제본공</a:t>
            </a:r>
            <a:r>
              <a:rPr lang="ko-KR" altLang="en-US" dirty="0"/>
              <a:t> 등 많은 사람들을 필요로 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공정은 </a:t>
            </a:r>
            <a:r>
              <a:rPr lang="ko-KR" altLang="en-US" dirty="0"/>
              <a:t>분업화되어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인쇄는 조립공정의 원형이다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41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ko-KR" altLang="en-US" dirty="0" smtClean="0"/>
              <a:t>쓰기는 </a:t>
            </a:r>
            <a:r>
              <a:rPr lang="ko-KR" altLang="en-US" dirty="0"/>
              <a:t>소리의 세계에서 시각적 공간의 세계로 단어를 옮겨놓지만</a:t>
            </a:r>
            <a:r>
              <a:rPr lang="en-US" altLang="ko-KR" dirty="0"/>
              <a:t>, </a:t>
            </a:r>
            <a:r>
              <a:rPr lang="ko-KR" altLang="en-US" dirty="0"/>
              <a:t>인쇄는 </a:t>
            </a:r>
            <a:r>
              <a:rPr lang="ko-KR" altLang="en-US" dirty="0" smtClean="0"/>
              <a:t>그 시각적 공간을 더욱 기하학화한다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ko-KR" altLang="en-US" dirty="0" smtClean="0"/>
              <a:t>손으로 </a:t>
            </a:r>
            <a:r>
              <a:rPr lang="ko-KR" altLang="en-US" dirty="0"/>
              <a:t>활자를 짜는 일이란 </a:t>
            </a:r>
            <a:r>
              <a:rPr lang="ko-KR" altLang="en-US" dirty="0" smtClean="0"/>
              <a:t>활자를 사각형 안에 </a:t>
            </a:r>
            <a:r>
              <a:rPr lang="ko-KR" altLang="en-US" dirty="0"/>
              <a:t>적당한 위치에 놓는 일이다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이미 </a:t>
            </a:r>
            <a:r>
              <a:rPr lang="ko-KR" altLang="en-US" dirty="0"/>
              <a:t>틀이 짜여진 판 속에 활자를 적당한 위치에 놓고 배열하는 </a:t>
            </a:r>
            <a:r>
              <a:rPr lang="ko-KR" altLang="en-US" dirty="0" smtClean="0"/>
              <a:t>것</a:t>
            </a:r>
            <a:r>
              <a:rPr lang="en-US" altLang="ko-KR" dirty="0" smtClean="0"/>
              <a:t>. </a:t>
            </a:r>
            <a:endParaRPr lang="ko-KR" altLang="en-US" dirty="0"/>
          </a:p>
          <a:p>
            <a:pPr fontAlgn="base"/>
            <a:r>
              <a:rPr lang="ko-KR" altLang="en-US" dirty="0" smtClean="0"/>
              <a:t>쓰기에서 </a:t>
            </a:r>
            <a:r>
              <a:rPr lang="ko-KR" altLang="en-US" dirty="0"/>
              <a:t>전해지는 </a:t>
            </a:r>
            <a:r>
              <a:rPr lang="ko-KR" altLang="en-US" dirty="0" smtClean="0"/>
              <a:t>삐뚤삐뚤한 공간은 이미 아니다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ko-KR" altLang="en-US" dirty="0" smtClean="0"/>
              <a:t>인쇄된 </a:t>
            </a:r>
            <a:r>
              <a:rPr lang="ko-KR" altLang="en-US" dirty="0"/>
              <a:t>텍스트는 기계에 의해서 만들어진 </a:t>
            </a:r>
            <a:r>
              <a:rPr lang="ko-KR" altLang="en-US" dirty="0" smtClean="0"/>
              <a:t>공간 속에 있다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ko-KR" altLang="en-US" dirty="0" smtClean="0"/>
              <a:t> 인쇄된 </a:t>
            </a:r>
            <a:r>
              <a:rPr lang="ko-KR" altLang="en-US" dirty="0"/>
              <a:t>텍스트는 대체로 필사본의 텍스트보다 훨씬 읽기 쉽다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9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ko-KR" altLang="en-US" dirty="0" smtClean="0"/>
              <a:t>인쇄는 </a:t>
            </a:r>
            <a:r>
              <a:rPr lang="ko-KR" altLang="en-US" dirty="0"/>
              <a:t>작고 가지기 다니기 쉬운 책을 만들어냈다</a:t>
            </a:r>
            <a:r>
              <a:rPr lang="en-US" altLang="ko-KR" dirty="0"/>
              <a:t>. </a:t>
            </a:r>
            <a:r>
              <a:rPr lang="en-US" altLang="ko-KR" dirty="0" smtClean="0"/>
              <a:t> </a:t>
            </a:r>
            <a:r>
              <a:rPr lang="ko-KR" altLang="en-US" dirty="0" smtClean="0"/>
              <a:t>혼자서 조용히 읽을 수 있다</a:t>
            </a:r>
            <a:r>
              <a:rPr lang="en-US" altLang="ko-KR" dirty="0" smtClean="0"/>
              <a:t>. </a:t>
            </a:r>
            <a:endParaRPr lang="ko-KR" altLang="en-US" dirty="0"/>
          </a:p>
          <a:p>
            <a:pPr fontAlgn="base"/>
            <a:r>
              <a:rPr lang="ko-KR" altLang="en-US" dirty="0"/>
              <a:t>인쇄는 말에 대한 사적 소유권</a:t>
            </a:r>
            <a:r>
              <a:rPr lang="en-US" altLang="ko-KR" dirty="0"/>
              <a:t>, </a:t>
            </a:r>
            <a:r>
              <a:rPr lang="ko-KR" altLang="en-US" dirty="0"/>
              <a:t>지적 재산권 관념을 만들어냈다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구술문화에서는 </a:t>
            </a:r>
            <a:r>
              <a:rPr lang="ko-KR" altLang="en-US" dirty="0"/>
              <a:t>표절에 대한 감각이 없다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인쇄 </a:t>
            </a:r>
            <a:r>
              <a:rPr lang="ko-KR" altLang="en-US" dirty="0"/>
              <a:t>초기부터 이미 최초의 출판사 이외의 사람이 그 </a:t>
            </a:r>
            <a:r>
              <a:rPr lang="ko-KR" altLang="en-US" dirty="0" err="1"/>
              <a:t>인쇄본을</a:t>
            </a:r>
            <a:r>
              <a:rPr lang="ko-KR" altLang="en-US" dirty="0"/>
              <a:t> 다시 찍는 것을 금하는 ‘특허’가 </a:t>
            </a:r>
            <a:r>
              <a:rPr lang="ko-KR" altLang="en-US" dirty="0" smtClean="0"/>
              <a:t>생겨났다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en-US" altLang="ko-KR" dirty="0" smtClean="0"/>
              <a:t>16</a:t>
            </a:r>
            <a:r>
              <a:rPr lang="ko-KR" altLang="en-US" dirty="0"/>
              <a:t>세기에는 </a:t>
            </a:r>
            <a:r>
              <a:rPr lang="ko-KR" altLang="en-US" dirty="0" smtClean="0"/>
              <a:t>출판사의 </a:t>
            </a:r>
            <a:r>
              <a:rPr lang="ko-KR" altLang="en-US" dirty="0"/>
              <a:t>권리를 </a:t>
            </a:r>
            <a:r>
              <a:rPr lang="ko-KR" altLang="en-US" dirty="0" smtClean="0"/>
              <a:t>위한 </a:t>
            </a:r>
            <a:r>
              <a:rPr lang="ko-KR" altLang="en-US" dirty="0"/>
              <a:t>서적 출판업 조합이 런던에서 설립되었다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en-US" altLang="ko-KR" dirty="0" smtClean="0"/>
              <a:t>18</a:t>
            </a:r>
            <a:r>
              <a:rPr lang="ko-KR" altLang="en-US" dirty="0"/>
              <a:t>세기에 근대적인 저작권법이 서유럽 전역에서 </a:t>
            </a:r>
            <a:r>
              <a:rPr lang="ko-KR" altLang="en-US" dirty="0" smtClean="0"/>
              <a:t>만들어졌다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ko-KR" altLang="en-US" dirty="0" smtClean="0"/>
              <a:t>인쇄는 </a:t>
            </a:r>
            <a:r>
              <a:rPr lang="ko-KR" altLang="en-US" dirty="0"/>
              <a:t>말을 상품으로 바꾸어버렸다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그전의 </a:t>
            </a:r>
            <a:r>
              <a:rPr lang="ko-KR" altLang="en-US" dirty="0"/>
              <a:t>공동적인 구술문화의 세계는 사적인 것으로 저마다 주장되는 자유 소유권으로 완전히 분할되었다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사적인 감각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사적 재산권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401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fontAlgn="base"/>
            <a:r>
              <a:rPr lang="ko-KR" altLang="en-US" dirty="0"/>
              <a:t>인쇄는 </a:t>
            </a:r>
            <a:r>
              <a:rPr lang="ko-KR" altLang="en-US" dirty="0" smtClean="0"/>
              <a:t>하나의 작품을 똑같은 수천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수만의 </a:t>
            </a:r>
            <a:r>
              <a:rPr lang="ko-KR" altLang="en-US" dirty="0"/>
              <a:t>복사물 속에 </a:t>
            </a:r>
            <a:r>
              <a:rPr lang="ko-KR" altLang="en-US" dirty="0" smtClean="0"/>
              <a:t>담는다</a:t>
            </a:r>
            <a:r>
              <a:rPr lang="en-US" altLang="ko-KR" dirty="0" smtClean="0"/>
              <a:t>. </a:t>
            </a:r>
          </a:p>
          <a:p>
            <a:pPr fontAlgn="base"/>
            <a:r>
              <a:rPr lang="ko-KR" altLang="en-US" dirty="0" smtClean="0"/>
              <a:t>인쇄된 </a:t>
            </a:r>
            <a:r>
              <a:rPr lang="ko-KR" altLang="en-US" dirty="0"/>
              <a:t>텍스트는 저자의 말을 결정적인 혹은 최종적인 형태로 나타낸다</a:t>
            </a:r>
            <a:r>
              <a:rPr lang="en-US" altLang="ko-KR" dirty="0"/>
              <a:t>. </a:t>
            </a:r>
            <a:r>
              <a:rPr lang="ko-KR" altLang="en-US" dirty="0" smtClean="0"/>
              <a:t>인쇄가 </a:t>
            </a:r>
            <a:r>
              <a:rPr lang="ko-KR" altLang="en-US" dirty="0"/>
              <a:t>완료되면 텍스트는 더 이상 손볼 수 없다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필사본은 </a:t>
            </a:r>
            <a:r>
              <a:rPr lang="ko-KR" altLang="en-US" dirty="0"/>
              <a:t>주석이나 난외 방주를 통해서 </a:t>
            </a:r>
            <a:r>
              <a:rPr lang="ko-KR" altLang="en-US" dirty="0" smtClean="0"/>
              <a:t>외부와 대화를 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인쇄는 독자들로부터 폐쇄된다</a:t>
            </a:r>
            <a:r>
              <a:rPr lang="en-US" altLang="ko-KR" dirty="0" smtClean="0"/>
              <a:t>. </a:t>
            </a:r>
          </a:p>
          <a:p>
            <a:pPr fontAlgn="base"/>
            <a:r>
              <a:rPr lang="ko-KR" altLang="en-US" dirty="0" smtClean="0"/>
              <a:t>안으로 폐쇄되면서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텍스트 내부의 견고한 구조가 중요해진다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fontAlgn="base"/>
            <a:r>
              <a:rPr lang="ko-KR" altLang="en-US" dirty="0" smtClean="0"/>
              <a:t>인쇄 이후 길고 </a:t>
            </a:r>
            <a:r>
              <a:rPr lang="ko-KR" altLang="en-US" dirty="0"/>
              <a:t>정교한 이야기를 가진 소설이 만들어졌다</a:t>
            </a:r>
            <a:r>
              <a:rPr lang="en-US" altLang="ko-KR" dirty="0"/>
              <a:t>. </a:t>
            </a:r>
            <a:r>
              <a:rPr lang="ko-KR" altLang="en-US" dirty="0"/>
              <a:t>절정은 탐정소설</a:t>
            </a:r>
            <a:r>
              <a:rPr lang="en-US" altLang="ko-KR" dirty="0"/>
              <a:t>. </a:t>
            </a:r>
            <a:r>
              <a:rPr lang="ko-KR" altLang="en-US" dirty="0"/>
              <a:t>학술작품도 마찬가지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정교하게 구축된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수정될 수 없는</a:t>
            </a:r>
            <a:r>
              <a:rPr lang="en-US" altLang="ko-KR" dirty="0" smtClean="0"/>
              <a:t>,</a:t>
            </a:r>
            <a:r>
              <a:rPr lang="ko-KR" altLang="en-US" dirty="0" smtClean="0"/>
              <a:t> 안으로 닫힌 </a:t>
            </a:r>
            <a:r>
              <a:rPr lang="ko-KR" altLang="en-US" dirty="0"/>
              <a:t>텍스트의 개념이 가능해졌다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‘</a:t>
            </a:r>
            <a:r>
              <a:rPr lang="ko-KR" altLang="en-US" dirty="0" smtClean="0"/>
              <a:t>저자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의 탄생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152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인쇄문화는 </a:t>
            </a:r>
            <a:r>
              <a:rPr lang="ko-KR" altLang="en-US" dirty="0"/>
              <a:t>독자성과 창조성이라는 낭만적 개념을 낳았다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인쇄문화는 </a:t>
            </a:r>
            <a:r>
              <a:rPr lang="ko-KR" altLang="en-US" dirty="0"/>
              <a:t>작품의 기원과 그 의미를 </a:t>
            </a:r>
            <a:r>
              <a:rPr lang="ko-KR" altLang="en-US" dirty="0" smtClean="0"/>
              <a:t>외부 </a:t>
            </a:r>
            <a:r>
              <a:rPr lang="ko-KR" altLang="en-US" dirty="0"/>
              <a:t>영역으로부터 독립한 것으로 볼 수 있게 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작가들은 </a:t>
            </a:r>
            <a:r>
              <a:rPr lang="ko-KR" altLang="en-US" dirty="0"/>
              <a:t>다른 이들의 영향력으로부터 독립한 독창적인 것을 만들어내려고 불안해하고 초조해한다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 smtClean="0"/>
          </a:p>
          <a:p>
            <a:r>
              <a:rPr lang="ko-KR" altLang="en-US" dirty="0" smtClean="0"/>
              <a:t>그러나 구술문화에서는 독창성의 불안이 없다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53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altLang="ko-KR" dirty="0"/>
              <a:t>M. Poster</a:t>
            </a:r>
            <a:r>
              <a:rPr lang="ko-KR" altLang="en-US" dirty="0"/>
              <a:t>는 역사를 상징교환의 구조의 변화과정으로 </a:t>
            </a:r>
            <a:r>
              <a:rPr lang="ko-KR" altLang="en-US" dirty="0" smtClean="0"/>
              <a:t>생각했다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en-US" altLang="ko-KR" dirty="0" smtClean="0"/>
              <a:t>1</a:t>
            </a:r>
            <a:r>
              <a:rPr lang="ko-KR" altLang="en-US" dirty="0"/>
              <a:t>단계 목소리를 매개로 한 상징교환의 단계에서 자기는 대면관계의 전체성에 매몰된 발화점으로 구성된다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en-US" altLang="ko-KR" dirty="0" smtClean="0"/>
              <a:t>2</a:t>
            </a:r>
            <a:r>
              <a:rPr lang="ko-KR" altLang="en-US" dirty="0"/>
              <a:t>단계는 인쇄물에 의해 매개된 문어적인 표현에 의한 교환의 단계인데</a:t>
            </a:r>
            <a:r>
              <a:rPr lang="en-US" altLang="ko-KR" dirty="0"/>
              <a:t>, </a:t>
            </a:r>
            <a:r>
              <a:rPr lang="ko-KR" altLang="en-US" dirty="0"/>
              <a:t>이 단계는 기호의 재현</a:t>
            </a:r>
            <a:r>
              <a:rPr lang="en-US" altLang="ko-KR" dirty="0"/>
              <a:t>-</a:t>
            </a:r>
            <a:r>
              <a:rPr lang="ko-KR" altLang="en-US" dirty="0"/>
              <a:t>표상에 의해 규정되고</a:t>
            </a:r>
            <a:r>
              <a:rPr lang="en-US" altLang="ko-KR" dirty="0"/>
              <a:t>, </a:t>
            </a:r>
            <a:r>
              <a:rPr lang="ko-KR" altLang="en-US" dirty="0"/>
              <a:t>자기는 중심화되고 자율적인 행위자가 된다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ko-KR" altLang="en-US" dirty="0"/>
              <a:t>그리고 </a:t>
            </a:r>
            <a:r>
              <a:rPr lang="en-US" altLang="ko-KR" dirty="0"/>
              <a:t>3</a:t>
            </a:r>
            <a:r>
              <a:rPr lang="ko-KR" altLang="en-US" dirty="0"/>
              <a:t>단계는 전자적인 상징교환의 단계인데</a:t>
            </a:r>
            <a:r>
              <a:rPr lang="en-US" altLang="ko-KR" dirty="0"/>
              <a:t>, </a:t>
            </a:r>
            <a:r>
              <a:rPr lang="ko-KR" altLang="en-US" dirty="0"/>
              <a:t>이것은 정보적인 시뮬레이션에 의해 규정된다</a:t>
            </a:r>
            <a:r>
              <a:rPr lang="en-US" altLang="ko-KR" dirty="0"/>
              <a:t>. </a:t>
            </a:r>
            <a:r>
              <a:rPr lang="ko-KR" altLang="en-US" dirty="0"/>
              <a:t>자기는 </a:t>
            </a:r>
            <a:r>
              <a:rPr lang="ko-KR" altLang="en-US" dirty="0" err="1"/>
              <a:t>탈중심화하여</a:t>
            </a:r>
            <a:r>
              <a:rPr lang="ko-KR" altLang="en-US" dirty="0"/>
              <a:t> 편재하고 불확실성 속에 다수화된다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ko-KR" altLang="en-US" dirty="0" smtClean="0"/>
              <a:t>포스터는 전자적 양식을 </a:t>
            </a:r>
            <a:r>
              <a:rPr lang="ko-KR" altLang="en-US" dirty="0"/>
              <a:t>문자성과도 구술성과도 구분된다고 보고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그러나 옹은 전자적 양식을 구술성과 연결시킨다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ko-KR" altLang="en-US" dirty="0" smtClean="0"/>
              <a:t>이 문제는 나중에 다룬다</a:t>
            </a:r>
            <a:r>
              <a:rPr lang="en-US" altLang="ko-KR" dirty="0" smtClean="0"/>
              <a:t>.</a:t>
            </a:r>
          </a:p>
          <a:p>
            <a:pPr fontAlgn="base"/>
            <a:endParaRPr lang="ko-KR" altLang="en-US" dirty="0"/>
          </a:p>
          <a:p>
            <a:pPr fontAlgn="base"/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M. </a:t>
            </a:r>
            <a:r>
              <a:rPr lang="en-US" altLang="ko-KR" dirty="0" smtClean="0"/>
              <a:t>Poster</a:t>
            </a:r>
            <a:r>
              <a:rPr lang="ko-KR" altLang="en-US" dirty="0" smtClean="0"/>
              <a:t>의 정보양식론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494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가난한 </a:t>
            </a:r>
            <a:r>
              <a:rPr lang="ko-KR" altLang="en-US" dirty="0"/>
              <a:t>수도사인 루터의 교회비판이 변경의 이단운동으로 끝나지 않고 </a:t>
            </a:r>
            <a:r>
              <a:rPr lang="ko-KR" altLang="en-US" dirty="0" smtClean="0"/>
              <a:t>종교개혁으로 이어진 것은 종교개혁 덕분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ko-KR" altLang="en-US" dirty="0"/>
              <a:t>인쇄술이 </a:t>
            </a:r>
            <a:r>
              <a:rPr lang="ko-KR" altLang="en-US" dirty="0" smtClean="0"/>
              <a:t>가져다 준 </a:t>
            </a:r>
            <a:r>
              <a:rPr lang="ko-KR" altLang="en-US" dirty="0"/>
              <a:t>사회변화 중에서 최대의 변화는 국민국가와 국어의 형성을 들 수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en-US" altLang="ko-KR" dirty="0" smtClean="0"/>
              <a:t>16</a:t>
            </a:r>
            <a:r>
              <a:rPr lang="ko-KR" altLang="en-US" dirty="0"/>
              <a:t>세기 이래의 대량의 인쇄물은 하나의 집단 속에 하나의 언어를 동질화해 모국어가 탄생했다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인쇄와 사회변화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690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altLang="ko-KR" sz="2000" dirty="0" smtClean="0"/>
              <a:t>16</a:t>
            </a:r>
            <a:r>
              <a:rPr lang="ko-KR" altLang="en-US" sz="2000" dirty="0"/>
              <a:t>세기 이래 서유럽에서는 </a:t>
            </a:r>
            <a:r>
              <a:rPr lang="ko-KR" altLang="en-US" sz="2000" dirty="0" smtClean="0"/>
              <a:t>유럽 각지의 </a:t>
            </a:r>
            <a:r>
              <a:rPr lang="ko-KR" altLang="en-US" sz="2000" dirty="0"/>
              <a:t>사건을 기술하는 팸플릿 같은 인쇄물이 유통되기 시작했다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fontAlgn="base"/>
            <a:r>
              <a:rPr lang="ko-KR" altLang="en-US" sz="2000" dirty="0" smtClean="0"/>
              <a:t>전쟁이나 </a:t>
            </a:r>
            <a:r>
              <a:rPr lang="ko-KR" altLang="en-US" sz="2000" dirty="0"/>
              <a:t>재해</a:t>
            </a:r>
            <a:r>
              <a:rPr lang="en-US" altLang="ko-KR" sz="2000" dirty="0"/>
              <a:t>, </a:t>
            </a:r>
            <a:r>
              <a:rPr lang="ko-KR" altLang="en-US" sz="2000" dirty="0"/>
              <a:t>외교적 사건</a:t>
            </a:r>
            <a:r>
              <a:rPr lang="en-US" altLang="ko-KR" sz="2000" dirty="0"/>
              <a:t>, </a:t>
            </a:r>
            <a:r>
              <a:rPr lang="ko-KR" altLang="en-US" sz="2000" dirty="0"/>
              <a:t>축제</a:t>
            </a:r>
            <a:r>
              <a:rPr lang="en-US" altLang="ko-KR" sz="2000" dirty="0"/>
              <a:t>, </a:t>
            </a:r>
            <a:r>
              <a:rPr lang="ko-KR" altLang="en-US" sz="2000" dirty="0"/>
              <a:t>장의</a:t>
            </a:r>
            <a:r>
              <a:rPr lang="en-US" altLang="ko-KR" sz="2000" dirty="0"/>
              <a:t>, </a:t>
            </a:r>
            <a:r>
              <a:rPr lang="ko-KR" altLang="en-US" sz="2000" dirty="0"/>
              <a:t>천체현상</a:t>
            </a:r>
            <a:r>
              <a:rPr lang="en-US" altLang="ko-KR" sz="2000" dirty="0"/>
              <a:t>, </a:t>
            </a:r>
            <a:r>
              <a:rPr lang="ko-KR" altLang="en-US" sz="2000" dirty="0"/>
              <a:t>새로운 발견</a:t>
            </a:r>
            <a:r>
              <a:rPr lang="en-US" altLang="ko-KR" sz="2000" dirty="0"/>
              <a:t>, </a:t>
            </a:r>
            <a:r>
              <a:rPr lang="ko-KR" altLang="en-US" sz="2000" dirty="0"/>
              <a:t>살인</a:t>
            </a:r>
            <a:r>
              <a:rPr lang="en-US" altLang="ko-KR" sz="2000" dirty="0"/>
              <a:t>, </a:t>
            </a:r>
            <a:r>
              <a:rPr lang="ko-KR" altLang="en-US" sz="2000" dirty="0"/>
              <a:t>처형</a:t>
            </a:r>
            <a:r>
              <a:rPr lang="en-US" altLang="ko-KR" sz="2000" dirty="0"/>
              <a:t>, </a:t>
            </a:r>
            <a:r>
              <a:rPr lang="ko-KR" altLang="en-US" sz="2000" dirty="0"/>
              <a:t>마녀</a:t>
            </a:r>
            <a:r>
              <a:rPr lang="en-US" altLang="ko-KR" sz="2000" dirty="0"/>
              <a:t>, </a:t>
            </a:r>
            <a:r>
              <a:rPr lang="ko-KR" altLang="en-US" sz="2000" dirty="0"/>
              <a:t>유령 등 </a:t>
            </a:r>
            <a:r>
              <a:rPr lang="ko-KR" altLang="en-US" sz="2000" dirty="0" smtClean="0"/>
              <a:t>다양한 내용</a:t>
            </a:r>
            <a:r>
              <a:rPr lang="en-US" altLang="ko-KR" sz="2000" dirty="0" smtClean="0"/>
              <a:t>. </a:t>
            </a:r>
            <a:endParaRPr lang="ko-KR" altLang="en-US" sz="2000" dirty="0"/>
          </a:p>
          <a:p>
            <a:pPr fontAlgn="base"/>
            <a:r>
              <a:rPr lang="ko-KR" altLang="en-US" sz="2000" dirty="0" smtClean="0"/>
              <a:t>돈을 </a:t>
            </a:r>
            <a:r>
              <a:rPr lang="ko-KR" altLang="en-US" sz="2000" dirty="0"/>
              <a:t>받고 판매하는 유통망 속에 편입되어 있었다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fontAlgn="base"/>
            <a:r>
              <a:rPr lang="en-US" altLang="ko-KR" sz="2000" dirty="0" smtClean="0"/>
              <a:t>17</a:t>
            </a:r>
            <a:r>
              <a:rPr lang="ko-KR" altLang="en-US" sz="2000" dirty="0"/>
              <a:t>세기에는 정기적인 뉴스출판이 가능하게 되었다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fontAlgn="base"/>
            <a:r>
              <a:rPr lang="ko-KR" altLang="en-US" sz="2000" dirty="0" smtClean="0"/>
              <a:t>장거리 </a:t>
            </a:r>
            <a:r>
              <a:rPr lang="ko-KR" altLang="en-US" sz="2000" dirty="0"/>
              <a:t>무역이 확장되고</a:t>
            </a:r>
            <a:r>
              <a:rPr lang="en-US" altLang="ko-KR" sz="2000" dirty="0"/>
              <a:t>, </a:t>
            </a:r>
            <a:r>
              <a:rPr lang="ko-KR" altLang="en-US" sz="2000" dirty="0"/>
              <a:t>금융시장도 성장하면서 광범위하게 연결된 상품</a:t>
            </a:r>
            <a:r>
              <a:rPr lang="en-US" altLang="ko-KR" sz="2000" dirty="0"/>
              <a:t>-</a:t>
            </a:r>
            <a:r>
              <a:rPr lang="ko-KR" altLang="en-US" sz="2000" dirty="0"/>
              <a:t>금융의 거래 네트워크가 성장한다</a:t>
            </a:r>
            <a:r>
              <a:rPr lang="en-US" altLang="ko-KR" sz="2000" dirty="0"/>
              <a:t>. </a:t>
            </a:r>
            <a:r>
              <a:rPr lang="ko-KR" altLang="en-US" sz="2000" dirty="0" smtClean="0"/>
              <a:t>암스테르담</a:t>
            </a:r>
            <a:r>
              <a:rPr lang="en-US" altLang="ko-KR" sz="2000" dirty="0"/>
              <a:t>, </a:t>
            </a:r>
            <a:r>
              <a:rPr lang="ko-KR" altLang="en-US" sz="2000" dirty="0"/>
              <a:t>파리</a:t>
            </a:r>
            <a:r>
              <a:rPr lang="en-US" altLang="ko-KR" sz="2000" dirty="0"/>
              <a:t>, </a:t>
            </a:r>
            <a:r>
              <a:rPr lang="ko-KR" altLang="en-US" sz="2000" dirty="0"/>
              <a:t>런던 같은 대도시가 성장하였으며</a:t>
            </a:r>
            <a:r>
              <a:rPr lang="en-US" altLang="ko-KR" sz="2000" dirty="0"/>
              <a:t>, </a:t>
            </a:r>
            <a:r>
              <a:rPr lang="ko-KR" altLang="en-US" sz="2000" dirty="0"/>
              <a:t>절대주의 왕권의 신장으로 각국간의 전쟁도 많이 일어났다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fontAlgn="base"/>
            <a:r>
              <a:rPr lang="ko-KR" altLang="en-US" sz="2000" dirty="0" smtClean="0"/>
              <a:t>상품과 </a:t>
            </a:r>
            <a:r>
              <a:rPr lang="ko-KR" altLang="en-US" sz="2000" dirty="0"/>
              <a:t>금융 거래와 관련된 </a:t>
            </a:r>
            <a:r>
              <a:rPr lang="ko-KR" altLang="en-US" sz="2000" dirty="0" smtClean="0"/>
              <a:t>뉴스</a:t>
            </a:r>
            <a:r>
              <a:rPr lang="en-US" altLang="ko-KR" sz="2000" dirty="0" smtClean="0"/>
              <a:t>, </a:t>
            </a:r>
            <a:r>
              <a:rPr lang="ko-KR" altLang="en-US" sz="2000" dirty="0"/>
              <a:t>외교적 사건</a:t>
            </a:r>
            <a:r>
              <a:rPr lang="en-US" altLang="ko-KR" sz="2000" dirty="0"/>
              <a:t>, </a:t>
            </a:r>
            <a:r>
              <a:rPr lang="ko-KR" altLang="en-US" sz="2000" dirty="0"/>
              <a:t>군사적인 분쟁 등에 대한 뉴스의 수요가 늘어났다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신문의 등장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3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ko-KR" altLang="en-US" dirty="0" err="1"/>
              <a:t>베네딕트</a:t>
            </a:r>
            <a:r>
              <a:rPr lang="ko-KR" altLang="en-US" dirty="0"/>
              <a:t> </a:t>
            </a:r>
            <a:r>
              <a:rPr lang="ko-KR" altLang="en-US" dirty="0" err="1"/>
              <a:t>앤더슨은</a:t>
            </a:r>
            <a:r>
              <a:rPr lang="ko-KR" altLang="en-US" dirty="0"/>
              <a:t> 국민</a:t>
            </a:r>
            <a:r>
              <a:rPr lang="en-US" altLang="ko-KR" dirty="0"/>
              <a:t>(nation)</a:t>
            </a:r>
            <a:r>
              <a:rPr lang="ko-KR" altLang="en-US" dirty="0"/>
              <a:t>을 상상의 공동체라고 말한다</a:t>
            </a:r>
            <a:r>
              <a:rPr lang="en-US" altLang="ko-KR" dirty="0"/>
              <a:t>. </a:t>
            </a:r>
            <a:r>
              <a:rPr lang="ko-KR" altLang="en-US" dirty="0"/>
              <a:t>국민들 하나하나는 서로 마주대할 일이 거의 없다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그런데 </a:t>
            </a:r>
            <a:r>
              <a:rPr lang="ko-KR" altLang="en-US" dirty="0"/>
              <a:t>마음속에 친밀성의 감각을 갖고 있다</a:t>
            </a:r>
            <a:r>
              <a:rPr lang="en-US" altLang="ko-KR" dirty="0"/>
              <a:t>. </a:t>
            </a:r>
            <a:r>
              <a:rPr lang="ko-KR" altLang="en-US" dirty="0"/>
              <a:t>그 친밀성은 상상된 것이다</a:t>
            </a:r>
            <a:r>
              <a:rPr lang="en-US" altLang="ko-KR" dirty="0"/>
              <a:t>. </a:t>
            </a:r>
            <a:r>
              <a:rPr lang="ko-KR" altLang="en-US" dirty="0"/>
              <a:t>매일매일의 생활 속에서 밀접히 교류하는 하나의 국민이라는 이미지가 상상되고 구현되고 있다</a:t>
            </a:r>
            <a:r>
              <a:rPr lang="en-US" altLang="ko-KR" dirty="0"/>
              <a:t>. </a:t>
            </a:r>
            <a:r>
              <a:rPr lang="ko-KR" altLang="en-US" dirty="0"/>
              <a:t>지도</a:t>
            </a:r>
            <a:r>
              <a:rPr lang="en-US" altLang="ko-KR" dirty="0"/>
              <a:t>, </a:t>
            </a:r>
            <a:r>
              <a:rPr lang="ko-KR" altLang="en-US" dirty="0"/>
              <a:t>뉴스 등등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/>
              <a:t>이러한 국민의 창출을 촉진한 계기는 출판자본주의이다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국민이라는 </a:t>
            </a:r>
            <a:r>
              <a:rPr lang="ko-KR" altLang="en-US" dirty="0"/>
              <a:t>새로운 상상의 공동체는 출판업자들이 생산해낸</a:t>
            </a:r>
            <a:r>
              <a:rPr lang="en-US" altLang="ko-KR" dirty="0"/>
              <a:t>, </a:t>
            </a:r>
            <a:r>
              <a:rPr lang="ko-KR" altLang="en-US" dirty="0"/>
              <a:t>모국어 출판물에 의해 미디어적으로 매개되어 있다고 할 수 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상상의 공동체와 인쇄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076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772816"/>
            <a:ext cx="5943320" cy="4384814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36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fontAlgn="base"/>
            <a:r>
              <a:rPr lang="ko-KR" altLang="en-US" dirty="0" smtClean="0"/>
              <a:t>뾰족한 </a:t>
            </a:r>
            <a:r>
              <a:rPr lang="ko-KR" altLang="en-US" dirty="0"/>
              <a:t>도구로 </a:t>
            </a:r>
            <a:r>
              <a:rPr lang="ko-KR" altLang="en-US" dirty="0" err="1"/>
              <a:t>점토판에</a:t>
            </a:r>
            <a:r>
              <a:rPr lang="ko-KR" altLang="en-US" dirty="0"/>
              <a:t> 그림을 그린 초기의 </a:t>
            </a:r>
            <a:r>
              <a:rPr lang="ko-KR" altLang="en-US" dirty="0" smtClean="0"/>
              <a:t>표기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점차 </a:t>
            </a:r>
            <a:r>
              <a:rPr lang="ko-KR" altLang="en-US" dirty="0"/>
              <a:t>간소화</a:t>
            </a:r>
            <a:r>
              <a:rPr lang="en-US" altLang="ko-KR" dirty="0"/>
              <a:t>, </a:t>
            </a:r>
            <a:r>
              <a:rPr lang="ko-KR" altLang="en-US" dirty="0" smtClean="0"/>
              <a:t>추상화됨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ko-KR" altLang="en-US" dirty="0" smtClean="0"/>
              <a:t>점차 </a:t>
            </a:r>
            <a:r>
              <a:rPr lang="ko-KR" altLang="en-US" dirty="0"/>
              <a:t>갈대 </a:t>
            </a:r>
            <a:r>
              <a:rPr lang="ko-KR" altLang="en-US" dirty="0" err="1"/>
              <a:t>첨필로</a:t>
            </a:r>
            <a:r>
              <a:rPr lang="ko-KR" altLang="en-US" dirty="0"/>
              <a:t> </a:t>
            </a:r>
            <a:r>
              <a:rPr lang="ko-KR" altLang="en-US" dirty="0" smtClean="0"/>
              <a:t>기록도구가 바뀜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ko-KR" altLang="en-US" dirty="0" smtClean="0"/>
              <a:t>기원전 </a:t>
            </a:r>
            <a:r>
              <a:rPr lang="en-US" altLang="ko-KR" dirty="0"/>
              <a:t>3000</a:t>
            </a:r>
            <a:r>
              <a:rPr lang="ko-KR" altLang="en-US" dirty="0"/>
              <a:t>년대 후반에 </a:t>
            </a:r>
            <a:r>
              <a:rPr lang="ko-KR" altLang="en-US" dirty="0" err="1"/>
              <a:t>점토판에는</a:t>
            </a:r>
            <a:r>
              <a:rPr lang="ko-KR" altLang="en-US" dirty="0"/>
              <a:t> 쐐기모양의 기호가 새겨졌다</a:t>
            </a:r>
            <a:r>
              <a:rPr lang="en-US" altLang="ko-KR" dirty="0"/>
              <a:t>. </a:t>
            </a:r>
            <a:r>
              <a:rPr lang="ko-KR" altLang="en-US" dirty="0"/>
              <a:t>그래서 </a:t>
            </a:r>
            <a:r>
              <a:rPr lang="ko-KR" altLang="en-US" dirty="0" smtClean="0"/>
              <a:t>‘</a:t>
            </a:r>
            <a:r>
              <a:rPr lang="ko-KR" altLang="en-US" dirty="0"/>
              <a:t>쐐기 문자</a:t>
            </a:r>
            <a:r>
              <a:rPr lang="ko-KR" altLang="en-US" dirty="0" smtClean="0"/>
              <a:t>’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역사상 가장 오래된 </a:t>
            </a:r>
            <a:r>
              <a:rPr lang="ko-KR" altLang="en-US" dirty="0" smtClean="0"/>
              <a:t>문자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fontAlgn="base"/>
            <a:r>
              <a:rPr lang="ko-KR" altLang="en-US" dirty="0" smtClean="0"/>
              <a:t>문자끼리 합해서 새로운 의미를 갖는 문자를 만들었고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음을 표기하는 기능도 생겼다</a:t>
            </a:r>
            <a:r>
              <a:rPr lang="en-US" altLang="ko-KR" dirty="0" smtClean="0"/>
              <a:t>.  </a:t>
            </a:r>
          </a:p>
          <a:p>
            <a:pPr fontAlgn="base"/>
            <a:r>
              <a:rPr lang="ko-KR" altLang="en-US" dirty="0" smtClean="0"/>
              <a:t>음절 </a:t>
            </a:r>
            <a:r>
              <a:rPr lang="ko-KR" altLang="en-US" dirty="0"/>
              <a:t>단위의 단어들을 </a:t>
            </a:r>
            <a:r>
              <a:rPr lang="ko-KR" altLang="en-US" dirty="0" smtClean="0"/>
              <a:t>합쳐 새로운 음을 갖는 단어를 만드는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레부스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도 사용되었다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이를테면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car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 pet</a:t>
            </a:r>
            <a:r>
              <a:rPr lang="ko-KR" altLang="en-US" dirty="0" smtClean="0"/>
              <a:t>을 합쳐 </a:t>
            </a:r>
            <a:r>
              <a:rPr lang="en-US" altLang="ko-KR" dirty="0" smtClean="0"/>
              <a:t>carpet</a:t>
            </a:r>
            <a:r>
              <a:rPr lang="ko-KR" altLang="en-US" dirty="0" smtClean="0"/>
              <a:t>이라는 단어를 만든 것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표음문자로 충분히 발전하지는 못했다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쐐기문자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302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772816"/>
            <a:ext cx="2297752" cy="3451225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1844824"/>
            <a:ext cx="5975756" cy="393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62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altLang="ko-KR" dirty="0" smtClean="0"/>
              <a:t>17</a:t>
            </a:r>
            <a:r>
              <a:rPr lang="ko-KR" altLang="en-US" dirty="0"/>
              <a:t>세기 중반에 일어난 영국혁명은 근대 저널리즘이 성립하는 획기적 계기가 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출판물에 </a:t>
            </a:r>
            <a:r>
              <a:rPr lang="ko-KR" altLang="en-US" dirty="0"/>
              <a:t>대한 통제가 줄어들었고</a:t>
            </a:r>
            <a:r>
              <a:rPr lang="en-US" altLang="ko-KR" dirty="0"/>
              <a:t>, </a:t>
            </a:r>
            <a:r>
              <a:rPr lang="ko-KR" altLang="en-US" dirty="0"/>
              <a:t>의회의 연설이나 정치적 동란의 정보들이 금기를 깨고 인쇄되기 시작했다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en-US" altLang="ko-KR" dirty="0" smtClean="0"/>
              <a:t>1688</a:t>
            </a:r>
            <a:r>
              <a:rPr lang="ko-KR" altLang="en-US" dirty="0"/>
              <a:t>년 명예혁명을 거쳐 정당간의 싸움이 정치의 중심이 되면서 다시 저널리즘의 영향력이 증대되었다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en-US" altLang="ko-KR" dirty="0" smtClean="0"/>
              <a:t>1695</a:t>
            </a:r>
            <a:r>
              <a:rPr lang="ko-KR" altLang="en-US" dirty="0"/>
              <a:t>년에는 출판의 면허제도가 </a:t>
            </a:r>
            <a:r>
              <a:rPr lang="ko-KR" altLang="en-US" dirty="0" smtClean="0"/>
              <a:t>붕괴</a:t>
            </a:r>
            <a:r>
              <a:rPr lang="en-US" altLang="ko-KR" dirty="0" smtClean="0"/>
              <a:t>. </a:t>
            </a:r>
            <a:endParaRPr lang="ko-KR" altLang="en-US" dirty="0"/>
          </a:p>
          <a:p>
            <a:pPr fontAlgn="base"/>
            <a:r>
              <a:rPr lang="en-US" altLang="ko-KR" dirty="0"/>
              <a:t>18</a:t>
            </a:r>
            <a:r>
              <a:rPr lang="ko-KR" altLang="en-US" dirty="0"/>
              <a:t>세기 동안 영국에서 가장 먼저 신문이 제도화되었다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영국과 </a:t>
            </a:r>
            <a:r>
              <a:rPr lang="ko-KR" altLang="en-US" dirty="0"/>
              <a:t>프랑스에서 근대 신문은 </a:t>
            </a:r>
            <a:r>
              <a:rPr lang="en-US" altLang="ko-KR" dirty="0"/>
              <a:t>18</a:t>
            </a:r>
            <a:r>
              <a:rPr lang="ko-KR" altLang="en-US" dirty="0"/>
              <a:t>세기에서 </a:t>
            </a:r>
            <a:r>
              <a:rPr lang="en-US" altLang="ko-KR" dirty="0"/>
              <a:t>19</a:t>
            </a:r>
            <a:r>
              <a:rPr lang="ko-KR" altLang="en-US" dirty="0"/>
              <a:t>세기에 등장한다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근대 정치와 신문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786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564904"/>
            <a:ext cx="5840558" cy="3486324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15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/>
              <a:t>신문을 읽는 주요한 공간이 커피하우스였다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당시 </a:t>
            </a:r>
            <a:r>
              <a:rPr lang="ko-KR" altLang="en-US" dirty="0"/>
              <a:t>커피하우스에서는 </a:t>
            </a:r>
            <a:r>
              <a:rPr lang="ko-KR" altLang="en-US" dirty="0" err="1"/>
              <a:t>몇백가지에</a:t>
            </a:r>
            <a:r>
              <a:rPr lang="ko-KR" altLang="en-US" dirty="0"/>
              <a:t> 이르는 신문과 팸플릿을 자유롭게 읽을 수 있었고</a:t>
            </a:r>
            <a:r>
              <a:rPr lang="en-US" altLang="ko-KR" dirty="0"/>
              <a:t>, </a:t>
            </a:r>
            <a:r>
              <a:rPr lang="ko-KR" altLang="en-US" dirty="0"/>
              <a:t>손님들 사이에는 격렬한 정치토론이 활발했다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신문 </a:t>
            </a:r>
            <a:r>
              <a:rPr lang="ko-KR" altLang="en-US" dirty="0"/>
              <a:t>발행자들도 커피하우스에서 필요한 기사거리를 찾곤 했다</a:t>
            </a:r>
            <a:r>
              <a:rPr lang="en-US" altLang="ko-KR" dirty="0"/>
              <a:t>. </a:t>
            </a:r>
            <a:r>
              <a:rPr lang="ko-KR" altLang="en-US" dirty="0"/>
              <a:t>커피하우스는 경제정보가 모여들고 거래가 이루어지는 장소이기도 했다</a:t>
            </a:r>
            <a:r>
              <a:rPr lang="en-US" altLang="ko-KR" dirty="0"/>
              <a:t>. </a:t>
            </a:r>
            <a:r>
              <a:rPr lang="ko-KR" altLang="en-US" dirty="0"/>
              <a:t>신문은 거리에서도 읽혔다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프랑스에서는 </a:t>
            </a:r>
            <a:r>
              <a:rPr lang="ko-KR" altLang="en-US" dirty="0"/>
              <a:t>살롱이 영국의 커피하우스와 비슷한 역할을 맡았다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커피하우스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028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556792"/>
            <a:ext cx="2198232" cy="3451225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1844824"/>
            <a:ext cx="6577930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63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영국의 커피하우스는 프랑스의 살롱과 함께 </a:t>
            </a:r>
            <a:r>
              <a:rPr lang="ko-KR" altLang="en-US" dirty="0" smtClean="0"/>
              <a:t>토론하는 비판적 </a:t>
            </a:r>
            <a:r>
              <a:rPr lang="ko-KR" altLang="en-US" dirty="0"/>
              <a:t>공중이 형성되는 네트워크의 중심이 된다</a:t>
            </a:r>
            <a:r>
              <a:rPr lang="en-US" altLang="ko-KR" dirty="0"/>
              <a:t>. </a:t>
            </a:r>
            <a:endParaRPr lang="ko-KR" altLang="en-US" dirty="0"/>
          </a:p>
          <a:p>
            <a:r>
              <a:rPr lang="ko-KR" altLang="en-US" dirty="0" err="1" smtClean="0"/>
              <a:t>하버마스는</a:t>
            </a:r>
            <a:r>
              <a:rPr lang="ko-KR" altLang="en-US" dirty="0" smtClean="0"/>
              <a:t> </a:t>
            </a:r>
            <a:r>
              <a:rPr lang="ko-KR" altLang="en-US" dirty="0"/>
              <a:t>이런 성격을 </a:t>
            </a:r>
            <a:r>
              <a:rPr lang="ko-KR" altLang="en-US" dirty="0" err="1"/>
              <a:t>공론장</a:t>
            </a:r>
            <a:r>
              <a:rPr lang="en-US" altLang="ko-KR" dirty="0"/>
              <a:t>public sphere</a:t>
            </a:r>
            <a:r>
              <a:rPr lang="ko-KR" altLang="en-US" dirty="0"/>
              <a:t>이라는 개념으로 포착한다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사람들이 </a:t>
            </a:r>
            <a:r>
              <a:rPr lang="ko-KR" altLang="en-US" dirty="0"/>
              <a:t>신분적 차이가 인정되지 </a:t>
            </a:r>
            <a:r>
              <a:rPr lang="ko-KR" altLang="en-US" dirty="0" smtClean="0"/>
              <a:t>않는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사회적 평등이 전제되는 사적인 개인들로 간주되었으며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당연시되던 </a:t>
            </a:r>
            <a:r>
              <a:rPr lang="ko-KR" altLang="en-US" dirty="0"/>
              <a:t>통념이나 제도를 문제시하면서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r>
              <a:rPr lang="ko-KR" altLang="en-US" dirty="0" smtClean="0"/>
              <a:t>각종 </a:t>
            </a:r>
            <a:r>
              <a:rPr lang="ko-KR" altLang="en-US" dirty="0"/>
              <a:t>사적 의견들이 대한 오로지 이성과 토론에 의한 합의를 </a:t>
            </a:r>
            <a:r>
              <a:rPr lang="ko-KR" altLang="en-US" dirty="0" smtClean="0"/>
              <a:t>지향한다는 이념이 실행된다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사적 </a:t>
            </a:r>
            <a:r>
              <a:rPr lang="ko-KR" altLang="en-US" dirty="0"/>
              <a:t>개인들의 공적 토의가 인쇄된 책과 잡지와 연계되며</a:t>
            </a:r>
            <a:r>
              <a:rPr lang="en-US" altLang="ko-KR" dirty="0"/>
              <a:t>, </a:t>
            </a:r>
            <a:r>
              <a:rPr lang="ko-KR" altLang="en-US" dirty="0"/>
              <a:t>정치적 문제에까지 </a:t>
            </a:r>
            <a:r>
              <a:rPr lang="ko-KR" altLang="en-US" dirty="0" smtClean="0"/>
              <a:t>적용되었다</a:t>
            </a:r>
            <a:r>
              <a:rPr lang="en-US" altLang="ko-KR" dirty="0" smtClean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공론장</a:t>
            </a:r>
            <a:r>
              <a:rPr lang="en-US" altLang="ko-KR" dirty="0" smtClean="0"/>
              <a:t>(public sphere)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912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628800"/>
            <a:ext cx="4442170" cy="3451225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이집트 문자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068960"/>
            <a:ext cx="4876800" cy="324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37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ko-KR" altLang="en-US" dirty="0" smtClean="0"/>
              <a:t>이집트인은 문자를 </a:t>
            </a:r>
            <a:r>
              <a:rPr lang="ko-KR" altLang="en-US" dirty="0"/>
              <a:t>신이 준 선물로 </a:t>
            </a:r>
            <a:r>
              <a:rPr lang="ko-KR" altLang="en-US" dirty="0" smtClean="0"/>
              <a:t>여겼다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이 문자를 신성문자라고 부른다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신성문자는 처음에는 극히 </a:t>
            </a:r>
            <a:r>
              <a:rPr lang="ko-KR" altLang="en-US" dirty="0"/>
              <a:t>제한된 신관들에 의해 기록되었고</a:t>
            </a:r>
            <a:r>
              <a:rPr lang="en-US" altLang="ko-KR" dirty="0"/>
              <a:t>, </a:t>
            </a:r>
            <a:r>
              <a:rPr lang="ko-KR" altLang="en-US" dirty="0"/>
              <a:t>이 신관들은 막강한 권력을 행사했다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상형을 </a:t>
            </a:r>
            <a:r>
              <a:rPr lang="ko-KR" altLang="en-US" dirty="0"/>
              <a:t>통해 </a:t>
            </a:r>
            <a:r>
              <a:rPr lang="ko-KR" altLang="en-US" dirty="0" smtClean="0"/>
              <a:t>만들어졌지만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문자의 </a:t>
            </a:r>
            <a:r>
              <a:rPr lang="ko-KR" altLang="en-US" dirty="0"/>
              <a:t>자음소리를 따서 문장을 구성하는 음절표어를 가지고 있었다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현대 </a:t>
            </a:r>
            <a:r>
              <a:rPr lang="ko-KR" altLang="en-US" dirty="0"/>
              <a:t>알파벳으로 말하면 </a:t>
            </a:r>
            <a:r>
              <a:rPr lang="en-US" altLang="ko-KR" dirty="0"/>
              <a:t>please</a:t>
            </a:r>
            <a:r>
              <a:rPr lang="ko-KR" altLang="en-US" dirty="0"/>
              <a:t>라는 단어를 </a:t>
            </a:r>
            <a:r>
              <a:rPr lang="en-US" altLang="ko-KR" dirty="0" err="1"/>
              <a:t>plz</a:t>
            </a:r>
            <a:r>
              <a:rPr lang="ko-KR" altLang="en-US" dirty="0"/>
              <a:t>로 표현하는 </a:t>
            </a:r>
            <a:r>
              <a:rPr lang="ko-KR" altLang="en-US" dirty="0" smtClean="0"/>
              <a:t>것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ko-KR" altLang="en-US" dirty="0" smtClean="0"/>
              <a:t>알파벳의 </a:t>
            </a:r>
            <a:r>
              <a:rPr lang="ko-KR" altLang="en-US" dirty="0"/>
              <a:t>기본적 아이디어가 </a:t>
            </a:r>
            <a:r>
              <a:rPr lang="ko-KR" altLang="en-US" dirty="0" smtClean="0"/>
              <a:t>됨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fontAlgn="base"/>
            <a:r>
              <a:rPr lang="ko-KR" altLang="en-US" dirty="0" smtClean="0"/>
              <a:t>오랜 </a:t>
            </a:r>
            <a:r>
              <a:rPr lang="ko-KR" altLang="en-US" dirty="0"/>
              <a:t>시간에 걸쳐 형태가 간소해지고 </a:t>
            </a:r>
            <a:r>
              <a:rPr lang="ko-KR" altLang="en-US" dirty="0" smtClean="0"/>
              <a:t>개수도 </a:t>
            </a:r>
            <a:r>
              <a:rPr lang="ko-KR" altLang="en-US" dirty="0"/>
              <a:t>줄었다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ko-KR" altLang="en-US" dirty="0" smtClean="0"/>
              <a:t>간소화되면서 </a:t>
            </a:r>
            <a:r>
              <a:rPr lang="ko-KR" altLang="en-US" dirty="0"/>
              <a:t>상형문자들이 음절문자로 대폭 </a:t>
            </a:r>
            <a:r>
              <a:rPr lang="ko-KR" altLang="en-US" dirty="0" smtClean="0"/>
              <a:t>교체되었다</a:t>
            </a:r>
            <a:r>
              <a:rPr lang="en-US" altLang="ko-KR" dirty="0" smtClean="0"/>
              <a:t>. </a:t>
            </a:r>
          </a:p>
          <a:p>
            <a:pPr fontAlgn="base"/>
            <a:r>
              <a:rPr lang="ko-KR" altLang="en-US" dirty="0" smtClean="0"/>
              <a:t>파피루스가 </a:t>
            </a:r>
            <a:r>
              <a:rPr lang="ko-KR" altLang="en-US" dirty="0"/>
              <a:t>일반화되면서 점차 비교적 대중화되었다</a:t>
            </a:r>
            <a:r>
              <a:rPr lang="en-US" altLang="ko-KR" dirty="0"/>
              <a:t>. </a:t>
            </a:r>
          </a:p>
          <a:p>
            <a:pPr fontAlgn="base"/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알파벳의 뿌리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268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132856"/>
            <a:ext cx="7152616" cy="4110588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알파벳의 역사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45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fontAlgn="base"/>
            <a:r>
              <a:rPr lang="ko-KR" altLang="en-US" dirty="0" smtClean="0"/>
              <a:t>쐐기문자와 이집트문자의 </a:t>
            </a:r>
            <a:r>
              <a:rPr lang="ko-KR" altLang="en-US" dirty="0"/>
              <a:t>영향을 받은 </a:t>
            </a:r>
            <a:r>
              <a:rPr lang="ko-KR" altLang="en-US" dirty="0" err="1"/>
              <a:t>비블로스의</a:t>
            </a:r>
            <a:r>
              <a:rPr lang="ko-KR" altLang="en-US" dirty="0"/>
              <a:t> 셈족에 의해 음절과 음소문자의 특징이 섞인 </a:t>
            </a:r>
            <a:r>
              <a:rPr lang="ko-KR" altLang="en-US" dirty="0" err="1"/>
              <a:t>비블로스</a:t>
            </a:r>
            <a:r>
              <a:rPr lang="ko-KR" altLang="en-US" dirty="0"/>
              <a:t> 음절문자가 등장한다</a:t>
            </a:r>
            <a:r>
              <a:rPr lang="en-US" altLang="ko-KR" dirty="0"/>
              <a:t>. </a:t>
            </a:r>
            <a:r>
              <a:rPr lang="ko-KR" altLang="en-US" dirty="0"/>
              <a:t>이 </a:t>
            </a:r>
            <a:r>
              <a:rPr lang="ko-KR" altLang="en-US" dirty="0" err="1"/>
              <a:t>비블로스</a:t>
            </a:r>
            <a:r>
              <a:rPr lang="ko-KR" altLang="en-US" dirty="0"/>
              <a:t> 음절문자가 페니키아 알파벳으로 발전했다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페니키아 </a:t>
            </a:r>
            <a:r>
              <a:rPr lang="ko-KR" altLang="en-US" dirty="0"/>
              <a:t>알파벳은 </a:t>
            </a:r>
            <a:r>
              <a:rPr lang="ko-KR" altLang="en-US" dirty="0" smtClean="0"/>
              <a:t>상형문자 </a:t>
            </a:r>
            <a:r>
              <a:rPr lang="ko-KR" altLang="en-US" dirty="0"/>
              <a:t>없이 음소문자로만 이루어졌다</a:t>
            </a:r>
            <a:r>
              <a:rPr lang="en-US" altLang="ko-KR" dirty="0" smtClean="0"/>
              <a:t>. </a:t>
            </a:r>
            <a:endParaRPr lang="ko-KR" altLang="en-US" dirty="0"/>
          </a:p>
          <a:p>
            <a:pPr fontAlgn="base"/>
            <a:r>
              <a:rPr lang="ko-KR" altLang="en-US" dirty="0" smtClean="0"/>
              <a:t>페니키아 </a:t>
            </a:r>
            <a:r>
              <a:rPr lang="ko-KR" altLang="en-US" dirty="0"/>
              <a:t>알파벳은 중동과 중앙아시아 문자에 영향을 미친 </a:t>
            </a:r>
            <a:r>
              <a:rPr lang="ko-KR" altLang="en-US" dirty="0" smtClean="0"/>
              <a:t>아랍문자와 </a:t>
            </a:r>
            <a:r>
              <a:rPr lang="ko-KR" altLang="en-US" dirty="0"/>
              <a:t>유럽 알파벳 문자에 영향을 미친 그리스 알파벳으로 발전하게 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셈족의 언어를 표기하는 페니키아 </a:t>
            </a:r>
            <a:r>
              <a:rPr lang="ko-KR" altLang="en-US" dirty="0"/>
              <a:t>문자는 </a:t>
            </a:r>
            <a:r>
              <a:rPr lang="ko-KR" altLang="en-US" dirty="0" smtClean="0"/>
              <a:t>모음이 </a:t>
            </a:r>
            <a:r>
              <a:rPr lang="ko-KR" altLang="en-US" dirty="0" err="1" smtClean="0"/>
              <a:t>필요없었지만</a:t>
            </a:r>
            <a:r>
              <a:rPr lang="en-US" altLang="ko-KR" dirty="0" smtClean="0"/>
              <a:t>, </a:t>
            </a:r>
          </a:p>
          <a:p>
            <a:pPr fontAlgn="base"/>
            <a:r>
              <a:rPr lang="ko-KR" altLang="en-US" dirty="0" smtClean="0"/>
              <a:t>그리스 </a:t>
            </a:r>
            <a:r>
              <a:rPr lang="ko-KR" altLang="en-US" dirty="0"/>
              <a:t>언어의 </a:t>
            </a:r>
            <a:r>
              <a:rPr lang="ko-KR" altLang="en-US" dirty="0" smtClean="0"/>
              <a:t>소리 </a:t>
            </a:r>
            <a:r>
              <a:rPr lang="ko-KR" altLang="en-US" dirty="0"/>
              <a:t>표현을 위해서는 모음이 꼭 필요했다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알파벳에 </a:t>
            </a:r>
            <a:r>
              <a:rPr lang="ko-KR" altLang="en-US" dirty="0"/>
              <a:t>모음이 추가되었으며</a:t>
            </a:r>
            <a:r>
              <a:rPr lang="en-US" altLang="ko-KR" dirty="0"/>
              <a:t>, </a:t>
            </a:r>
            <a:r>
              <a:rPr lang="ko-KR" altLang="en-US" dirty="0"/>
              <a:t>이를 라틴 알파벳이라고 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페니키아 문자에서 라틴 알파벳으로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532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988840"/>
            <a:ext cx="1320800" cy="2174240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갑골문자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868" y="2204864"/>
            <a:ext cx="5415020" cy="370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9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파형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연꽃 당초 무늬">
      <a:majorFont>
        <a:latin typeface="Cambria"/>
        <a:ea typeface=""/>
        <a:cs typeface=""/>
        <a:font script="Grek" typeface="Arial"/>
        <a:font script="Cyrl" typeface="Arial"/>
        <a:font script="Jpan" typeface="HGP明朝E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mbria"/>
        <a:ea typeface=""/>
        <a:cs typeface=""/>
        <a:font script="Grek" typeface="Arial"/>
        <a:font script="Cyrl" typeface="Arial"/>
        <a:font script="Jpan" typeface="HGP明朝E"/>
        <a:font script="Hang" typeface="HY견명조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파형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633</TotalTime>
  <Words>2304</Words>
  <Application>Microsoft Office PowerPoint</Application>
  <PresentationFormat>화면 슬라이드 쇼(4:3)</PresentationFormat>
  <Paragraphs>215</Paragraphs>
  <Slides>45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46" baseType="lpstr">
      <vt:lpstr>파형</vt:lpstr>
      <vt:lpstr>5강  문자와 인쇄 미디어</vt:lpstr>
      <vt:lpstr>문자의 발생</vt:lpstr>
      <vt:lpstr>세계 4대 문명</vt:lpstr>
      <vt:lpstr>쐐기문자</vt:lpstr>
      <vt:lpstr>이집트 문자</vt:lpstr>
      <vt:lpstr>알파벳의 뿌리</vt:lpstr>
      <vt:lpstr>알파벳의 역사</vt:lpstr>
      <vt:lpstr>페니키아 문자에서 라틴 알파벳으로</vt:lpstr>
      <vt:lpstr>갑골문자</vt:lpstr>
      <vt:lpstr>한자와 동아시아</vt:lpstr>
      <vt:lpstr>PowerPoint 프레젠테이션</vt:lpstr>
      <vt:lpstr>PowerPoint 프레젠테이션</vt:lpstr>
      <vt:lpstr>목판인쇄</vt:lpstr>
      <vt:lpstr>금속활자</vt:lpstr>
      <vt:lpstr>구텐베르크 인쇄기</vt:lpstr>
      <vt:lpstr>PowerPoint 프레젠테이션</vt:lpstr>
      <vt:lpstr>PowerPoint 프레젠테이션</vt:lpstr>
      <vt:lpstr>PowerPoint 프레젠테이션</vt:lpstr>
      <vt:lpstr>월터 옹(Walter Ong)의 견해</vt:lpstr>
      <vt:lpstr>청각과 시각</vt:lpstr>
      <vt:lpstr>구술적 양식에서의 기호의 사용과 저장</vt:lpstr>
      <vt:lpstr>구술적인 사고</vt:lpstr>
      <vt:lpstr>PowerPoint 프레젠테이션</vt:lpstr>
      <vt:lpstr>쓰기는 하나의 테크놀로지이다.</vt:lpstr>
      <vt:lpstr>쓰기는 시간을 사라지게 한다.</vt:lpstr>
      <vt:lpstr>시간을 공간화한다.</vt:lpstr>
      <vt:lpstr>기호는 상황에서 떨어져나온다.</vt:lpstr>
      <vt:lpstr>글쓰기는 명료해야 한다.</vt:lpstr>
      <vt:lpstr>글쓰기는 반성적 의식을 발전시킨다.</vt:lpstr>
      <vt:lpstr>인쇄는 조립공정의 원형이다</vt:lpstr>
      <vt:lpstr>PowerPoint 프레젠테이션</vt:lpstr>
      <vt:lpstr>사적인 감각, 사적 재산권</vt:lpstr>
      <vt:lpstr>‘저자’의 탄생</vt:lpstr>
      <vt:lpstr>PowerPoint 프레젠테이션</vt:lpstr>
      <vt:lpstr>M. Poster의 정보양식론</vt:lpstr>
      <vt:lpstr>인쇄와 사회변화</vt:lpstr>
      <vt:lpstr>신문의 등장</vt:lpstr>
      <vt:lpstr>상상의 공동체와 인쇄</vt:lpstr>
      <vt:lpstr>PowerPoint 프레젠테이션</vt:lpstr>
      <vt:lpstr>PowerPoint 프레젠테이션</vt:lpstr>
      <vt:lpstr>근대 정치와 신문</vt:lpstr>
      <vt:lpstr>PowerPoint 프레젠테이션</vt:lpstr>
      <vt:lpstr>커피하우스</vt:lpstr>
      <vt:lpstr>PowerPoint 프레젠테이션</vt:lpstr>
      <vt:lpstr>공론장(public sphere)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1강 과학기술과 미디어  강의 소개</dc:title>
  <dc:creator>Registered User</dc:creator>
  <cp:lastModifiedBy>Registered User</cp:lastModifiedBy>
  <cp:revision>61</cp:revision>
  <dcterms:created xsi:type="dcterms:W3CDTF">2018-03-01T12:03:45Z</dcterms:created>
  <dcterms:modified xsi:type="dcterms:W3CDTF">2018-03-29T14:28:57Z</dcterms:modified>
</cp:coreProperties>
</file>