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7" r:id="rId2"/>
    <p:sldId id="294" r:id="rId3"/>
    <p:sldId id="295" r:id="rId4"/>
    <p:sldId id="311" r:id="rId5"/>
    <p:sldId id="310" r:id="rId6"/>
    <p:sldId id="317" r:id="rId7"/>
    <p:sldId id="320" r:id="rId8"/>
    <p:sldId id="334" r:id="rId9"/>
    <p:sldId id="333" r:id="rId10"/>
    <p:sldId id="335" r:id="rId11"/>
    <p:sldId id="336" r:id="rId12"/>
    <p:sldId id="329" r:id="rId13"/>
    <p:sldId id="337" r:id="rId14"/>
    <p:sldId id="331" r:id="rId15"/>
    <p:sldId id="274" r:id="rId16"/>
    <p:sldId id="283" r:id="rId17"/>
    <p:sldId id="330" r:id="rId18"/>
    <p:sldId id="315" r:id="rId19"/>
    <p:sldId id="322" r:id="rId20"/>
    <p:sldId id="312" r:id="rId21"/>
    <p:sldId id="314" r:id="rId22"/>
    <p:sldId id="313" r:id="rId23"/>
    <p:sldId id="323" r:id="rId24"/>
    <p:sldId id="326" r:id="rId25"/>
    <p:sldId id="324" r:id="rId26"/>
    <p:sldId id="325" r:id="rId27"/>
    <p:sldId id="321" r:id="rId28"/>
    <p:sldId id="327" r:id="rId29"/>
    <p:sldId id="328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9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85000-15BD-479A-A859-8D5B63139DE8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4D77E-FFEF-49CE-8D75-AD77EF1A17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5DD853-9EB0-4B86-B059-915FAC920841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D853-9EB0-4B86-B059-915FAC920841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D853-9EB0-4B86-B059-915FAC920841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D853-9EB0-4B86-B059-915FAC920841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D853-9EB0-4B86-B059-915FAC920841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D853-9EB0-4B86-B059-915FAC920841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D853-9EB0-4B86-B059-915FAC920841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D853-9EB0-4B86-B059-915FAC920841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D853-9EB0-4B86-B059-915FAC920841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B5DD853-9EB0-4B86-B059-915FAC920841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B5DD853-9EB0-4B86-B059-915FAC920841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B5DD853-9EB0-4B86-B059-915FAC920841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307A8CC-CF4A-44DB-8BB7-1430DCB4B0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400" dirty="0">
                <a:latin typeface="나눔고딕" pitchFamily="50" charset="-127"/>
                <a:ea typeface="나눔고딕" pitchFamily="50" charset="-127"/>
              </a:rPr>
              <a:t>인간</a:t>
            </a:r>
            <a:r>
              <a:rPr lang="en-US" altLang="ko-KR" sz="5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5400" dirty="0">
                <a:latin typeface="나눔고딕" pitchFamily="50" charset="-127"/>
                <a:ea typeface="나눔고딕" pitchFamily="50" charset="-127"/>
              </a:rPr>
              <a:t>동물</a:t>
            </a:r>
            <a:r>
              <a:rPr lang="en-US" altLang="ko-KR" sz="5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5400" dirty="0">
                <a:latin typeface="나눔고딕" pitchFamily="50" charset="-127"/>
                <a:ea typeface="나눔고딕" pitchFamily="50" charset="-127"/>
              </a:rPr>
              <a:t>기계</a:t>
            </a:r>
            <a:r>
              <a:rPr lang="en-US" altLang="ko-KR" sz="5400" dirty="0">
                <a:latin typeface="나눔고딕" pitchFamily="50" charset="-127"/>
                <a:ea typeface="나눔고딕" pitchFamily="50" charset="-127"/>
              </a:rPr>
              <a:t>(1)</a:t>
            </a:r>
            <a:endParaRPr lang="ko-KR" altLang="en-US" sz="5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플라톤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데카르트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매트릭스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플라톤과 매트릭스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유사점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59632" y="2420888"/>
          <a:ext cx="6456040" cy="2989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동굴의 비유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매트릭스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묶여 있는 수인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기계에 의해 재배되는 인간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동굴 벽에 비친 그림자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기계가 주입한 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탈출한 수인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꿈에서 깨어난 인간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7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70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115616" y="2060848"/>
          <a:ext cx="6336704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51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동굴의 비유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매트릭스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867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동굴 벽의 그림자는 이데아의 </a:t>
                      </a:r>
                      <a:r>
                        <a:rPr lang="ko-KR" altLang="en-US" sz="2000" b="1" dirty="0" err="1">
                          <a:latin typeface="나눔고딕" pitchFamily="50" charset="-127"/>
                          <a:ea typeface="나눔고딕" pitchFamily="50" charset="-127"/>
                        </a:rPr>
                        <a:t>모방물</a:t>
                      </a:r>
                      <a:endParaRPr lang="ko-KR" altLang="en-US" sz="20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인간의 꿈은 기계가 집어넣은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867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그림자</a:t>
                      </a:r>
                      <a:r>
                        <a:rPr lang="en-US" altLang="ko-KR" sz="2000" b="1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가짜 존재</a:t>
                      </a:r>
                      <a:r>
                        <a:rPr lang="en-US" altLang="ko-KR" sz="2000" b="1" dirty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는 이데아</a:t>
                      </a:r>
                      <a:r>
                        <a:rPr lang="en-US" altLang="ko-KR" sz="2000" b="1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진짜 존재</a:t>
                      </a:r>
                      <a:r>
                        <a:rPr lang="en-US" altLang="ko-KR" sz="2000" b="1" dirty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를 닮음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가상현실</a:t>
                      </a:r>
                      <a:r>
                        <a:rPr lang="en-US" altLang="ko-KR" sz="2000" b="1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가짜 현실</a:t>
                      </a:r>
                      <a:r>
                        <a:rPr lang="en-US" altLang="ko-KR" sz="2000" b="1" dirty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r>
                        <a:rPr lang="ko-KR" altLang="en-US" sz="2000" b="1" dirty="0">
                          <a:latin typeface="나눔고딕" pitchFamily="50" charset="-127"/>
                          <a:ea typeface="나눔고딕" pitchFamily="50" charset="-127"/>
                        </a:rPr>
                        <a:t>은 진짜 현실과 전혀 다름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49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플라톤과 매트릭스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다른점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데카르트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988840"/>
            <a:ext cx="4028698" cy="295232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데카르트</a:t>
            </a:r>
          </a:p>
        </p:txBody>
      </p:sp>
      <p:pic>
        <p:nvPicPr>
          <p:cNvPr id="6" name="그림 5" descr="데카르트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4597" y="1988840"/>
            <a:ext cx="2057371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의심하는 자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내가 눈으로 보고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코로 냄새 맡고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손으로 만지는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감각하는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현실이 정말 내가 감각하는 대로 존재하는지 의심함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현실은 감각이 가르쳐주는 것과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같은가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우리의 현실이 진짜로 존재하는지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의심함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우리가 감각하는 현실은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존재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하는가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확실한 것은 무엇인가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감각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 아니라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이성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을 통해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확실한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것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의심의 여지가 없는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것을 찾음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데카르트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나는 생각한다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그러므로 나는 존재한다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생각하는 영혼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인간의 정체성을 이룸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데카르트</a:t>
            </a:r>
          </a:p>
        </p:txBody>
      </p:sp>
      <p:pic>
        <p:nvPicPr>
          <p:cNvPr id="4" name="그림 3" descr="생각하는 사람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9792" y="3140968"/>
            <a:ext cx="3672408" cy="275076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양식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b="1" dirty="0" err="1">
                <a:latin typeface="나눔고딕" pitchFamily="50" charset="-127"/>
                <a:ea typeface="나눔고딕" pitchFamily="50" charset="-127"/>
              </a:rPr>
              <a:t>bons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 err="1">
                <a:latin typeface="나눔고딕" pitchFamily="50" charset="-127"/>
                <a:ea typeface="나눔고딕" pitchFamily="50" charset="-127"/>
              </a:rPr>
              <a:t>sens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은 이 세상에서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인간에게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가장 공평하게 분배된 것이다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…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이성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혹은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양식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 우리를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인간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으로 만들어 주고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동물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과 구별되게 해 주는 유일한 것이다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” (『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방법서설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』)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이성 혹은 양식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”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을 통한 진리 탐구는 인간에게만 가능한 것</a:t>
            </a:r>
            <a:endParaRPr lang="en-US" altLang="ko-KR" b="1" dirty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진리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참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):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 이성에게 확실하며 의심의 여지가 없는 것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데카르트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양식과 이성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의심을 위한 의심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회의주의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 –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진리는 없다</a:t>
            </a:r>
            <a:endParaRPr lang="en-US" altLang="ko-KR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진리를 발견하기 위한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의심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방법적 의심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나의 이성에게 조금이라도 의심의 여지가 있는 것은 참되지 않은 것으로 멀리함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방법적 의심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참된 인식수단으로서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/>
              </a:rPr>
              <a:t>감각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에 대한 신뢰를 거둠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감각은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외부대상에 대한 확실한 인식을 주지 않음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감각관념은 외부대상과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일치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하지 않음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멀리 떨어져 있는 사람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태양의 크기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 </a:t>
            </a:r>
            <a:endParaRPr lang="en-US" altLang="ko-KR" b="1" dirty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70000"/>
              </a:lnSpc>
              <a:buNone/>
            </a:pPr>
            <a:r>
              <a:rPr lang="ko-KR" altLang="en-US" b="1" dirty="0">
                <a:latin typeface="나눔고딕"/>
                <a:ea typeface="나눔고딕"/>
                <a:cs typeface="Times New Roman"/>
              </a:rPr>
              <a:t>→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감각을 통해 갖게 된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어떤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/>
              </a:rPr>
              <a:t>개별적인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 외부대상이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/>
              </a:rPr>
              <a:t>존재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는 믿음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(‘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내 눈 앞에 단풍나무가 있다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’)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은 의심의 여지가 있음</a:t>
            </a:r>
            <a:endParaRPr lang="en-US" altLang="ko-KR" b="1" dirty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→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외부세계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/>
              </a:rPr>
              <a:t>전체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(=‘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자연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’)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의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/>
              </a:rPr>
              <a:t>존재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에 대한 믿음의 중지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우리는 이 믿음을 감각으로부터 갖게 되었다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endParaRPr lang="en-US" altLang="ko-KR" b="1" dirty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70000"/>
              </a:lnSpc>
              <a:buNone/>
            </a:pP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꿈을 통한 의심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내가 손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발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육체를 가지고 난롯가에 앉아 있는 꿈을 통해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 내가 </a:t>
            </a:r>
            <a:r>
              <a:rPr lang="ko-KR" altLang="en-US" b="1" dirty="0">
                <a:solidFill>
                  <a:srgbClr val="FF0000"/>
                </a:solidFill>
                <a:latin typeface="Times New Roman"/>
                <a:ea typeface="나눔고딕" pitchFamily="50" charset="-127"/>
                <a:cs typeface="Times New Roman"/>
              </a:rPr>
              <a:t>육체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를 가지고 있다는 믿음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(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나의 육체의 </a:t>
            </a:r>
            <a:r>
              <a:rPr lang="ko-KR" altLang="en-US" b="1" dirty="0">
                <a:solidFill>
                  <a:srgbClr val="FF0000"/>
                </a:solidFill>
                <a:latin typeface="Times New Roman"/>
                <a:ea typeface="나눔고딕" pitchFamily="50" charset="-127"/>
                <a:cs typeface="Times New Roman"/>
              </a:rPr>
              <a:t>존재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에 대한 믿음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)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도 중지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  </a:t>
            </a:r>
            <a:endParaRPr lang="en-US" altLang="ko-KR" b="1" dirty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방법적 의심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감각에 대한 불신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(1)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외부 세계에 대한 나의 감각관념이 외부대상과 </a:t>
            </a:r>
            <a:r>
              <a:rPr lang="ko-KR" altLang="en-US" sz="24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일치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한다는 믿음의 중지 </a:t>
            </a:r>
            <a:r>
              <a:rPr lang="ko-KR" altLang="en-US" sz="2400" b="1" dirty="0">
                <a:latin typeface="Times New Roman"/>
                <a:ea typeface="나눔고딕" pitchFamily="50" charset="-127"/>
                <a:cs typeface="Times New Roman"/>
              </a:rPr>
              <a:t>→ 감각관념이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외부 세계의 </a:t>
            </a:r>
            <a:r>
              <a:rPr lang="ko-KR" altLang="en-US" sz="24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반영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있는 그대로 보여줌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이라는 믿음 중지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감각관념은 외부 물체의 성질을 보여주지 않는다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(2)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외부 세계에 대한 나의 감각적 관념이 외부대상으로부터 </a:t>
            </a:r>
            <a:r>
              <a:rPr lang="ko-KR" altLang="en-US" sz="24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유래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했다는 믿음의 중지 </a:t>
            </a:r>
            <a:r>
              <a:rPr lang="ko-KR" altLang="en-US" sz="2400" b="1" dirty="0">
                <a:latin typeface="Times New Roman"/>
                <a:ea typeface="나눔고딕" pitchFamily="50" charset="-127"/>
                <a:cs typeface="Times New Roman"/>
              </a:rPr>
              <a:t>→ 감각관념의 원천으로서 외부 세계의 </a:t>
            </a:r>
            <a:r>
              <a:rPr lang="ko-KR" altLang="en-US" sz="2400" b="1" dirty="0">
                <a:solidFill>
                  <a:srgbClr val="FF0000"/>
                </a:solidFill>
                <a:latin typeface="Times New Roman"/>
                <a:ea typeface="나눔고딕" pitchFamily="50" charset="-127"/>
                <a:cs typeface="Times New Roman"/>
              </a:rPr>
              <a:t>존재</a:t>
            </a:r>
            <a:r>
              <a:rPr lang="ko-KR" altLang="en-US" sz="2400" b="1" dirty="0">
                <a:latin typeface="Times New Roman"/>
                <a:ea typeface="나눔고딕" pitchFamily="50" charset="-127"/>
                <a:cs typeface="Times New Roman"/>
              </a:rPr>
              <a:t>에 대한 믿음 중지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>
                <a:latin typeface="나눔고딕" pitchFamily="50" charset="-127"/>
                <a:ea typeface="나눔고딕" pitchFamily="50" charset="-127"/>
              </a:rPr>
              <a:t>감각에 대한 의심의 결과</a:t>
            </a:r>
            <a:r>
              <a:rPr lang="en-US" altLang="ko-KR" sz="28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800" dirty="0">
                <a:latin typeface="나눔고딕" pitchFamily="50" charset="-127"/>
                <a:ea typeface="나눔고딕" pitchFamily="50" charset="-127"/>
              </a:rPr>
              <a:t>외부 세계와의 인식론적 단절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085FF0C-E117-420D-9100-0E002D32E5CD}"/>
              </a:ext>
            </a:extLst>
          </p:cNvPr>
          <p:cNvCxnSpPr/>
          <p:nvPr/>
        </p:nvCxnSpPr>
        <p:spPr>
          <a:xfrm>
            <a:off x="5148064" y="1052736"/>
            <a:ext cx="1008112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D16D0F-8C64-4A69-A573-A93F3006FA7E}"/>
              </a:ext>
            </a:extLst>
          </p:cNvPr>
          <p:cNvSpPr txBox="1"/>
          <p:nvPr/>
        </p:nvSpPr>
        <p:spPr>
          <a:xfrm>
            <a:off x="6588224" y="1073831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확고한 의식의 세계가 아니게 </a:t>
            </a:r>
            <a:r>
              <a:rPr lang="ko-KR" altLang="en-US" dirty="0" err="1"/>
              <a:t>되어짐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감각 때문에 가지는 두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자연적 믿음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’: (1)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감각관념은 외부대상을 그대로 반영한다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(2)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감각관념이 유래한 외부대상이 존재한다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이러한 믿음은 감각에 의해 인간의 유년기부터 뿌리깊게 자리잡고 있다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endParaRPr lang="en-US" altLang="ko-KR" b="1" dirty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이러한 믿음을 교정하기 위한 수단으로서 악령의 가설 도입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악령의 가설은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감각이 제공하는 참되지 않은 것에 동의하는 나의 경향을 바로잡기 위해 도입한 가설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악령의 가설</a:t>
            </a:r>
            <a:endParaRPr lang="ko-KR" altLang="en-US" dirty="0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798BCF9E-EF9D-4B9C-9E89-C9A7EF5E05AB}"/>
              </a:ext>
            </a:extLst>
          </p:cNvPr>
          <p:cNvSpPr/>
          <p:nvPr/>
        </p:nvSpPr>
        <p:spPr>
          <a:xfrm>
            <a:off x="719209" y="1124744"/>
            <a:ext cx="7940614" cy="2008301"/>
          </a:xfrm>
          <a:custGeom>
            <a:avLst/>
            <a:gdLst>
              <a:gd name="connsiteX0" fmla="*/ 5673275 w 7940614"/>
              <a:gd name="connsiteY0" fmla="*/ 802432 h 2008301"/>
              <a:gd name="connsiteX1" fmla="*/ 5626622 w 7940614"/>
              <a:gd name="connsiteY1" fmla="*/ 793102 h 2008301"/>
              <a:gd name="connsiteX2" fmla="*/ 5598630 w 7940614"/>
              <a:gd name="connsiteY2" fmla="*/ 718457 h 2008301"/>
              <a:gd name="connsiteX3" fmla="*/ 5561308 w 7940614"/>
              <a:gd name="connsiteY3" fmla="*/ 485192 h 2008301"/>
              <a:gd name="connsiteX4" fmla="*/ 5570638 w 7940614"/>
              <a:gd name="connsiteY4" fmla="*/ 177281 h 2008301"/>
              <a:gd name="connsiteX5" fmla="*/ 5589300 w 7940614"/>
              <a:gd name="connsiteY5" fmla="*/ 158620 h 2008301"/>
              <a:gd name="connsiteX6" fmla="*/ 5607961 w 7940614"/>
              <a:gd name="connsiteY6" fmla="*/ 130628 h 2008301"/>
              <a:gd name="connsiteX7" fmla="*/ 5635953 w 7940614"/>
              <a:gd name="connsiteY7" fmla="*/ 121298 h 2008301"/>
              <a:gd name="connsiteX8" fmla="*/ 5747920 w 7940614"/>
              <a:gd name="connsiteY8" fmla="*/ 93306 h 2008301"/>
              <a:gd name="connsiteX9" fmla="*/ 5775912 w 7940614"/>
              <a:gd name="connsiteY9" fmla="*/ 83975 h 2008301"/>
              <a:gd name="connsiteX10" fmla="*/ 5822565 w 7940614"/>
              <a:gd name="connsiteY10" fmla="*/ 74645 h 2008301"/>
              <a:gd name="connsiteX11" fmla="*/ 5906540 w 7940614"/>
              <a:gd name="connsiteY11" fmla="*/ 55983 h 2008301"/>
              <a:gd name="connsiteX12" fmla="*/ 6037169 w 7940614"/>
              <a:gd name="connsiteY12" fmla="*/ 46653 h 2008301"/>
              <a:gd name="connsiteX13" fmla="*/ 6317087 w 7940614"/>
              <a:gd name="connsiteY13" fmla="*/ 27992 h 2008301"/>
              <a:gd name="connsiteX14" fmla="*/ 6606336 w 7940614"/>
              <a:gd name="connsiteY14" fmla="*/ 0 h 2008301"/>
              <a:gd name="connsiteX15" fmla="*/ 6792949 w 7940614"/>
              <a:gd name="connsiteY15" fmla="*/ 9330 h 2008301"/>
              <a:gd name="connsiteX16" fmla="*/ 6886255 w 7940614"/>
              <a:gd name="connsiteY16" fmla="*/ 46653 h 2008301"/>
              <a:gd name="connsiteX17" fmla="*/ 6979561 w 7940614"/>
              <a:gd name="connsiteY17" fmla="*/ 65314 h 2008301"/>
              <a:gd name="connsiteX18" fmla="*/ 7100859 w 7940614"/>
              <a:gd name="connsiteY18" fmla="*/ 121298 h 2008301"/>
              <a:gd name="connsiteX19" fmla="*/ 7156842 w 7940614"/>
              <a:gd name="connsiteY19" fmla="*/ 149290 h 2008301"/>
              <a:gd name="connsiteX20" fmla="*/ 7259479 w 7940614"/>
              <a:gd name="connsiteY20" fmla="*/ 195943 h 2008301"/>
              <a:gd name="connsiteX21" fmla="*/ 7287471 w 7940614"/>
              <a:gd name="connsiteY21" fmla="*/ 214604 h 2008301"/>
              <a:gd name="connsiteX22" fmla="*/ 7324793 w 7940614"/>
              <a:gd name="connsiteY22" fmla="*/ 233265 h 2008301"/>
              <a:gd name="connsiteX23" fmla="*/ 7399438 w 7940614"/>
              <a:gd name="connsiteY23" fmla="*/ 289249 h 2008301"/>
              <a:gd name="connsiteX24" fmla="*/ 7427430 w 7940614"/>
              <a:gd name="connsiteY24" fmla="*/ 307910 h 2008301"/>
              <a:gd name="connsiteX25" fmla="*/ 7464753 w 7940614"/>
              <a:gd name="connsiteY25" fmla="*/ 335902 h 2008301"/>
              <a:gd name="connsiteX26" fmla="*/ 7520736 w 7940614"/>
              <a:gd name="connsiteY26" fmla="*/ 354563 h 2008301"/>
              <a:gd name="connsiteX27" fmla="*/ 7660695 w 7940614"/>
              <a:gd name="connsiteY27" fmla="*/ 475861 h 2008301"/>
              <a:gd name="connsiteX28" fmla="*/ 7707349 w 7940614"/>
              <a:gd name="connsiteY28" fmla="*/ 503853 h 2008301"/>
              <a:gd name="connsiteX29" fmla="*/ 7735340 w 7940614"/>
              <a:gd name="connsiteY29" fmla="*/ 531845 h 2008301"/>
              <a:gd name="connsiteX30" fmla="*/ 7763332 w 7940614"/>
              <a:gd name="connsiteY30" fmla="*/ 550506 h 2008301"/>
              <a:gd name="connsiteX31" fmla="*/ 7791324 w 7940614"/>
              <a:gd name="connsiteY31" fmla="*/ 587828 h 2008301"/>
              <a:gd name="connsiteX32" fmla="*/ 7837977 w 7940614"/>
              <a:gd name="connsiteY32" fmla="*/ 634481 h 2008301"/>
              <a:gd name="connsiteX33" fmla="*/ 7875300 w 7940614"/>
              <a:gd name="connsiteY33" fmla="*/ 671804 h 2008301"/>
              <a:gd name="connsiteX34" fmla="*/ 7903291 w 7940614"/>
              <a:gd name="connsiteY34" fmla="*/ 699796 h 2008301"/>
              <a:gd name="connsiteX35" fmla="*/ 7921953 w 7940614"/>
              <a:gd name="connsiteY35" fmla="*/ 718457 h 2008301"/>
              <a:gd name="connsiteX36" fmla="*/ 7940614 w 7940614"/>
              <a:gd name="connsiteY36" fmla="*/ 746449 h 2008301"/>
              <a:gd name="connsiteX37" fmla="*/ 7931283 w 7940614"/>
              <a:gd name="connsiteY37" fmla="*/ 867747 h 2008301"/>
              <a:gd name="connsiteX38" fmla="*/ 7865969 w 7940614"/>
              <a:gd name="connsiteY38" fmla="*/ 951722 h 2008301"/>
              <a:gd name="connsiteX39" fmla="*/ 7837977 w 7940614"/>
              <a:gd name="connsiteY39" fmla="*/ 989045 h 2008301"/>
              <a:gd name="connsiteX40" fmla="*/ 7781993 w 7940614"/>
              <a:gd name="connsiteY40" fmla="*/ 1073020 h 2008301"/>
              <a:gd name="connsiteX41" fmla="*/ 7735340 w 7940614"/>
              <a:gd name="connsiteY41" fmla="*/ 1129004 h 2008301"/>
              <a:gd name="connsiteX42" fmla="*/ 7688687 w 7940614"/>
              <a:gd name="connsiteY42" fmla="*/ 1156996 h 2008301"/>
              <a:gd name="connsiteX43" fmla="*/ 7651365 w 7940614"/>
              <a:gd name="connsiteY43" fmla="*/ 1203649 h 2008301"/>
              <a:gd name="connsiteX44" fmla="*/ 7623373 w 7940614"/>
              <a:gd name="connsiteY44" fmla="*/ 1222310 h 2008301"/>
              <a:gd name="connsiteX45" fmla="*/ 7586051 w 7940614"/>
              <a:gd name="connsiteY45" fmla="*/ 1250302 h 2008301"/>
              <a:gd name="connsiteX46" fmla="*/ 7492744 w 7940614"/>
              <a:gd name="connsiteY46" fmla="*/ 1306286 h 2008301"/>
              <a:gd name="connsiteX47" fmla="*/ 7427430 w 7940614"/>
              <a:gd name="connsiteY47" fmla="*/ 1352939 h 2008301"/>
              <a:gd name="connsiteX48" fmla="*/ 7362116 w 7940614"/>
              <a:gd name="connsiteY48" fmla="*/ 1390261 h 2008301"/>
              <a:gd name="connsiteX49" fmla="*/ 7259479 w 7940614"/>
              <a:gd name="connsiteY49" fmla="*/ 1427583 h 2008301"/>
              <a:gd name="connsiteX50" fmla="*/ 7222157 w 7940614"/>
              <a:gd name="connsiteY50" fmla="*/ 1446245 h 2008301"/>
              <a:gd name="connsiteX51" fmla="*/ 7138181 w 7940614"/>
              <a:gd name="connsiteY51" fmla="*/ 1474237 h 2008301"/>
              <a:gd name="connsiteX52" fmla="*/ 7054206 w 7940614"/>
              <a:gd name="connsiteY52" fmla="*/ 1502228 h 2008301"/>
              <a:gd name="connsiteX53" fmla="*/ 7026214 w 7940614"/>
              <a:gd name="connsiteY53" fmla="*/ 1511559 h 2008301"/>
              <a:gd name="connsiteX54" fmla="*/ 6942238 w 7940614"/>
              <a:gd name="connsiteY54" fmla="*/ 1530220 h 2008301"/>
              <a:gd name="connsiteX55" fmla="*/ 6914246 w 7940614"/>
              <a:gd name="connsiteY55" fmla="*/ 1539551 h 2008301"/>
              <a:gd name="connsiteX56" fmla="*/ 6867593 w 7940614"/>
              <a:gd name="connsiteY56" fmla="*/ 1558212 h 2008301"/>
              <a:gd name="connsiteX57" fmla="*/ 6764957 w 7940614"/>
              <a:gd name="connsiteY57" fmla="*/ 1567543 h 2008301"/>
              <a:gd name="connsiteX58" fmla="*/ 6671651 w 7940614"/>
              <a:gd name="connsiteY58" fmla="*/ 1586204 h 2008301"/>
              <a:gd name="connsiteX59" fmla="*/ 6401063 w 7940614"/>
              <a:gd name="connsiteY59" fmla="*/ 1642188 h 2008301"/>
              <a:gd name="connsiteX60" fmla="*/ 6298426 w 7940614"/>
              <a:gd name="connsiteY60" fmla="*/ 1651518 h 2008301"/>
              <a:gd name="connsiteX61" fmla="*/ 6139806 w 7940614"/>
              <a:gd name="connsiteY61" fmla="*/ 1670179 h 2008301"/>
              <a:gd name="connsiteX62" fmla="*/ 6074491 w 7940614"/>
              <a:gd name="connsiteY62" fmla="*/ 1688841 h 2008301"/>
              <a:gd name="connsiteX63" fmla="*/ 5990516 w 7940614"/>
              <a:gd name="connsiteY63" fmla="*/ 1698171 h 2008301"/>
              <a:gd name="connsiteX64" fmla="*/ 5803904 w 7940614"/>
              <a:gd name="connsiteY64" fmla="*/ 1716832 h 2008301"/>
              <a:gd name="connsiteX65" fmla="*/ 5738589 w 7940614"/>
              <a:gd name="connsiteY65" fmla="*/ 1735494 h 2008301"/>
              <a:gd name="connsiteX66" fmla="*/ 5533316 w 7940614"/>
              <a:gd name="connsiteY66" fmla="*/ 1754155 h 2008301"/>
              <a:gd name="connsiteX67" fmla="*/ 5374695 w 7940614"/>
              <a:gd name="connsiteY67" fmla="*/ 1791477 h 2008301"/>
              <a:gd name="connsiteX68" fmla="*/ 5197414 w 7940614"/>
              <a:gd name="connsiteY68" fmla="*/ 1810139 h 2008301"/>
              <a:gd name="connsiteX69" fmla="*/ 5113438 w 7940614"/>
              <a:gd name="connsiteY69" fmla="*/ 1828800 h 2008301"/>
              <a:gd name="connsiteX70" fmla="*/ 4926826 w 7940614"/>
              <a:gd name="connsiteY70" fmla="*/ 1847461 h 2008301"/>
              <a:gd name="connsiteX71" fmla="*/ 4861512 w 7940614"/>
              <a:gd name="connsiteY71" fmla="*/ 1856792 h 2008301"/>
              <a:gd name="connsiteX72" fmla="*/ 4385651 w 7940614"/>
              <a:gd name="connsiteY72" fmla="*/ 1875453 h 2008301"/>
              <a:gd name="connsiteX73" fmla="*/ 4255022 w 7940614"/>
              <a:gd name="connsiteY73" fmla="*/ 1884783 h 2008301"/>
              <a:gd name="connsiteX74" fmla="*/ 3377944 w 7940614"/>
              <a:gd name="connsiteY74" fmla="*/ 1894114 h 2008301"/>
              <a:gd name="connsiteX75" fmla="*/ 3144679 w 7940614"/>
              <a:gd name="connsiteY75" fmla="*/ 1931437 h 2008301"/>
              <a:gd name="connsiteX76" fmla="*/ 2930075 w 7940614"/>
              <a:gd name="connsiteY76" fmla="*/ 1950098 h 2008301"/>
              <a:gd name="connsiteX77" fmla="*/ 746712 w 7940614"/>
              <a:gd name="connsiteY77" fmla="*/ 1959428 h 2008301"/>
              <a:gd name="connsiteX78" fmla="*/ 690728 w 7940614"/>
              <a:gd name="connsiteY78" fmla="*/ 1950098 h 2008301"/>
              <a:gd name="connsiteX79" fmla="*/ 625414 w 7940614"/>
              <a:gd name="connsiteY79" fmla="*/ 1931437 h 2008301"/>
              <a:gd name="connsiteX80" fmla="*/ 541438 w 7940614"/>
              <a:gd name="connsiteY80" fmla="*/ 1912775 h 2008301"/>
              <a:gd name="connsiteX81" fmla="*/ 457463 w 7940614"/>
              <a:gd name="connsiteY81" fmla="*/ 1866122 h 2008301"/>
              <a:gd name="connsiteX82" fmla="*/ 382818 w 7940614"/>
              <a:gd name="connsiteY82" fmla="*/ 1800808 h 2008301"/>
              <a:gd name="connsiteX83" fmla="*/ 317504 w 7940614"/>
              <a:gd name="connsiteY83" fmla="*/ 1688841 h 2008301"/>
              <a:gd name="connsiteX84" fmla="*/ 224198 w 7940614"/>
              <a:gd name="connsiteY84" fmla="*/ 1586204 h 2008301"/>
              <a:gd name="connsiteX85" fmla="*/ 168214 w 7940614"/>
              <a:gd name="connsiteY85" fmla="*/ 1492898 h 2008301"/>
              <a:gd name="connsiteX86" fmla="*/ 130891 w 7940614"/>
              <a:gd name="connsiteY86" fmla="*/ 1408922 h 2008301"/>
              <a:gd name="connsiteX87" fmla="*/ 93569 w 7940614"/>
              <a:gd name="connsiteY87" fmla="*/ 1390261 h 2008301"/>
              <a:gd name="connsiteX88" fmla="*/ 65577 w 7940614"/>
              <a:gd name="connsiteY88" fmla="*/ 1352939 h 2008301"/>
              <a:gd name="connsiteX89" fmla="*/ 9593 w 7940614"/>
              <a:gd name="connsiteY89" fmla="*/ 1296955 h 2008301"/>
              <a:gd name="connsiteX90" fmla="*/ 263 w 7940614"/>
              <a:gd name="connsiteY90" fmla="*/ 1259632 h 2008301"/>
              <a:gd name="connsiteX91" fmla="*/ 37585 w 7940614"/>
              <a:gd name="connsiteY91" fmla="*/ 1101012 h 2008301"/>
              <a:gd name="connsiteX92" fmla="*/ 130891 w 7940614"/>
              <a:gd name="connsiteY92" fmla="*/ 1054359 h 2008301"/>
              <a:gd name="connsiteX93" fmla="*/ 448132 w 7940614"/>
              <a:gd name="connsiteY93" fmla="*/ 1045028 h 2008301"/>
              <a:gd name="connsiteX94" fmla="*/ 541438 w 7940614"/>
              <a:gd name="connsiteY94" fmla="*/ 1035698 h 2008301"/>
              <a:gd name="connsiteX95" fmla="*/ 644075 w 7940614"/>
              <a:gd name="connsiteY95" fmla="*/ 1017037 h 2008301"/>
              <a:gd name="connsiteX96" fmla="*/ 840018 w 7940614"/>
              <a:gd name="connsiteY96" fmla="*/ 1007706 h 2008301"/>
              <a:gd name="connsiteX97" fmla="*/ 961316 w 7940614"/>
              <a:gd name="connsiteY97" fmla="*/ 989045 h 2008301"/>
              <a:gd name="connsiteX98" fmla="*/ 1334540 w 7940614"/>
              <a:gd name="connsiteY98" fmla="*/ 979714 h 2008301"/>
              <a:gd name="connsiteX99" fmla="*/ 1605128 w 7940614"/>
              <a:gd name="connsiteY99" fmla="*/ 951722 h 2008301"/>
              <a:gd name="connsiteX100" fmla="*/ 1754418 w 7940614"/>
              <a:gd name="connsiteY100" fmla="*/ 942392 h 2008301"/>
              <a:gd name="connsiteX101" fmla="*/ 2164965 w 7940614"/>
              <a:gd name="connsiteY101" fmla="*/ 923730 h 2008301"/>
              <a:gd name="connsiteX102" fmla="*/ 2304924 w 7940614"/>
              <a:gd name="connsiteY102" fmla="*/ 905069 h 2008301"/>
              <a:gd name="connsiteX103" fmla="*/ 2743463 w 7940614"/>
              <a:gd name="connsiteY103" fmla="*/ 877077 h 2008301"/>
              <a:gd name="connsiteX104" fmla="*/ 3424598 w 7940614"/>
              <a:gd name="connsiteY104" fmla="*/ 895739 h 2008301"/>
              <a:gd name="connsiteX105" fmla="*/ 4115063 w 7940614"/>
              <a:gd name="connsiteY105" fmla="*/ 923730 h 2008301"/>
              <a:gd name="connsiteX106" fmla="*/ 5094777 w 7940614"/>
              <a:gd name="connsiteY106" fmla="*/ 914400 h 2008301"/>
              <a:gd name="connsiteX107" fmla="*/ 5188083 w 7940614"/>
              <a:gd name="connsiteY107" fmla="*/ 886408 h 2008301"/>
              <a:gd name="connsiteX108" fmla="*/ 5244067 w 7940614"/>
              <a:gd name="connsiteY108" fmla="*/ 867747 h 2008301"/>
              <a:gd name="connsiteX109" fmla="*/ 5290720 w 7940614"/>
              <a:gd name="connsiteY109" fmla="*/ 849086 h 2008301"/>
              <a:gd name="connsiteX110" fmla="*/ 5421349 w 7940614"/>
              <a:gd name="connsiteY110" fmla="*/ 839755 h 2008301"/>
              <a:gd name="connsiteX111" fmla="*/ 5579969 w 7940614"/>
              <a:gd name="connsiteY111" fmla="*/ 821094 h 2008301"/>
              <a:gd name="connsiteX112" fmla="*/ 5607961 w 7940614"/>
              <a:gd name="connsiteY112" fmla="*/ 802432 h 2008301"/>
              <a:gd name="connsiteX113" fmla="*/ 5645283 w 7940614"/>
              <a:gd name="connsiteY113" fmla="*/ 783771 h 2008301"/>
              <a:gd name="connsiteX114" fmla="*/ 5682606 w 7940614"/>
              <a:gd name="connsiteY114" fmla="*/ 727788 h 2008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7940614" h="2008301">
                <a:moveTo>
                  <a:pt x="5673275" y="802432"/>
                </a:moveTo>
                <a:cubicBezTo>
                  <a:pt x="5657724" y="799322"/>
                  <a:pt x="5639527" y="802320"/>
                  <a:pt x="5626622" y="793102"/>
                </a:cubicBezTo>
                <a:cubicBezTo>
                  <a:pt x="5612940" y="783329"/>
                  <a:pt x="5601457" y="733299"/>
                  <a:pt x="5598630" y="718457"/>
                </a:cubicBezTo>
                <a:cubicBezTo>
                  <a:pt x="5571181" y="574354"/>
                  <a:pt x="5575008" y="594800"/>
                  <a:pt x="5561308" y="485192"/>
                </a:cubicBezTo>
                <a:cubicBezTo>
                  <a:pt x="5564418" y="382555"/>
                  <a:pt x="5561869" y="279590"/>
                  <a:pt x="5570638" y="177281"/>
                </a:cubicBezTo>
                <a:cubicBezTo>
                  <a:pt x="5571389" y="168516"/>
                  <a:pt x="5583804" y="165489"/>
                  <a:pt x="5589300" y="158620"/>
                </a:cubicBezTo>
                <a:cubicBezTo>
                  <a:pt x="5596305" y="149863"/>
                  <a:pt x="5599204" y="137633"/>
                  <a:pt x="5607961" y="130628"/>
                </a:cubicBezTo>
                <a:cubicBezTo>
                  <a:pt x="5615641" y="124484"/>
                  <a:pt x="5626622" y="124408"/>
                  <a:pt x="5635953" y="121298"/>
                </a:cubicBezTo>
                <a:cubicBezTo>
                  <a:pt x="5691586" y="84209"/>
                  <a:pt x="5642230" y="110922"/>
                  <a:pt x="5747920" y="93306"/>
                </a:cubicBezTo>
                <a:cubicBezTo>
                  <a:pt x="5757622" y="91689"/>
                  <a:pt x="5766370" y="86360"/>
                  <a:pt x="5775912" y="83975"/>
                </a:cubicBezTo>
                <a:cubicBezTo>
                  <a:pt x="5791297" y="80129"/>
                  <a:pt x="5807058" y="77968"/>
                  <a:pt x="5822565" y="74645"/>
                </a:cubicBezTo>
                <a:cubicBezTo>
                  <a:pt x="5850603" y="68637"/>
                  <a:pt x="5878106" y="59692"/>
                  <a:pt x="5906540" y="55983"/>
                </a:cubicBezTo>
                <a:cubicBezTo>
                  <a:pt x="5949827" y="50337"/>
                  <a:pt x="5993626" y="49763"/>
                  <a:pt x="6037169" y="46653"/>
                </a:cubicBezTo>
                <a:cubicBezTo>
                  <a:pt x="6172538" y="19578"/>
                  <a:pt x="6007083" y="50135"/>
                  <a:pt x="6317087" y="27992"/>
                </a:cubicBezTo>
                <a:cubicBezTo>
                  <a:pt x="6413708" y="21091"/>
                  <a:pt x="6509920" y="9331"/>
                  <a:pt x="6606336" y="0"/>
                </a:cubicBezTo>
                <a:cubicBezTo>
                  <a:pt x="6668540" y="3110"/>
                  <a:pt x="6731514" y="-909"/>
                  <a:pt x="6792949" y="9330"/>
                </a:cubicBezTo>
                <a:cubicBezTo>
                  <a:pt x="6825991" y="14837"/>
                  <a:pt x="6854709" y="35386"/>
                  <a:pt x="6886255" y="46653"/>
                </a:cubicBezTo>
                <a:cubicBezTo>
                  <a:pt x="6910608" y="55351"/>
                  <a:pt x="6957139" y="61577"/>
                  <a:pt x="6979561" y="65314"/>
                </a:cubicBezTo>
                <a:cubicBezTo>
                  <a:pt x="7120519" y="135794"/>
                  <a:pt x="6943947" y="48877"/>
                  <a:pt x="7100859" y="121298"/>
                </a:cubicBezTo>
                <a:cubicBezTo>
                  <a:pt x="7119802" y="130041"/>
                  <a:pt x="7137848" y="140656"/>
                  <a:pt x="7156842" y="149290"/>
                </a:cubicBezTo>
                <a:cubicBezTo>
                  <a:pt x="7227195" y="181269"/>
                  <a:pt x="7183123" y="153523"/>
                  <a:pt x="7259479" y="195943"/>
                </a:cubicBezTo>
                <a:cubicBezTo>
                  <a:pt x="7269282" y="201389"/>
                  <a:pt x="7277734" y="209040"/>
                  <a:pt x="7287471" y="214604"/>
                </a:cubicBezTo>
                <a:cubicBezTo>
                  <a:pt x="7299547" y="221505"/>
                  <a:pt x="7313220" y="225550"/>
                  <a:pt x="7324793" y="233265"/>
                </a:cubicBezTo>
                <a:cubicBezTo>
                  <a:pt x="7350672" y="250517"/>
                  <a:pt x="7373559" y="271997"/>
                  <a:pt x="7399438" y="289249"/>
                </a:cubicBezTo>
                <a:cubicBezTo>
                  <a:pt x="7408769" y="295469"/>
                  <a:pt x="7418305" y="301392"/>
                  <a:pt x="7427430" y="307910"/>
                </a:cubicBezTo>
                <a:cubicBezTo>
                  <a:pt x="7440085" y="316949"/>
                  <a:pt x="7450844" y="328947"/>
                  <a:pt x="7464753" y="335902"/>
                </a:cubicBezTo>
                <a:cubicBezTo>
                  <a:pt x="7482347" y="344699"/>
                  <a:pt x="7502075" y="348343"/>
                  <a:pt x="7520736" y="354563"/>
                </a:cubicBezTo>
                <a:cubicBezTo>
                  <a:pt x="7567128" y="400955"/>
                  <a:pt x="7602471" y="440927"/>
                  <a:pt x="7660695" y="475861"/>
                </a:cubicBezTo>
                <a:cubicBezTo>
                  <a:pt x="7676246" y="485192"/>
                  <a:pt x="7692840" y="492972"/>
                  <a:pt x="7707349" y="503853"/>
                </a:cubicBezTo>
                <a:cubicBezTo>
                  <a:pt x="7717905" y="511770"/>
                  <a:pt x="7725203" y="523398"/>
                  <a:pt x="7735340" y="531845"/>
                </a:cubicBezTo>
                <a:cubicBezTo>
                  <a:pt x="7743955" y="539024"/>
                  <a:pt x="7755402" y="542577"/>
                  <a:pt x="7763332" y="550506"/>
                </a:cubicBezTo>
                <a:cubicBezTo>
                  <a:pt x="7774328" y="561502"/>
                  <a:pt x="7780992" y="576205"/>
                  <a:pt x="7791324" y="587828"/>
                </a:cubicBezTo>
                <a:cubicBezTo>
                  <a:pt x="7805935" y="604265"/>
                  <a:pt x="7822426" y="618930"/>
                  <a:pt x="7837977" y="634481"/>
                </a:cubicBezTo>
                <a:lnTo>
                  <a:pt x="7875300" y="671804"/>
                </a:lnTo>
                <a:lnTo>
                  <a:pt x="7903291" y="699796"/>
                </a:lnTo>
                <a:cubicBezTo>
                  <a:pt x="7909512" y="706017"/>
                  <a:pt x="7917073" y="711137"/>
                  <a:pt x="7921953" y="718457"/>
                </a:cubicBezTo>
                <a:lnTo>
                  <a:pt x="7940614" y="746449"/>
                </a:lnTo>
                <a:cubicBezTo>
                  <a:pt x="7937504" y="786882"/>
                  <a:pt x="7945141" y="829636"/>
                  <a:pt x="7931283" y="867747"/>
                </a:cubicBezTo>
                <a:cubicBezTo>
                  <a:pt x="7919164" y="901074"/>
                  <a:pt x="7887590" y="923614"/>
                  <a:pt x="7865969" y="951722"/>
                </a:cubicBezTo>
                <a:cubicBezTo>
                  <a:pt x="7856487" y="964048"/>
                  <a:pt x="7837977" y="989045"/>
                  <a:pt x="7837977" y="989045"/>
                </a:cubicBezTo>
                <a:cubicBezTo>
                  <a:pt x="7819892" y="1043298"/>
                  <a:pt x="7837590" y="1001538"/>
                  <a:pt x="7781993" y="1073020"/>
                </a:cubicBezTo>
                <a:cubicBezTo>
                  <a:pt x="7759865" y="1101470"/>
                  <a:pt x="7766728" y="1105463"/>
                  <a:pt x="7735340" y="1129004"/>
                </a:cubicBezTo>
                <a:cubicBezTo>
                  <a:pt x="7720832" y="1139885"/>
                  <a:pt x="7704238" y="1147665"/>
                  <a:pt x="7688687" y="1156996"/>
                </a:cubicBezTo>
                <a:cubicBezTo>
                  <a:pt x="7676246" y="1172547"/>
                  <a:pt x="7665447" y="1189567"/>
                  <a:pt x="7651365" y="1203649"/>
                </a:cubicBezTo>
                <a:cubicBezTo>
                  <a:pt x="7643436" y="1211578"/>
                  <a:pt x="7632498" y="1215792"/>
                  <a:pt x="7623373" y="1222310"/>
                </a:cubicBezTo>
                <a:cubicBezTo>
                  <a:pt x="7610719" y="1231349"/>
                  <a:pt x="7599132" y="1241893"/>
                  <a:pt x="7586051" y="1250302"/>
                </a:cubicBezTo>
                <a:cubicBezTo>
                  <a:pt x="7555540" y="1269916"/>
                  <a:pt x="7518392" y="1280638"/>
                  <a:pt x="7492744" y="1306286"/>
                </a:cubicBezTo>
                <a:cubicBezTo>
                  <a:pt x="7439386" y="1359644"/>
                  <a:pt x="7492928" y="1312003"/>
                  <a:pt x="7427430" y="1352939"/>
                </a:cubicBezTo>
                <a:cubicBezTo>
                  <a:pt x="7362873" y="1393287"/>
                  <a:pt x="7417109" y="1371929"/>
                  <a:pt x="7362116" y="1390261"/>
                </a:cubicBezTo>
                <a:cubicBezTo>
                  <a:pt x="7291668" y="1443097"/>
                  <a:pt x="7362152" y="1399581"/>
                  <a:pt x="7259479" y="1427583"/>
                </a:cubicBezTo>
                <a:cubicBezTo>
                  <a:pt x="7246060" y="1431243"/>
                  <a:pt x="7234867" y="1440596"/>
                  <a:pt x="7222157" y="1446245"/>
                </a:cubicBezTo>
                <a:cubicBezTo>
                  <a:pt x="7176986" y="1466321"/>
                  <a:pt x="7181501" y="1463407"/>
                  <a:pt x="7138181" y="1474237"/>
                </a:cubicBezTo>
                <a:cubicBezTo>
                  <a:pt x="7089479" y="1506704"/>
                  <a:pt x="7129632" y="1485467"/>
                  <a:pt x="7054206" y="1502228"/>
                </a:cubicBezTo>
                <a:cubicBezTo>
                  <a:pt x="7044605" y="1504362"/>
                  <a:pt x="7035671" y="1508857"/>
                  <a:pt x="7026214" y="1511559"/>
                </a:cubicBezTo>
                <a:cubicBezTo>
                  <a:pt x="6959159" y="1530718"/>
                  <a:pt x="7019208" y="1510978"/>
                  <a:pt x="6942238" y="1530220"/>
                </a:cubicBezTo>
                <a:cubicBezTo>
                  <a:pt x="6932696" y="1532605"/>
                  <a:pt x="6923455" y="1536098"/>
                  <a:pt x="6914246" y="1539551"/>
                </a:cubicBezTo>
                <a:cubicBezTo>
                  <a:pt x="6898564" y="1545432"/>
                  <a:pt x="6884055" y="1555125"/>
                  <a:pt x="6867593" y="1558212"/>
                </a:cubicBezTo>
                <a:cubicBezTo>
                  <a:pt x="6833828" y="1564543"/>
                  <a:pt x="6799169" y="1564433"/>
                  <a:pt x="6764957" y="1567543"/>
                </a:cubicBezTo>
                <a:cubicBezTo>
                  <a:pt x="6733855" y="1573763"/>
                  <a:pt x="6702614" y="1579323"/>
                  <a:pt x="6671651" y="1586204"/>
                </a:cubicBezTo>
                <a:cubicBezTo>
                  <a:pt x="6567752" y="1609292"/>
                  <a:pt x="6530819" y="1630393"/>
                  <a:pt x="6401063" y="1642188"/>
                </a:cubicBezTo>
                <a:lnTo>
                  <a:pt x="6298426" y="1651518"/>
                </a:lnTo>
                <a:cubicBezTo>
                  <a:pt x="6237970" y="1657564"/>
                  <a:pt x="6199269" y="1662747"/>
                  <a:pt x="6139806" y="1670179"/>
                </a:cubicBezTo>
                <a:cubicBezTo>
                  <a:pt x="6118904" y="1677147"/>
                  <a:pt x="6096249" y="1685494"/>
                  <a:pt x="6074491" y="1688841"/>
                </a:cubicBezTo>
                <a:cubicBezTo>
                  <a:pt x="6046655" y="1693123"/>
                  <a:pt x="6018540" y="1695369"/>
                  <a:pt x="5990516" y="1698171"/>
                </a:cubicBezTo>
                <a:cubicBezTo>
                  <a:pt x="5752907" y="1721932"/>
                  <a:pt x="6009681" y="1693969"/>
                  <a:pt x="5803904" y="1716832"/>
                </a:cubicBezTo>
                <a:cubicBezTo>
                  <a:pt x="5782132" y="1723053"/>
                  <a:pt x="5760792" y="1731053"/>
                  <a:pt x="5738589" y="1735494"/>
                </a:cubicBezTo>
                <a:cubicBezTo>
                  <a:pt x="5689448" y="1745322"/>
                  <a:pt x="5569146" y="1751596"/>
                  <a:pt x="5533316" y="1754155"/>
                </a:cubicBezTo>
                <a:cubicBezTo>
                  <a:pt x="5533293" y="1754161"/>
                  <a:pt x="5406583" y="1787726"/>
                  <a:pt x="5374695" y="1791477"/>
                </a:cubicBezTo>
                <a:cubicBezTo>
                  <a:pt x="5286474" y="1801856"/>
                  <a:pt x="5272990" y="1795969"/>
                  <a:pt x="5197414" y="1810139"/>
                </a:cubicBezTo>
                <a:cubicBezTo>
                  <a:pt x="5169230" y="1815423"/>
                  <a:pt x="5141723" y="1824086"/>
                  <a:pt x="5113438" y="1828800"/>
                </a:cubicBezTo>
                <a:cubicBezTo>
                  <a:pt x="5074493" y="1835291"/>
                  <a:pt x="4960938" y="1843671"/>
                  <a:pt x="4926826" y="1847461"/>
                </a:cubicBezTo>
                <a:cubicBezTo>
                  <a:pt x="4904968" y="1849890"/>
                  <a:pt x="4883475" y="1855656"/>
                  <a:pt x="4861512" y="1856792"/>
                </a:cubicBezTo>
                <a:cubicBezTo>
                  <a:pt x="4702982" y="1864992"/>
                  <a:pt x="4544224" y="1868134"/>
                  <a:pt x="4385651" y="1875453"/>
                </a:cubicBezTo>
                <a:cubicBezTo>
                  <a:pt x="4342043" y="1877466"/>
                  <a:pt x="4298668" y="1883975"/>
                  <a:pt x="4255022" y="1884783"/>
                </a:cubicBezTo>
                <a:lnTo>
                  <a:pt x="3377944" y="1894114"/>
                </a:lnTo>
                <a:cubicBezTo>
                  <a:pt x="3106156" y="1912234"/>
                  <a:pt x="3351822" y="1885406"/>
                  <a:pt x="3144679" y="1931437"/>
                </a:cubicBezTo>
                <a:cubicBezTo>
                  <a:pt x="3099296" y="1941522"/>
                  <a:pt x="2953979" y="1948504"/>
                  <a:pt x="2930075" y="1950098"/>
                </a:cubicBezTo>
                <a:cubicBezTo>
                  <a:pt x="2125895" y="2064979"/>
                  <a:pt x="2783947" y="1977456"/>
                  <a:pt x="746712" y="1959428"/>
                </a:cubicBezTo>
                <a:cubicBezTo>
                  <a:pt x="727794" y="1959261"/>
                  <a:pt x="709162" y="1954352"/>
                  <a:pt x="690728" y="1950098"/>
                </a:cubicBezTo>
                <a:cubicBezTo>
                  <a:pt x="668665" y="1945007"/>
                  <a:pt x="647259" y="1937395"/>
                  <a:pt x="625414" y="1931437"/>
                </a:cubicBezTo>
                <a:cubicBezTo>
                  <a:pt x="589174" y="1921553"/>
                  <a:pt x="580299" y="1920548"/>
                  <a:pt x="541438" y="1912775"/>
                </a:cubicBezTo>
                <a:cubicBezTo>
                  <a:pt x="415098" y="1818019"/>
                  <a:pt x="599999" y="1951642"/>
                  <a:pt x="457463" y="1866122"/>
                </a:cubicBezTo>
                <a:cubicBezTo>
                  <a:pt x="438199" y="1854564"/>
                  <a:pt x="399917" y="1820349"/>
                  <a:pt x="382818" y="1800808"/>
                </a:cubicBezTo>
                <a:cubicBezTo>
                  <a:pt x="310946" y="1718669"/>
                  <a:pt x="376832" y="1792667"/>
                  <a:pt x="317504" y="1688841"/>
                </a:cubicBezTo>
                <a:cubicBezTo>
                  <a:pt x="262250" y="1592145"/>
                  <a:pt x="289530" y="1651536"/>
                  <a:pt x="224198" y="1586204"/>
                </a:cubicBezTo>
                <a:cubicBezTo>
                  <a:pt x="200776" y="1562782"/>
                  <a:pt x="180234" y="1521747"/>
                  <a:pt x="168214" y="1492898"/>
                </a:cubicBezTo>
                <a:cubicBezTo>
                  <a:pt x="159574" y="1472162"/>
                  <a:pt x="152730" y="1427121"/>
                  <a:pt x="130891" y="1408922"/>
                </a:cubicBezTo>
                <a:cubicBezTo>
                  <a:pt x="120206" y="1400018"/>
                  <a:pt x="106010" y="1396481"/>
                  <a:pt x="93569" y="1390261"/>
                </a:cubicBezTo>
                <a:cubicBezTo>
                  <a:pt x="84238" y="1377820"/>
                  <a:pt x="75980" y="1364498"/>
                  <a:pt x="65577" y="1352939"/>
                </a:cubicBezTo>
                <a:cubicBezTo>
                  <a:pt x="47922" y="1333323"/>
                  <a:pt x="9593" y="1296955"/>
                  <a:pt x="9593" y="1296955"/>
                </a:cubicBezTo>
                <a:cubicBezTo>
                  <a:pt x="6483" y="1284514"/>
                  <a:pt x="-1551" y="1272327"/>
                  <a:pt x="263" y="1259632"/>
                </a:cubicBezTo>
                <a:cubicBezTo>
                  <a:pt x="7945" y="1205861"/>
                  <a:pt x="21977" y="1153038"/>
                  <a:pt x="37585" y="1101012"/>
                </a:cubicBezTo>
                <a:cubicBezTo>
                  <a:pt x="49727" y="1060539"/>
                  <a:pt x="92814" y="1055479"/>
                  <a:pt x="130891" y="1054359"/>
                </a:cubicBezTo>
                <a:lnTo>
                  <a:pt x="448132" y="1045028"/>
                </a:lnTo>
                <a:cubicBezTo>
                  <a:pt x="479234" y="1041918"/>
                  <a:pt x="510495" y="1040118"/>
                  <a:pt x="541438" y="1035698"/>
                </a:cubicBezTo>
                <a:cubicBezTo>
                  <a:pt x="575862" y="1030780"/>
                  <a:pt x="609454" y="1020283"/>
                  <a:pt x="644075" y="1017037"/>
                </a:cubicBezTo>
                <a:cubicBezTo>
                  <a:pt x="709178" y="1010934"/>
                  <a:pt x="774704" y="1010816"/>
                  <a:pt x="840018" y="1007706"/>
                </a:cubicBezTo>
                <a:cubicBezTo>
                  <a:pt x="889867" y="995243"/>
                  <a:pt x="897092" y="991666"/>
                  <a:pt x="961316" y="989045"/>
                </a:cubicBezTo>
                <a:cubicBezTo>
                  <a:pt x="1085659" y="983970"/>
                  <a:pt x="1210132" y="982824"/>
                  <a:pt x="1334540" y="979714"/>
                </a:cubicBezTo>
                <a:lnTo>
                  <a:pt x="1605128" y="951722"/>
                </a:lnTo>
                <a:cubicBezTo>
                  <a:pt x="1654793" y="947307"/>
                  <a:pt x="1704620" y="944882"/>
                  <a:pt x="1754418" y="942392"/>
                </a:cubicBezTo>
                <a:lnTo>
                  <a:pt x="2164965" y="923730"/>
                </a:lnTo>
                <a:cubicBezTo>
                  <a:pt x="2192025" y="919864"/>
                  <a:pt x="2280376" y="906854"/>
                  <a:pt x="2304924" y="905069"/>
                </a:cubicBezTo>
                <a:lnTo>
                  <a:pt x="2743463" y="877077"/>
                </a:lnTo>
                <a:lnTo>
                  <a:pt x="3424598" y="895739"/>
                </a:lnTo>
                <a:cubicBezTo>
                  <a:pt x="4159771" y="930747"/>
                  <a:pt x="3144552" y="901674"/>
                  <a:pt x="4115063" y="923730"/>
                </a:cubicBezTo>
                <a:lnTo>
                  <a:pt x="5094777" y="914400"/>
                </a:lnTo>
                <a:cubicBezTo>
                  <a:pt x="5130771" y="913746"/>
                  <a:pt x="5155308" y="898326"/>
                  <a:pt x="5188083" y="886408"/>
                </a:cubicBezTo>
                <a:cubicBezTo>
                  <a:pt x="5206569" y="879686"/>
                  <a:pt x="5225803" y="875052"/>
                  <a:pt x="5244067" y="867747"/>
                </a:cubicBezTo>
                <a:cubicBezTo>
                  <a:pt x="5259618" y="861527"/>
                  <a:pt x="5274176" y="851698"/>
                  <a:pt x="5290720" y="849086"/>
                </a:cubicBezTo>
                <a:cubicBezTo>
                  <a:pt x="5333840" y="842278"/>
                  <a:pt x="5377859" y="843537"/>
                  <a:pt x="5421349" y="839755"/>
                </a:cubicBezTo>
                <a:cubicBezTo>
                  <a:pt x="5461078" y="836300"/>
                  <a:pt x="5538960" y="826220"/>
                  <a:pt x="5579969" y="821094"/>
                </a:cubicBezTo>
                <a:cubicBezTo>
                  <a:pt x="5589300" y="814873"/>
                  <a:pt x="5598224" y="807996"/>
                  <a:pt x="5607961" y="802432"/>
                </a:cubicBezTo>
                <a:cubicBezTo>
                  <a:pt x="5620037" y="795531"/>
                  <a:pt x="5635448" y="793606"/>
                  <a:pt x="5645283" y="783771"/>
                </a:cubicBezTo>
                <a:cubicBezTo>
                  <a:pt x="5661142" y="767912"/>
                  <a:pt x="5682606" y="727788"/>
                  <a:pt x="5682606" y="727788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철학은 자신의 정체성을 형성하면서 경쟁상대였던 예술과 자신을 구별하였다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→ 철학의 본성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(nature)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은 철학이 아니면서 철학과 역사적으로 경쟁관계에 있었던 이웃인 예술과의 구별로 잘 드러나난다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철학과 예술의 구별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나는 이제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…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유능하고 교활한 악령이 온 힘을 다해 나를 속이려 하고 있다고 가정하겠다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또 하늘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공기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땅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빛깔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소리 및 모든 외적인 것은 섣불리 믿어 버리는 내 마음을 농락하기 위해 악마가 사용하는 꿈의 환상일 뿐이라고 가정하겠다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나는 또 손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눈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어떠한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감관도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없으며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단지 이런 것을 갖고 있다고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악령에 의해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잘못 믿고 있을 뿐이라고 생각하겠다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나는 집요하게 이런 성찰을 견지하겠다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이렇게 하면 비록 어떤 참된 것을 인식할 수는 없을지라도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거짓된 것에 동의하지 않는 것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또 저 기만자가 아무리 유능하고 교활하더라도 내가 속임을 당하지 않도록 조심하는 것은 적어도 내가 확실히 할 수 있는 일이다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.” 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데카르트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『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성찰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』,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제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성찰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악령의 가설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통 속의 뇌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27784" y="1530592"/>
            <a:ext cx="4032448" cy="4274395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통 속의 뇌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(H. Putnam)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그러나 누군지는 모르지만 아주 유능하고 교활한 기만자가 집요하게 나를 항상 속이고 있다고 치자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u="sng" dirty="0">
                <a:latin typeface="나눔고딕" pitchFamily="50" charset="-127"/>
                <a:ea typeface="나눔고딕" pitchFamily="50" charset="-127"/>
              </a:rPr>
              <a:t>자 이제</a:t>
            </a:r>
            <a:r>
              <a:rPr lang="en-US" altLang="ko-KR" b="1" u="sng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u="sng" dirty="0">
                <a:latin typeface="나눔고딕" pitchFamily="50" charset="-127"/>
                <a:ea typeface="나눔고딕" pitchFamily="50" charset="-127"/>
              </a:rPr>
              <a:t>그가 나를 속인다면</a:t>
            </a:r>
            <a:r>
              <a:rPr lang="en-US" altLang="ko-KR" b="1" u="sng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u="sng" dirty="0">
                <a:latin typeface="나눔고딕" pitchFamily="50" charset="-127"/>
                <a:ea typeface="나눔고딕" pitchFamily="50" charset="-127"/>
              </a:rPr>
              <a:t>내가 있다는 것은 의심할 수 없다</a:t>
            </a:r>
            <a:r>
              <a:rPr lang="en-US" altLang="ko-KR" b="1" u="sng" dirty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그가 온 힘을 다해 나를  속인다고 치자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그러나 나는 내가 어떤 것이라고 생각하는 동안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그는 결코 내가 아무것도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아니게끔은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할 수 없을 것이다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이렇게 이 모든 것을 세심히 고찰해 본 결과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나는 있다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나는 존재한다는 명제는 내가 이것을 발언할 때마다 혹은 마음 속에 품을 때마다 필연적으로 참이라는 결론에 이르게 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.” 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데카르트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『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성찰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』,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성찰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</a:rPr>
              <a:t>속는</a:t>
            </a:r>
            <a:r>
              <a:rPr lang="ko-KR" altLang="en-US" sz="3600" dirty="0"/>
              <a:t> 나의 존재의 확실성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D404BC-F67F-4B53-8798-F4ADCF9FAA5A}"/>
              </a:ext>
            </a:extLst>
          </p:cNvPr>
          <p:cNvSpPr txBox="1"/>
          <p:nvPr/>
        </p:nvSpPr>
        <p:spPr>
          <a:xfrm>
            <a:off x="5004048" y="630932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속일 대상이 있어야 속이지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나의 관념에 대응하는 외부세계는 존재하지 않을지라도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악령에 의해 속는 나는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존재한다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속는 내가 존재하지 않는다면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악령이 속일 대상이 없을 것이다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내가 태양이 비치고 있는 밖을 걷고 있다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는 것은 거짓이라고 하더라도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이렇게 생각하도록 속는 나는 확실히 존재한다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rgbClr val="FF0000"/>
                </a:solidFill>
              </a:rPr>
              <a:t>속는</a:t>
            </a:r>
            <a:r>
              <a:rPr lang="ko-KR" altLang="en-US" sz="4400" dirty="0"/>
              <a:t> 나의 존재의 확실성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나를 속이는 악령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확실하지 않은 것은 모두 의심하는 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의 의인화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나는 이제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…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유능하고 교활한 악령이 온 힘을 다해 나를 속이려 하고 있다고 가정하겠다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” = 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나는 이제 확실하지 않은 모든 것은 의심하겠다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악령에 의해 속는 나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의심하는 나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속는 나의 존재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에서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의심하는 나의 존재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로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나의 관념에 대응하는 것이 외부세계에 존재하지 않을지라도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즉 외부세계에는 확실한 것이 없을지라도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확실한 것이 없다고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의심하고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있는 내가 존재한다는 것은 확실하다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의심하는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나의 존재의 확실성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그러나 누군지는 모르지만 아주 유능하고 교활한 기만자가 집요하게 나를 항상 속이고 있다고 치자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자 이제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그가 나를 속인다면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내가 있다는 것은 의심할 수 없다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그가 온 힘을 다해 나를  속인다고 치자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그러나 나는 내가 어떤 것이라고 생각하는 동안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그는 결코 내가 아무것도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아니게끔은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할 수 없을 것이다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이렇게 이 모든 것을 세심히 고찰해 본 결과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나는 있다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나는 존재한다는 명제는 내가 이것을 발언할 때마다 혹은 마음 속에 품을 때마다 필연적으로 참이라는 결론에 이르게 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…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나는 있다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나는 존재한다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이것은 확실하다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그러나 얼마 동안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내가 생각하는 동안이다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왜냐하면 내가 생각하기를 멈추자마자 존재하는 것도 멈출 수 있기 때문이다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.” 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데카르트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『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성찰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』,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성찰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생각하는</a:t>
            </a:r>
            <a:r>
              <a:rPr lang="ko-KR" altLang="en-US" sz="4000" dirty="0">
                <a:latin typeface="나눔고딕" pitchFamily="50" charset="-127"/>
                <a:ea typeface="나눔고딕" pitchFamily="50" charset="-127"/>
              </a:rPr>
              <a:t> 나의 존재의 확실성</a:t>
            </a:r>
            <a:endParaRPr lang="ko-KR" altLang="en-US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2D1CD789-260A-40C7-896A-CC61B2FE5CF6}"/>
              </a:ext>
            </a:extLst>
          </p:cNvPr>
          <p:cNvSpPr/>
          <p:nvPr/>
        </p:nvSpPr>
        <p:spPr>
          <a:xfrm>
            <a:off x="447869" y="5131837"/>
            <a:ext cx="382555" cy="387012"/>
          </a:xfrm>
          <a:custGeom>
            <a:avLst/>
            <a:gdLst>
              <a:gd name="connsiteX0" fmla="*/ 270588 w 382555"/>
              <a:gd name="connsiteY0" fmla="*/ 0 h 387012"/>
              <a:gd name="connsiteX1" fmla="*/ 186613 w 382555"/>
              <a:gd name="connsiteY1" fmla="*/ 83975 h 387012"/>
              <a:gd name="connsiteX2" fmla="*/ 158621 w 382555"/>
              <a:gd name="connsiteY2" fmla="*/ 111967 h 387012"/>
              <a:gd name="connsiteX3" fmla="*/ 93307 w 382555"/>
              <a:gd name="connsiteY3" fmla="*/ 177281 h 387012"/>
              <a:gd name="connsiteX4" fmla="*/ 74645 w 382555"/>
              <a:gd name="connsiteY4" fmla="*/ 214604 h 387012"/>
              <a:gd name="connsiteX5" fmla="*/ 55984 w 382555"/>
              <a:gd name="connsiteY5" fmla="*/ 242596 h 387012"/>
              <a:gd name="connsiteX6" fmla="*/ 27992 w 382555"/>
              <a:gd name="connsiteY6" fmla="*/ 298579 h 387012"/>
              <a:gd name="connsiteX7" fmla="*/ 261258 w 382555"/>
              <a:gd name="connsiteY7" fmla="*/ 317241 h 387012"/>
              <a:gd name="connsiteX8" fmla="*/ 345233 w 382555"/>
              <a:gd name="connsiteY8" fmla="*/ 279918 h 387012"/>
              <a:gd name="connsiteX9" fmla="*/ 382555 w 382555"/>
              <a:gd name="connsiteY9" fmla="*/ 242596 h 387012"/>
              <a:gd name="connsiteX10" fmla="*/ 354564 w 382555"/>
              <a:gd name="connsiteY10" fmla="*/ 233265 h 387012"/>
              <a:gd name="connsiteX11" fmla="*/ 317241 w 382555"/>
              <a:gd name="connsiteY11" fmla="*/ 223934 h 387012"/>
              <a:gd name="connsiteX12" fmla="*/ 261258 w 382555"/>
              <a:gd name="connsiteY12" fmla="*/ 186612 h 387012"/>
              <a:gd name="connsiteX13" fmla="*/ 130629 w 382555"/>
              <a:gd name="connsiteY13" fmla="*/ 167951 h 387012"/>
              <a:gd name="connsiteX14" fmla="*/ 83976 w 382555"/>
              <a:gd name="connsiteY14" fmla="*/ 158620 h 387012"/>
              <a:gd name="connsiteX15" fmla="*/ 0 w 382555"/>
              <a:gd name="connsiteY15" fmla="*/ 102636 h 387012"/>
              <a:gd name="connsiteX16" fmla="*/ 27992 w 382555"/>
              <a:gd name="connsiteY16" fmla="*/ 93306 h 387012"/>
              <a:gd name="connsiteX17" fmla="*/ 121298 w 382555"/>
              <a:gd name="connsiteY17" fmla="*/ 139959 h 387012"/>
              <a:gd name="connsiteX18" fmla="*/ 186613 w 382555"/>
              <a:gd name="connsiteY18" fmla="*/ 158620 h 387012"/>
              <a:gd name="connsiteX19" fmla="*/ 223935 w 382555"/>
              <a:gd name="connsiteY19" fmla="*/ 205273 h 387012"/>
              <a:gd name="connsiteX20" fmla="*/ 251927 w 382555"/>
              <a:gd name="connsiteY20" fmla="*/ 214604 h 387012"/>
              <a:gd name="connsiteX21" fmla="*/ 270588 w 382555"/>
              <a:gd name="connsiteY21" fmla="*/ 242596 h 387012"/>
              <a:gd name="connsiteX22" fmla="*/ 298580 w 382555"/>
              <a:gd name="connsiteY22" fmla="*/ 270587 h 387012"/>
              <a:gd name="connsiteX23" fmla="*/ 317241 w 382555"/>
              <a:gd name="connsiteY23" fmla="*/ 382555 h 387012"/>
              <a:gd name="connsiteX24" fmla="*/ 307911 w 382555"/>
              <a:gd name="connsiteY24" fmla="*/ 317241 h 387012"/>
              <a:gd name="connsiteX25" fmla="*/ 270588 w 382555"/>
              <a:gd name="connsiteY25" fmla="*/ 55983 h 38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82555" h="387012">
                <a:moveTo>
                  <a:pt x="270588" y="0"/>
                </a:moveTo>
                <a:lnTo>
                  <a:pt x="186613" y="83975"/>
                </a:lnTo>
                <a:cubicBezTo>
                  <a:pt x="177282" y="93306"/>
                  <a:pt x="169600" y="104648"/>
                  <a:pt x="158621" y="111967"/>
                </a:cubicBezTo>
                <a:cubicBezTo>
                  <a:pt x="121546" y="136683"/>
                  <a:pt x="124337" y="130736"/>
                  <a:pt x="93307" y="177281"/>
                </a:cubicBezTo>
                <a:cubicBezTo>
                  <a:pt x="85591" y="188854"/>
                  <a:pt x="81546" y="202527"/>
                  <a:pt x="74645" y="214604"/>
                </a:cubicBezTo>
                <a:cubicBezTo>
                  <a:pt x="69081" y="224340"/>
                  <a:pt x="60999" y="232566"/>
                  <a:pt x="55984" y="242596"/>
                </a:cubicBezTo>
                <a:cubicBezTo>
                  <a:pt x="17353" y="319856"/>
                  <a:pt x="81473" y="218357"/>
                  <a:pt x="27992" y="298579"/>
                </a:cubicBezTo>
                <a:cubicBezTo>
                  <a:pt x="60370" y="395709"/>
                  <a:pt x="31895" y="340177"/>
                  <a:pt x="261258" y="317241"/>
                </a:cubicBezTo>
                <a:cubicBezTo>
                  <a:pt x="287771" y="314590"/>
                  <a:pt x="323740" y="298341"/>
                  <a:pt x="345233" y="279918"/>
                </a:cubicBezTo>
                <a:cubicBezTo>
                  <a:pt x="358591" y="268468"/>
                  <a:pt x="370114" y="255037"/>
                  <a:pt x="382555" y="242596"/>
                </a:cubicBezTo>
                <a:cubicBezTo>
                  <a:pt x="373225" y="239486"/>
                  <a:pt x="364021" y="235967"/>
                  <a:pt x="354564" y="233265"/>
                </a:cubicBezTo>
                <a:cubicBezTo>
                  <a:pt x="342234" y="229742"/>
                  <a:pt x="328711" y="229669"/>
                  <a:pt x="317241" y="223934"/>
                </a:cubicBezTo>
                <a:cubicBezTo>
                  <a:pt x="297181" y="213904"/>
                  <a:pt x="283016" y="192052"/>
                  <a:pt x="261258" y="186612"/>
                </a:cubicBezTo>
                <a:cubicBezTo>
                  <a:pt x="193611" y="169700"/>
                  <a:pt x="236695" y="178557"/>
                  <a:pt x="130629" y="167951"/>
                </a:cubicBezTo>
                <a:cubicBezTo>
                  <a:pt x="115078" y="164841"/>
                  <a:pt x="99021" y="163635"/>
                  <a:pt x="83976" y="158620"/>
                </a:cubicBezTo>
                <a:cubicBezTo>
                  <a:pt x="48529" y="146804"/>
                  <a:pt x="29324" y="126095"/>
                  <a:pt x="0" y="102636"/>
                </a:cubicBezTo>
                <a:cubicBezTo>
                  <a:pt x="9331" y="99526"/>
                  <a:pt x="18157" y="93306"/>
                  <a:pt x="27992" y="93306"/>
                </a:cubicBezTo>
                <a:cubicBezTo>
                  <a:pt x="68112" y="93306"/>
                  <a:pt x="87807" y="121353"/>
                  <a:pt x="121298" y="139959"/>
                </a:cubicBezTo>
                <a:cubicBezTo>
                  <a:pt x="132253" y="146045"/>
                  <a:pt x="177824" y="156423"/>
                  <a:pt x="186613" y="158620"/>
                </a:cubicBezTo>
                <a:cubicBezTo>
                  <a:pt x="199054" y="174171"/>
                  <a:pt x="208815" y="192312"/>
                  <a:pt x="223935" y="205273"/>
                </a:cubicBezTo>
                <a:cubicBezTo>
                  <a:pt x="231403" y="211674"/>
                  <a:pt x="244247" y="208460"/>
                  <a:pt x="251927" y="214604"/>
                </a:cubicBezTo>
                <a:cubicBezTo>
                  <a:pt x="260684" y="221609"/>
                  <a:pt x="263409" y="233981"/>
                  <a:pt x="270588" y="242596"/>
                </a:cubicBezTo>
                <a:cubicBezTo>
                  <a:pt x="279035" y="252733"/>
                  <a:pt x="289249" y="261257"/>
                  <a:pt x="298580" y="270587"/>
                </a:cubicBezTo>
                <a:cubicBezTo>
                  <a:pt x="313180" y="314386"/>
                  <a:pt x="317241" y="320051"/>
                  <a:pt x="317241" y="382555"/>
                </a:cubicBezTo>
                <a:cubicBezTo>
                  <a:pt x="317241" y="404547"/>
                  <a:pt x="309844" y="339148"/>
                  <a:pt x="307911" y="317241"/>
                </a:cubicBezTo>
                <a:cubicBezTo>
                  <a:pt x="284901" y="56461"/>
                  <a:pt x="364881" y="103132"/>
                  <a:pt x="270588" y="559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01F9A-119A-48C0-9E69-57A2F599D5FC}"/>
              </a:ext>
            </a:extLst>
          </p:cNvPr>
          <p:cNvSpPr txBox="1"/>
          <p:nvPr/>
        </p:nvSpPr>
        <p:spPr>
          <a:xfrm>
            <a:off x="6948264" y="60184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생각하는 나는 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F4128-9C0C-4679-A3B7-BB4ACE98EE30}"/>
              </a:ext>
            </a:extLst>
          </p:cNvPr>
          <p:cNvSpPr txBox="1"/>
          <p:nvPr/>
        </p:nvSpPr>
        <p:spPr>
          <a:xfrm>
            <a:off x="3347864" y="6007291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인간의 본질은 각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속는 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의심하는 나는 어떠한 존재인가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그러나 나는 내가 어떤 것이라고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생각하는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동안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그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[=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악령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는 결코 내가 아무것도 아니게끔은 할 수 없을 것이다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”: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내가 모든 것을 의심하더라도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내가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의심하는 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라고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생각하는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동안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나는 확실히 존재한다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생각하는 나의 존재의 확실성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생각하는</a:t>
            </a:r>
            <a:r>
              <a:rPr lang="ko-KR" altLang="en-US" sz="4400" dirty="0">
                <a:latin typeface="나눔고딕" pitchFamily="50" charset="-127"/>
                <a:ea typeface="나눔고딕" pitchFamily="50" charset="-127"/>
              </a:rPr>
              <a:t> 나의 존재의 확실성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플라톤의 동굴의 비유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우리 감각관념의 기원이 명확하다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:</a:t>
            </a:r>
            <a:r>
              <a:rPr lang="ko-KR" altLang="en-US" b="1" dirty="0" err="1">
                <a:latin typeface="Times New Roman"/>
                <a:ea typeface="나눔고딕" pitchFamily="50" charset="-127"/>
                <a:cs typeface="Times New Roman"/>
              </a:rPr>
              <a:t>동굴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벽에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비친 그림자의 기원은 이데아 </a:t>
            </a:r>
            <a:r>
              <a:rPr lang="ko-KR" altLang="en-US" b="1" dirty="0">
                <a:latin typeface="나눔고딕"/>
                <a:ea typeface="나눔고딕"/>
              </a:rPr>
              <a:t>→ 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감각관념의 기원은 이데아</a:t>
            </a:r>
            <a:endParaRPr lang="en-US" altLang="ko-KR" b="1" dirty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이데아와 감각관념의 관계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: 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모방의 관계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유사함의 관계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침대의 이데아를 모방 → 현실의 침대</a:t>
            </a:r>
            <a:endParaRPr lang="en-US" altLang="ko-KR" b="1" dirty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현실의 침대를 모방  → 침대의 관념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(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침대의 이미지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)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ko-KR" altLang="en-US" sz="3500" dirty="0">
                <a:latin typeface="나눔고딕" pitchFamily="50" charset="-127"/>
                <a:ea typeface="나눔고딕" pitchFamily="50" charset="-127"/>
              </a:rPr>
              <a:t>관념의 기원의 문제</a:t>
            </a:r>
            <a:r>
              <a:rPr lang="en-US" altLang="ko-KR" sz="3500" dirty="0">
                <a:latin typeface="나눔고딕" pitchFamily="50" charset="-127"/>
                <a:ea typeface="나눔고딕" pitchFamily="50" charset="-127"/>
              </a:rPr>
              <a:t>(1): </a:t>
            </a:r>
            <a:r>
              <a:rPr lang="ko-KR" altLang="en-US" sz="3500" dirty="0">
                <a:latin typeface="나눔고딕" pitchFamily="50" charset="-127"/>
                <a:ea typeface="나눔고딕" pitchFamily="50" charset="-127"/>
              </a:rPr>
              <a:t>플라톤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C4B65-AA66-4F91-8FA9-045545EB47F1}"/>
              </a:ext>
            </a:extLst>
          </p:cNvPr>
          <p:cNvSpPr txBox="1"/>
          <p:nvPr/>
        </p:nvSpPr>
        <p:spPr>
          <a:xfrm>
            <a:off x="5580112" y="638132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고대 </a:t>
            </a:r>
            <a:r>
              <a:rPr lang="en-US" altLang="ko-KR" dirty="0"/>
              <a:t>: </a:t>
            </a:r>
            <a:r>
              <a:rPr lang="ko-KR" altLang="en-US" dirty="0"/>
              <a:t>존재론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내 관념의 기원인 외부대상의 존재에 대한 믿음 중지 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내 관념의 기원은 불명확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→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악령이 내가 가진 모든 관념의 기원일 수도 있다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외부세계와 내 관념 간의 관계 단절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(1)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모방의 관계도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유사성의 관계도 아님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 (2)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외부세계의 존재 자체가 불확실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나눔고딕" pitchFamily="50" charset="-127"/>
                <a:ea typeface="나눔고딕" pitchFamily="50" charset="-127"/>
              </a:rPr>
              <a:t>관념의 기원의 문제</a:t>
            </a:r>
            <a:r>
              <a:rPr lang="en-US" altLang="ko-KR" sz="4000" dirty="0">
                <a:latin typeface="나눔고딕" pitchFamily="50" charset="-127"/>
                <a:ea typeface="나눔고딕" pitchFamily="50" charset="-127"/>
              </a:rPr>
              <a:t>(2): </a:t>
            </a:r>
            <a:r>
              <a:rPr lang="ko-KR" altLang="en-US" sz="4000" dirty="0">
                <a:latin typeface="나눔고딕" pitchFamily="50" charset="-127"/>
                <a:ea typeface="나눔고딕" pitchFamily="50" charset="-127"/>
              </a:rPr>
              <a:t>데카르트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2843C-4FA7-4744-A80A-25C2508385B3}"/>
              </a:ext>
            </a:extLst>
          </p:cNvPr>
          <p:cNvSpPr txBox="1"/>
          <p:nvPr/>
        </p:nvSpPr>
        <p:spPr>
          <a:xfrm>
            <a:off x="4211960" y="5229200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영혼의 관념 세계 </a:t>
            </a:r>
            <a:r>
              <a:rPr lang="en-US" altLang="ko-KR" dirty="0"/>
              <a:t>:  </a:t>
            </a:r>
            <a:r>
              <a:rPr lang="ko-KR" altLang="en-US" dirty="0"/>
              <a:t>이성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물질의 관념 세계 </a:t>
            </a:r>
            <a:r>
              <a:rPr lang="en-US" altLang="ko-KR" dirty="0"/>
              <a:t>:  </a:t>
            </a:r>
            <a:r>
              <a:rPr lang="ko-KR" altLang="en-US" dirty="0"/>
              <a:t>감각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현실세계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매트릭스에 의해 인간 두뇌에 넣어진 환상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현실세계와 실재세계의 구분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플라톤의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이데아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현실의 이원론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에서 현실은 이데아를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불완전하지만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충실히 모방하여 존재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매트릭스의 현실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-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실재 구분은 플라톤의 동굴의 비유가 아니라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데카르트의 악령의 가설에 가깝다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현실과 실재의 관계는 모방의 관계도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유사성의 관계도 아니다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.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>
                <a:latin typeface="나눔고딕" pitchFamily="50" charset="-127"/>
                <a:ea typeface="나눔고딕" pitchFamily="50" charset="-127"/>
              </a:rPr>
              <a:t>관념의 기원의 문제</a:t>
            </a:r>
            <a:r>
              <a:rPr lang="en-US" altLang="ko-KR" sz="4000" dirty="0">
                <a:latin typeface="나눔고딕" pitchFamily="50" charset="-127"/>
                <a:ea typeface="나눔고딕" pitchFamily="50" charset="-127"/>
              </a:rPr>
              <a:t>(3): </a:t>
            </a:r>
            <a:r>
              <a:rPr lang="ko-KR" altLang="en-US" sz="4000" dirty="0">
                <a:latin typeface="나눔고딕" pitchFamily="50" charset="-127"/>
                <a:ea typeface="나눔고딕" pitchFamily="50" charset="-127"/>
              </a:rPr>
              <a:t>매트릭스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/>
              <a:t>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 본성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(nature)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의 문제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인간이란 무엇인가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는 인간이 아니면서 인간과 이웃해 있는 것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경계를 공유하고 있는 것과의 구별로 잘 드러난다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  <a:buNone/>
            </a:pPr>
            <a:r>
              <a:rPr lang="ko-KR" altLang="en-US" b="1" dirty="0">
                <a:latin typeface="나눔고딕"/>
                <a:ea typeface="나눔고딕"/>
              </a:rPr>
              <a:t>→ 인간과 동물의 구별은 인간의 본성적 측면을 정의할 때 필수적 요소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의 정체성을 이루는 것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은 무엇인가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서양철학의 전통은 이에 대해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육체가 아니라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영혼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이라고 대답한다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영혼은 인간과 인간 아닌 것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동물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기계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을 구별시켜 주는 것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1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인간의 영혼</a:t>
            </a:r>
            <a:r>
              <a:rPr lang="en-US" altLang="ko-KR" sz="31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3100" b="1" dirty="0">
                <a:latin typeface="나눔고딕" pitchFamily="50" charset="-127"/>
                <a:ea typeface="나눔고딕" pitchFamily="50" charset="-127"/>
              </a:rPr>
              <a:t>정신</a:t>
            </a:r>
            <a:r>
              <a:rPr lang="en-US" altLang="ko-KR" sz="31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3100" b="1" dirty="0">
                <a:latin typeface="나눔고딕" pitchFamily="50" charset="-127"/>
                <a:ea typeface="나눔고딕" pitchFamily="50" charset="-127"/>
              </a:rPr>
              <a:t>이성</a:t>
            </a:r>
            <a:r>
              <a:rPr lang="en-US" altLang="ko-KR" sz="31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3100" b="1" dirty="0">
                <a:latin typeface="나눔고딕" pitchFamily="50" charset="-127"/>
                <a:ea typeface="나눔고딕" pitchFamily="50" charset="-127"/>
              </a:rPr>
              <a:t>지성</a:t>
            </a:r>
            <a:r>
              <a:rPr lang="en-US" altLang="ko-KR" sz="3100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31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이란 무엇인가</a:t>
            </a:r>
            <a:r>
              <a:rPr lang="en-US" altLang="ko-KR" sz="31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>
              <a:lnSpc>
                <a:spcPct val="170000"/>
              </a:lnSpc>
            </a:pPr>
            <a:endParaRPr lang="en-US" altLang="ko-KR" sz="31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인간과 동물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기계의 구별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플라톤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현실과 이데아를 구별하는 이원론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이데아는 현실의 감각적 존재가 아니라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초감각적 존재이므로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이데아의 인식은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감각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 아니라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이성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을 통해 이루어진다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육체의 눈이 아니라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영혼의 눈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/>
                <a:ea typeface="나눔고딕"/>
              </a:rPr>
              <a:t>→ 이데아를 인식할 수 있기 위해서는 영혼이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감각으로부터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정화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되어야 한다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인간은 육체를 가지고 있는 한 감각으로부터 완전히 해방될 수 없다 </a:t>
            </a:r>
            <a:r>
              <a:rPr lang="ko-KR" altLang="en-US" b="1" dirty="0">
                <a:latin typeface="나눔고딕"/>
                <a:ea typeface="나눔고딕"/>
              </a:rPr>
              <a:t>→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이데아의 완전한 인식은 육체로부터 벗어날 때 비로소 가능하다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육체는 영혼의 감옥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”, “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철학은 죽음의 연습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”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플라톤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b="1" dirty="0">
                <a:latin typeface="나눔고딕"/>
                <a:ea typeface="나눔고딕"/>
              </a:rPr>
              <a:t>『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파이돈</a:t>
            </a:r>
            <a:r>
              <a:rPr lang="en-US" altLang="ko-KR" b="1" dirty="0">
                <a:latin typeface="나눔고딕"/>
                <a:ea typeface="나눔고딕"/>
              </a:rPr>
              <a:t>』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→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플라톤의 철학은 육체에 대해서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영혼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감각에 대해서 </a:t>
            </a:r>
            <a:r>
              <a:rPr lang="ko-KR" altLang="en-US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이성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에게 특권을 부여하는 철학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이데아의 인식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동굴의 비유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현실 세계는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감옥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무엇에 갇혀 있나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? 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>
                <a:latin typeface="Times New Roman"/>
                <a:ea typeface="나눔고딕" pitchFamily="50" charset="-127"/>
                <a:cs typeface="Times New Roman"/>
              </a:rPr>
              <a:t>감각에 갇힘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현실의 인간은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감각에 묶여 있는 수인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현실의 인간이 보는 것은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이데아의 그림자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동굴 밖의 세계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(=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이데아의 세계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로 나간 사람은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영혼의 눈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으로 이데아를 봄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동굴의 비유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플라톤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『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국가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』 7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권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인간의 육체는 사멸하지만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인간의 영혼은 불멸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육체의 죽음 이후 영혼은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영혼의 눈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으로 이데아를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관조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’(contemplation)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다시 육체를 얻어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태어나기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전 망각의 강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b="1" dirty="0" err="1">
                <a:latin typeface="나눔고딕" pitchFamily="50" charset="-127"/>
                <a:ea typeface="나눔고딕" pitchFamily="50" charset="-127"/>
              </a:rPr>
              <a:t>lethe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건넘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이 강을 건너면서 관조했던 이데아를 망각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따라서 이데아에 대한 인식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=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망각했던 이데아에 대한 상기</a:t>
            </a:r>
            <a:r>
              <a:rPr lang="en-US" altLang="ko-KR" b="1" dirty="0">
                <a:latin typeface="Times New Roman"/>
                <a:ea typeface="나눔고딕" pitchFamily="50" charset="-127"/>
                <a:cs typeface="Times New Roman"/>
              </a:rPr>
              <a:t>·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회상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영혼불멸론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  <a:cs typeface="Times New Roman"/>
              </a:rPr>
              <a:t>+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cs typeface="Times New Roman"/>
              </a:rPr>
              <a:t>윤회론 </a:t>
            </a:r>
            <a:r>
              <a:rPr lang="en-US" altLang="ko-KR" dirty="0">
                <a:latin typeface="Times New Roman"/>
                <a:ea typeface="나눔고딕" pitchFamily="50" charset="-127"/>
                <a:cs typeface="Times New Roman"/>
              </a:rPr>
              <a:t>+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cs typeface="Times New Roman"/>
              </a:rPr>
              <a:t>상기론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워쇼스키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형제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→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워쇼스키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남매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워쇼스키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자매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매트릭스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워쇼스키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자매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1999)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 descr="워쇼스키 형제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780928"/>
            <a:ext cx="2286000" cy="2286000"/>
          </a:xfrm>
          <a:prstGeom prst="rect">
            <a:avLst/>
          </a:prstGeom>
        </p:spPr>
      </p:pic>
      <p:pic>
        <p:nvPicPr>
          <p:cNvPr id="5" name="그림 4" descr="워쇼스키 남매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2780927"/>
            <a:ext cx="2304256" cy="2294015"/>
          </a:xfrm>
          <a:prstGeom prst="rect">
            <a:avLst/>
          </a:prstGeom>
        </p:spPr>
      </p:pic>
      <p:pic>
        <p:nvPicPr>
          <p:cNvPr id="6" name="그림 5" descr="워쇼스키 자매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6425" y="2780928"/>
            <a:ext cx="2753694" cy="23042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인간과 기계의 전쟁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→ 기계의 승리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  <a:cs typeface="Times New Roman"/>
              </a:rPr>
              <a:t>인류문명 파괴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우리가 사는 현실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꿈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기계에 의해 주입된 가상 현실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‘매트릭스’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뇌가 </a:t>
            </a:r>
            <a:r>
              <a:rPr lang="ko-KR" altLang="en-US" b="1" dirty="0" err="1">
                <a:latin typeface="나눔고딕" pitchFamily="50" charset="-127"/>
                <a:ea typeface="나눔고딕" pitchFamily="50" charset="-127"/>
              </a:rPr>
              <a:t>입력받는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 전기신호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가상현실 체제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진짜 현실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기계에 의해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재배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되는 인간들은 진짜 현실을 인식하지 못함</a:t>
            </a:r>
            <a:endParaRPr lang="en-US" altLang="ko-KR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진짜 현실을 알게 된 자들이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매트릭스’에 침투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  <a:cs typeface="Times New Roman"/>
              </a:rPr>
              <a:t>·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저항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매트릭스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워쇼스키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자매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1999)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2189</TotalTime>
  <Words>1668</Words>
  <Application>Microsoft Office PowerPoint</Application>
  <PresentationFormat>화면 슬라이드 쇼(4:3)</PresentationFormat>
  <Paragraphs>131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나눔고딕</vt:lpstr>
      <vt:lpstr>맑은 고딕</vt:lpstr>
      <vt:lpstr>Lucida Sans Unicode</vt:lpstr>
      <vt:lpstr>Times New Roman</vt:lpstr>
      <vt:lpstr>Verdana</vt:lpstr>
      <vt:lpstr>Wingdings 2</vt:lpstr>
      <vt:lpstr>Wingdings 3</vt:lpstr>
      <vt:lpstr>광장</vt:lpstr>
      <vt:lpstr>인간, 동물, 기계(1)</vt:lpstr>
      <vt:lpstr>철학과 예술의 구별</vt:lpstr>
      <vt:lpstr>인간과 동물/기계의 구별</vt:lpstr>
      <vt:lpstr>이데아의 인식</vt:lpstr>
      <vt:lpstr>PowerPoint 프레젠테이션</vt:lpstr>
      <vt:lpstr>동굴의 비유(플라톤, 『국가』 7권)</vt:lpstr>
      <vt:lpstr>영혼불멸론 + 윤회론 + 상기론</vt:lpstr>
      <vt:lpstr>매트릭스(워쇼스키 자매, 1999)</vt:lpstr>
      <vt:lpstr>매트릭스(워쇼스키 자매, 1999)</vt:lpstr>
      <vt:lpstr>플라톤과 매트릭스: 유사점</vt:lpstr>
      <vt:lpstr>플라톤과 매트릭스: 다른점</vt:lpstr>
      <vt:lpstr>데카르트</vt:lpstr>
      <vt:lpstr>데카르트</vt:lpstr>
      <vt:lpstr>데카르트</vt:lpstr>
      <vt:lpstr>데카르트: 양식과 이성</vt:lpstr>
      <vt:lpstr>방법적 의심</vt:lpstr>
      <vt:lpstr>방법적 의심: 감각에 대한 불신</vt:lpstr>
      <vt:lpstr>감각에 대한 의심의 결과: 외부 세계와의 인식론적 단절</vt:lpstr>
      <vt:lpstr>악령의 가설</vt:lpstr>
      <vt:lpstr>악령의 가설</vt:lpstr>
      <vt:lpstr>통 속의 뇌(H. Putnam)</vt:lpstr>
      <vt:lpstr>속는 나의 존재의 확실성</vt:lpstr>
      <vt:lpstr>속는 나의 존재의 확실성</vt:lpstr>
      <vt:lpstr>의심하는 나의 존재의 확실성</vt:lpstr>
      <vt:lpstr>생각하는 나의 존재의 확실성</vt:lpstr>
      <vt:lpstr>생각하는 나의 존재의 확실성</vt:lpstr>
      <vt:lpstr>관념의 기원의 문제(1): 플라톤</vt:lpstr>
      <vt:lpstr>관념의 기원의 문제(2): 데카르트</vt:lpstr>
      <vt:lpstr>관념의 기원의 문제(3): 매트릭스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인간, 동물, 기계(2)</dc:title>
  <dc:creator>정대훈</dc:creator>
  <cp:lastModifiedBy>원동욱</cp:lastModifiedBy>
  <cp:revision>188</cp:revision>
  <dcterms:created xsi:type="dcterms:W3CDTF">2017-04-15T10:27:06Z</dcterms:created>
  <dcterms:modified xsi:type="dcterms:W3CDTF">2018-04-13T08:03:37Z</dcterms:modified>
</cp:coreProperties>
</file>