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52"/>
  </p:handoutMasterIdLst>
  <p:sldIdLst>
    <p:sldId id="256" r:id="rId2"/>
    <p:sldId id="319" r:id="rId3"/>
    <p:sldId id="320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5" r:id="rId25"/>
    <p:sldId id="335" r:id="rId26"/>
    <p:sldId id="317" r:id="rId27"/>
    <p:sldId id="321" r:id="rId28"/>
    <p:sldId id="322" r:id="rId29"/>
    <p:sldId id="323" r:id="rId30"/>
    <p:sldId id="324" r:id="rId31"/>
    <p:sldId id="325" r:id="rId32"/>
    <p:sldId id="326" r:id="rId33"/>
    <p:sldId id="328" r:id="rId34"/>
    <p:sldId id="327" r:id="rId35"/>
    <p:sldId id="329" r:id="rId36"/>
    <p:sldId id="330" r:id="rId37"/>
    <p:sldId id="331" r:id="rId38"/>
    <p:sldId id="332" r:id="rId39"/>
    <p:sldId id="333" r:id="rId40"/>
    <p:sldId id="334" r:id="rId41"/>
    <p:sldId id="336" r:id="rId42"/>
    <p:sldId id="337" r:id="rId43"/>
    <p:sldId id="339" r:id="rId44"/>
    <p:sldId id="338" r:id="rId45"/>
    <p:sldId id="340" r:id="rId46"/>
    <p:sldId id="341" r:id="rId47"/>
    <p:sldId id="342" r:id="rId48"/>
    <p:sldId id="343" r:id="rId49"/>
    <p:sldId id="344" r:id="rId50"/>
    <p:sldId id="345" r:id="rId5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87" d="100"/>
          <a:sy n="87" d="100"/>
        </p:scale>
        <p:origin x="115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170529000402" TargetMode="External"/><Relationship Id="rId2" Type="http://schemas.openxmlformats.org/officeDocument/2006/relationships/hyperlink" Target="http://www.solartodaymag.com/news/articleView.html?idxno=564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time_continue=33&amp;v=OhYvDS7q_V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11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강 </a:t>
            </a:r>
            <a:br>
              <a:rPr lang="en-US" altLang="ko-KR" dirty="0"/>
            </a:br>
            <a:r>
              <a:rPr lang="ko-KR" altLang="en-US" dirty="0"/>
              <a:t>디지털과 경제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공공재의 딜레마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공공재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(public goods):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특정 재화나 서비스를 공급하는 데 소요되는 총비용이 이를 소비하는 소비자의 수와는 독립적인 재화와 서비스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마을에 공원을 만드는 경우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그 생산비용은 그것을 이용할 소비자의 수에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영향받지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않는다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공공재의 딜레마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공공재의 가격은 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0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원이 되어야 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그러나 공공재의 가격이 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0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원이라면 공공재를 생산할 유인이 없어진다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공공재는 가격결정조건을 적용할 수 없고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정상적인 시장이 작동할 수 없는 상태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즉 시장실패 요인을 내재하고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marL="0" indent="0">
              <a:buNone/>
              <a:defRPr/>
            </a:pPr>
            <a:endParaRPr lang="en-US" altLang="ko-KR" sz="2400" dirty="0"/>
          </a:p>
          <a:p>
            <a:pPr eaLnBrk="1" hangingPunct="1">
              <a:defRPr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15863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미디어상품의 한계비용은 </a:t>
            </a:r>
            <a:r>
              <a:rPr lang="en-US" altLang="ko-KR" dirty="0"/>
              <a:t>0</a:t>
            </a:r>
            <a:r>
              <a:rPr lang="ko-KR" altLang="en-US" dirty="0"/>
              <a:t>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대량복제기술을 전제로 하는 미디어상품은 원판을 만드는 데는 많은 비용과 시간이 드나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원판과 같은 복사판을 만드는 비용은 거의 들지 않는다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초판에 대부분의 생산비가 투입되고 재판부터는 단지 복제비용만 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한계비용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추가적인 소비를 발생시키기 위해 생산자가 지불하는 비용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일반적인 재화의 경우 재화의 가격은 한계비용이다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하나의 미디어상품의 생산 비용은 그것을 향유할 소비자의 수와 관계없이 일정하다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4ACC43-480C-459F-A708-11045A791665}"/>
              </a:ext>
            </a:extLst>
          </p:cNvPr>
          <p:cNvCxnSpPr/>
          <p:nvPr/>
        </p:nvCxnSpPr>
        <p:spPr>
          <a:xfrm flipV="1">
            <a:off x="683568" y="1916832"/>
            <a:ext cx="144016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8876B6-7EFB-4901-9137-CBD74AA12287}"/>
              </a:ext>
            </a:extLst>
          </p:cNvPr>
          <p:cNvSpPr txBox="1"/>
          <p:nvPr/>
        </p:nvSpPr>
        <p:spPr>
          <a:xfrm>
            <a:off x="2051720" y="176352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상품을 재생산 가능 비용이 </a:t>
            </a:r>
            <a:r>
              <a:rPr lang="en-US" altLang="ko-KR" dirty="0"/>
              <a:t>0 -&gt; </a:t>
            </a:r>
            <a:r>
              <a:rPr lang="ko-KR" altLang="en-US" dirty="0" err="1"/>
              <a:t>생산하려고함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92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경제학이 권하는 </a:t>
            </a:r>
            <a:r>
              <a:rPr lang="en-US" altLang="ko-KR" dirty="0"/>
              <a:t>‘</a:t>
            </a:r>
            <a:r>
              <a:rPr lang="ko-KR" altLang="en-US" dirty="0"/>
              <a:t>공공재의 딜레마</a:t>
            </a:r>
            <a:r>
              <a:rPr lang="en-US" altLang="ko-KR" dirty="0"/>
              <a:t>’</a:t>
            </a:r>
            <a:r>
              <a:rPr lang="ko-KR" altLang="en-US" dirty="0"/>
              <a:t>의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1.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시장외적 기구에 의해 상품을 제공한다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공영으로 도서관을 짓는다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방송프로그램이 공’영 및 국영으로 제공되는 경우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정부에 의한 공공 데이터베이스 구축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2.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판매수입 외에 추가적인 </a:t>
            </a:r>
            <a:r>
              <a:rPr lang="ko-KR" altLang="en-US" dirty="0" err="1">
                <a:latin typeface="HY견명조" pitchFamily="18" charset="-127"/>
                <a:ea typeface="HY견명조" pitchFamily="18" charset="-127"/>
              </a:rPr>
              <a:t>수익원을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구한다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광고의 도입이 대표적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신문이나 방송은 낮은 가격이나 무료로 제공하고 그 대신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자신의 상품에 대한 소비자의 주목을 광고주에게 판매한다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방송기업이 시장에 판매하는 상품은 방송프로그램이 아니라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그 방송프로그램을 시청하는 시청자이다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10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한계비용 제로 사회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재화나 서비스를 한 단위 더 생산하는 데 들어가는 추가 비용을 뜻하는 한계비용이 기본적으로 제로 수준이  되는 사회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상품가격은 제로가 되어야 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이윤이 고갈되는 결과가 나타날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지금도 작가와 음악가들이 인터넷에 공짜로 자신의 책이나 음악을 올린다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그리고 수많은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블로그들을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생각하라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사람들은 이해하고 싶어하지 않아한다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재화와 서비스가 거의 공짜로 되고 이윤이 없어지며 소유가 무의미해지고 시장이 더 이상 필요치 않게 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8763E-4BBB-4A20-A0D9-6C7B78D73B8F}"/>
              </a:ext>
            </a:extLst>
          </p:cNvPr>
          <p:cNvSpPr txBox="1"/>
          <p:nvPr/>
        </p:nvSpPr>
        <p:spPr>
          <a:xfrm>
            <a:off x="5652120" y="14127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생산 </a:t>
            </a:r>
            <a:r>
              <a:rPr lang="en-US" altLang="ko-KR" dirty="0"/>
              <a:t>-&gt; </a:t>
            </a:r>
            <a:r>
              <a:rPr lang="ko-KR" altLang="en-US" dirty="0"/>
              <a:t>복제</a:t>
            </a:r>
          </a:p>
        </p:txBody>
      </p:sp>
    </p:spTree>
    <p:extLst>
      <p:ext uri="{BB962C8B-B14F-4D97-AF65-F5344CB8AC3E}">
        <p14:creationId xmlns:p14="http://schemas.microsoft.com/office/powerpoint/2010/main" val="267602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사물인터넷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통합 네트워크를 통해 모든 사물과 사람을 연결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사람과 기계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천연자원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물류 네트워크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소비습관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재활용 흐름 등 경제생활과 사회생활의 거의 모든 측면이 센서와 소프트웨어를 통해 연결되어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기업체와 가정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운송수단 등 모든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노드에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시시각각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빅테이터를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공급할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이후 인공지능 기능을 발현하여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연관패턴을 분석하고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의미있는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정보로 해석해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예측 알고리즘으로 전환한다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986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다시 자동화 시스템에 입력되어 효율성을 증진하고 극적으로 생산성을 향상하는 동시에 </a:t>
            </a:r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경제 전반에서 한계비용을 제로에 가깝게 만든다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사물인터넷은 모든 사람과 사물이 소통하게 만든다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협력적이고 분산적인 소통을 강화한다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생태계와 사회의 복잡한 연줄을 되살려 다시 네트워크 내에 통합되게 하면서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그 관계들을 고려하면서 생산성을 제고하도록 만든다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무어의 법칙에 따라 컴퓨팅 능력은 지속적으로 배가된다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74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r>
              <a:rPr lang="ko-KR" altLang="en-US" dirty="0"/>
              <a:t>프린터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소프트웨어가 지시를 내리면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프린터 안에 있는 용해된 플라스틱이나 금속 또는 여타 공급원료가 층층이 쌓이며 물리적 제품이 만들어지고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형태를 완전히 갖춘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움직일 수 있는 부분까지 만들어진 완성품이 프린터에서 튀어나온다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원료를 깎아내는 게 아니므로 원료도 적게 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에너지도 제로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노동도 제로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다만 데이터뿐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그런데 누구나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오픈소스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프로그램을 이용해 자기 나름으로 제품을 생산하고 공유할 수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A456450-4059-416A-B103-87846B91163B}"/>
              </a:ext>
            </a:extLst>
          </p:cNvPr>
          <p:cNvCxnSpPr/>
          <p:nvPr/>
        </p:nvCxnSpPr>
        <p:spPr>
          <a:xfrm>
            <a:off x="1619672" y="6165304"/>
            <a:ext cx="64807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2025A7-4A7A-4009-A9F1-BA10A6615B3C}"/>
              </a:ext>
            </a:extLst>
          </p:cNvPr>
          <p:cNvSpPr txBox="1"/>
          <p:nvPr/>
        </p:nvSpPr>
        <p:spPr>
          <a:xfrm>
            <a:off x="2268969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노동력이 필요 없어</a:t>
            </a:r>
            <a:r>
              <a:rPr lang="en-US" altLang="ko-KR" dirty="0"/>
              <a:t>…?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11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적정기술운동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Appropriate Technology Movement: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지역에서 구할 수 있는 자원으로 만든 도구와 기계를 뜻하며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주변 환경을 착취하는 게 아니라 돌보기 위해 규모를 확대하고 협력적인 문화를 공유하는 것을 목표로 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자유소프트웨어운동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Free Software Movement: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정보는 자유를 원한다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오늘날 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3D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프린터는 이 두 운동을 결합하고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 3D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프린팅은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지역공동체의 자급자족을 고취하는 한편 전세계적인 사용자 기반을 창출한다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32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재생에너지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에너지도 무료가 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집과 사업장을 미니 발전소로 개조해 현장에서 재생에너지를 거두어들이는 사람들이 이미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서울시의 태양광 지원정책을 생각해볼 것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태양열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바람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음식물 쓰레기는 모두 공짜다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재생에너지 기술도 성장하고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en-US" altLang="ko-KR" sz="2400" dirty="0">
                <a:latin typeface="HY견명조" pitchFamily="18" charset="-127"/>
                <a:ea typeface="HY견명조" pitchFamily="18" charset="-127"/>
                <a:hlinkClick r:id="rId2"/>
              </a:rPr>
              <a:t>http://www.solartodaymag.com/news/articleView.html?idxno=5646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en-US" altLang="ko-KR" sz="2400" dirty="0">
                <a:latin typeface="HY견명조" pitchFamily="18" charset="-127"/>
                <a:ea typeface="HY견명조" pitchFamily="18" charset="-127"/>
                <a:hlinkClick r:id="rId3"/>
              </a:rPr>
              <a:t>http://www.etnews.com/20170529000402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188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재생에너지를 사회의 모든 구성원이 제로 수준 한계비용으로 충분히 이용할 만한 규모의 경제를 갖추게 되면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그것이 공동체와 지역 전반에 걸쳐 협력적으로 조직되어야 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 err="1">
                <a:latin typeface="HY견명조" pitchFamily="18" charset="-127"/>
                <a:ea typeface="HY견명조" pitchFamily="18" charset="-127"/>
              </a:rPr>
              <a:t>분산형이며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dirty="0" err="1">
                <a:latin typeface="HY견명조" pitchFamily="18" charset="-127"/>
                <a:ea typeface="HY견명조" pitchFamily="18" charset="-127"/>
              </a:rPr>
              <a:t>협력형이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사물인터넷이 재생에너지를 충분히 민첩하게 관리할 유일할 메커니즘이다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지금 정보를 생성하고 온라인으로 공유하는 것처럼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다가올 시대에는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수억명이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집이나 사무실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공장에서 자체적으로 재생에너지를 생산하고 공유할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89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화폐</a:t>
            </a:r>
            <a:r>
              <a:rPr lang="en-US" altLang="ko-KR" dirty="0"/>
              <a:t>: Re-presentation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                     0, 1, 2, 3, 4……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B                    C</a:t>
            </a:r>
          </a:p>
          <a:p>
            <a:endParaRPr lang="en-US" altLang="ko-KR" dirty="0"/>
          </a:p>
          <a:p>
            <a:r>
              <a:rPr lang="en-US" altLang="ko-KR" dirty="0"/>
              <a:t>   A                                            E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D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915816" y="2636912"/>
            <a:ext cx="72008" cy="3312368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259632" y="2708920"/>
            <a:ext cx="1656184" cy="2448272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195736" y="2708920"/>
            <a:ext cx="720080" cy="1728192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15816" y="2636912"/>
            <a:ext cx="864096" cy="1800200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15816" y="2636912"/>
            <a:ext cx="1944216" cy="2520280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55576" y="3933056"/>
            <a:ext cx="4968552" cy="2592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2BC1B-46FE-4EE4-BFE0-52CF2D2304EB}"/>
              </a:ext>
            </a:extLst>
          </p:cNvPr>
          <p:cNvSpPr txBox="1"/>
          <p:nvPr/>
        </p:nvSpPr>
        <p:spPr>
          <a:xfrm>
            <a:off x="6156176" y="2708920"/>
            <a:ext cx="212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세상에 존재하는 거의 모든 상품들이 화폐로 거래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574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프로슈머</a:t>
            </a:r>
            <a:r>
              <a:rPr lang="en-US" altLang="ko-KR" dirty="0" err="1"/>
              <a:t>prosumer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앞으로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이삼십년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내에 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방대한 대륙 네트워크와 글로벌 네트워크에 참여하는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프로슈머들이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제로에 가까운 한계비용으로 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물리적 재화와 서비스는 물론이고 녹색에너지까지 생산하고 공유할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지금도 그렇게 하고 있는 사람들이 많다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071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공유사회</a:t>
            </a:r>
            <a:r>
              <a:rPr lang="en-US" altLang="ko-KR" dirty="0"/>
              <a:t>, </a:t>
            </a:r>
            <a:r>
              <a:rPr lang="ko-KR" altLang="en-US" dirty="0"/>
              <a:t>공유경제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시장이나 정부 말고도 재화와 서비스를 공급하는 다른 조직들도 많다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공유사회는 자본주의 시장보다 더 오래된 제도이다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시민사회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비영리부문 등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자선단체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종교단체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예술 및 문화 집단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학교법인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아마추어 스포츠 클럽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생산자 및 소비자 협동조합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신용협동조합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보건기구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시민단체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등의 공식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비공식 조직이 모두 여기에 포함된다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24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Social Commons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가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현재 시장경제보다 더 빠른 속도로 성장한다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이들은 금전적 가치보다 사회적 가치를 창출하는 부문이다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사회적 경제’라는 이름으로도 불린다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4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미국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캐나다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프랑스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일본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오스트레일리아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체코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벨기에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뉴질랜드 등에서 비영리 부문은 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GDP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의 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5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퍼센트를 차지한다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시장이 아닌 방식으로 사회를 결집하게 만드는 부문이 </a:t>
            </a:r>
            <a:r>
              <a:rPr lang="ko-KR" altLang="en-US" sz="4400" dirty="0" err="1">
                <a:latin typeface="HY견명조" pitchFamily="18" charset="-127"/>
                <a:ea typeface="HY견명조" pitchFamily="18" charset="-127"/>
              </a:rPr>
              <a:t>소셜</a:t>
            </a:r>
            <a:r>
              <a:rPr lang="ko-KR" altLang="en-US" sz="4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4400" dirty="0" err="1">
                <a:latin typeface="HY견명조" pitchFamily="18" charset="-127"/>
                <a:ea typeface="HY견명조" pitchFamily="18" charset="-127"/>
              </a:rPr>
              <a:t>커먼스</a:t>
            </a:r>
            <a:r>
              <a:rPr lang="en-US" altLang="ko-KR" sz="4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44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97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소유권보다는 </a:t>
            </a:r>
            <a:r>
              <a:rPr lang="ko-KR" altLang="en-US" dirty="0" err="1"/>
              <a:t>접근권을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소유권은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접근권보다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그 중요성이 약해진다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이미 자동차와 자전거뿐만 아니라 주택과 의류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공구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장난감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기술 등이 공유된다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소비에의 욕망에 대한 회의가 일기 시작했다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2008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년 이후 커져가는 경향이라고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높은 고정비용에 짓눌리는 거대 호텔체인이 저렴한데다가 한계비용이 제로 수준이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몇백만의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개인소유 공간들과 어떻게 경쟁할 수 있겠는가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?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83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사람들은 공유에 익숙하다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인터넷에서는 무엇이든 복제하는 한계비용이 제로 수준이다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인터넷에서는 대화가 곧 공유이다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모두가 함께 어울리며 이런저런 수단을 이용해 특정 주제에 자신만의 변형을 덧붙이고 다른 사람에게 넘겨주는 과정이 끝없이 이어진다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인터넷은 지적 재산권과 부조화하는 면이 있다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 err="1">
                <a:latin typeface="HY견명조" pitchFamily="18" charset="-127"/>
                <a:ea typeface="HY견명조" pitchFamily="18" charset="-127"/>
              </a:rPr>
              <a:t>빅데이터는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점점 증가한다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자신이 데이터를 기여하는 수백만의 개인은 그것이 지적 재산권 형태로 격리되어 소수에 의해 소유되고 지배되기보다는 </a:t>
            </a:r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개방형 공유사회에서 모두의 이익을 위해 공유되기를 갈수록 더욱 요구할 것이다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97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사물인터넷과 공유경제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사물인터넷은 공유 문화를 독려하는 경향이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P2P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네트워크에서 새로운 관행들이 만들어질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많은 사람들이 이미 그들 경제생활의 이런저런 부문을 글로벌 협력적 공유사회로 옮겨놓고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각각의 정보와 오락의 공유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녹색에너지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3D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프린팅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제품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방대한 온라인 개방형 강좌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소셜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미디어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대여 및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재배포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동호회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협동조합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대안화폐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en-US" altLang="ko-KR" sz="2400" dirty="0" err="1">
                <a:latin typeface="HY견명조" pitchFamily="18" charset="-127"/>
                <a:ea typeface="HY견명조" pitchFamily="18" charset="-127"/>
              </a:rPr>
              <a:t>crowdfunding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등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결과적으로 시장의 교환가치들은 갈수록 협력적 공유사회의 공유가치로 대체되고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343D1-ECA4-4188-B93D-059E3F1BF30C}"/>
              </a:ext>
            </a:extLst>
          </p:cNvPr>
          <p:cNvSpPr txBox="1"/>
          <p:nvPr/>
        </p:nvSpPr>
        <p:spPr>
          <a:xfrm>
            <a:off x="6876256" y="633500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소유의 개념이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33991-F0B7-45D2-98E5-404DA6230680}"/>
              </a:ext>
            </a:extLst>
          </p:cNvPr>
          <p:cNvSpPr txBox="1"/>
          <p:nvPr/>
        </p:nvSpPr>
        <p:spPr>
          <a:xfrm>
            <a:off x="1187624" y="633500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크리티컬포인트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905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그러나 봉건 영주 같은 웹사이트들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아마존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이베이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등 명시적으로 영리적인 상거래 사이트도 있다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구글이나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페이스북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같은 사이트는 주요 검색엔진부터 다양한 무료 서비스에 접속할 기회를 제공하는데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 </a:t>
            </a:r>
          </a:p>
          <a:p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이들은 자기들에게 확보되는 </a:t>
            </a:r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빅데이터를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은밀하게 격리하여 자사 사이트에서 부가가치 서비스를 제공하는 데 이용하거나 제삼자에게 판매하고 있다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우리의 데이터는 이들 기업을 통해 제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3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의 상업적 이익집단과 공유되고 있다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구글과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같은 검색엔진이 보편화되면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 </a:t>
            </a:r>
          </a:p>
          <a:p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구글은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한번 땅을 점거한 뒤 내내 막대한 이익을 취하는 봉건 영주처럼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</a:t>
            </a:r>
          </a:p>
          <a:p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site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를 점거함으로써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막대한 데이터들을 소유하고 영리를 취할 수 있게 될 것이다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.  </a:t>
            </a:r>
            <a:endParaRPr lang="ko-KR" altLang="en-US" sz="28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536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여전히 지배적인 자본주의 체계는 공유문화가 새로운 수익 창출의 흐름으로 향하도록 영향력을 행사한다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……………………</a:t>
            </a:r>
          </a:p>
          <a:p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그래서 자본주의에 적응한 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공유경제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’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형태들이 유력한 비즈니스 모델로 등장하고 있다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이른바 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플랫폼 자본주의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’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5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/>
              <a:t>플랫폼은 외부 생산자와 소비자가 상호작용을 하면서 가치를 창출할 수 있게 해주는 것에 기반을 둔 비즈니스 형태이다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플랫폼은 이러한 상호작용이 일어날 수 있도록 참여를 독려하는 개방적인 인프라를 제공한다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플랫폼의 가장 중요한 목적은 사용자들끼리 꼭 맞는 상대를 만나서 상품이나 서비스</a:t>
            </a:r>
            <a:r>
              <a:rPr lang="en-US" altLang="ko-KR" dirty="0"/>
              <a:t>, </a:t>
            </a:r>
            <a:r>
              <a:rPr lang="ko-KR" altLang="en-US" dirty="0"/>
              <a:t>또는 사회적 동의를 서로 교환할 수 있게 해주어 모든 참여자가 가치를 창출하게 해주는 데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플랫폼은 누구나 참여할 수 있게 개방되어야 하며</a:t>
            </a:r>
            <a:r>
              <a:rPr lang="en-US" altLang="ko-KR" dirty="0"/>
              <a:t>, </a:t>
            </a:r>
            <a:r>
              <a:rPr lang="ko-KR" altLang="en-US" dirty="0"/>
              <a:t>다양한 참여자들은 지족적인 상호작용을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플랫폼은 그러한 거래와 교환이 이루어지도록 프로그래밍되어 있거나 설계가 이루어져야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</a:t>
            </a:r>
            <a:r>
              <a:rPr lang="en-US" altLang="ko-KR" dirty="0"/>
              <a:t>(platform)</a:t>
            </a:r>
            <a:r>
              <a:rPr lang="ko-KR" altLang="en-US" dirty="0"/>
              <a:t>이란</a:t>
            </a:r>
          </a:p>
        </p:txBody>
      </p:sp>
    </p:spTree>
    <p:extLst>
      <p:ext uri="{BB962C8B-B14F-4D97-AF65-F5344CB8AC3E}">
        <p14:creationId xmlns:p14="http://schemas.microsoft.com/office/powerpoint/2010/main" val="186058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플랫폼 참여자가 늘어날수록 그들이 일으키는 상호작용 조합과 경우가 기하급수적으로 늘어나며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따라서 플랫폼 자체의 가치가 커지게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참여자들의 상호작용을 통해 더 많은 사용자들을 끌어들이는 것이 비즈니스의 성패를 좌우한다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구글</a:t>
            </a:r>
            <a:r>
              <a:rPr lang="en-US" altLang="ko-KR" dirty="0"/>
              <a:t>, </a:t>
            </a:r>
            <a:r>
              <a:rPr lang="ko-KR" altLang="en-US" dirty="0" err="1"/>
              <a:t>페이스북</a:t>
            </a:r>
            <a:r>
              <a:rPr lang="en-US" altLang="ko-KR" dirty="0"/>
              <a:t>, </a:t>
            </a:r>
            <a:r>
              <a:rPr lang="ko-KR" altLang="en-US" dirty="0" err="1"/>
              <a:t>카카오톡</a:t>
            </a:r>
            <a:r>
              <a:rPr lang="en-US" altLang="ko-KR" dirty="0"/>
              <a:t>, </a:t>
            </a:r>
            <a:r>
              <a:rPr lang="ko-KR" altLang="en-US" dirty="0"/>
              <a:t>카카오드라이버</a:t>
            </a:r>
            <a:r>
              <a:rPr lang="en-US" altLang="ko-KR" dirty="0"/>
              <a:t>, </a:t>
            </a:r>
            <a:r>
              <a:rPr lang="ko-KR" altLang="en-US" dirty="0" err="1"/>
              <a:t>에어비앤비</a:t>
            </a:r>
            <a:r>
              <a:rPr lang="ko-KR" altLang="en-US" dirty="0"/>
              <a:t> 등을 생각할 것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https://www.airbnb.co.kr/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 경제의 대표적인 예</a:t>
            </a:r>
          </a:p>
        </p:txBody>
      </p:sp>
    </p:spTree>
    <p:extLst>
      <p:ext uri="{BB962C8B-B14F-4D97-AF65-F5344CB8AC3E}">
        <p14:creationId xmlns:p14="http://schemas.microsoft.com/office/powerpoint/2010/main" val="72357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만물의 상품화란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        人間                    모든 것을 자급자족한다</a:t>
            </a:r>
            <a:r>
              <a:rPr lang="en-US" altLang="ko-KR" dirty="0"/>
              <a:t>.</a:t>
            </a:r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r>
              <a:rPr lang="en-US" altLang="ko-KR" dirty="0"/>
              <a:t>                                                      </a:t>
            </a:r>
          </a:p>
          <a:p>
            <a:pPr marL="1234440" lvl="4" indent="0">
              <a:buNone/>
            </a:pPr>
            <a:endParaRPr lang="en-US" altLang="ko-KR" dirty="0"/>
          </a:p>
          <a:p>
            <a:r>
              <a:rPr lang="ko-KR" altLang="en-US" dirty="0"/>
              <a:t>       人間         </a:t>
            </a:r>
            <a:endParaRPr lang="en-US" altLang="ko-KR" dirty="0"/>
          </a:p>
          <a:p>
            <a:r>
              <a:rPr lang="ko-KR" altLang="en-US" dirty="0"/>
              <a:t>                                             일부만 상품으로 산다</a:t>
            </a:r>
            <a:r>
              <a:rPr lang="en-US" altLang="ko-KR" dirty="0"/>
              <a:t>.</a:t>
            </a:r>
          </a:p>
          <a:p>
            <a:pPr marL="2514600" lvl="8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잉여 생산물만을 거래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328234" y="3027654"/>
            <a:ext cx="3695381" cy="1145922"/>
            <a:chOff x="320586" y="2708920"/>
            <a:chExt cx="3695381" cy="1145922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55576" y="2708920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7744" y="2708920"/>
              <a:ext cx="1224136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175925" y="2787486"/>
              <a:ext cx="546720" cy="752095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1331640" y="2708920"/>
              <a:ext cx="534854" cy="830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996480" y="2820194"/>
              <a:ext cx="0" cy="849982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0586" y="316096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0179" y="348551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95213" y="3367540"/>
              <a:ext cx="397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5121" y="3145876"/>
              <a:ext cx="32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1911" y="288136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83286" y="3725678"/>
            <a:ext cx="40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83286" y="4510507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55024" y="4197922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69037" y="484082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25010" y="5384017"/>
            <a:ext cx="1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돈</a:t>
            </a:r>
            <a:r>
              <a:rPr lang="en-US" altLang="ko-KR" dirty="0"/>
              <a:t>: 0, 1, 2, 3…..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80288" y="3988910"/>
            <a:ext cx="3115682" cy="2561387"/>
            <a:chOff x="718049" y="4009988"/>
            <a:chExt cx="3115682" cy="2561387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2409579" y="4009988"/>
              <a:ext cx="1252384" cy="35785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409579" y="4367841"/>
              <a:ext cx="1354360" cy="141367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449285" y="4677758"/>
              <a:ext cx="1384446" cy="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996481" y="4677758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996481" y="5210153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18049" y="5753349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230217" y="5753349"/>
              <a:ext cx="1117647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70" idx="3"/>
            </p:cNvCxnSpPr>
            <p:nvPr/>
          </p:nvCxnSpPr>
          <p:spPr>
            <a:xfrm>
              <a:off x="2138398" y="5831915"/>
              <a:ext cx="361936" cy="73946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 flipH="1">
            <a:off x="1503732" y="5753349"/>
            <a:ext cx="425319" cy="636713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3059" y="62053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06081" y="62574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75925" y="6386709"/>
            <a:ext cx="3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34238" y="6284232"/>
            <a:ext cx="39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C9581F-1E19-47A3-B3BA-64DB48DE3232}"/>
              </a:ext>
            </a:extLst>
          </p:cNvPr>
          <p:cNvCxnSpPr>
            <a:cxnSpLocks/>
          </p:cNvCxnSpPr>
          <p:nvPr/>
        </p:nvCxnSpPr>
        <p:spPr>
          <a:xfrm flipV="1">
            <a:off x="3883286" y="5301209"/>
            <a:ext cx="688714" cy="23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850877-6559-4D25-A95A-6D57227BFC6B}"/>
              </a:ext>
            </a:extLst>
          </p:cNvPr>
          <p:cNvSpPr txBox="1"/>
          <p:nvPr/>
        </p:nvSpPr>
        <p:spPr>
          <a:xfrm>
            <a:off x="5292079" y="5810837"/>
            <a:ext cx="18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모든것이</a:t>
            </a:r>
            <a:r>
              <a:rPr lang="ko-KR" altLang="en-US" dirty="0"/>
              <a:t> 상품인 세계는 아님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37F64D-D738-4C43-ADF3-E93FE1B783D3}"/>
              </a:ext>
            </a:extLst>
          </p:cNvPr>
          <p:cNvCxnSpPr/>
          <p:nvPr/>
        </p:nvCxnSpPr>
        <p:spPr>
          <a:xfrm flipV="1">
            <a:off x="5148064" y="4055606"/>
            <a:ext cx="360040" cy="43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D28D9E-282C-4102-8D49-43660E898628}"/>
              </a:ext>
            </a:extLst>
          </p:cNvPr>
          <p:cNvSpPr txBox="1"/>
          <p:nvPr/>
        </p:nvSpPr>
        <p:spPr>
          <a:xfrm>
            <a:off x="5940152" y="380424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생산자이자 소비자가 됨</a:t>
            </a:r>
          </a:p>
        </p:txBody>
      </p:sp>
    </p:spTree>
    <p:extLst>
      <p:ext uri="{BB962C8B-B14F-4D97-AF65-F5344CB8AC3E}">
        <p14:creationId xmlns:p14="http://schemas.microsoft.com/office/powerpoint/2010/main" val="578575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플랫폼 기업은 플랫폼을 관리하고</a:t>
            </a:r>
            <a:r>
              <a:rPr lang="en-US" altLang="ko-KR" dirty="0"/>
              <a:t>, </a:t>
            </a:r>
            <a:r>
              <a:rPr lang="ko-KR" altLang="en-US" dirty="0"/>
              <a:t>플랫폼에서 발생하는 여러 종류의 사용자들과 다양한 행위자들 사이의 상호작용을 가능케 하는 중개자로 나타난다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우리 사회에는 공유경제라는 모델로 알려져 있는데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이는 사용자들의 상호작용이 어떤 유휴상품이나 재화 혹은 서비스를 공유함으로써 이뤄진다는 점에 착안하여 붙여졌다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공동체적 가치가 있긴 하나</a:t>
            </a:r>
            <a:r>
              <a:rPr lang="en-US" altLang="ko-KR" dirty="0"/>
              <a:t>~ </a:t>
            </a:r>
            <a:r>
              <a:rPr lang="ko-KR" altLang="en-US" dirty="0"/>
              <a:t>영리 목적이다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자본주의</a:t>
            </a:r>
          </a:p>
        </p:txBody>
      </p:sp>
    </p:spTree>
    <p:extLst>
      <p:ext uri="{BB962C8B-B14F-4D97-AF65-F5344CB8AC3E}">
        <p14:creationId xmlns:p14="http://schemas.microsoft.com/office/powerpoint/2010/main" val="226781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공유경제의 ‘공유’</a:t>
            </a:r>
            <a:r>
              <a:rPr lang="ko-KR" altLang="en-US" dirty="0" err="1"/>
              <a:t>로</a:t>
            </a:r>
            <a:r>
              <a:rPr lang="ko-KR" altLang="en-US" dirty="0"/>
              <a:t> 가려져 있는 노동과정이나 자본축적 방식을 적시해보려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플랫폼 기반의 경제활동이 가까운 미래에 기존의 정치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일상의 모습을 근본적으로 바꾸어놓을 것으로 예견된다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무수히 많은 플랫폼들이 기술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문화를 통합하면서</a:t>
            </a:r>
            <a:r>
              <a:rPr lang="en-US" altLang="ko-KR" dirty="0"/>
              <a:t>, </a:t>
            </a:r>
            <a:r>
              <a:rPr lang="ko-KR" altLang="en-US" dirty="0"/>
              <a:t>진화하고 있으며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플랫폼 자체에 다양한 대중의 생활이 예속되어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실리콘밸리의 성공적인 플랫폼 기업들은 모두 기존 기업의 역할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수익구조를 파괴하면서 전세계적 규모의 거대 기업으로 성장했다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자본주의라는 개념은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66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①이전에는 시장 바깥에 있던 유휴 자원과 조각난 노동을 데이터화 및 금융화를 통해 시장 내부로 끌어들이는 플랫폼 기술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자원과 노동을 플랫폼 내로 끌어들인 뒤 그들 사이의 상호작용으로부터 새로운 가치를 창출해내는 것이 절대적인 과제이다</a:t>
            </a:r>
            <a:r>
              <a:rPr lang="en-US" altLang="ko-KR" dirty="0"/>
              <a:t>. </a:t>
            </a:r>
            <a:r>
              <a:rPr lang="ko-KR" altLang="en-US" dirty="0" err="1"/>
              <a:t>우버와</a:t>
            </a:r>
            <a:r>
              <a:rPr lang="ko-KR" altLang="en-US" dirty="0"/>
              <a:t> </a:t>
            </a:r>
            <a:r>
              <a:rPr lang="ko-KR" altLang="en-US" dirty="0" err="1"/>
              <a:t>에어비앤비</a:t>
            </a:r>
            <a:r>
              <a:rPr lang="ko-KR" altLang="en-US" dirty="0"/>
              <a:t> 등</a:t>
            </a:r>
          </a:p>
          <a:p>
            <a:pPr fontAlgn="base"/>
            <a:r>
              <a:rPr lang="ko-KR" altLang="en-US" dirty="0"/>
              <a:t>②끌어온 다음에는 촉진하고 매칭해야 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각각 참여자들을 양적으로 확대하고 그들의 상호작용을 더욱 용이하게 하며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참여자들의 데이터를 수집</a:t>
            </a:r>
            <a:r>
              <a:rPr lang="en-US" altLang="ko-KR" dirty="0"/>
              <a:t>·</a:t>
            </a:r>
            <a:r>
              <a:rPr lang="ko-KR" altLang="en-US" dirty="0"/>
              <a:t>분석하여 상품의 서비스의 수요</a:t>
            </a:r>
            <a:r>
              <a:rPr lang="en-US" altLang="ko-KR" dirty="0"/>
              <a:t>·</a:t>
            </a:r>
            <a:r>
              <a:rPr lang="ko-KR" altLang="en-US" dirty="0"/>
              <a:t>공급이 그들간에 서로 효율적으로 연결되도록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모델로서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53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다양한 사용자의 자발적 참여에 기반을 두고 공유경제가 작동하는 것과 같은 효과를 낸다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③상호작용 데이터를 축적</a:t>
            </a:r>
            <a:r>
              <a:rPr lang="en-US" altLang="ko-KR" dirty="0"/>
              <a:t>, </a:t>
            </a:r>
            <a:r>
              <a:rPr lang="ko-KR" altLang="en-US" dirty="0"/>
              <a:t>재가공하고 그 결과를 다시 플랫폼 내부로 </a:t>
            </a:r>
            <a:r>
              <a:rPr lang="ko-KR" altLang="en-US" dirty="0" err="1"/>
              <a:t>피드백함으로써</a:t>
            </a:r>
            <a:r>
              <a:rPr lang="ko-KR" altLang="en-US" dirty="0"/>
              <a:t> 막대한 이익을 창출한다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사용자 사이의 상호작용에서 발생하는 데이터에 대한 자유로운 접근</a:t>
            </a:r>
            <a:r>
              <a:rPr lang="en-US" altLang="ko-KR" dirty="0"/>
              <a:t>. </a:t>
            </a:r>
            <a:r>
              <a:rPr lang="ko-KR" altLang="en-US" dirty="0"/>
              <a:t>전통적인 비즈니스와 다른 점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구글은</a:t>
            </a:r>
            <a:r>
              <a:rPr lang="ko-KR" altLang="en-US" dirty="0"/>
              <a:t> 검색엔진 사용자들의 검색데이터</a:t>
            </a:r>
            <a:r>
              <a:rPr lang="en-US" altLang="ko-KR" dirty="0"/>
              <a:t>, </a:t>
            </a:r>
            <a:r>
              <a:rPr lang="ko-KR" altLang="en-US" dirty="0" err="1"/>
              <a:t>우버는</a:t>
            </a:r>
            <a:r>
              <a:rPr lang="ko-KR" altLang="en-US" dirty="0"/>
              <a:t> 탑승자의 위치 및 교통 데이터</a:t>
            </a:r>
            <a:r>
              <a:rPr lang="en-US" altLang="ko-KR" dirty="0"/>
              <a:t>, </a:t>
            </a:r>
            <a:r>
              <a:rPr lang="ko-KR" altLang="en-US" dirty="0" err="1"/>
              <a:t>페이스북은</a:t>
            </a:r>
            <a:r>
              <a:rPr lang="ko-KR" altLang="en-US" dirty="0"/>
              <a:t> 개인정보 및 사회적 관계 데이터를 확보함으로써 새로운 가치를 만들어내다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03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사람들은 네트워크에 자발적으로 들어와 참여한다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그러나 플랫폼은 인간 삶의 여러 양태와 결합하여 하나의 독자적의 생태계를 구축한다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플랫폼들은 인간 삶의 영역을 뒤덮는 큰 생태계가 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정치와 노동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소비와 유희</a:t>
            </a:r>
            <a:r>
              <a:rPr lang="en-US" altLang="ko-KR" dirty="0"/>
              <a:t>, </a:t>
            </a:r>
            <a:r>
              <a:rPr lang="ko-KR" altLang="en-US" dirty="0"/>
              <a:t>생산과 소통의 방식을 특정한 방식으로 재구성한다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왜 사람들은 스스로 플랫폼으로 들어가고 또 그 플랫폼에 모든 것을 기꺼이 내놓으면서</a:t>
            </a:r>
            <a:r>
              <a:rPr lang="en-US" altLang="ko-KR" dirty="0"/>
              <a:t>(</a:t>
            </a:r>
            <a:r>
              <a:rPr lang="ko-KR" altLang="en-US" dirty="0"/>
              <a:t>공개</a:t>
            </a:r>
            <a:r>
              <a:rPr lang="en-US" altLang="ko-KR" dirty="0"/>
              <a:t>, </a:t>
            </a:r>
            <a:r>
              <a:rPr lang="ko-KR" altLang="en-US" dirty="0"/>
              <a:t>교환</a:t>
            </a:r>
            <a:r>
              <a:rPr lang="en-US" altLang="ko-KR" dirty="0"/>
              <a:t>, </a:t>
            </a:r>
            <a:r>
              <a:rPr lang="ko-KR" altLang="en-US" dirty="0"/>
              <a:t>공유하면서</a:t>
            </a:r>
            <a:r>
              <a:rPr lang="en-US" altLang="ko-KR" dirty="0"/>
              <a:t>)</a:t>
            </a:r>
          </a:p>
          <a:p>
            <a:pPr fontAlgn="base"/>
            <a:r>
              <a:rPr lang="ko-KR" altLang="en-US" dirty="0"/>
              <a:t>그들 자신이 이용되고 지배되도록 만든다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플랫폼은 대중의 일상을 조직한다</a:t>
            </a:r>
          </a:p>
        </p:txBody>
      </p:sp>
    </p:spTree>
    <p:extLst>
      <p:ext uri="{BB962C8B-B14F-4D97-AF65-F5344CB8AC3E}">
        <p14:creationId xmlns:p14="http://schemas.microsoft.com/office/powerpoint/2010/main" val="237163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정규직 노동에서 탈락된 인간</a:t>
            </a:r>
            <a:r>
              <a:rPr lang="en-US" altLang="ko-KR" dirty="0"/>
              <a:t>, </a:t>
            </a:r>
            <a:r>
              <a:rPr lang="ko-KR" altLang="en-US" dirty="0" err="1"/>
              <a:t>아웃소싱되거나</a:t>
            </a:r>
            <a:r>
              <a:rPr lang="ko-KR" altLang="en-US" dirty="0"/>
              <a:t> 임시적으로 고용된 이들이 우선 플랫폼에서 일자리를 구한다</a:t>
            </a:r>
            <a:r>
              <a:rPr lang="en-US" altLang="ko-KR" dirty="0"/>
              <a:t>. </a:t>
            </a:r>
            <a:r>
              <a:rPr lang="ko-KR" altLang="en-US" dirty="0"/>
              <a:t>불안정한 삶을 사는 사람들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프레카리아트</a:t>
            </a:r>
            <a:r>
              <a:rPr lang="en-US" altLang="ko-KR" dirty="0"/>
              <a:t>(</a:t>
            </a:r>
            <a:r>
              <a:rPr lang="en-US" altLang="ko-KR" dirty="0" err="1"/>
              <a:t>precariat</a:t>
            </a:r>
            <a:r>
              <a:rPr lang="en-US" altLang="ko-KR" dirty="0"/>
              <a:t>)</a:t>
            </a:r>
          </a:p>
          <a:p>
            <a:pPr fontAlgn="base"/>
            <a:r>
              <a:rPr lang="ko-KR" altLang="en-US" dirty="0"/>
              <a:t>다양한 플랫폼 참여와 상호작용은 노동인지 소통인지 유희인지 불분명하다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플랫폼은 거래</a:t>
            </a:r>
            <a:r>
              <a:rPr lang="en-US" altLang="ko-KR" dirty="0"/>
              <a:t>,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소통</a:t>
            </a:r>
            <a:r>
              <a:rPr lang="en-US" altLang="ko-KR" dirty="0"/>
              <a:t>, </a:t>
            </a:r>
            <a:r>
              <a:rPr lang="ko-KR" altLang="en-US" dirty="0"/>
              <a:t>유희 사이의 구분을 흐린다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노동</a:t>
            </a:r>
          </a:p>
        </p:txBody>
      </p:sp>
    </p:spTree>
    <p:extLst>
      <p:ext uri="{BB962C8B-B14F-4D97-AF65-F5344CB8AC3E}">
        <p14:creationId xmlns:p14="http://schemas.microsoft.com/office/powerpoint/2010/main" val="2971067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67833" y="2596368"/>
            <a:ext cx="7408333" cy="392129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자동차 소유자와 대리운전 기사가 플랫폼에 참여한다</a:t>
            </a:r>
            <a:r>
              <a:rPr lang="en-US" altLang="ko-KR" dirty="0"/>
              <a:t>. </a:t>
            </a:r>
            <a:r>
              <a:rPr lang="ko-KR" altLang="en-US" dirty="0"/>
              <a:t>일정 시간 구간에서 자동차를 운전하지 못하게 된 소유자는 플랫폼을 통해 대리 운전자를 찾고</a:t>
            </a:r>
            <a:r>
              <a:rPr lang="en-US" altLang="ko-KR" dirty="0"/>
              <a:t>, </a:t>
            </a:r>
            <a:r>
              <a:rPr lang="ko-KR" altLang="en-US" dirty="0"/>
              <a:t>그에게 일정 기간 운전자의 역할을 부여함으로써 문제를 해결한다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대리운전기사는 고용된 것은 아닌 상태로 플랫폼에서 임시로 일을 받아 그 역할을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자영업자로서 플랫폼을 통해 원하는 시간과 장소에서 원하는 만큼 일할 수 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플랫폼은 </a:t>
            </a:r>
            <a:r>
              <a:rPr lang="ko-KR" altLang="en-US" dirty="0" err="1"/>
              <a:t>임노동</a:t>
            </a:r>
            <a:r>
              <a:rPr lang="ko-KR" altLang="en-US" dirty="0"/>
              <a:t> 계약에 매이지 않고 자유롭게 일하며 자기 삶을 꾸려가게 할 고마운 존재일 수도 있으나</a:t>
            </a:r>
            <a:r>
              <a:rPr lang="en-US" altLang="ko-KR" dirty="0"/>
              <a:t>~~</a:t>
            </a:r>
          </a:p>
          <a:p>
            <a:pPr fontAlgn="base"/>
            <a:r>
              <a:rPr lang="ko-KR" altLang="en-US" dirty="0"/>
              <a:t>임금은 낮고</a:t>
            </a:r>
            <a:r>
              <a:rPr lang="en-US" altLang="ko-KR" dirty="0"/>
              <a:t>, </a:t>
            </a:r>
            <a:r>
              <a:rPr lang="ko-KR" altLang="en-US" dirty="0"/>
              <a:t>책임지지 않는 고용과 노동 등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카카오 드라이버의 경우</a:t>
            </a:r>
          </a:p>
        </p:txBody>
      </p:sp>
    </p:spTree>
    <p:extLst>
      <p:ext uri="{BB962C8B-B14F-4D97-AF65-F5344CB8AC3E}">
        <p14:creationId xmlns:p14="http://schemas.microsoft.com/office/powerpoint/2010/main" val="2014336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000" dirty="0"/>
              <a:t>crowd worker</a:t>
            </a:r>
            <a:r>
              <a:rPr lang="ko-KR" altLang="en-US" sz="2000" dirty="0"/>
              <a:t>는 배달노동자나 대리운전기사처럼 플랫폼을 통해 일거리나 주문이 주어지기를 기다리는 불특정 군중의 모습을 띤다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플랫폼 노동은 그 특성상 누구라도 수행할 수 있는 일들이다</a:t>
            </a:r>
            <a:r>
              <a:rPr lang="en-US" altLang="ko-KR" sz="2000" dirty="0"/>
              <a:t>. </a:t>
            </a:r>
            <a:r>
              <a:rPr lang="ko-KR" altLang="en-US" sz="2000" dirty="0"/>
              <a:t>대체 가능한 노동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플랫폼은 오랫동안 </a:t>
            </a:r>
            <a:r>
              <a:rPr lang="ko-KR" altLang="en-US" sz="2000" dirty="0" err="1"/>
              <a:t>갈고닦은</a:t>
            </a:r>
            <a:r>
              <a:rPr lang="ko-KR" altLang="en-US" sz="2000" dirty="0"/>
              <a:t> 특별한 재능이나 전문적 능력을 임시의 아마추어적 역량과 구별하지 않는다</a:t>
            </a:r>
            <a:r>
              <a:rPr lang="en-US" altLang="ko-KR" sz="2000" dirty="0"/>
              <a:t>. </a:t>
            </a:r>
          </a:p>
          <a:p>
            <a:pPr fontAlgn="base"/>
            <a:r>
              <a:rPr lang="ko-KR" altLang="en-US" sz="2000" dirty="0"/>
              <a:t>콜이나 오더를 적절히 파악하고 응대하며 </a:t>
            </a:r>
            <a:r>
              <a:rPr lang="ko-KR" altLang="en-US" sz="2000" dirty="0" err="1"/>
              <a:t>앱상에</a:t>
            </a:r>
            <a:r>
              <a:rPr lang="ko-KR" altLang="en-US" sz="2000" dirty="0"/>
              <a:t> 표시된 지점들을 어떻게 찾아갈 수 있는가 하는 일종의 플랫폼 </a:t>
            </a:r>
            <a:r>
              <a:rPr lang="ko-KR" altLang="en-US" sz="2000" dirty="0" err="1"/>
              <a:t>리터러시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어디든 찾아갈</a:t>
            </a:r>
            <a:r>
              <a:rPr lang="en-US" altLang="ko-KR" sz="2000" dirty="0"/>
              <a:t> </a:t>
            </a:r>
            <a:r>
              <a:rPr lang="ko-KR" altLang="en-US" sz="2000" dirty="0"/>
              <a:t>수 있는 떠돌이 군중으로 존재한다</a:t>
            </a:r>
            <a:r>
              <a:rPr lang="en-US" altLang="ko-KR" sz="2000" dirty="0"/>
              <a:t>. </a:t>
            </a:r>
            <a:r>
              <a:rPr lang="ko-KR" altLang="en-US" sz="2000" dirty="0"/>
              <a:t>파편화된다</a:t>
            </a:r>
            <a:r>
              <a:rPr lang="en-US" altLang="ko-KR" sz="2000" dirty="0"/>
              <a:t>.</a:t>
            </a:r>
          </a:p>
          <a:p>
            <a:pPr fontAlgn="base"/>
            <a:r>
              <a:rPr lang="ko-KR" altLang="en-US" sz="2000" dirty="0"/>
              <a:t>경매에 부쳐져</a:t>
            </a:r>
            <a:r>
              <a:rPr lang="en-US" altLang="ko-KR" sz="2000" dirty="0"/>
              <a:t>, </a:t>
            </a:r>
            <a:r>
              <a:rPr lang="ko-KR" altLang="en-US" sz="2000" dirty="0"/>
              <a:t>가장 낮은 가격을 제시한 노동자가 </a:t>
            </a:r>
            <a:r>
              <a:rPr lang="ko-KR" altLang="en-US" sz="2000" dirty="0" err="1"/>
              <a:t>낙찰받곤</a:t>
            </a:r>
            <a:r>
              <a:rPr lang="en-US" altLang="ko-KR" sz="2000" dirty="0"/>
              <a:t>~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Crowd worker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893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소비자는 능동적으로 자신의 데이터를 전달하면서 </a:t>
            </a:r>
            <a:r>
              <a:rPr lang="ko-KR" altLang="en-US" dirty="0" err="1"/>
              <a:t>스마트폰과</a:t>
            </a:r>
            <a:r>
              <a:rPr lang="ko-KR" altLang="en-US" dirty="0"/>
              <a:t> </a:t>
            </a:r>
            <a:r>
              <a:rPr lang="ko-KR" altLang="en-US" dirty="0" err="1"/>
              <a:t>앱을</a:t>
            </a:r>
            <a:r>
              <a:rPr lang="ko-KR" altLang="en-US" dirty="0"/>
              <a:t> 이용하여 검색</a:t>
            </a:r>
            <a:r>
              <a:rPr lang="en-US" altLang="ko-KR" dirty="0"/>
              <a:t>·</a:t>
            </a:r>
            <a:r>
              <a:rPr lang="ko-KR" altLang="en-US" dirty="0"/>
              <a:t>매칭되는 생산자와 직접 연결된다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그 </a:t>
            </a:r>
            <a:r>
              <a:rPr lang="ko-KR" altLang="en-US" dirty="0" err="1"/>
              <a:t>매칭</a:t>
            </a:r>
            <a:r>
              <a:rPr lang="ko-KR" altLang="en-US" dirty="0"/>
              <a:t> 과정은 어떤 자동적인 프로세스를 따르기도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………….?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소비자</a:t>
            </a:r>
          </a:p>
        </p:txBody>
      </p:sp>
    </p:spTree>
    <p:extLst>
      <p:ext uri="{BB962C8B-B14F-4D97-AF65-F5344CB8AC3E}">
        <p14:creationId xmlns:p14="http://schemas.microsoft.com/office/powerpoint/2010/main" val="1221867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플랫폼 위에서는 오로지 고객과 노동자 사이의 거래나 교환만 상연될 뿐</a:t>
            </a:r>
            <a:r>
              <a:rPr lang="en-US" altLang="ko-KR" dirty="0"/>
              <a:t>, </a:t>
            </a:r>
            <a:r>
              <a:rPr lang="ko-KR" altLang="en-US" dirty="0"/>
              <a:t>플랫폼은 스스로의 작동과정과 그 흔적을 철저히 무대 뒤로 감춘다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고객과 노동자 사이의 </a:t>
            </a:r>
            <a:r>
              <a:rPr lang="ko-KR" altLang="en-US" dirty="0" err="1"/>
              <a:t>매칭과</a:t>
            </a:r>
            <a:r>
              <a:rPr lang="ko-KR" altLang="en-US" dirty="0"/>
              <a:t> 거래는 알고리즘의 매끄러운 자동화 프로세스를 통해 처리된다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우버나</a:t>
            </a:r>
            <a:r>
              <a:rPr lang="ko-KR" altLang="en-US" dirty="0"/>
              <a:t> 카카오드라이버 같은 교통 플랫폼은 그저 탑승자와 운전자를 이어준다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페이스북이나</a:t>
            </a:r>
            <a:r>
              <a:rPr lang="ko-KR" altLang="en-US" dirty="0"/>
              <a:t> </a:t>
            </a:r>
            <a:r>
              <a:rPr lang="ko-KR" altLang="en-US" dirty="0" err="1"/>
              <a:t>트위터</a:t>
            </a:r>
            <a:r>
              <a:rPr lang="ko-KR" altLang="en-US" dirty="0"/>
              <a:t> 같은 </a:t>
            </a:r>
            <a:r>
              <a:rPr lang="en-US" altLang="ko-KR" dirty="0"/>
              <a:t>SNS</a:t>
            </a:r>
            <a:r>
              <a:rPr lang="ko-KR" altLang="en-US" dirty="0"/>
              <a:t>플랫폼은 사용자들의 다양한 </a:t>
            </a:r>
            <a:r>
              <a:rPr lang="ko-KR" altLang="en-US" dirty="0" err="1"/>
              <a:t>소셜</a:t>
            </a:r>
            <a:r>
              <a:rPr lang="ko-KR" altLang="en-US" dirty="0"/>
              <a:t> 활동과 관계를 매개한다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 사업자는 매개자의 역할 속에 책임을 회피하는 경향이 있다</a:t>
            </a:r>
            <a:r>
              <a:rPr lang="en-US" altLang="ko-KR" dirty="0"/>
              <a:t>. </a:t>
            </a:r>
            <a:r>
              <a:rPr lang="ko-KR" altLang="en-US" dirty="0"/>
              <a:t>중립적인 알고리즘이란 허울 뒤로 숨는다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중개자</a:t>
            </a:r>
          </a:p>
        </p:txBody>
      </p:sp>
    </p:spTree>
    <p:extLst>
      <p:ext uri="{BB962C8B-B14F-4D97-AF65-F5344CB8AC3E}">
        <p14:creationId xmlns:p14="http://schemas.microsoft.com/office/powerpoint/2010/main" val="124270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‘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’</a:t>
            </a:r>
            <a:r>
              <a:rPr lang="ko-KR" altLang="en-US" dirty="0"/>
              <a:t>은 어떤 상품인가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                                          </a:t>
            </a:r>
            <a:r>
              <a:rPr lang="en-US" altLang="ko-KR" sz="6000" dirty="0">
                <a:solidFill>
                  <a:srgbClr val="C00000"/>
                </a:solidFill>
              </a:rPr>
              <a:t>?</a:t>
            </a:r>
            <a:endParaRPr lang="en-US" altLang="ko-KR" sz="6000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                    </a:t>
            </a:r>
            <a:r>
              <a:rPr lang="en-US" altLang="ko-KR" sz="6000" dirty="0"/>
              <a:t> </a:t>
            </a:r>
            <a:r>
              <a:rPr lang="en-US" altLang="ko-KR" dirty="0"/>
              <a:t>               </a:t>
            </a:r>
          </a:p>
          <a:p>
            <a:endParaRPr lang="en-US" altLang="ko-KR" dirty="0"/>
          </a:p>
          <a:p>
            <a:r>
              <a:rPr lang="en-US" altLang="ko-KR" dirty="0"/>
              <a:t>   </a:t>
            </a: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492886" y="3537426"/>
            <a:ext cx="1078842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2310" y="259161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88799" y="222925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3343" y="401131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7920" y="353236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5956" y="311896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4461014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37239" y="454180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90016" y="4283143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2765541" y="3560812"/>
            <a:ext cx="1117745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275888" y="2564904"/>
            <a:ext cx="1573275" cy="2161570"/>
            <a:chOff x="1275888" y="2564904"/>
            <a:chExt cx="1573275" cy="2161570"/>
          </a:xfrm>
        </p:grpSpPr>
        <p:cxnSp>
          <p:nvCxnSpPr>
            <p:cNvPr id="4" name="직선 연결선 3"/>
            <p:cNvCxnSpPr/>
            <p:nvPr/>
          </p:nvCxnSpPr>
          <p:spPr>
            <a:xfrm flipH="1" flipV="1">
              <a:off x="1505861" y="2564904"/>
              <a:ext cx="601383" cy="79208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1403648" y="2960948"/>
              <a:ext cx="696853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1288805" y="3429000"/>
              <a:ext cx="809615" cy="14401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1288805" y="3717032"/>
              <a:ext cx="818439" cy="22730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275888" y="3814605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862188" y="3839813"/>
              <a:ext cx="472464" cy="72008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2405302" y="3839813"/>
              <a:ext cx="69956" cy="886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81920" y="3738818"/>
              <a:ext cx="167243" cy="91431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250744" y="3118968"/>
              <a:ext cx="598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돈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799215" y="3239397"/>
            <a:ext cx="93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人間</a:t>
            </a:r>
          </a:p>
        </p:txBody>
      </p:sp>
      <p:sp>
        <p:nvSpPr>
          <p:cNvPr id="90" name="자유형 89"/>
          <p:cNvSpPr/>
          <p:nvPr/>
        </p:nvSpPr>
        <p:spPr>
          <a:xfrm>
            <a:off x="2771192" y="2453220"/>
            <a:ext cx="2845837" cy="905800"/>
          </a:xfrm>
          <a:custGeom>
            <a:avLst/>
            <a:gdLst>
              <a:gd name="connsiteX0" fmla="*/ 0 w 2845837"/>
              <a:gd name="connsiteY0" fmla="*/ 784502 h 905800"/>
              <a:gd name="connsiteX1" fmla="*/ 1045028 w 2845837"/>
              <a:gd name="connsiteY1" fmla="*/ 731 h 905800"/>
              <a:gd name="connsiteX2" fmla="*/ 2845837 w 2845837"/>
              <a:gd name="connsiteY2" fmla="*/ 905800 h 905800"/>
              <a:gd name="connsiteX3" fmla="*/ 2845837 w 2845837"/>
              <a:gd name="connsiteY3" fmla="*/ 905800 h 90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837" h="905800">
                <a:moveTo>
                  <a:pt x="0" y="784502"/>
                </a:moveTo>
                <a:cubicBezTo>
                  <a:pt x="285361" y="382508"/>
                  <a:pt x="570722" y="-19485"/>
                  <a:pt x="1045028" y="731"/>
                </a:cubicBezTo>
                <a:cubicBezTo>
                  <a:pt x="1519334" y="20947"/>
                  <a:pt x="2845837" y="905800"/>
                  <a:pt x="2845837" y="905800"/>
                </a:cubicBezTo>
                <a:lnTo>
                  <a:pt x="2845837" y="905800"/>
                </a:lnTo>
              </a:path>
            </a:pathLst>
          </a:cu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6C0F55-472D-409E-B92A-603E3A2E572D}"/>
              </a:ext>
            </a:extLst>
          </p:cNvPr>
          <p:cNvCxnSpPr>
            <a:cxnSpLocks/>
          </p:cNvCxnSpPr>
          <p:nvPr/>
        </p:nvCxnSpPr>
        <p:spPr>
          <a:xfrm>
            <a:off x="4459558" y="3814605"/>
            <a:ext cx="832522" cy="91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7A6C3B-D079-46C1-8E84-5B790482FE7C}"/>
              </a:ext>
            </a:extLst>
          </p:cNvPr>
          <p:cNvSpPr txBox="1"/>
          <p:nvPr/>
        </p:nvSpPr>
        <p:spPr>
          <a:xfrm>
            <a:off x="5292080" y="4687653"/>
            <a:ext cx="30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노동력</a:t>
            </a:r>
            <a:r>
              <a:rPr lang="en-US" altLang="ko-KR" dirty="0"/>
              <a:t>, </a:t>
            </a:r>
            <a:r>
              <a:rPr lang="ko-KR" altLang="en-US" dirty="0"/>
              <a:t>인간도 상품이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BCA79-843A-4944-B6B4-AF026A2E263E}"/>
              </a:ext>
            </a:extLst>
          </p:cNvPr>
          <p:cNvSpPr txBox="1"/>
          <p:nvPr/>
        </p:nvSpPr>
        <p:spPr>
          <a:xfrm>
            <a:off x="7668344" y="5775061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이중적으로 </a:t>
            </a:r>
            <a:endParaRPr lang="en-US" altLang="ko-KR" dirty="0"/>
          </a:p>
          <a:p>
            <a:r>
              <a:rPr lang="ko-KR" altLang="en-US" dirty="0"/>
              <a:t>자유로운 </a:t>
            </a:r>
            <a:endParaRPr lang="en-US" altLang="ko-KR" dirty="0"/>
          </a:p>
          <a:p>
            <a:r>
              <a:rPr lang="ko-KR" altLang="en-US" dirty="0"/>
              <a:t>노동자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2667C237-CB85-4887-B48B-080653671463}"/>
              </a:ext>
            </a:extLst>
          </p:cNvPr>
          <p:cNvSpPr/>
          <p:nvPr/>
        </p:nvSpPr>
        <p:spPr>
          <a:xfrm>
            <a:off x="7535180" y="5626795"/>
            <a:ext cx="266328" cy="29653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9608C-7E32-4188-A5EE-E1A117FC1626}"/>
              </a:ext>
            </a:extLst>
          </p:cNvPr>
          <p:cNvSpPr txBox="1"/>
          <p:nvPr/>
        </p:nvSpPr>
        <p:spPr>
          <a:xfrm>
            <a:off x="1273770" y="5256965"/>
            <a:ext cx="318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고용이 줄면 상품을 팔기 위한 </a:t>
            </a:r>
            <a:endParaRPr lang="en-US" altLang="ko-KR" dirty="0"/>
          </a:p>
          <a:p>
            <a:r>
              <a:rPr lang="ko-KR" altLang="en-US" dirty="0"/>
              <a:t>가능성도 줄어든다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B8DCBC-59BF-464E-9107-EA9B47F99F8F}"/>
              </a:ext>
            </a:extLst>
          </p:cNvPr>
          <p:cNvCxnSpPr/>
          <p:nvPr/>
        </p:nvCxnSpPr>
        <p:spPr>
          <a:xfrm flipV="1">
            <a:off x="5617029" y="2675467"/>
            <a:ext cx="1043203" cy="17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7D56A4-5C5D-4195-B41F-F74EF2F3735D}"/>
              </a:ext>
            </a:extLst>
          </p:cNvPr>
          <p:cNvSpPr txBox="1"/>
          <p:nvPr/>
        </p:nvSpPr>
        <p:spPr>
          <a:xfrm>
            <a:off x="7092280" y="2170347"/>
            <a:ext cx="1852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기술이 발전 할 수록 돈이 한계비용이 </a:t>
            </a:r>
            <a:r>
              <a:rPr lang="ko-KR" altLang="en-US" dirty="0" err="1"/>
              <a:t>내려감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F4F0B-6DB8-43FD-8793-CA59A75C73CB}"/>
              </a:ext>
            </a:extLst>
          </p:cNvPr>
          <p:cNvSpPr txBox="1"/>
          <p:nvPr/>
        </p:nvSpPr>
        <p:spPr>
          <a:xfrm>
            <a:off x="1403648" y="615137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저절로 생성되면 공짜로 얻을 수 있다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5D5928-FF35-4241-88B0-AB311D726735}"/>
              </a:ext>
            </a:extLst>
          </p:cNvPr>
          <p:cNvSpPr txBox="1"/>
          <p:nvPr/>
        </p:nvSpPr>
        <p:spPr>
          <a:xfrm>
            <a:off x="763342" y="1916832"/>
            <a:ext cx="36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생산자와 소비자를 </a:t>
            </a:r>
            <a:r>
              <a:rPr lang="ko-KR" altLang="en-US" dirty="0" err="1"/>
              <a:t>나눠버림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610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/>
              <a:t>사람들의 자발적인 참여가 중요하다</a:t>
            </a:r>
            <a:r>
              <a:rPr lang="en-US" altLang="ko-KR" dirty="0"/>
              <a:t>. </a:t>
            </a:r>
            <a:r>
              <a:rPr lang="ko-KR" altLang="en-US" dirty="0"/>
              <a:t>그러나 더 중요한 것은 데이터로 전환된 자발적인 참여이다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플랫폼은 인간의 살아 있는 노동과 활동을 데이터로 치환하고 그 데이터를 되살려 가치를 추출한다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다양한 종류의 사용자 데이터를 수확하여 연관 패턴을 추출함으로써 추상적 혹은 인구학적 지식에 접근하거나</a:t>
            </a:r>
            <a:r>
              <a:rPr lang="en-US" altLang="ko-KR" dirty="0"/>
              <a:t>, </a:t>
            </a:r>
            <a:r>
              <a:rPr lang="ko-KR" altLang="en-US" dirty="0"/>
              <a:t>개체화된 데이터를 축적한다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매스마케팅의 도구로 혹은 맞춤형 서비스의 도구로 이용된다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데이터는 </a:t>
            </a:r>
            <a:r>
              <a:rPr lang="ko-KR" altLang="en-US" dirty="0" err="1"/>
              <a:t>되먹임고리를</a:t>
            </a:r>
            <a:r>
              <a:rPr lang="ko-KR" altLang="en-US" dirty="0"/>
              <a:t> 통해 되돌아가</a:t>
            </a:r>
            <a:r>
              <a:rPr lang="en-US" altLang="ko-KR" dirty="0"/>
              <a:t>, </a:t>
            </a:r>
            <a:r>
              <a:rPr lang="ko-KR" altLang="en-US" dirty="0"/>
              <a:t>그것 자체가 상품이 되어 팔리거나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그 해당 사용자로 되돌아가서</a:t>
            </a:r>
            <a:r>
              <a:rPr lang="en-US" altLang="ko-KR" dirty="0"/>
              <a:t>, </a:t>
            </a:r>
            <a:r>
              <a:rPr lang="ko-KR" altLang="en-US" dirty="0"/>
              <a:t>맞춤형 상품을 광고하는 데 쓰인다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인간의 활동이 데이터가 되고</a:t>
            </a:r>
            <a:r>
              <a:rPr lang="en-US" altLang="ko-KR" dirty="0"/>
              <a:t>, </a:t>
            </a:r>
            <a:r>
              <a:rPr lang="ko-KR" altLang="en-US" dirty="0"/>
              <a:t>다시 데이터로 돌아온다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인간의 데이터화</a:t>
            </a:r>
          </a:p>
        </p:txBody>
      </p:sp>
    </p:spTree>
    <p:extLst>
      <p:ext uri="{BB962C8B-B14F-4D97-AF65-F5344CB8AC3E}">
        <p14:creationId xmlns:p14="http://schemas.microsoft.com/office/powerpoint/2010/main" val="595688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정동이란 우리의 정신과 육체 모두에 담겨 있는 편안함</a:t>
            </a:r>
            <a:r>
              <a:rPr lang="en-US" altLang="ko-KR" dirty="0"/>
              <a:t>, </a:t>
            </a:r>
            <a:r>
              <a:rPr lang="ko-KR" altLang="en-US" dirty="0"/>
              <a:t>안녕</a:t>
            </a:r>
            <a:r>
              <a:rPr lang="en-US" altLang="ko-KR" dirty="0"/>
              <a:t>, </a:t>
            </a:r>
            <a:r>
              <a:rPr lang="ko-KR" altLang="en-US" dirty="0"/>
              <a:t>만족감</a:t>
            </a:r>
            <a:r>
              <a:rPr lang="en-US" altLang="ko-KR" dirty="0"/>
              <a:t>, </a:t>
            </a:r>
            <a:r>
              <a:rPr lang="ko-KR" altLang="en-US" dirty="0"/>
              <a:t>흥분 등과 같은 삶의 활력을 지칭한다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흔히 무의식적으로 경험되며 일정한 형태를 지니거나 뚜렷하게 표현되지 않는다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 </a:t>
            </a:r>
            <a:r>
              <a:rPr lang="ko-KR" altLang="en-US" dirty="0"/>
              <a:t>현대 자본주의는 정동을 조정하고 조종하여 상품이나 브랜드에 대한 소비자의 관심</a:t>
            </a:r>
            <a:r>
              <a:rPr lang="en-US" altLang="ko-KR" dirty="0"/>
              <a:t>, </a:t>
            </a:r>
            <a:r>
              <a:rPr lang="ko-KR" altLang="en-US" dirty="0"/>
              <a:t>선호</a:t>
            </a:r>
            <a:r>
              <a:rPr lang="en-US" altLang="ko-KR" dirty="0"/>
              <a:t>, </a:t>
            </a:r>
            <a:r>
              <a:rPr lang="ko-KR" altLang="en-US" dirty="0"/>
              <a:t>애착</a:t>
            </a:r>
            <a:r>
              <a:rPr lang="en-US" altLang="ko-KR" dirty="0"/>
              <a:t>, </a:t>
            </a:r>
            <a:r>
              <a:rPr lang="ko-KR" altLang="en-US" dirty="0"/>
              <a:t>평판을 형성하고자 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그들의 지배적 정서나 감정의 파동을 실시간으로 탐색하고</a:t>
            </a:r>
            <a:r>
              <a:rPr lang="en-US" altLang="ko-KR" dirty="0"/>
              <a:t>, </a:t>
            </a:r>
            <a:r>
              <a:rPr lang="ko-KR" altLang="en-US" dirty="0"/>
              <a:t>활용하는 것에 집중한다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소비자들의 정동 데이터를 수집하고 분석하기 위한 중요한 플랫폼이 되고 있는 온라인 네트워크들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사람들의 감정이 더 많이 표출되고 순환될수록</a:t>
            </a:r>
            <a:r>
              <a:rPr lang="en-US" altLang="ko-KR" dirty="0"/>
              <a:t>, </a:t>
            </a:r>
            <a:r>
              <a:rPr lang="ko-KR" altLang="en-US" dirty="0"/>
              <a:t>행동이 더 많이 추적되고 모아질수록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정동경제</a:t>
            </a:r>
          </a:p>
        </p:txBody>
      </p:sp>
    </p:spTree>
    <p:extLst>
      <p:ext uri="{BB962C8B-B14F-4D97-AF65-F5344CB8AC3E}">
        <p14:creationId xmlns:p14="http://schemas.microsoft.com/office/powerpoint/2010/main" val="4032452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err="1"/>
              <a:t>페이스북의</a:t>
            </a:r>
            <a:r>
              <a:rPr lang="ko-KR" altLang="en-US" dirty="0"/>
              <a:t> 좋아요</a:t>
            </a:r>
            <a:r>
              <a:rPr lang="en-US" altLang="ko-KR" dirty="0"/>
              <a:t>. </a:t>
            </a:r>
            <a:r>
              <a:rPr lang="ko-KR" altLang="en-US" dirty="0" err="1"/>
              <a:t>트위터의</a:t>
            </a:r>
            <a:r>
              <a:rPr lang="ko-KR" altLang="en-US" dirty="0"/>
              <a:t> </a:t>
            </a:r>
            <a:r>
              <a:rPr lang="ko-KR" altLang="en-US" dirty="0" err="1"/>
              <a:t>리트위트</a:t>
            </a:r>
            <a:r>
              <a:rPr lang="en-US" altLang="ko-KR" dirty="0"/>
              <a:t>, </a:t>
            </a:r>
            <a:r>
              <a:rPr lang="ko-KR" altLang="en-US" dirty="0" err="1"/>
              <a:t>구글의</a:t>
            </a:r>
            <a:r>
              <a:rPr lang="ko-KR" altLang="en-US" dirty="0"/>
              <a:t> 페이지랭크 등은 정동의 가시화 기법이다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페이지랭크에서 개별 </a:t>
            </a:r>
            <a:r>
              <a:rPr lang="ko-KR" altLang="en-US" dirty="0" err="1"/>
              <a:t>노드의</a:t>
            </a:r>
            <a:r>
              <a:rPr lang="ko-KR" altLang="en-US" dirty="0"/>
              <a:t> 랭크 가치는 그것에 링크를 건 </a:t>
            </a:r>
            <a:r>
              <a:rPr lang="ko-KR" altLang="en-US" dirty="0" err="1"/>
              <a:t>노드의</a:t>
            </a:r>
            <a:r>
              <a:rPr lang="ko-KR" altLang="en-US" dirty="0"/>
              <a:t> 수와 질에 의해 결정된다</a:t>
            </a:r>
            <a:r>
              <a:rPr lang="en-US" altLang="ko-KR" dirty="0"/>
              <a:t>. </a:t>
            </a:r>
            <a:r>
              <a:rPr lang="ko-KR" altLang="en-US" dirty="0"/>
              <a:t> 랭킹에 따라 검색결과를 위계적 순서로 제시한다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무슨 페이지를 검색했고</a:t>
            </a:r>
            <a:r>
              <a:rPr lang="en-US" altLang="ko-KR" dirty="0"/>
              <a:t>, </a:t>
            </a:r>
            <a:r>
              <a:rPr lang="ko-KR" altLang="en-US" dirty="0"/>
              <a:t>무슨 페이지를 얼마나 오랫동안 읽었으며</a:t>
            </a:r>
            <a:r>
              <a:rPr lang="en-US" altLang="ko-KR" dirty="0"/>
              <a:t>, </a:t>
            </a:r>
            <a:r>
              <a:rPr lang="ko-KR" altLang="en-US" dirty="0"/>
              <a:t>누구와 어떤 메시지를 교환했고</a:t>
            </a:r>
            <a:r>
              <a:rPr lang="en-US" altLang="ko-KR" dirty="0"/>
              <a:t>, </a:t>
            </a:r>
            <a:r>
              <a:rPr lang="ko-KR" altLang="en-US" dirty="0"/>
              <a:t>어떤 동영상을 공유했으며</a:t>
            </a:r>
            <a:r>
              <a:rPr lang="en-US" altLang="ko-KR" dirty="0"/>
              <a:t>, </a:t>
            </a:r>
            <a:r>
              <a:rPr lang="ko-KR" altLang="en-US" dirty="0"/>
              <a:t>어떤 광고를 클릭했는지 등과 같은 </a:t>
            </a:r>
            <a:endParaRPr lang="en-US" altLang="ko-KR" dirty="0"/>
          </a:p>
          <a:p>
            <a:pPr fontAlgn="base"/>
            <a:r>
              <a:rPr lang="ko-KR" altLang="en-US" dirty="0"/>
              <a:t>정동노동의 산물을 </a:t>
            </a:r>
            <a:endParaRPr lang="en-US" altLang="ko-KR" dirty="0"/>
          </a:p>
          <a:p>
            <a:pPr fontAlgn="base"/>
            <a:r>
              <a:rPr lang="ko-KR" altLang="en-US" dirty="0"/>
              <a:t>수집하고 저장하는 것이 정동경제의 핵심요소가 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그리고</a:t>
            </a:r>
            <a:r>
              <a:rPr lang="en-US" altLang="ko-KR" dirty="0"/>
              <a:t>~~</a:t>
            </a:r>
          </a:p>
          <a:p>
            <a:pPr fontAlgn="base"/>
            <a:r>
              <a:rPr lang="ko-KR" altLang="en-US" dirty="0"/>
              <a:t>정동경제에서는 어떤 말과 생각이 네트워크에서 널리 </a:t>
            </a:r>
            <a:r>
              <a:rPr lang="ko-KR" altLang="en-US" dirty="0" err="1"/>
              <a:t>흘러다니게</a:t>
            </a:r>
            <a:r>
              <a:rPr lang="ko-KR" altLang="en-US" dirty="0"/>
              <a:t> 하거나 혹은 반대로 회자되지 않도록 관리하는 것이 중요하다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정동노동</a:t>
            </a:r>
          </a:p>
        </p:txBody>
      </p:sp>
    </p:spTree>
    <p:extLst>
      <p:ext uri="{BB962C8B-B14F-4D97-AF65-F5344CB8AC3E}">
        <p14:creationId xmlns:p14="http://schemas.microsoft.com/office/powerpoint/2010/main" val="1359479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/>
              <a:t>사용자제공 데이터</a:t>
            </a:r>
            <a:r>
              <a:rPr lang="en-US" altLang="ko-KR" dirty="0"/>
              <a:t>: </a:t>
            </a:r>
            <a:r>
              <a:rPr lang="ko-KR" altLang="en-US" dirty="0"/>
              <a:t>계정정보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ko-KR" altLang="en-US" dirty="0"/>
              <a:t> 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신용카드 등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사용자이용 데이터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기기정보</a:t>
            </a:r>
            <a:r>
              <a:rPr lang="en-US" altLang="ko-KR" dirty="0"/>
              <a:t>: </a:t>
            </a:r>
            <a:r>
              <a:rPr lang="ko-KR" altLang="en-US" dirty="0"/>
              <a:t>하드웨어 모델</a:t>
            </a:r>
            <a:r>
              <a:rPr lang="en-US" altLang="ko-KR" dirty="0"/>
              <a:t>, </a:t>
            </a:r>
            <a:r>
              <a:rPr lang="ko-KR" altLang="en-US" dirty="0"/>
              <a:t>운영체제</a:t>
            </a:r>
            <a:r>
              <a:rPr lang="en-US" altLang="ko-KR" dirty="0"/>
              <a:t>, </a:t>
            </a:r>
            <a:r>
              <a:rPr lang="ko-KR" altLang="en-US" dirty="0" err="1"/>
              <a:t>기기고유식별자</a:t>
            </a:r>
            <a:r>
              <a:rPr lang="en-US" altLang="ko-KR" dirty="0"/>
              <a:t>, </a:t>
            </a:r>
            <a:r>
              <a:rPr lang="ko-KR" altLang="en-US" dirty="0" err="1"/>
              <a:t>모바일</a:t>
            </a:r>
            <a:r>
              <a:rPr lang="ko-KR" altLang="en-US" dirty="0"/>
              <a:t> 네트워크 정보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 err="1"/>
              <a:t>구글계정연결정보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로그정보</a:t>
            </a:r>
            <a:r>
              <a:rPr lang="en-US" altLang="ko-KR" dirty="0"/>
              <a:t>: </a:t>
            </a:r>
            <a:r>
              <a:rPr lang="ko-KR" altLang="en-US" dirty="0"/>
              <a:t>서비스이용기록</a:t>
            </a:r>
            <a:r>
              <a:rPr lang="en-US" altLang="ko-KR" dirty="0"/>
              <a:t>(</a:t>
            </a:r>
            <a:r>
              <a:rPr lang="ko-KR" altLang="en-US" dirty="0" err="1"/>
              <a:t>검색어</a:t>
            </a:r>
            <a:r>
              <a:rPr lang="ko-KR" altLang="en-US" dirty="0"/>
              <a:t> 등</a:t>
            </a:r>
            <a:r>
              <a:rPr lang="en-US" altLang="ko-KR" dirty="0"/>
              <a:t>), </a:t>
            </a:r>
            <a:r>
              <a:rPr lang="ko-KR" altLang="en-US" dirty="0"/>
              <a:t>전화로그 정보</a:t>
            </a:r>
            <a:r>
              <a:rPr lang="en-US" altLang="ko-KR" dirty="0"/>
              <a:t>(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수신번호</a:t>
            </a:r>
            <a:r>
              <a:rPr lang="en-US" altLang="ko-KR" dirty="0"/>
              <a:t>, </a:t>
            </a:r>
            <a:r>
              <a:rPr lang="ko-KR" altLang="en-US" dirty="0"/>
              <a:t>발신번호</a:t>
            </a:r>
            <a:r>
              <a:rPr lang="en-US" altLang="ko-KR" dirty="0"/>
              <a:t>, </a:t>
            </a:r>
            <a:r>
              <a:rPr lang="ko-KR" altLang="en-US" dirty="0" err="1"/>
              <a:t>사용일시</a:t>
            </a:r>
            <a:r>
              <a:rPr lang="en-US" altLang="ko-KR" dirty="0"/>
              <a:t>), 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하드웨어 환경</a:t>
            </a:r>
            <a:r>
              <a:rPr lang="en-US" altLang="ko-KR" dirty="0"/>
              <a:t>, </a:t>
            </a:r>
            <a:r>
              <a:rPr lang="ko-KR" altLang="en-US" dirty="0" err="1"/>
              <a:t>부라우저</a:t>
            </a:r>
            <a:r>
              <a:rPr lang="ko-KR" altLang="en-US" dirty="0"/>
              <a:t> 유형</a:t>
            </a:r>
            <a:r>
              <a:rPr lang="en-US" altLang="ko-KR" dirty="0"/>
              <a:t>, </a:t>
            </a:r>
            <a:r>
              <a:rPr lang="ko-KR" altLang="en-US" dirty="0"/>
              <a:t>브라우저 언어</a:t>
            </a:r>
            <a:r>
              <a:rPr lang="en-US" altLang="ko-KR" dirty="0"/>
              <a:t>, </a:t>
            </a:r>
            <a:r>
              <a:rPr lang="ko-KR" altLang="en-US" dirty="0"/>
              <a:t>검색날짜와 시간</a:t>
            </a:r>
            <a:r>
              <a:rPr lang="en-US" altLang="ko-KR" dirty="0"/>
              <a:t>, </a:t>
            </a:r>
            <a:r>
              <a:rPr lang="ko-KR" altLang="en-US" dirty="0"/>
              <a:t>방문사이트 주소</a:t>
            </a:r>
            <a:r>
              <a:rPr lang="en-US" altLang="ko-KR" dirty="0"/>
              <a:t>, </a:t>
            </a:r>
            <a:r>
              <a:rPr lang="ko-KR" altLang="en-US" dirty="0" err="1"/>
              <a:t>구글계정이나</a:t>
            </a:r>
            <a:r>
              <a:rPr lang="ko-KR" altLang="en-US" dirty="0"/>
              <a:t> 브라우저 확인 쿠키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위치정보</a:t>
            </a:r>
            <a:r>
              <a:rPr lang="en-US" altLang="ko-KR" dirty="0"/>
              <a:t>: </a:t>
            </a:r>
            <a:r>
              <a:rPr lang="ko-KR" altLang="en-US" dirty="0"/>
              <a:t>위치추적 서비스와 관련해서</a:t>
            </a:r>
          </a:p>
          <a:p>
            <a:pPr fontAlgn="base"/>
            <a:r>
              <a:rPr lang="ko-KR" altLang="en-US" dirty="0" err="1"/>
              <a:t>고유앱번호</a:t>
            </a:r>
            <a:r>
              <a:rPr lang="en-US" altLang="ko-KR" dirty="0"/>
              <a:t>: </a:t>
            </a:r>
            <a:r>
              <a:rPr lang="ko-KR" altLang="en-US" dirty="0" err="1"/>
              <a:t>앱을</a:t>
            </a:r>
            <a:r>
              <a:rPr lang="ko-KR" altLang="en-US" dirty="0"/>
              <a:t> 설치하거나 삭제할 때 혹은 자동 업데이트와 같이 서버에 정기적으로 접촉할 때 생기는 서비스 설치 정보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지역적 저장</a:t>
            </a:r>
            <a:r>
              <a:rPr lang="en-US" altLang="ko-KR" dirty="0"/>
              <a:t>: </a:t>
            </a:r>
            <a:r>
              <a:rPr lang="ko-KR" altLang="en-US" dirty="0"/>
              <a:t>브라우저 </a:t>
            </a:r>
            <a:r>
              <a:rPr lang="ko-KR" altLang="en-US" dirty="0" err="1"/>
              <a:t>웹저장공간</a:t>
            </a:r>
            <a:endParaRPr lang="ko-KR" altLang="en-US" dirty="0"/>
          </a:p>
          <a:p>
            <a:pPr fontAlgn="base"/>
            <a:r>
              <a:rPr lang="ko-KR" altLang="en-US" dirty="0"/>
              <a:t>쿠키와 </a:t>
            </a:r>
            <a:r>
              <a:rPr lang="ko-KR" altLang="en-US" dirty="0" err="1"/>
              <a:t>익명식별자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구글이</a:t>
            </a:r>
            <a:r>
              <a:rPr lang="ko-KR" altLang="en-US" dirty="0"/>
              <a:t> 수집하는 사용자 데이터</a:t>
            </a:r>
          </a:p>
        </p:txBody>
      </p:sp>
    </p:spTree>
    <p:extLst>
      <p:ext uri="{BB962C8B-B14F-4D97-AF65-F5344CB8AC3E}">
        <p14:creationId xmlns:p14="http://schemas.microsoft.com/office/powerpoint/2010/main" val="1312908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이용 데이터와 같은 정동데이터가 사용자제공 데이터보다 </a:t>
            </a:r>
            <a:r>
              <a:rPr lang="ko-KR" altLang="en-US" dirty="0" err="1"/>
              <a:t>구글의</a:t>
            </a:r>
            <a:r>
              <a:rPr lang="ko-KR" altLang="en-US" dirty="0"/>
              <a:t> 정동경제에 중요하다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사용자들의 행동패턴을 파악할 수 있고</a:t>
            </a:r>
            <a:r>
              <a:rPr lang="en-US" altLang="ko-KR" dirty="0"/>
              <a:t>, </a:t>
            </a:r>
            <a:r>
              <a:rPr lang="ko-KR" altLang="en-US" dirty="0"/>
              <a:t>그러면 그들의 행동을 예측할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정동 데이터는 사용자를 향한 맞춤형 광고의 중요 자료다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이용자의 관심과 정동은 광고주에게 판매하기로 되어 있는 </a:t>
            </a:r>
            <a:r>
              <a:rPr lang="ko-KR" altLang="en-US" dirty="0" err="1"/>
              <a:t>구글의</a:t>
            </a:r>
            <a:r>
              <a:rPr lang="ko-KR" altLang="en-US" dirty="0"/>
              <a:t> 비물질 재화이다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pPr fontAlgn="base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78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네트워크와 </a:t>
            </a:r>
            <a:r>
              <a:rPr lang="ko-KR" altLang="en-US" dirty="0" err="1"/>
              <a:t>노드의</a:t>
            </a:r>
            <a:r>
              <a:rPr lang="ko-KR" altLang="en-US" dirty="0"/>
              <a:t> 정동 가치를 표현하는 각종 랭킹 알고리즘은 궁극적으로 전세계 수십억 네트워크 이용자들의 활동 결과물</a:t>
            </a:r>
            <a:r>
              <a:rPr lang="en-US" altLang="ko-KR" dirty="0"/>
              <a:t>, </a:t>
            </a:r>
            <a:r>
              <a:rPr lang="ko-KR" altLang="en-US" dirty="0"/>
              <a:t>즉 집단지성을 자양분 삼아 작동한다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단지 플랫폼을 소유하고 있다는 이유로 막대한 지대를 축적한다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이들은 영화</a:t>
            </a:r>
            <a:r>
              <a:rPr lang="en-US" altLang="ko-KR" dirty="0"/>
              <a:t>, </a:t>
            </a:r>
            <a:r>
              <a:rPr lang="ko-KR" altLang="en-US" dirty="0"/>
              <a:t>음반</a:t>
            </a:r>
            <a:r>
              <a:rPr lang="en-US" altLang="ko-KR" dirty="0"/>
              <a:t>, </a:t>
            </a:r>
            <a:r>
              <a:rPr lang="ko-KR" altLang="en-US" dirty="0"/>
              <a:t>출판 등 전통적인 거대한 </a:t>
            </a:r>
            <a:r>
              <a:rPr lang="ko-KR" altLang="en-US" dirty="0" err="1"/>
              <a:t>콘텐츠들을</a:t>
            </a:r>
            <a:r>
              <a:rPr lang="ko-KR" altLang="en-US" dirty="0"/>
              <a:t> 소유한 이전의 소유자들과는 다르다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수많은 검색기록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사회적 연결들은 이용자들 자신에 의해 생산된 것이다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플랫폼은 자신이 생산한 것이 아닌 것을 판매한다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그것을 무료로 사용하고</a:t>
            </a:r>
            <a:r>
              <a:rPr lang="en-US" altLang="ko-KR" dirty="0"/>
              <a:t>, </a:t>
            </a:r>
            <a:r>
              <a:rPr lang="ko-KR" altLang="en-US" dirty="0"/>
              <a:t>그것에 대한 거의 전적인 소유권을 행사한다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정동경제와 지대</a:t>
            </a:r>
          </a:p>
        </p:txBody>
      </p:sp>
    </p:spTree>
    <p:extLst>
      <p:ext uri="{BB962C8B-B14F-4D97-AF65-F5344CB8AC3E}">
        <p14:creationId xmlns:p14="http://schemas.microsoft.com/office/powerpoint/2010/main" val="1052837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구글을</a:t>
            </a:r>
            <a:r>
              <a:rPr lang="ko-KR" altLang="en-US" dirty="0"/>
              <a:t> 비롯한 플랫폼들은 자신들의 서비스가 무료라는 것으로 그 무료이용을 정당화한다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사용자들이 구체적이고도 정확한 검색 결과를 원한다면</a:t>
            </a:r>
            <a:r>
              <a:rPr lang="en-US" altLang="ko-KR" dirty="0"/>
              <a:t>, </a:t>
            </a:r>
            <a:r>
              <a:rPr lang="ko-KR" altLang="en-US" dirty="0" err="1"/>
              <a:t>구글이</a:t>
            </a:r>
            <a:r>
              <a:rPr lang="ko-KR" altLang="en-US" dirty="0"/>
              <a:t> 모든 과거 검색기록을 저장하고 활용하는 것에 동의해야 한다고 주장한다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사이트들은 많은 정동 노동은 놀이이자 ‘노동’이다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강제되지 않은 노동이라는 면에서 이러한 자유노동의 전용을 정당화한다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반면 이용자들은 자신들이 생산한 것들이 무엇이고 어떻게 활용되고 있는지 거의 모른다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“</a:t>
            </a:r>
            <a:r>
              <a:rPr lang="ko-KR" altLang="en-US" dirty="0"/>
              <a:t>서비스 제공을 위해 당신의 </a:t>
            </a:r>
            <a:r>
              <a:rPr lang="ko-KR" altLang="en-US" dirty="0" err="1"/>
              <a:t>지메일</a:t>
            </a:r>
            <a:r>
              <a:rPr lang="ko-KR" altLang="en-US" dirty="0"/>
              <a:t> 계정 내용은 </a:t>
            </a:r>
            <a:r>
              <a:rPr lang="ko-KR" altLang="en-US" dirty="0" err="1"/>
              <a:t>구글</a:t>
            </a:r>
            <a:r>
              <a:rPr lang="ko-KR" altLang="en-US" dirty="0"/>
              <a:t> 서버에 저장되고 유지됩니다</a:t>
            </a:r>
            <a:r>
              <a:rPr lang="en-US" altLang="ko-KR" dirty="0"/>
              <a:t>. </a:t>
            </a:r>
            <a:r>
              <a:rPr lang="ko-KR" altLang="en-US" dirty="0" err="1"/>
              <a:t>이메일</a:t>
            </a:r>
            <a:r>
              <a:rPr lang="ko-KR" altLang="en-US" dirty="0"/>
              <a:t> </a:t>
            </a:r>
            <a:r>
              <a:rPr lang="ko-KR" altLang="en-US" dirty="0" err="1"/>
              <a:t>잔여본은</a:t>
            </a:r>
            <a:r>
              <a:rPr lang="ko-KR" altLang="en-US" dirty="0"/>
              <a:t> 설사 당신이 삭제하거나 계정을 종료한 후에도 우리 시스템에 남아 있게 됩니다</a:t>
            </a:r>
            <a:r>
              <a:rPr lang="en-US" altLang="ko-KR" dirty="0"/>
              <a:t>.”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무료 서비스</a:t>
            </a:r>
            <a:r>
              <a:rPr lang="en-US" altLang="ko-KR" dirty="0"/>
              <a:t>, </a:t>
            </a:r>
            <a:r>
              <a:rPr lang="ko-KR" altLang="en-US" dirty="0"/>
              <a:t>무료 이용</a:t>
            </a:r>
          </a:p>
        </p:txBody>
      </p:sp>
    </p:spTree>
    <p:extLst>
      <p:ext uri="{BB962C8B-B14F-4D97-AF65-F5344CB8AC3E}">
        <p14:creationId xmlns:p14="http://schemas.microsoft.com/office/powerpoint/2010/main" val="1402593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ko-KR" altLang="en-US" sz="8000" dirty="0" err="1"/>
              <a:t>구글은</a:t>
            </a:r>
            <a:r>
              <a:rPr lang="ko-KR" altLang="en-US" sz="8000" dirty="0"/>
              <a:t> 인터넷에 있는 거의 모든 것을 복사한다</a:t>
            </a:r>
            <a:r>
              <a:rPr lang="en-US" altLang="ko-KR" sz="8000" dirty="0"/>
              <a:t>. </a:t>
            </a:r>
            <a:r>
              <a:rPr lang="ko-KR" altLang="en-US" sz="8000" dirty="0" err="1"/>
              <a:t>웹문서</a:t>
            </a:r>
            <a:r>
              <a:rPr lang="en-US" altLang="ko-KR" sz="8000" dirty="0"/>
              <a:t>, </a:t>
            </a:r>
            <a:r>
              <a:rPr lang="ko-KR" altLang="en-US" sz="8000" dirty="0"/>
              <a:t>뉴스</a:t>
            </a:r>
            <a:r>
              <a:rPr lang="en-US" altLang="ko-KR" sz="8000" dirty="0"/>
              <a:t>, </a:t>
            </a:r>
            <a:r>
              <a:rPr lang="ko-KR" altLang="en-US" sz="8000" dirty="0"/>
              <a:t>지식</a:t>
            </a:r>
            <a:r>
              <a:rPr lang="en-US" altLang="ko-KR" sz="8000" dirty="0"/>
              <a:t>, </a:t>
            </a:r>
            <a:r>
              <a:rPr lang="ko-KR" altLang="en-US" sz="8000" dirty="0"/>
              <a:t>이미지</a:t>
            </a:r>
            <a:r>
              <a:rPr lang="en-US" altLang="ko-KR" sz="8000" dirty="0"/>
              <a:t>, </a:t>
            </a:r>
            <a:r>
              <a:rPr lang="ko-KR" altLang="en-US" sz="8000" dirty="0"/>
              <a:t>지도</a:t>
            </a:r>
            <a:r>
              <a:rPr lang="en-US" altLang="ko-KR" sz="8000" dirty="0"/>
              <a:t>, </a:t>
            </a:r>
            <a:r>
              <a:rPr lang="ko-KR" altLang="en-US" sz="8000" dirty="0"/>
              <a:t>동영상</a:t>
            </a:r>
            <a:r>
              <a:rPr lang="en-US" altLang="ko-KR" sz="8000" dirty="0"/>
              <a:t>, </a:t>
            </a:r>
            <a:r>
              <a:rPr lang="ko-KR" altLang="en-US" sz="8000" dirty="0" err="1"/>
              <a:t>블로그</a:t>
            </a:r>
            <a:r>
              <a:rPr lang="en-US" altLang="ko-KR" sz="8000" dirty="0"/>
              <a:t>, </a:t>
            </a:r>
            <a:r>
              <a:rPr lang="ko-KR" altLang="en-US" sz="8000" dirty="0"/>
              <a:t>게시판 등 웹에 연결된 거의 모든 것을 복사하고 평가하고 순위를 매긴다</a:t>
            </a:r>
            <a:r>
              <a:rPr lang="en-US" altLang="ko-KR" sz="8000" dirty="0"/>
              <a:t>. </a:t>
            </a:r>
          </a:p>
          <a:p>
            <a:pPr fontAlgn="base"/>
            <a:r>
              <a:rPr lang="ko-KR" altLang="en-US" sz="8000" dirty="0" err="1"/>
              <a:t>구글</a:t>
            </a:r>
            <a:r>
              <a:rPr lang="ko-KR" altLang="en-US" sz="8000" dirty="0"/>
              <a:t> 검색 엔진은 다른 사람들의 웹 </a:t>
            </a:r>
            <a:r>
              <a:rPr lang="ko-KR" altLang="en-US" sz="8000" dirty="0" err="1"/>
              <a:t>콘텐츠를</a:t>
            </a:r>
            <a:r>
              <a:rPr lang="ko-KR" altLang="en-US" sz="8000" dirty="0"/>
              <a:t> 복사해야만 제대로 작동할 수 있다</a:t>
            </a:r>
            <a:r>
              <a:rPr lang="en-US" altLang="ko-KR" sz="8000" dirty="0"/>
              <a:t>. </a:t>
            </a:r>
            <a:r>
              <a:rPr lang="ko-KR" altLang="en-US" sz="8000" dirty="0"/>
              <a:t>저작권자로부터 일일이 허락을 받아야 한다면 검색사업은 불가능</a:t>
            </a:r>
            <a:r>
              <a:rPr lang="en-US" altLang="ko-KR" sz="8000" dirty="0"/>
              <a:t>. </a:t>
            </a:r>
          </a:p>
          <a:p>
            <a:pPr fontAlgn="base"/>
            <a:r>
              <a:rPr lang="en-US" altLang="ko-KR" sz="8000" dirty="0"/>
              <a:t>‘</a:t>
            </a:r>
            <a:r>
              <a:rPr lang="ko-KR" altLang="en-US" sz="8000" dirty="0"/>
              <a:t>공정이용’ 조항이라는 무기</a:t>
            </a:r>
            <a:r>
              <a:rPr lang="en-US" altLang="ko-KR" sz="8000" dirty="0"/>
              <a:t>:  </a:t>
            </a:r>
            <a:r>
              <a:rPr lang="ko-KR" altLang="en-US" sz="8000" dirty="0" err="1"/>
              <a:t>웹콘텐츠</a:t>
            </a:r>
            <a:r>
              <a:rPr lang="ko-KR" altLang="en-US" sz="8000" dirty="0"/>
              <a:t> 복사는 유용한 정보를 찾는 이용자들의 이익을 증진한다는 것이다</a:t>
            </a:r>
            <a:r>
              <a:rPr lang="en-US" altLang="ko-KR" sz="8000" dirty="0"/>
              <a:t>. </a:t>
            </a:r>
          </a:p>
          <a:p>
            <a:pPr fontAlgn="base"/>
            <a:r>
              <a:rPr lang="ko-KR" altLang="en-US" sz="8000" dirty="0"/>
              <a:t>소유와 독점보다는 공유의 불가피성이라는 웹의 정신이 일부 반영된 것</a:t>
            </a:r>
            <a:r>
              <a:rPr lang="en-US" altLang="ko-KR" sz="8000" dirty="0"/>
              <a:t>. </a:t>
            </a:r>
            <a:endParaRPr lang="ko-KR" altLang="en-US" sz="8000" dirty="0"/>
          </a:p>
          <a:p>
            <a:pPr fontAlgn="base"/>
            <a:r>
              <a:rPr lang="ko-KR" altLang="en-US" sz="8000" dirty="0"/>
              <a:t>공정이용이 모든 </a:t>
            </a:r>
            <a:r>
              <a:rPr lang="ko-KR" altLang="en-US" sz="8000" dirty="0" err="1"/>
              <a:t>콘텐츠에</a:t>
            </a:r>
            <a:r>
              <a:rPr lang="ko-KR" altLang="en-US" sz="8000" dirty="0"/>
              <a:t> 대해 공정하게 적용되지는 않는다</a:t>
            </a:r>
            <a:r>
              <a:rPr lang="en-US" altLang="ko-KR" sz="8000" dirty="0"/>
              <a:t>. </a:t>
            </a:r>
          </a:p>
          <a:p>
            <a:pPr fontAlgn="base"/>
            <a:r>
              <a:rPr lang="ko-KR" altLang="en-US" sz="8000" dirty="0"/>
              <a:t>일부 저작권자들은 </a:t>
            </a:r>
            <a:r>
              <a:rPr lang="ko-KR" altLang="en-US" sz="8000" dirty="0" err="1"/>
              <a:t>구글의</a:t>
            </a:r>
            <a:r>
              <a:rPr lang="ko-KR" altLang="en-US" sz="8000" dirty="0"/>
              <a:t> 복사를 </a:t>
            </a:r>
            <a:r>
              <a:rPr lang="ko-KR" altLang="en-US" sz="8000" dirty="0" err="1"/>
              <a:t>문제삼아</a:t>
            </a:r>
            <a:r>
              <a:rPr lang="en-US" altLang="ko-KR" sz="8000" dirty="0"/>
              <a:t>, </a:t>
            </a:r>
            <a:r>
              <a:rPr lang="ko-KR" altLang="en-US" sz="8000" dirty="0"/>
              <a:t>소송을 걸고</a:t>
            </a:r>
            <a:r>
              <a:rPr lang="en-US" altLang="ko-KR" sz="8000" dirty="0"/>
              <a:t>,</a:t>
            </a:r>
            <a:r>
              <a:rPr lang="ko-KR" altLang="en-US" sz="8000" dirty="0"/>
              <a:t> 수익을 취한다</a:t>
            </a:r>
            <a:r>
              <a:rPr lang="en-US" altLang="ko-KR" sz="8000" dirty="0"/>
              <a:t>. </a:t>
            </a:r>
          </a:p>
          <a:p>
            <a:pPr fontAlgn="base"/>
            <a:r>
              <a:rPr lang="ko-KR" altLang="en-US" sz="8000" dirty="0" err="1"/>
              <a:t>구글은</a:t>
            </a:r>
            <a:r>
              <a:rPr lang="ko-KR" altLang="en-US" sz="8000" dirty="0"/>
              <a:t> 거대 언론사들과 라이선스 계약을 맺고</a:t>
            </a:r>
            <a:r>
              <a:rPr lang="en-US" altLang="ko-KR" sz="8000" dirty="0"/>
              <a:t>, </a:t>
            </a:r>
            <a:r>
              <a:rPr lang="ko-KR" altLang="en-US" sz="8000" dirty="0"/>
              <a:t>기사 이용료를 지불해야</a:t>
            </a:r>
            <a:r>
              <a:rPr lang="en-US" altLang="ko-KR" sz="8000" dirty="0"/>
              <a:t>~. </a:t>
            </a:r>
            <a:endParaRPr lang="ko-KR" altLang="en-US" sz="8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구글과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공정이용</a:t>
            </a:r>
            <a:r>
              <a:rPr lang="en-US" altLang="ko-KR" dirty="0"/>
              <a:t>’ </a:t>
            </a:r>
            <a:r>
              <a:rPr lang="ko-KR" altLang="en-US" dirty="0"/>
              <a:t>조항</a:t>
            </a:r>
          </a:p>
        </p:txBody>
      </p:sp>
    </p:spTree>
    <p:extLst>
      <p:ext uri="{BB962C8B-B14F-4D97-AF65-F5344CB8AC3E}">
        <p14:creationId xmlns:p14="http://schemas.microsoft.com/office/powerpoint/2010/main" val="3554417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err="1"/>
              <a:t>수백만권의</a:t>
            </a:r>
            <a:r>
              <a:rPr lang="ko-KR" altLang="en-US" dirty="0"/>
              <a:t> 대학 도서관 소장 도서를 </a:t>
            </a:r>
            <a:r>
              <a:rPr lang="ko-KR" altLang="en-US" dirty="0" err="1"/>
              <a:t>스캔하여</a:t>
            </a:r>
            <a:r>
              <a:rPr lang="en-US" altLang="ko-KR" dirty="0"/>
              <a:t>, </a:t>
            </a:r>
            <a:r>
              <a:rPr lang="ko-KR" altLang="en-US" dirty="0" err="1"/>
              <a:t>복제본을</a:t>
            </a:r>
            <a:r>
              <a:rPr lang="ko-KR" altLang="en-US" dirty="0"/>
              <a:t> 만들며</a:t>
            </a:r>
            <a:r>
              <a:rPr lang="en-US" altLang="ko-KR" dirty="0"/>
              <a:t>, </a:t>
            </a:r>
            <a:r>
              <a:rPr lang="ko-KR" altLang="en-US" dirty="0" err="1"/>
              <a:t>그속에</a:t>
            </a:r>
            <a:r>
              <a:rPr lang="ko-KR" altLang="en-US" dirty="0"/>
              <a:t> 수록된 모든 단어들을 하이퍼링크로 연결하여 </a:t>
            </a:r>
            <a:r>
              <a:rPr lang="ko-KR" altLang="en-US" dirty="0" err="1"/>
              <a:t>검색가능한</a:t>
            </a:r>
            <a:r>
              <a:rPr lang="ko-KR" altLang="en-US" dirty="0"/>
              <a:t> 목록을 만들어 이용자들에게 제공한다는 계획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많은 이들이 환영했다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도서관 책의 복제가 공정이용에 해당한다는 것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하지만 대다수 출판사와 저작자들이 반발했다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2005</a:t>
            </a:r>
            <a:r>
              <a:rPr lang="ko-KR" altLang="en-US" dirty="0"/>
              <a:t>년 미국의 출판인 협회와 저작자 길드는 저작권 소송을 진행했고</a:t>
            </a:r>
            <a:r>
              <a:rPr lang="en-US" altLang="ko-KR" dirty="0"/>
              <a:t>, </a:t>
            </a:r>
            <a:r>
              <a:rPr lang="ko-KR" altLang="en-US" dirty="0" err="1"/>
              <a:t>구글은</a:t>
            </a:r>
            <a:r>
              <a:rPr lang="ko-KR" altLang="en-US" dirty="0"/>
              <a:t> 저작권 침해 보상비를 지불하기로</a:t>
            </a:r>
            <a:r>
              <a:rPr lang="en-US" altLang="ko-KR" dirty="0"/>
              <a:t>~~</a:t>
            </a:r>
          </a:p>
          <a:p>
            <a:pPr fontAlgn="base"/>
            <a:r>
              <a:rPr lang="ko-KR" altLang="en-US" dirty="0"/>
              <a:t>하지만 이러한 공생전략은 웹</a:t>
            </a:r>
            <a:r>
              <a:rPr lang="en-US" altLang="ko-KR" dirty="0"/>
              <a:t>2.0</a:t>
            </a:r>
            <a:r>
              <a:rPr lang="ko-KR" altLang="en-US" dirty="0"/>
              <a:t>의 참여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공유의 원리에 위배되는 것이기도 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ko-KR" altLang="en-US" dirty="0" err="1"/>
              <a:t>구글은</a:t>
            </a:r>
            <a:r>
              <a:rPr lang="ko-KR" altLang="en-US" dirty="0"/>
              <a:t> </a:t>
            </a:r>
            <a:r>
              <a:rPr lang="ko-KR" altLang="en-US" dirty="0" err="1"/>
              <a:t>구글</a:t>
            </a:r>
            <a:r>
              <a:rPr lang="ko-KR" altLang="en-US" dirty="0"/>
              <a:t> 도서 사업을 벌였는데</a:t>
            </a:r>
            <a:r>
              <a:rPr lang="en-US" altLang="ko-KR" dirty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182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구글은</a:t>
            </a:r>
            <a:r>
              <a:rPr lang="ko-KR" altLang="en-US" dirty="0"/>
              <a:t> 강력한 지적재산권 주장을 펼 수 있는 자들의 지적 재산권을 인정하고 수익의 일부를 그들에게 주었다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하지만 수십억 일반 이용자들의 정동 노동은 </a:t>
            </a:r>
            <a:r>
              <a:rPr lang="ko-KR" altLang="en-US" dirty="0" err="1"/>
              <a:t>구글로부터</a:t>
            </a:r>
            <a:r>
              <a:rPr lang="ko-KR" altLang="en-US" dirty="0"/>
              <a:t> 그에 상당하는 보호와 보상을 받기란 불가능하다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일반 이용자들의 정동 노동의 산물들에 대한 사실상의 통제권은 누구에게 있는가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5467"/>
            <a:ext cx="7732381" cy="345069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내가 하는 말은 거짓말이다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’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는 참인가 거짓인가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?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내가 하는 말이 참이라면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내가 하는 말은 거짓말이다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내가 하는 말이 거짓말이라면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내가 하는 말은 참이다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역설과 이율배반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노동생산성을 높이면 화폐로 구입할 생산물이 풍부해진다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marL="0" indent="0" fontAlgn="base">
              <a:buNone/>
            </a:pP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 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노동생산성을 높이면 풍부한 생산물들 중 노동자들에게 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pPr marL="0" indent="0" fontAlgn="base">
              <a:buNone/>
            </a:pP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  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지불될 화폐로 구입될 양이 적어진다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674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플랫폼으로 플랫폼을 넘을 수 없는가</a:t>
            </a:r>
            <a:r>
              <a:rPr lang="en-US" altLang="ko-KR" dirty="0"/>
              <a:t>?</a:t>
            </a:r>
          </a:p>
          <a:p>
            <a:pPr fontAlgn="base"/>
            <a:r>
              <a:rPr lang="en-US" altLang="ko-KR" dirty="0"/>
              <a:t> commons </a:t>
            </a:r>
            <a:r>
              <a:rPr lang="ko-KR" altLang="en-US" dirty="0"/>
              <a:t>운동이 공유가 여전히 플랫폼 독점을 견제할 수 있는 강력한 전략이다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플랫폼 협동조합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공동체에서 발생한 가치가 공동체 전체로 돌아가게 할 수 없는가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뒤집기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91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스승이 제자의 머리에 막대기를 대고 소리친다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“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네가 막대기를 실재라고 말하면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나는 너를 내리칠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내가 막대기가 실재가 아니라고 말한다면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나는 너를 내리칠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아무 말도 안 해도 내리칠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.”</a:t>
            </a:r>
          </a:p>
          <a:p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제자는 어떻게 해야 할 것인가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?</a:t>
            </a:r>
          </a:p>
          <a:p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제자는 좀더 높은 수준으로 올라가야 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???????</a:t>
            </a:r>
          </a:p>
        </p:txBody>
      </p:sp>
    </p:spTree>
    <p:extLst>
      <p:ext uri="{BB962C8B-B14F-4D97-AF65-F5344CB8AC3E}">
        <p14:creationId xmlns:p14="http://schemas.microsoft.com/office/powerpoint/2010/main" val="92311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제레미</a:t>
            </a:r>
            <a:r>
              <a:rPr lang="ko-KR" altLang="en-US" dirty="0"/>
              <a:t> </a:t>
            </a:r>
            <a:r>
              <a:rPr lang="ko-KR" altLang="en-US" dirty="0" err="1"/>
              <a:t>리프킨</a:t>
            </a:r>
            <a:r>
              <a:rPr lang="en-US" altLang="ko-KR" dirty="0"/>
              <a:t>, </a:t>
            </a:r>
            <a:r>
              <a:rPr lang="ko-KR" altLang="en-US" dirty="0"/>
              <a:t>한계비용제로사회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81" y="1825625"/>
            <a:ext cx="4498975" cy="4498975"/>
          </a:xfrm>
        </p:spPr>
      </p:pic>
    </p:spTree>
    <p:extLst>
      <p:ext uri="{BB962C8B-B14F-4D97-AF65-F5344CB8AC3E}">
        <p14:creationId xmlns:p14="http://schemas.microsoft.com/office/powerpoint/2010/main" val="9258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먼저 동영상 하나를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u="sng" dirty="0">
                <a:hlinkClick r:id="rId2"/>
              </a:rPr>
              <a:t>https://www.youtube.com/watch?time_continue=33&amp;v=OhYvDS7q_V8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8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자본주의가 크게 성공해서 경쟁과정이 극단적 생산성으로 이어진다고 하자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한계비용이 제로에 가까운 수준으로 생산되는 상황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결국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자본주의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체계 그 자신과 싸우게 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기술발전으로 인간 노동에 대한 수요가 계속 줄어든다면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생산성과 고용이 상관없는 일이 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사람들은 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돈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’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을 믿겠는가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?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5D06B-802A-45E0-B06E-ADD6D29F9707}"/>
              </a:ext>
            </a:extLst>
          </p:cNvPr>
          <p:cNvSpPr txBox="1"/>
          <p:nvPr/>
        </p:nvSpPr>
        <p:spPr>
          <a:xfrm>
            <a:off x="2483768" y="60212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공짜로 복제 가능하면 공짜로 얻고 싶어한다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834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1585</TotalTime>
  <Words>3110</Words>
  <Application>Microsoft Office PowerPoint</Application>
  <PresentationFormat>화면 슬라이드 쇼(4:3)</PresentationFormat>
  <Paragraphs>348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HY강B</vt:lpstr>
      <vt:lpstr>HY견명조</vt:lpstr>
      <vt:lpstr>맑은 고딕</vt:lpstr>
      <vt:lpstr>Cambria</vt:lpstr>
      <vt:lpstr>Symbol</vt:lpstr>
      <vt:lpstr>파형</vt:lpstr>
      <vt:lpstr>11강  디지털과 경제</vt:lpstr>
      <vt:lpstr>화폐: Re-presentation</vt:lpstr>
      <vt:lpstr>만물의 상품화란 ?</vt:lpstr>
      <vt:lpstr> ‘?’은 어떤 상품인가?</vt:lpstr>
      <vt:lpstr>어떻게 할 것인가?</vt:lpstr>
      <vt:lpstr>PowerPoint 프레젠테이션</vt:lpstr>
      <vt:lpstr>제레미 리프킨, 한계비용제로사회</vt:lpstr>
      <vt:lpstr>먼저 동영상 하나를 보자.</vt:lpstr>
      <vt:lpstr>PowerPoint 프레젠테이션</vt:lpstr>
      <vt:lpstr>공공재의 딜레마 </vt:lpstr>
      <vt:lpstr>미디어상품의 한계비용은 0원</vt:lpstr>
      <vt:lpstr>경제학이 권하는 ‘공공재의 딜레마’의 해결방안</vt:lpstr>
      <vt:lpstr>한계비용 제로 사회</vt:lpstr>
      <vt:lpstr>사물인터넷</vt:lpstr>
      <vt:lpstr>PowerPoint 프레젠테이션</vt:lpstr>
      <vt:lpstr>3D프린터</vt:lpstr>
      <vt:lpstr>PowerPoint 프레젠테이션</vt:lpstr>
      <vt:lpstr>재생에너지</vt:lpstr>
      <vt:lpstr>PowerPoint 프레젠테이션</vt:lpstr>
      <vt:lpstr>프로슈머prosumer</vt:lpstr>
      <vt:lpstr>공유사회, 공유경제</vt:lpstr>
      <vt:lpstr>PowerPoint 프레젠테이션</vt:lpstr>
      <vt:lpstr>소유권보다는 접근권을~</vt:lpstr>
      <vt:lpstr>사람들은 공유에 익숙하다.</vt:lpstr>
      <vt:lpstr>사물인터넷과 공유경제</vt:lpstr>
      <vt:lpstr>그러나 봉건 영주 같은 웹사이트들</vt:lpstr>
      <vt:lpstr>PowerPoint 프레젠테이션</vt:lpstr>
      <vt:lpstr>플랫폼(platform)이란</vt:lpstr>
      <vt:lpstr>공유 경제의 대표적인 예</vt:lpstr>
      <vt:lpstr>플랫폼 자본주의</vt:lpstr>
      <vt:lpstr>플랫폼 자본주의라는 개념은~</vt:lpstr>
      <vt:lpstr>비즈니스 모델로서~</vt:lpstr>
      <vt:lpstr>PowerPoint 프레젠테이션</vt:lpstr>
      <vt:lpstr>플랫폼은 대중의 일상을 조직한다</vt:lpstr>
      <vt:lpstr>플랫폼 노동</vt:lpstr>
      <vt:lpstr>카카오 드라이버의 경우</vt:lpstr>
      <vt:lpstr>Crowd worker</vt:lpstr>
      <vt:lpstr>플랫폼 소비자</vt:lpstr>
      <vt:lpstr>플랫폼 중개자</vt:lpstr>
      <vt:lpstr>인간의 데이터화</vt:lpstr>
      <vt:lpstr>정동경제</vt:lpstr>
      <vt:lpstr>정동노동</vt:lpstr>
      <vt:lpstr>구글이 수집하는 사용자 데이터</vt:lpstr>
      <vt:lpstr>PowerPoint 프레젠테이션</vt:lpstr>
      <vt:lpstr>정동경제와 지대</vt:lpstr>
      <vt:lpstr>무료 서비스, 무료 이용</vt:lpstr>
      <vt:lpstr>구글과 ‘공정이용’ 조항</vt:lpstr>
      <vt:lpstr>2004년 구글은 구글 도서 사업을 벌였는데~~</vt:lpstr>
      <vt:lpstr>PowerPoint 프레젠테이션</vt:lpstr>
      <vt:lpstr>플랫폼 뒤집기?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원동욱</cp:lastModifiedBy>
  <cp:revision>138</cp:revision>
  <cp:lastPrinted>2018-04-19T13:03:00Z</cp:lastPrinted>
  <dcterms:created xsi:type="dcterms:W3CDTF">2018-03-01T12:03:45Z</dcterms:created>
  <dcterms:modified xsi:type="dcterms:W3CDTF">2018-05-18T03:18:53Z</dcterms:modified>
</cp:coreProperties>
</file>