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6" r:id="rId11"/>
    <p:sldId id="286" r:id="rId12"/>
    <p:sldId id="264" r:id="rId13"/>
    <p:sldId id="267" r:id="rId14"/>
    <p:sldId id="268" r:id="rId15"/>
    <p:sldId id="269" r:id="rId16"/>
    <p:sldId id="285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 varScale="1">
        <p:scale>
          <a:sx n="87" d="100"/>
          <a:sy n="87" d="100"/>
        </p:scale>
        <p:origin x="115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CED6-1F5B-4CAB-BC7C-735017EBCB01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C94D2-0D0C-4B20-ACCB-6A5552829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09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560373-12F0-4047-AE7F-4E937B32ECD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GF_TNl4nH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rosa0@snu.ac.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8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강 </a:t>
            </a:r>
            <a:br>
              <a:rPr lang="en-US" altLang="ko-KR" dirty="0"/>
            </a:br>
            <a:r>
              <a:rPr lang="ko-KR" altLang="en-US" dirty="0"/>
              <a:t>자본주의와 미디어산업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52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노동자는 이중적으로 자유롭다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/>
              <a:t>우선 과거의 농부에 비견할 만한 생산수단이 없다</a:t>
            </a:r>
            <a:r>
              <a:rPr lang="en-US" altLang="ko-KR" sz="2400"/>
              <a:t>. (free)</a:t>
            </a:r>
          </a:p>
          <a:p>
            <a:r>
              <a:rPr lang="ko-KR" altLang="en-US" sz="2400"/>
              <a:t>자신의 노동력이 거의 유일한 생계수단이다</a:t>
            </a:r>
            <a:r>
              <a:rPr lang="en-US" altLang="ko-KR" sz="2400"/>
              <a:t>.</a:t>
            </a:r>
            <a:endParaRPr lang="ko-KR" altLang="en-US" sz="2400"/>
          </a:p>
          <a:p>
            <a:r>
              <a:rPr lang="ko-KR" altLang="en-US" sz="2400"/>
              <a:t>또 하나 자신의 노동력을 맘대로 처분할 수 있는 신체의 자유와 계약의 자유</a:t>
            </a:r>
            <a:r>
              <a:rPr lang="en-US" altLang="ko-KR" sz="2400"/>
              <a:t>(free)</a:t>
            </a:r>
            <a:r>
              <a:rPr lang="ko-KR" altLang="en-US" sz="2400"/>
              <a:t>를 가져야 한다</a:t>
            </a:r>
            <a:endParaRPr lang="en-US" altLang="ko-KR" sz="2400"/>
          </a:p>
          <a:p>
            <a:r>
              <a:rPr lang="ko-KR" altLang="en-US" sz="2400"/>
              <a:t>자신의 의지대로 자신의 신체와 정신을 움직이는 자유로운 시민이어야 한다</a:t>
            </a:r>
            <a:r>
              <a:rPr lang="en-US" altLang="ko-KR" sz="2400"/>
              <a:t>. </a:t>
            </a:r>
          </a:p>
          <a:p>
            <a:r>
              <a:rPr lang="ko-KR" altLang="en-US" sz="2400"/>
              <a:t>그래야지 자본에게 자발적으로 자신의 노동력을 상품으로 팔 수 있다</a:t>
            </a:r>
            <a:r>
              <a:rPr lang="en-US" altLang="ko-KR" sz="2400"/>
              <a:t>. </a:t>
            </a:r>
          </a:p>
          <a:p>
            <a:endParaRPr lang="ko-KR" altLang="en-US" sz="2400"/>
          </a:p>
          <a:p>
            <a:endParaRPr lang="ko-KR" altLang="en-US" sz="2400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1D2380E5-4D18-4120-9C5A-2E7CB315F417}"/>
              </a:ext>
            </a:extLst>
          </p:cNvPr>
          <p:cNvSpPr/>
          <p:nvPr/>
        </p:nvSpPr>
        <p:spPr>
          <a:xfrm>
            <a:off x="-238579" y="0"/>
            <a:ext cx="1035695" cy="974361"/>
          </a:xfrm>
          <a:custGeom>
            <a:avLst/>
            <a:gdLst>
              <a:gd name="connsiteX0" fmla="*/ 704538 w 1035695"/>
              <a:gd name="connsiteY0" fmla="*/ 0 h 974361"/>
              <a:gd name="connsiteX1" fmla="*/ 539646 w 1035695"/>
              <a:gd name="connsiteY1" fmla="*/ 164892 h 974361"/>
              <a:gd name="connsiteX2" fmla="*/ 494676 w 1035695"/>
              <a:gd name="connsiteY2" fmla="*/ 209862 h 974361"/>
              <a:gd name="connsiteX3" fmla="*/ 389745 w 1035695"/>
              <a:gd name="connsiteY3" fmla="*/ 284813 h 974361"/>
              <a:gd name="connsiteX4" fmla="*/ 284813 w 1035695"/>
              <a:gd name="connsiteY4" fmla="*/ 374754 h 974361"/>
              <a:gd name="connsiteX5" fmla="*/ 194872 w 1035695"/>
              <a:gd name="connsiteY5" fmla="*/ 434715 h 974361"/>
              <a:gd name="connsiteX6" fmla="*/ 104931 w 1035695"/>
              <a:gd name="connsiteY6" fmla="*/ 479685 h 974361"/>
              <a:gd name="connsiteX7" fmla="*/ 74951 w 1035695"/>
              <a:gd name="connsiteY7" fmla="*/ 524656 h 974361"/>
              <a:gd name="connsiteX8" fmla="*/ 29981 w 1035695"/>
              <a:gd name="connsiteY8" fmla="*/ 554636 h 974361"/>
              <a:gd name="connsiteX9" fmla="*/ 0 w 1035695"/>
              <a:gd name="connsiteY9" fmla="*/ 584617 h 974361"/>
              <a:gd name="connsiteX10" fmla="*/ 59961 w 1035695"/>
              <a:gd name="connsiteY10" fmla="*/ 599607 h 974361"/>
              <a:gd name="connsiteX11" fmla="*/ 434715 w 1035695"/>
              <a:gd name="connsiteY11" fmla="*/ 554636 h 974361"/>
              <a:gd name="connsiteX12" fmla="*/ 509666 w 1035695"/>
              <a:gd name="connsiteY12" fmla="*/ 539646 h 974361"/>
              <a:gd name="connsiteX13" fmla="*/ 734518 w 1035695"/>
              <a:gd name="connsiteY13" fmla="*/ 509666 h 974361"/>
              <a:gd name="connsiteX14" fmla="*/ 884420 w 1035695"/>
              <a:gd name="connsiteY14" fmla="*/ 479685 h 974361"/>
              <a:gd name="connsiteX15" fmla="*/ 929390 w 1035695"/>
              <a:gd name="connsiteY15" fmla="*/ 464695 h 974361"/>
              <a:gd name="connsiteX16" fmla="*/ 1004341 w 1035695"/>
              <a:gd name="connsiteY16" fmla="*/ 449705 h 974361"/>
              <a:gd name="connsiteX17" fmla="*/ 1034322 w 1035695"/>
              <a:gd name="connsiteY17" fmla="*/ 419725 h 974361"/>
              <a:gd name="connsiteX18" fmla="*/ 839449 w 1035695"/>
              <a:gd name="connsiteY18" fmla="*/ 344774 h 974361"/>
              <a:gd name="connsiteX19" fmla="*/ 749508 w 1035695"/>
              <a:gd name="connsiteY19" fmla="*/ 299803 h 974361"/>
              <a:gd name="connsiteX20" fmla="*/ 584617 w 1035695"/>
              <a:gd name="connsiteY20" fmla="*/ 254833 h 974361"/>
              <a:gd name="connsiteX21" fmla="*/ 479686 w 1035695"/>
              <a:gd name="connsiteY21" fmla="*/ 239843 h 974361"/>
              <a:gd name="connsiteX22" fmla="*/ 404735 w 1035695"/>
              <a:gd name="connsiteY22" fmla="*/ 224853 h 974361"/>
              <a:gd name="connsiteX23" fmla="*/ 314794 w 1035695"/>
              <a:gd name="connsiteY23" fmla="*/ 164892 h 974361"/>
              <a:gd name="connsiteX24" fmla="*/ 269823 w 1035695"/>
              <a:gd name="connsiteY24" fmla="*/ 149902 h 974361"/>
              <a:gd name="connsiteX25" fmla="*/ 224853 w 1035695"/>
              <a:gd name="connsiteY25" fmla="*/ 119921 h 974361"/>
              <a:gd name="connsiteX26" fmla="*/ 269823 w 1035695"/>
              <a:gd name="connsiteY26" fmla="*/ 299803 h 974361"/>
              <a:gd name="connsiteX27" fmla="*/ 299804 w 1035695"/>
              <a:gd name="connsiteY27" fmla="*/ 359764 h 974361"/>
              <a:gd name="connsiteX28" fmla="*/ 329784 w 1035695"/>
              <a:gd name="connsiteY28" fmla="*/ 464695 h 974361"/>
              <a:gd name="connsiteX29" fmla="*/ 374754 w 1035695"/>
              <a:gd name="connsiteY29" fmla="*/ 524656 h 974361"/>
              <a:gd name="connsiteX30" fmla="*/ 434715 w 1035695"/>
              <a:gd name="connsiteY30" fmla="*/ 644577 h 974361"/>
              <a:gd name="connsiteX31" fmla="*/ 464695 w 1035695"/>
              <a:gd name="connsiteY31" fmla="*/ 674558 h 974361"/>
              <a:gd name="connsiteX32" fmla="*/ 524656 w 1035695"/>
              <a:gd name="connsiteY32" fmla="*/ 764499 h 974361"/>
              <a:gd name="connsiteX33" fmla="*/ 569626 w 1035695"/>
              <a:gd name="connsiteY33" fmla="*/ 809469 h 974361"/>
              <a:gd name="connsiteX34" fmla="*/ 599607 w 1035695"/>
              <a:gd name="connsiteY34" fmla="*/ 854439 h 974361"/>
              <a:gd name="connsiteX35" fmla="*/ 689548 w 1035695"/>
              <a:gd name="connsiteY35" fmla="*/ 944380 h 974361"/>
              <a:gd name="connsiteX36" fmla="*/ 719528 w 1035695"/>
              <a:gd name="connsiteY36" fmla="*/ 974361 h 974361"/>
              <a:gd name="connsiteX37" fmla="*/ 779489 w 1035695"/>
              <a:gd name="connsiteY37" fmla="*/ 944380 h 974361"/>
              <a:gd name="connsiteX38" fmla="*/ 794479 w 1035695"/>
              <a:gd name="connsiteY38" fmla="*/ 899410 h 974361"/>
              <a:gd name="connsiteX39" fmla="*/ 809469 w 1035695"/>
              <a:gd name="connsiteY39" fmla="*/ 824459 h 974361"/>
              <a:gd name="connsiteX40" fmla="*/ 824459 w 1035695"/>
              <a:gd name="connsiteY40" fmla="*/ 614597 h 974361"/>
              <a:gd name="connsiteX41" fmla="*/ 869430 w 1035695"/>
              <a:gd name="connsiteY41" fmla="*/ 434715 h 974361"/>
              <a:gd name="connsiteX42" fmla="*/ 884420 w 1035695"/>
              <a:gd name="connsiteY42" fmla="*/ 284813 h 974361"/>
              <a:gd name="connsiteX43" fmla="*/ 899410 w 1035695"/>
              <a:gd name="connsiteY43" fmla="*/ 239843 h 974361"/>
              <a:gd name="connsiteX44" fmla="*/ 914400 w 1035695"/>
              <a:gd name="connsiteY44" fmla="*/ 179882 h 974361"/>
              <a:gd name="connsiteX45" fmla="*/ 929390 w 1035695"/>
              <a:gd name="connsiteY45" fmla="*/ 134912 h 974361"/>
              <a:gd name="connsiteX46" fmla="*/ 944381 w 1035695"/>
              <a:gd name="connsiteY46" fmla="*/ 59961 h 974361"/>
              <a:gd name="connsiteX47" fmla="*/ 884420 w 1035695"/>
              <a:gd name="connsiteY47" fmla="*/ 29980 h 974361"/>
              <a:gd name="connsiteX48" fmla="*/ 719528 w 1035695"/>
              <a:gd name="connsiteY48" fmla="*/ 89941 h 974361"/>
              <a:gd name="connsiteX49" fmla="*/ 659567 w 1035695"/>
              <a:gd name="connsiteY49" fmla="*/ 104931 h 974361"/>
              <a:gd name="connsiteX50" fmla="*/ 629587 w 1035695"/>
              <a:gd name="connsiteY50" fmla="*/ 134912 h 97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35695" h="974361">
                <a:moveTo>
                  <a:pt x="704538" y="0"/>
                </a:moveTo>
                <a:lnTo>
                  <a:pt x="539646" y="164892"/>
                </a:lnTo>
                <a:cubicBezTo>
                  <a:pt x="524656" y="179882"/>
                  <a:pt x="512315" y="198103"/>
                  <a:pt x="494676" y="209862"/>
                </a:cubicBezTo>
                <a:cubicBezTo>
                  <a:pt x="459087" y="233588"/>
                  <a:pt x="422281" y="256925"/>
                  <a:pt x="389745" y="284813"/>
                </a:cubicBezTo>
                <a:cubicBezTo>
                  <a:pt x="290930" y="369511"/>
                  <a:pt x="404369" y="291065"/>
                  <a:pt x="284813" y="374754"/>
                </a:cubicBezTo>
                <a:cubicBezTo>
                  <a:pt x="255294" y="395417"/>
                  <a:pt x="229055" y="423321"/>
                  <a:pt x="194872" y="434715"/>
                </a:cubicBezTo>
                <a:cubicBezTo>
                  <a:pt x="132811" y="455402"/>
                  <a:pt x="163049" y="440940"/>
                  <a:pt x="104931" y="479685"/>
                </a:cubicBezTo>
                <a:cubicBezTo>
                  <a:pt x="94938" y="494675"/>
                  <a:pt x="87690" y="511917"/>
                  <a:pt x="74951" y="524656"/>
                </a:cubicBezTo>
                <a:cubicBezTo>
                  <a:pt x="62212" y="537395"/>
                  <a:pt x="44049" y="543382"/>
                  <a:pt x="29981" y="554636"/>
                </a:cubicBezTo>
                <a:cubicBezTo>
                  <a:pt x="18945" y="563465"/>
                  <a:pt x="9994" y="574623"/>
                  <a:pt x="0" y="584617"/>
                </a:cubicBezTo>
                <a:cubicBezTo>
                  <a:pt x="19987" y="589614"/>
                  <a:pt x="39359" y="599607"/>
                  <a:pt x="59961" y="599607"/>
                </a:cubicBezTo>
                <a:cubicBezTo>
                  <a:pt x="140102" y="599607"/>
                  <a:pt x="368834" y="565038"/>
                  <a:pt x="434715" y="554636"/>
                </a:cubicBezTo>
                <a:cubicBezTo>
                  <a:pt x="459882" y="550662"/>
                  <a:pt x="484444" y="543249"/>
                  <a:pt x="509666" y="539646"/>
                </a:cubicBezTo>
                <a:cubicBezTo>
                  <a:pt x="698692" y="512643"/>
                  <a:pt x="583886" y="537910"/>
                  <a:pt x="734518" y="509666"/>
                </a:cubicBezTo>
                <a:cubicBezTo>
                  <a:pt x="784602" y="500275"/>
                  <a:pt x="834768" y="491143"/>
                  <a:pt x="884420" y="479685"/>
                </a:cubicBezTo>
                <a:cubicBezTo>
                  <a:pt x="899816" y="476132"/>
                  <a:pt x="914061" y="468527"/>
                  <a:pt x="929390" y="464695"/>
                </a:cubicBezTo>
                <a:cubicBezTo>
                  <a:pt x="954108" y="458516"/>
                  <a:pt x="979357" y="454702"/>
                  <a:pt x="1004341" y="449705"/>
                </a:cubicBezTo>
                <a:cubicBezTo>
                  <a:pt x="1014335" y="439712"/>
                  <a:pt x="1042161" y="431484"/>
                  <a:pt x="1034322" y="419725"/>
                </a:cubicBezTo>
                <a:cubicBezTo>
                  <a:pt x="988261" y="350633"/>
                  <a:pt x="908195" y="354595"/>
                  <a:pt x="839449" y="344774"/>
                </a:cubicBezTo>
                <a:cubicBezTo>
                  <a:pt x="809469" y="329784"/>
                  <a:pt x="780793" y="311836"/>
                  <a:pt x="749508" y="299803"/>
                </a:cubicBezTo>
                <a:cubicBezTo>
                  <a:pt x="742148" y="296972"/>
                  <a:pt x="613389" y="260064"/>
                  <a:pt x="584617" y="254833"/>
                </a:cubicBezTo>
                <a:cubicBezTo>
                  <a:pt x="549855" y="248513"/>
                  <a:pt x="514537" y="245651"/>
                  <a:pt x="479686" y="239843"/>
                </a:cubicBezTo>
                <a:cubicBezTo>
                  <a:pt x="454554" y="235654"/>
                  <a:pt x="429719" y="229850"/>
                  <a:pt x="404735" y="224853"/>
                </a:cubicBezTo>
                <a:cubicBezTo>
                  <a:pt x="374755" y="204866"/>
                  <a:pt x="346292" y="182391"/>
                  <a:pt x="314794" y="164892"/>
                </a:cubicBezTo>
                <a:cubicBezTo>
                  <a:pt x="300981" y="157218"/>
                  <a:pt x="283956" y="156969"/>
                  <a:pt x="269823" y="149902"/>
                </a:cubicBezTo>
                <a:cubicBezTo>
                  <a:pt x="253709" y="141845"/>
                  <a:pt x="239843" y="129915"/>
                  <a:pt x="224853" y="119921"/>
                </a:cubicBezTo>
                <a:cubicBezTo>
                  <a:pt x="239843" y="179882"/>
                  <a:pt x="251388" y="240810"/>
                  <a:pt x="269823" y="299803"/>
                </a:cubicBezTo>
                <a:cubicBezTo>
                  <a:pt x="276488" y="321132"/>
                  <a:pt x="292167" y="338763"/>
                  <a:pt x="299804" y="359764"/>
                </a:cubicBezTo>
                <a:cubicBezTo>
                  <a:pt x="312236" y="393950"/>
                  <a:pt x="314731" y="431579"/>
                  <a:pt x="329784" y="464695"/>
                </a:cubicBezTo>
                <a:cubicBezTo>
                  <a:pt x="340122" y="487439"/>
                  <a:pt x="362166" y="503076"/>
                  <a:pt x="374754" y="524656"/>
                </a:cubicBezTo>
                <a:cubicBezTo>
                  <a:pt x="397273" y="563260"/>
                  <a:pt x="411721" y="606254"/>
                  <a:pt x="434715" y="644577"/>
                </a:cubicBezTo>
                <a:cubicBezTo>
                  <a:pt x="441986" y="656696"/>
                  <a:pt x="456215" y="663252"/>
                  <a:pt x="464695" y="674558"/>
                </a:cubicBezTo>
                <a:cubicBezTo>
                  <a:pt x="486314" y="703384"/>
                  <a:pt x="502535" y="736057"/>
                  <a:pt x="524656" y="764499"/>
                </a:cubicBezTo>
                <a:cubicBezTo>
                  <a:pt x="537671" y="781233"/>
                  <a:pt x="556055" y="793184"/>
                  <a:pt x="569626" y="809469"/>
                </a:cubicBezTo>
                <a:cubicBezTo>
                  <a:pt x="581160" y="823309"/>
                  <a:pt x="587638" y="840974"/>
                  <a:pt x="599607" y="854439"/>
                </a:cubicBezTo>
                <a:cubicBezTo>
                  <a:pt x="627775" y="886128"/>
                  <a:pt x="659568" y="914400"/>
                  <a:pt x="689548" y="944380"/>
                </a:cubicBezTo>
                <a:lnTo>
                  <a:pt x="719528" y="974361"/>
                </a:lnTo>
                <a:cubicBezTo>
                  <a:pt x="739515" y="964367"/>
                  <a:pt x="763688" y="960181"/>
                  <a:pt x="779489" y="944380"/>
                </a:cubicBezTo>
                <a:cubicBezTo>
                  <a:pt x="790662" y="933207"/>
                  <a:pt x="790647" y="914739"/>
                  <a:pt x="794479" y="899410"/>
                </a:cubicBezTo>
                <a:cubicBezTo>
                  <a:pt x="800658" y="874692"/>
                  <a:pt x="804472" y="849443"/>
                  <a:pt x="809469" y="824459"/>
                </a:cubicBezTo>
                <a:cubicBezTo>
                  <a:pt x="814466" y="754505"/>
                  <a:pt x="817117" y="684344"/>
                  <a:pt x="824459" y="614597"/>
                </a:cubicBezTo>
                <a:cubicBezTo>
                  <a:pt x="829990" y="562048"/>
                  <a:pt x="856139" y="481231"/>
                  <a:pt x="869430" y="434715"/>
                </a:cubicBezTo>
                <a:cubicBezTo>
                  <a:pt x="874427" y="384748"/>
                  <a:pt x="876784" y="334446"/>
                  <a:pt x="884420" y="284813"/>
                </a:cubicBezTo>
                <a:cubicBezTo>
                  <a:pt x="886823" y="269196"/>
                  <a:pt x="895069" y="255036"/>
                  <a:pt x="899410" y="239843"/>
                </a:cubicBezTo>
                <a:cubicBezTo>
                  <a:pt x="905070" y="220034"/>
                  <a:pt x="908740" y="199691"/>
                  <a:pt x="914400" y="179882"/>
                </a:cubicBezTo>
                <a:cubicBezTo>
                  <a:pt x="918741" y="164689"/>
                  <a:pt x="925558" y="150241"/>
                  <a:pt x="929390" y="134912"/>
                </a:cubicBezTo>
                <a:cubicBezTo>
                  <a:pt x="935570" y="110194"/>
                  <a:pt x="939384" y="84945"/>
                  <a:pt x="944381" y="59961"/>
                </a:cubicBezTo>
                <a:cubicBezTo>
                  <a:pt x="924394" y="49967"/>
                  <a:pt x="906674" y="32003"/>
                  <a:pt x="884420" y="29980"/>
                </a:cubicBezTo>
                <a:cubicBezTo>
                  <a:pt x="753266" y="18057"/>
                  <a:pt x="808809" y="45301"/>
                  <a:pt x="719528" y="89941"/>
                </a:cubicBezTo>
                <a:cubicBezTo>
                  <a:pt x="701101" y="99154"/>
                  <a:pt x="679554" y="99934"/>
                  <a:pt x="659567" y="104931"/>
                </a:cubicBezTo>
                <a:lnTo>
                  <a:pt x="629587" y="134912"/>
                </a:lnTo>
              </a:path>
            </a:pathLst>
          </a:cu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삶</a:t>
            </a:r>
            <a:r>
              <a:rPr lang="en-US" altLang="ko-KR" dirty="0"/>
              <a:t>……!?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857250" y="2286000"/>
            <a:ext cx="7693025" cy="3724275"/>
          </a:xfrm>
        </p:spPr>
        <p:txBody>
          <a:bodyPr/>
          <a:lstStyle/>
          <a:p>
            <a:r>
              <a:rPr lang="en-US" altLang="ko-KR" dirty="0"/>
              <a:t>                      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가정                                                       일터</a:t>
            </a:r>
            <a:endParaRPr lang="en-US" altLang="ko-KR" dirty="0"/>
          </a:p>
          <a:p>
            <a:r>
              <a:rPr lang="ko-KR" altLang="en-US" dirty="0"/>
              <a:t>    여가                  출근                            노동시간</a:t>
            </a:r>
            <a:endParaRPr lang="en-US" altLang="ko-KR" dirty="0"/>
          </a:p>
          <a:p>
            <a:r>
              <a:rPr lang="ko-KR" altLang="en-US" dirty="0"/>
              <a:t>    상품소비                                              상품생산</a:t>
            </a:r>
            <a:endParaRPr lang="en-US" altLang="ko-KR" dirty="0"/>
          </a:p>
          <a:p>
            <a:r>
              <a:rPr lang="ko-KR" altLang="en-US" dirty="0"/>
              <a:t>    문화활동                       퇴근              생산활동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자유                                                        부자유</a:t>
            </a:r>
            <a:endParaRPr lang="en-US" altLang="ko-KR" dirty="0"/>
          </a:p>
          <a:p>
            <a:r>
              <a:rPr lang="ko-KR" altLang="en-US" dirty="0"/>
              <a:t>                      </a:t>
            </a:r>
            <a:endParaRPr lang="en-US" altLang="ko-KR" dirty="0"/>
          </a:p>
          <a:p>
            <a:r>
              <a:rPr lang="en-US" altLang="ko-KR" dirty="0"/>
              <a:t>                       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364088" y="2492896"/>
            <a:ext cx="2000250" cy="278606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36927" y="2492895"/>
            <a:ext cx="1928813" cy="2714625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347864" y="2977632"/>
            <a:ext cx="150018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929188" y="6357938"/>
            <a:ext cx="1428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347864" y="4581331"/>
            <a:ext cx="1500188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3AD0C9-00C7-4E01-8899-CCB7BEC375C8}"/>
              </a:ext>
            </a:extLst>
          </p:cNvPr>
          <p:cNvCxnSpPr/>
          <p:nvPr/>
        </p:nvCxnSpPr>
        <p:spPr>
          <a:xfrm>
            <a:off x="5724128" y="454569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A3C59EA-DD95-4320-BA1B-73D41E5ADBF4}"/>
              </a:ext>
            </a:extLst>
          </p:cNvPr>
          <p:cNvCxnSpPr/>
          <p:nvPr/>
        </p:nvCxnSpPr>
        <p:spPr>
          <a:xfrm>
            <a:off x="1403648" y="4077072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9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자본가는 유통과정에서 노동력을 제 가치대로 등가교환으로 구매하여 그 가치 이상을 일을 시킨다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이것이 이윤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그러나 부등가교환은 아니다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노동자는 자신의 노동력을 자본가에게 팔기로 동의한 자유로운 행위자이기 때문이다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자본은 단지 생존에 필요한 것 이상을 생산할 수 있는 인간의 능력을 합리적으로 이용한다</a:t>
            </a:r>
            <a:r>
              <a:rPr lang="en-US" altLang="ko-KR" dirty="0"/>
              <a:t>.  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 동의했다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61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노동시간의 연장은 초기자본주의에 광범위하게 실행되었다</a:t>
            </a:r>
            <a:r>
              <a:rPr lang="en-US" altLang="ko-KR" dirty="0"/>
              <a:t>. </a:t>
            </a:r>
            <a:r>
              <a:rPr lang="ko-KR" altLang="en-US" dirty="0"/>
              <a:t>그러나 노동시간을 </a:t>
            </a:r>
            <a:r>
              <a:rPr lang="en-US" altLang="ko-KR" dirty="0"/>
              <a:t>24</a:t>
            </a:r>
            <a:r>
              <a:rPr lang="ko-KR" altLang="en-US" dirty="0"/>
              <a:t>시간 늘릴 수는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기술발전과 기계화는 일인당 생산량을 증대시킨다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기술발전으로 생필품과 생산수단의 가치가 떨어지면</a:t>
            </a:r>
            <a:r>
              <a:rPr lang="en-US" altLang="ko-KR" dirty="0"/>
              <a:t>, </a:t>
            </a:r>
            <a:r>
              <a:rPr lang="ko-KR" altLang="en-US" dirty="0"/>
              <a:t>동일 금액의 자본으로 더 많은 노동자를 고용하고 생산수단을 구매하여</a:t>
            </a:r>
            <a:r>
              <a:rPr lang="en-US" altLang="ko-KR" dirty="0"/>
              <a:t>, </a:t>
            </a:r>
            <a:r>
              <a:rPr lang="ko-KR" altLang="en-US" dirty="0"/>
              <a:t>생산규모를 확대한다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자본주의의 기계는 노동절약적이다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어떻게 노동력 가치 이상으로 노동하게 할 수 있는가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962928-1211-4480-ADCB-81783D44D20B}"/>
              </a:ext>
            </a:extLst>
          </p:cNvPr>
          <p:cNvCxnSpPr/>
          <p:nvPr/>
        </p:nvCxnSpPr>
        <p:spPr>
          <a:xfrm>
            <a:off x="1115616" y="6021288"/>
            <a:ext cx="50405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3ABE61-D8B9-4CFA-A03C-025970FECEFC}"/>
              </a:ext>
            </a:extLst>
          </p:cNvPr>
          <p:cNvSpPr txBox="1"/>
          <p:nvPr/>
        </p:nvSpPr>
        <p:spPr>
          <a:xfrm>
            <a:off x="9176559" y="235230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 발전 </a:t>
            </a:r>
            <a:r>
              <a:rPr lang="en-US" altLang="ko-KR" dirty="0"/>
              <a:t>&gt; </a:t>
            </a:r>
            <a:r>
              <a:rPr lang="ko-KR" altLang="en-US" dirty="0"/>
              <a:t>가격이 </a:t>
            </a:r>
            <a:r>
              <a:rPr lang="ko-KR" altLang="en-US" dirty="0" err="1"/>
              <a:t>싸짐</a:t>
            </a:r>
            <a:endParaRPr lang="en-US" altLang="ko-KR" dirty="0"/>
          </a:p>
          <a:p>
            <a:r>
              <a:rPr lang="en-US" altLang="ko-KR" dirty="0"/>
              <a:t>But </a:t>
            </a:r>
            <a:r>
              <a:rPr lang="ko-KR" altLang="en-US" dirty="0"/>
              <a:t>노동자와 경쟁하게 됨</a:t>
            </a:r>
          </a:p>
        </p:txBody>
      </p:sp>
    </p:spTree>
    <p:extLst>
      <p:ext uri="{BB962C8B-B14F-4D97-AF65-F5344CB8AC3E}">
        <p14:creationId xmlns:p14="http://schemas.microsoft.com/office/powerpoint/2010/main" val="2693545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수공업의 경우</a:t>
            </a:r>
            <a:r>
              <a:rPr lang="en-US" altLang="ko-KR" dirty="0"/>
              <a:t>,</a:t>
            </a:r>
            <a:r>
              <a:rPr lang="ko-KR" altLang="en-US" dirty="0"/>
              <a:t> 도구는 노동자의  이해와 활용의 맥락 속에 종속된다</a:t>
            </a:r>
            <a:r>
              <a:rPr lang="en-US" altLang="ko-KR" dirty="0"/>
              <a:t>.  </a:t>
            </a:r>
            <a:r>
              <a:rPr lang="ko-KR" altLang="en-US" dirty="0"/>
              <a:t>도구는 그 사용방법을 모르는 사람의 손에서는 더 이상 도구가 아니다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노동자의 숙련된 기술이 필요하다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기술은 노동자의 신체와 마음 속에 내포되어 있다</a:t>
            </a:r>
            <a:r>
              <a:rPr lang="en-US" altLang="ko-KR" dirty="0"/>
              <a:t>. </a:t>
            </a:r>
            <a:r>
              <a:rPr lang="ko-KR" altLang="en-US" dirty="0"/>
              <a:t>기술은 개별적인 것이고</a:t>
            </a:r>
            <a:r>
              <a:rPr lang="en-US" altLang="ko-KR" dirty="0"/>
              <a:t>, </a:t>
            </a:r>
            <a:r>
              <a:rPr lang="ko-KR" altLang="en-US" dirty="0"/>
              <a:t>또 인격적인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기계는 노동자와 노동수단 간의 유기적인 통일성을 해체한다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기계와 도구는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508193-6141-42B0-8BE9-4F340D24513C}"/>
              </a:ext>
            </a:extLst>
          </p:cNvPr>
          <p:cNvCxnSpPr/>
          <p:nvPr/>
        </p:nvCxnSpPr>
        <p:spPr>
          <a:xfrm flipV="1">
            <a:off x="8686800" y="2675467"/>
            <a:ext cx="997768" cy="53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3EED52-680D-4028-8B5E-3B0E5A274B16}"/>
              </a:ext>
            </a:extLst>
          </p:cNvPr>
          <p:cNvSpPr txBox="1"/>
          <p:nvPr/>
        </p:nvSpPr>
        <p:spPr>
          <a:xfrm>
            <a:off x="9684568" y="221380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숙련된 사람 앞에서만 의미를 가진다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E125341-DF3D-4816-92B9-039AD074DFB4}"/>
              </a:ext>
            </a:extLst>
          </p:cNvPr>
          <p:cNvCxnSpPr/>
          <p:nvPr/>
        </p:nvCxnSpPr>
        <p:spPr>
          <a:xfrm>
            <a:off x="8280400" y="5805264"/>
            <a:ext cx="1836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051A8C-71E1-4CC5-B6C9-BF3606398762}"/>
              </a:ext>
            </a:extLst>
          </p:cNvPr>
          <p:cNvSpPr txBox="1"/>
          <p:nvPr/>
        </p:nvSpPr>
        <p:spPr>
          <a:xfrm>
            <a:off x="10116616" y="547983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노동자는 기계를 완벽하게 통제할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170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인간과 노동대상 간의 직접적 접촉을 제지한다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생산적인 기술은 더 이상 노동자의 신체와 마음 속에 깃들어 있지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작업과정은 기계의 형태에 의해</a:t>
            </a:r>
            <a:r>
              <a:rPr lang="en-US" altLang="ko-KR" dirty="0"/>
              <a:t>, </a:t>
            </a:r>
            <a:r>
              <a:rPr lang="ko-KR" altLang="en-US" dirty="0"/>
              <a:t>그 메커니즘에 의해 미리 결정된다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기계는 인간노동력의 특징과는 완전히 독립된  생산</a:t>
            </a:r>
            <a:r>
              <a:rPr lang="en-US" altLang="ko-KR" dirty="0"/>
              <a:t>’</a:t>
            </a:r>
            <a:r>
              <a:rPr lang="ko-KR" altLang="en-US" dirty="0"/>
              <a:t>도구</a:t>
            </a:r>
            <a:r>
              <a:rPr lang="en-US" altLang="ko-KR" dirty="0"/>
              <a:t>’</a:t>
            </a:r>
            <a:r>
              <a:rPr lang="ko-KR" altLang="en-US" dirty="0"/>
              <a:t>이다</a:t>
            </a:r>
            <a:r>
              <a:rPr lang="en-US" altLang="ko-KR" dirty="0"/>
              <a:t>. “</a:t>
            </a:r>
            <a:r>
              <a:rPr lang="ko-KR" altLang="en-US" dirty="0"/>
              <a:t>기계가 노동자를 사용한다</a:t>
            </a:r>
            <a:r>
              <a:rPr lang="en-US" altLang="ko-KR" dirty="0"/>
              <a:t>.” </a:t>
            </a:r>
          </a:p>
          <a:p>
            <a:r>
              <a:rPr lang="ko-KR" altLang="en-US" dirty="0"/>
              <a:t>노동수단과 노동자는 완전히 분리되고 각각 다른 발전형태를 취하게 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기계화는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DA0C71-1258-45B3-9688-D3F91E8D166E}"/>
              </a:ext>
            </a:extLst>
          </p:cNvPr>
          <p:cNvCxnSpPr/>
          <p:nvPr/>
        </p:nvCxnSpPr>
        <p:spPr>
          <a:xfrm flipV="1">
            <a:off x="7740352" y="2492896"/>
            <a:ext cx="208823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91CEAC-9812-4444-9949-2612B870C46B}"/>
              </a:ext>
            </a:extLst>
          </p:cNvPr>
          <p:cNvSpPr txBox="1"/>
          <p:nvPr/>
        </p:nvSpPr>
        <p:spPr>
          <a:xfrm>
            <a:off x="9968741" y="19168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955495-33BF-4ADB-A7B7-BBC99F12B994}"/>
              </a:ext>
            </a:extLst>
          </p:cNvPr>
          <p:cNvCxnSpPr/>
          <p:nvPr/>
        </p:nvCxnSpPr>
        <p:spPr>
          <a:xfrm>
            <a:off x="2771800" y="5229200"/>
            <a:ext cx="33843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11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테일러리즘과 포디즘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400"/>
              <a:t>노동을 어떻게 효과적으로 조직할 것인가</a:t>
            </a:r>
            <a:r>
              <a:rPr lang="en-US" altLang="ko-KR" sz="2400"/>
              <a:t>? </a:t>
            </a:r>
          </a:p>
          <a:p>
            <a:r>
              <a:rPr lang="ko-KR" altLang="en-US" sz="2400"/>
              <a:t>프레드릭 테일러의 테일러리즘</a:t>
            </a:r>
            <a:r>
              <a:rPr lang="en-US" altLang="ko-KR" sz="2400"/>
              <a:t>: </a:t>
            </a:r>
            <a:r>
              <a:rPr lang="ko-KR" altLang="en-US" sz="2400"/>
              <a:t>과학적 관리 기법</a:t>
            </a:r>
          </a:p>
          <a:p>
            <a:r>
              <a:rPr lang="ko-KR" altLang="en-US" sz="2400"/>
              <a:t>시간</a:t>
            </a:r>
            <a:r>
              <a:rPr lang="en-US" altLang="ko-KR" sz="2400"/>
              <a:t>-</a:t>
            </a:r>
            <a:r>
              <a:rPr lang="ko-KR" altLang="en-US" sz="2400"/>
              <a:t>동작 연구</a:t>
            </a:r>
            <a:r>
              <a:rPr lang="en-US" altLang="ko-KR" sz="2400"/>
              <a:t>: </a:t>
            </a:r>
            <a:r>
              <a:rPr lang="ko-KR" altLang="en-US" sz="2400"/>
              <a:t>시간 단위의 단순한 단뒤로 작업공정을 분할</a:t>
            </a:r>
            <a:r>
              <a:rPr lang="en-US" altLang="ko-KR" sz="2400"/>
              <a:t>. </a:t>
            </a:r>
            <a:r>
              <a:rPr lang="ko-KR" altLang="en-US" sz="2400"/>
              <a:t>감시와 성과급</a:t>
            </a:r>
          </a:p>
          <a:p>
            <a:r>
              <a:rPr lang="ko-KR" altLang="en-US" sz="2400"/>
              <a:t>헨리 포드의 포디즘</a:t>
            </a:r>
            <a:r>
              <a:rPr lang="en-US" altLang="ko-KR" sz="2400"/>
              <a:t>: </a:t>
            </a:r>
            <a:r>
              <a:rPr lang="ko-KR" altLang="en-US" sz="2400"/>
              <a:t>대규모 시장을 전제한 대량생산체제</a:t>
            </a:r>
            <a:r>
              <a:rPr lang="en-US" altLang="ko-KR" sz="2400"/>
              <a:t>. </a:t>
            </a:r>
            <a:r>
              <a:rPr lang="ko-KR" altLang="en-US" sz="2400"/>
              <a:t>별개 작업을 연속적인 흐름생산 체제</a:t>
            </a:r>
            <a:r>
              <a:rPr lang="en-US" altLang="ko-KR" sz="2400"/>
              <a:t>(</a:t>
            </a:r>
            <a:r>
              <a:rPr lang="ko-KR" altLang="en-US" sz="2400"/>
              <a:t>컨베이어벨트</a:t>
            </a:r>
            <a:r>
              <a:rPr lang="en-US" altLang="ko-KR" sz="2400"/>
              <a:t>)</a:t>
            </a:r>
            <a:r>
              <a:rPr lang="ko-KR" altLang="en-US" sz="2400"/>
              <a:t>로 연결</a:t>
            </a:r>
            <a:r>
              <a:rPr lang="en-US" altLang="ko-KR" sz="2400"/>
              <a:t>. </a:t>
            </a:r>
          </a:p>
          <a:p>
            <a:r>
              <a:rPr lang="ko-KR" altLang="en-US" sz="2400"/>
              <a:t>하나의 흐름 안에서 표준화된 물건이 만들어진다</a:t>
            </a:r>
            <a:r>
              <a:rPr lang="en-US" altLang="ko-KR" sz="2400"/>
              <a:t>. </a:t>
            </a:r>
            <a:endParaRPr lang="ko-KR" altLang="en-US" sz="2400"/>
          </a:p>
          <a:p>
            <a:r>
              <a:rPr lang="ko-KR" altLang="en-US" sz="2400"/>
              <a:t>노동자의 성찰성을 억압</a:t>
            </a:r>
            <a:r>
              <a:rPr lang="en-US" altLang="ko-KR" sz="2400"/>
              <a:t>. </a:t>
            </a:r>
            <a:r>
              <a:rPr lang="ko-KR" altLang="en-US" sz="2400"/>
              <a:t>저숙련노동자</a:t>
            </a:r>
            <a:r>
              <a:rPr lang="en-US" altLang="ko-KR" sz="2400"/>
              <a:t>. </a:t>
            </a:r>
          </a:p>
          <a:p>
            <a:r>
              <a:rPr lang="ko-KR" altLang="en-US" sz="2400"/>
              <a:t>저신뢰체계</a:t>
            </a:r>
            <a:r>
              <a:rPr lang="en-US" altLang="ko-KR" sz="2400"/>
              <a:t>. </a:t>
            </a:r>
            <a:r>
              <a:rPr lang="ko-KR" altLang="en-US" sz="2400"/>
              <a:t>지속적인 감시</a:t>
            </a:r>
            <a:r>
              <a:rPr lang="en-US" altLang="ko-KR" sz="2400"/>
              <a:t>. </a:t>
            </a:r>
            <a:endParaRPr lang="ko-KR" altLang="en-US" sz="2400"/>
          </a:p>
          <a:p>
            <a:endParaRPr lang="ko-KR" altLang="en-US" sz="2400"/>
          </a:p>
          <a:p>
            <a:endParaRPr lang="ko-KR" altLang="en-US" sz="24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93C2F4E-2ED3-4676-837E-311A4CA059BB}"/>
              </a:ext>
            </a:extLst>
          </p:cNvPr>
          <p:cNvCxnSpPr/>
          <p:nvPr/>
        </p:nvCxnSpPr>
        <p:spPr>
          <a:xfrm>
            <a:off x="8686800" y="4365104"/>
            <a:ext cx="997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216651-FFAA-49B0-BD4E-0E6CDFAFFA46}"/>
              </a:ext>
            </a:extLst>
          </p:cNvPr>
          <p:cNvSpPr txBox="1"/>
          <p:nvPr/>
        </p:nvSpPr>
        <p:spPr>
          <a:xfrm>
            <a:off x="10044608" y="400506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대량 생산</a:t>
            </a:r>
            <a:endParaRPr lang="en-US" altLang="ko-KR" dirty="0"/>
          </a:p>
          <a:p>
            <a:r>
              <a:rPr lang="ko-KR" altLang="en-US" dirty="0"/>
              <a:t>대량 소비</a:t>
            </a:r>
          </a:p>
        </p:txBody>
      </p:sp>
    </p:spTree>
    <p:extLst>
      <p:ext uri="{BB962C8B-B14F-4D97-AF65-F5344CB8AC3E}">
        <p14:creationId xmlns:p14="http://schemas.microsoft.com/office/powerpoint/2010/main" val="1531580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기계와 노동대상은 물리적</a:t>
            </a:r>
            <a:r>
              <a:rPr lang="en-US" altLang="ko-KR" dirty="0"/>
              <a:t> </a:t>
            </a:r>
            <a:r>
              <a:rPr lang="ko-KR" altLang="en-US" dirty="0"/>
              <a:t>화학적 수준에서 유기적 통일을 이룬다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통일성은 기술과 과학적 지식 속에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생산력의 핵심은 어떤 노동자도 받아들일 수 있는 기계들의 집합이다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노동자도</a:t>
            </a:r>
            <a:r>
              <a:rPr lang="en-US" altLang="ko-KR" dirty="0"/>
              <a:t>, </a:t>
            </a:r>
            <a:r>
              <a:rPr lang="ko-KR" altLang="en-US" dirty="0"/>
              <a:t>새로운 기술에 쉽게 적응하며</a:t>
            </a:r>
            <a:r>
              <a:rPr lang="en-US" altLang="ko-KR" dirty="0"/>
              <a:t>, </a:t>
            </a:r>
            <a:r>
              <a:rPr lang="ko-KR" altLang="en-US" dirty="0"/>
              <a:t>업무 사이를 자유롭게 전환할 수 있는 기능이 요구된다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다양한 노동들에 적합하고</a:t>
            </a:r>
            <a:r>
              <a:rPr lang="en-US" altLang="ko-KR" dirty="0"/>
              <a:t>, </a:t>
            </a:r>
            <a:r>
              <a:rPr lang="ko-KR" altLang="en-US" dirty="0"/>
              <a:t>생산의 어떤 변화에도 쉽게 적응하는 그러한 유동적인 개인의 창출을 요구한다</a:t>
            </a:r>
            <a:r>
              <a:rPr lang="en-US" altLang="ko-KR" dirty="0"/>
              <a:t>.  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노동자와 도구의 통일성이 해체되는 대신</a:t>
            </a:r>
            <a:r>
              <a:rPr lang="en-US" altLang="ko-KR" dirty="0"/>
              <a:t>~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60C023B-903F-441D-9332-147BB540BFE9}"/>
              </a:ext>
            </a:extLst>
          </p:cNvPr>
          <p:cNvCxnSpPr/>
          <p:nvPr/>
        </p:nvCxnSpPr>
        <p:spPr>
          <a:xfrm>
            <a:off x="8964488" y="292494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70969A-20A3-496B-B7FF-4B3C94F351C9}"/>
              </a:ext>
            </a:extLst>
          </p:cNvPr>
          <p:cNvSpPr txBox="1"/>
          <p:nvPr/>
        </p:nvSpPr>
        <p:spPr>
          <a:xfrm>
            <a:off x="10188624" y="2505670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누구든 할 수 있게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66A0D07-5D63-4379-9297-6F7394D8C58C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1427807" y="2445851"/>
            <a:ext cx="911946" cy="22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EC0752-0481-40A2-AF6D-C7A8266BE77C}"/>
              </a:ext>
            </a:extLst>
          </p:cNvPr>
          <p:cNvSpPr txBox="1"/>
          <p:nvPr/>
        </p:nvSpPr>
        <p:spPr>
          <a:xfrm>
            <a:off x="-12353" y="1984186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적은 시간 </a:t>
            </a:r>
            <a:endParaRPr lang="en-US" altLang="ko-KR" dirty="0"/>
          </a:p>
          <a:p>
            <a:r>
              <a:rPr lang="ko-KR" altLang="en-US" dirty="0"/>
              <a:t>적은 노동력 좋은 제품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25F923-6C14-4588-BAD2-25F1F161F565}"/>
              </a:ext>
            </a:extLst>
          </p:cNvPr>
          <p:cNvCxnSpPr/>
          <p:nvPr/>
        </p:nvCxnSpPr>
        <p:spPr>
          <a:xfrm>
            <a:off x="8686800" y="4365104"/>
            <a:ext cx="1501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E9E22E-AFAB-491A-B4C4-44D59CEB53A4}"/>
              </a:ext>
            </a:extLst>
          </p:cNvPr>
          <p:cNvSpPr txBox="1"/>
          <p:nvPr/>
        </p:nvSpPr>
        <p:spPr>
          <a:xfrm>
            <a:off x="10332640" y="436510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사람에게 크게 구애 받지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766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그는 개체라기보다는 집합적 노동 전체의 부분이다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그의 노동은 기계에 의해</a:t>
            </a:r>
            <a:r>
              <a:rPr lang="en-US" altLang="ko-KR" dirty="0"/>
              <a:t>,</a:t>
            </a:r>
            <a:r>
              <a:rPr lang="ko-KR" altLang="en-US" dirty="0"/>
              <a:t> 사회화된 노동이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노동과정은 물리화학적 과정 및 그것과 관계하는 신체의 역학적 움직임 사이의 반복적 리듬 속으로 </a:t>
            </a:r>
            <a:r>
              <a:rPr lang="ko-KR" altLang="en-US" dirty="0" err="1"/>
              <a:t>빨려들어간다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노동자의 기계에 순응해야 하며</a:t>
            </a:r>
            <a:r>
              <a:rPr lang="en-US" altLang="ko-KR" dirty="0"/>
              <a:t>, </a:t>
            </a:r>
            <a:r>
              <a:rPr lang="ko-KR" altLang="en-US" dirty="0"/>
              <a:t>기계는 자본가나 그의 대리인의 통제 하에 있다</a:t>
            </a:r>
            <a:r>
              <a:rPr lang="en-US" altLang="ko-KR" dirty="0"/>
              <a:t>. </a:t>
            </a:r>
            <a:r>
              <a:rPr lang="ko-KR" altLang="en-US" dirty="0"/>
              <a:t>혹은 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노동자는 집합적 노동의 일부이다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165501C-F5A1-41AB-9AEC-F803BF5BBCAA}"/>
              </a:ext>
            </a:extLst>
          </p:cNvPr>
          <p:cNvCxnSpPr/>
          <p:nvPr/>
        </p:nvCxnSpPr>
        <p:spPr>
          <a:xfrm>
            <a:off x="8532440" y="3429000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96EEDE-6505-4FC3-8EA5-4A6A45EFF91A}"/>
              </a:ext>
            </a:extLst>
          </p:cNvPr>
          <p:cNvSpPr txBox="1"/>
          <p:nvPr/>
        </p:nvSpPr>
        <p:spPr>
          <a:xfrm>
            <a:off x="10044608" y="2996952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개별 노동은 의미가 적어지게 된다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B02374-A765-4583-905F-A7FE9B52BD09}"/>
              </a:ext>
            </a:extLst>
          </p:cNvPr>
          <p:cNvCxnSpPr/>
          <p:nvPr/>
        </p:nvCxnSpPr>
        <p:spPr>
          <a:xfrm>
            <a:off x="8532440" y="5661248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EA6B2C-4CBD-4CB2-80D4-4EDC643D436D}"/>
              </a:ext>
            </a:extLst>
          </p:cNvPr>
          <p:cNvSpPr txBox="1"/>
          <p:nvPr/>
        </p:nvSpPr>
        <p:spPr>
          <a:xfrm>
            <a:off x="10404648" y="530120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사람들은 </a:t>
            </a:r>
            <a:r>
              <a:rPr lang="ko-KR" altLang="en-US" dirty="0" err="1"/>
              <a:t>기술을을</a:t>
            </a:r>
            <a:r>
              <a:rPr lang="ko-KR" altLang="en-US" dirty="0"/>
              <a:t> 거부하지않고 적응한다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828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자본은 화폐에서 상품으로</a:t>
            </a:r>
            <a:r>
              <a:rPr lang="en-US" altLang="ko-KR" dirty="0"/>
              <a:t>, </a:t>
            </a:r>
            <a:r>
              <a:rPr lang="ko-KR" altLang="en-US" dirty="0"/>
              <a:t>다시 화폐로 끊임없이 순환한다</a:t>
            </a:r>
            <a:r>
              <a:rPr lang="en-US" altLang="ko-KR" dirty="0"/>
              <a:t>. </a:t>
            </a:r>
            <a:r>
              <a:rPr lang="ko-KR" altLang="en-US" dirty="0"/>
              <a:t>형태를 바꾼다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멈춰 있는 자본은 위기를 초래한다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자본순환의 가속화를 위한 압력이 있다</a:t>
            </a:r>
            <a:r>
              <a:rPr lang="en-US" altLang="ko-KR" dirty="0"/>
              <a:t>. </a:t>
            </a:r>
            <a:r>
              <a:rPr lang="ko-KR" altLang="en-US" dirty="0"/>
              <a:t>이것은 시공간압축을 위한 압력이기도 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교통과 통신의 발달은 자본을 위해 필요하다</a:t>
            </a:r>
            <a:r>
              <a:rPr lang="en-US" altLang="ko-KR" dirty="0"/>
              <a:t>. </a:t>
            </a:r>
            <a:r>
              <a:rPr lang="ko-KR" altLang="en-US" dirty="0"/>
              <a:t>상품과 정보</a:t>
            </a:r>
            <a:r>
              <a:rPr lang="en-US" altLang="ko-KR" dirty="0"/>
              <a:t>, </a:t>
            </a:r>
            <a:r>
              <a:rPr lang="ko-KR" altLang="en-US" dirty="0"/>
              <a:t>화폐가 순식간에 오도록 요구한다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월스트리트의</a:t>
            </a:r>
            <a:r>
              <a:rPr lang="ko-KR" altLang="en-US" dirty="0"/>
              <a:t> 전산거래방식</a:t>
            </a:r>
            <a:r>
              <a:rPr lang="en-US" altLang="ko-KR" dirty="0"/>
              <a:t>, </a:t>
            </a:r>
            <a:r>
              <a:rPr lang="ko-KR" altLang="en-US" dirty="0"/>
              <a:t>인터넷 상거래 등은 자본순환을 신속하게 만든다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이제 기계는 공장 안에만 있지는 않다</a:t>
            </a:r>
            <a:r>
              <a:rPr lang="en-US" altLang="ko-KR" dirty="0"/>
              <a:t>. ~~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자본순환의 가속화를 위한 압력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938123A-40F5-405A-A25E-C2287BF908D1}"/>
              </a:ext>
            </a:extLst>
          </p:cNvPr>
          <p:cNvCxnSpPr/>
          <p:nvPr/>
        </p:nvCxnSpPr>
        <p:spPr>
          <a:xfrm>
            <a:off x="8686800" y="3284984"/>
            <a:ext cx="121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B1831B-13E7-4697-9873-0CABEBF6DEEE}"/>
              </a:ext>
            </a:extLst>
          </p:cNvPr>
          <p:cNvSpPr txBox="1"/>
          <p:nvPr/>
        </p:nvSpPr>
        <p:spPr>
          <a:xfrm>
            <a:off x="10044608" y="2675467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자본은 계속 빠르게 순환 되어야한다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3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https://www.youtube.com/watch?v=kGF_TNl4nHo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영화 </a:t>
            </a:r>
            <a:r>
              <a:rPr lang="ko-KR" altLang="en-US" dirty="0" err="1"/>
              <a:t>모던타임즈</a:t>
            </a:r>
            <a:r>
              <a:rPr lang="en-US" altLang="ko-KR" dirty="0"/>
              <a:t>,  1936</a:t>
            </a:r>
            <a:r>
              <a:rPr lang="ko-KR" altLang="en-US" dirty="0"/>
              <a:t>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포디즘과 대공황의 시대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F73EA9-6A01-4AE8-8D17-A72A0802970F}"/>
              </a:ext>
            </a:extLst>
          </p:cNvPr>
          <p:cNvCxnSpPr/>
          <p:nvPr/>
        </p:nvCxnSpPr>
        <p:spPr>
          <a:xfrm>
            <a:off x="1259632" y="4941168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7350418-ACDB-4145-9211-F167263749E3}"/>
              </a:ext>
            </a:extLst>
          </p:cNvPr>
          <p:cNvSpPr txBox="1"/>
          <p:nvPr/>
        </p:nvSpPr>
        <p:spPr>
          <a:xfrm>
            <a:off x="2843808" y="46531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전기적 힘을 이용해서 기계 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90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200" dirty="0"/>
              <a:t>자본주의에서는 다른 재화들처럼 미디어도 상품화된다</a:t>
            </a:r>
            <a:r>
              <a:rPr lang="en-US" altLang="ko-KR" sz="2200" dirty="0"/>
              <a:t>.</a:t>
            </a:r>
          </a:p>
          <a:p>
            <a:pPr>
              <a:defRPr/>
            </a:pPr>
            <a:r>
              <a:rPr lang="ko-KR" altLang="en-US" sz="2200" dirty="0"/>
              <a:t>생산해서 파는 자와 돈을 주고 사는 자가 뚜렷이 구분된다</a:t>
            </a:r>
            <a:r>
              <a:rPr lang="en-US" altLang="ko-KR" sz="2200" dirty="0"/>
              <a:t>.</a:t>
            </a:r>
          </a:p>
          <a:p>
            <a:pPr>
              <a:defRPr/>
            </a:pPr>
            <a:r>
              <a:rPr lang="ko-KR" altLang="en-US" sz="2200" dirty="0"/>
              <a:t>이윤을 목적으로 하여 생산된다</a:t>
            </a:r>
            <a:r>
              <a:rPr lang="en-US" altLang="ko-KR" sz="2200" dirty="0"/>
              <a:t>. </a:t>
            </a:r>
          </a:p>
          <a:p>
            <a:pPr>
              <a:defRPr/>
            </a:pPr>
            <a:r>
              <a:rPr lang="ko-KR" altLang="en-US" sz="2200" dirty="0"/>
              <a:t>대량복제기술을 통해 생산된다</a:t>
            </a:r>
            <a:r>
              <a:rPr lang="en-US" altLang="ko-KR" sz="2200" dirty="0"/>
              <a:t>. </a:t>
            </a:r>
          </a:p>
          <a:p>
            <a:pPr>
              <a:defRPr/>
            </a:pPr>
            <a:r>
              <a:rPr lang="ko-KR" altLang="en-US" sz="2200" dirty="0"/>
              <a:t>디지털 혁명 이전에 미디어상품은 미디어 및 미디어 기술에 종속되어 있었다</a:t>
            </a:r>
            <a:r>
              <a:rPr lang="en-US" altLang="ko-KR" sz="2200" dirty="0"/>
              <a:t>. </a:t>
            </a:r>
            <a:r>
              <a:rPr lang="ko-KR" altLang="en-US" sz="2200" dirty="0"/>
              <a:t>책</a:t>
            </a:r>
            <a:r>
              <a:rPr lang="en-US" altLang="ko-KR" sz="2200" dirty="0"/>
              <a:t>-</a:t>
            </a:r>
            <a:r>
              <a:rPr lang="ko-KR" altLang="en-US" sz="2200" dirty="0"/>
              <a:t>인쇄</a:t>
            </a:r>
            <a:r>
              <a:rPr lang="en-US" altLang="ko-KR" sz="2200" dirty="0"/>
              <a:t>, </a:t>
            </a:r>
            <a:r>
              <a:rPr lang="ko-KR" altLang="en-US" sz="2200" dirty="0"/>
              <a:t>영화</a:t>
            </a:r>
            <a:r>
              <a:rPr lang="en-US" altLang="ko-KR" sz="2200" dirty="0"/>
              <a:t>-</a:t>
            </a:r>
            <a:r>
              <a:rPr lang="ko-KR" altLang="en-US" sz="2200" dirty="0"/>
              <a:t>복사</a:t>
            </a:r>
            <a:r>
              <a:rPr lang="en-US" altLang="ko-KR" sz="2200" dirty="0"/>
              <a:t>, TV-</a:t>
            </a:r>
            <a:r>
              <a:rPr lang="ko-KR" altLang="en-US" sz="2200" dirty="0"/>
              <a:t>방송 등</a:t>
            </a:r>
            <a:endParaRPr lang="en-US" altLang="ko-KR" sz="2200" dirty="0"/>
          </a:p>
          <a:p>
            <a:pPr>
              <a:defRPr/>
            </a:pPr>
            <a:r>
              <a:rPr lang="ko-KR" altLang="en-US" sz="2200" dirty="0"/>
              <a:t>기술과 문화 텍스트의 형식은 매우 밀접한 관계를 맺고 있었고</a:t>
            </a:r>
            <a:r>
              <a:rPr lang="en-US" altLang="ko-KR" sz="2200" dirty="0"/>
              <a:t>,  </a:t>
            </a:r>
            <a:r>
              <a:rPr lang="ko-KR" altLang="en-US" sz="2200" dirty="0"/>
              <a:t>미디어기술에 따라 산업은 서로 다른 메커니즘을 가졌다</a:t>
            </a:r>
            <a:r>
              <a:rPr lang="en-US" altLang="ko-KR" sz="2200" dirty="0"/>
              <a:t>. </a:t>
            </a:r>
            <a:r>
              <a:rPr lang="ko-KR" altLang="en-US" sz="2200" dirty="0"/>
              <a:t>출판사</a:t>
            </a:r>
            <a:r>
              <a:rPr lang="en-US" altLang="ko-KR" sz="2200" dirty="0"/>
              <a:t>, </a:t>
            </a:r>
            <a:r>
              <a:rPr lang="ko-KR" altLang="en-US" sz="2200" dirty="0"/>
              <a:t>영화사</a:t>
            </a:r>
            <a:r>
              <a:rPr lang="en-US" altLang="ko-KR" sz="2200" dirty="0"/>
              <a:t>, </a:t>
            </a:r>
            <a:r>
              <a:rPr lang="ko-KR" altLang="en-US" sz="2200" dirty="0"/>
              <a:t>방송국</a:t>
            </a:r>
            <a:r>
              <a:rPr lang="en-US" altLang="ko-KR" sz="2200" dirty="0"/>
              <a:t>..</a:t>
            </a:r>
          </a:p>
          <a:p>
            <a:pPr>
              <a:defRPr/>
            </a:pPr>
            <a:endParaRPr lang="en-US" altLang="ko-KR" sz="2200" dirty="0"/>
          </a:p>
          <a:p>
            <a:pPr>
              <a:defRPr/>
            </a:pPr>
            <a:endParaRPr lang="en-US" altLang="ko-KR" sz="2200" dirty="0"/>
          </a:p>
          <a:p>
            <a:pPr marL="0" indent="0">
              <a:buSzTx/>
              <a:buNone/>
              <a:defRPr/>
            </a:pPr>
            <a:endParaRPr lang="en-US" altLang="ko-KR" sz="2200" dirty="0"/>
          </a:p>
          <a:p>
            <a:endParaRPr lang="ko-KR" altLang="en-US" sz="2200" dirty="0"/>
          </a:p>
          <a:p>
            <a:pPr marL="0" indent="0">
              <a:buSzTx/>
              <a:buNone/>
              <a:defRPr/>
            </a:pPr>
            <a:endParaRPr lang="en-US" altLang="ko-KR" sz="2200" dirty="0"/>
          </a:p>
          <a:p>
            <a:pPr marL="0" indent="0">
              <a:buSzTx/>
              <a:buNone/>
              <a:defRPr/>
            </a:pPr>
            <a:endParaRPr lang="en-US" altLang="ko-KR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상품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19E45B4-8AC4-4ADC-AFFF-8938CF2A6855}"/>
              </a:ext>
            </a:extLst>
          </p:cNvPr>
          <p:cNvCxnSpPr/>
          <p:nvPr/>
        </p:nvCxnSpPr>
        <p:spPr>
          <a:xfrm flipV="1">
            <a:off x="5364088" y="3861048"/>
            <a:ext cx="18722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AA1A30-6ED5-46BE-AEF2-CA77D62BFD12}"/>
              </a:ext>
            </a:extLst>
          </p:cNvPr>
          <p:cNvSpPr txBox="1"/>
          <p:nvPr/>
        </p:nvSpPr>
        <p:spPr>
          <a:xfrm>
            <a:off x="7452320" y="342900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</a:t>
            </a:r>
            <a:r>
              <a:rPr lang="en-US" altLang="ko-KR" dirty="0"/>
              <a:t>1</a:t>
            </a:r>
            <a:r>
              <a:rPr lang="ko-KR" altLang="en-US" dirty="0"/>
              <a:t>회 생성하고 나머진 카피</a:t>
            </a:r>
            <a:r>
              <a:rPr lang="en-US" altLang="ko-KR" dirty="0"/>
              <a:t>, </a:t>
            </a:r>
            <a:r>
              <a:rPr lang="ko-KR" altLang="en-US" dirty="0"/>
              <a:t>재생산 비용이 </a:t>
            </a:r>
            <a:r>
              <a:rPr lang="en-US" altLang="ko-KR" dirty="0"/>
              <a:t>0</a:t>
            </a:r>
            <a:r>
              <a:rPr lang="ko-KR" altLang="en-US" dirty="0"/>
              <a:t>에 가깝</a:t>
            </a:r>
          </a:p>
        </p:txBody>
      </p:sp>
    </p:spTree>
    <p:extLst>
      <p:ext uri="{BB962C8B-B14F-4D97-AF65-F5344CB8AC3E}">
        <p14:creationId xmlns:p14="http://schemas.microsoft.com/office/powerpoint/2010/main" val="4020185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미디어상품의 경험재적 성격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ko-KR" altLang="en-US" dirty="0"/>
              <a:t>미디어상품은 소비가 이루어지기 전에는 상품의 효용이 알려지지 않는 경험재의 속성을 갖는다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소비자는 소비의 불확실성에 직면한다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r>
              <a:rPr lang="en-US" altLang="ko-KR" dirty="0"/>
              <a:t>‘</a:t>
            </a:r>
            <a:r>
              <a:rPr lang="ko-KR" altLang="en-US" dirty="0" err="1"/>
              <a:t>아바타</a:t>
            </a:r>
            <a:r>
              <a:rPr lang="ko-KR" altLang="en-US" dirty="0"/>
              <a:t>’의 효용은 직접 보기 전에는 알 수 없다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경험재의 소비에서는 정보가 아주 중요하다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사전 정보는 소비자에게 소비의 불확실성을 줄여준다</a:t>
            </a:r>
            <a:r>
              <a:rPr lang="en-US" altLang="ko-KR" dirty="0"/>
              <a:t>. </a:t>
            </a:r>
          </a:p>
          <a:p>
            <a:pPr eaLnBrk="1" hangingPunct="1">
              <a:defRPr/>
            </a:pPr>
            <a:r>
              <a:rPr lang="ko-KR" altLang="en-US" dirty="0"/>
              <a:t>소비자는 다른 소비자들의 경험을 구한다</a:t>
            </a:r>
            <a:r>
              <a:rPr lang="en-US" altLang="ko-KR" dirty="0"/>
              <a:t>. </a:t>
            </a:r>
            <a:r>
              <a:rPr lang="ko-KR" altLang="en-US" dirty="0"/>
              <a:t>문화상품의 소비자는 ‘소문’에 의존한다</a:t>
            </a:r>
            <a:r>
              <a:rPr lang="en-US" altLang="ko-KR" sz="2800" dirty="0">
                <a:latin typeface="새굴림" pitchFamily="50" charset="-127"/>
                <a:ea typeface="새굴림" pitchFamily="50" charset="-127"/>
              </a:rPr>
              <a:t>. </a:t>
            </a:r>
          </a:p>
          <a:p>
            <a:pPr eaLnBrk="1" hangingPunct="1">
              <a:defRPr/>
            </a:pPr>
            <a:r>
              <a:rPr lang="ko-KR" altLang="en-US" dirty="0"/>
              <a:t>예고편</a:t>
            </a:r>
            <a:r>
              <a:rPr lang="en-US" altLang="ko-KR" dirty="0"/>
              <a:t>, </a:t>
            </a:r>
            <a:r>
              <a:rPr lang="ko-KR" altLang="en-US" dirty="0"/>
              <a:t>광고</a:t>
            </a:r>
            <a:r>
              <a:rPr lang="en-US" altLang="ko-KR" dirty="0"/>
              <a:t>, </a:t>
            </a:r>
            <a:r>
              <a:rPr lang="ko-KR" altLang="en-US" dirty="0"/>
              <a:t>연예정보프로그램</a:t>
            </a:r>
            <a:r>
              <a:rPr lang="en-US" altLang="ko-KR" dirty="0"/>
              <a:t>,  </a:t>
            </a:r>
            <a:r>
              <a:rPr lang="ko-KR" altLang="en-US" dirty="0"/>
              <a:t>스타 기용 등등</a:t>
            </a:r>
            <a:r>
              <a:rPr lang="en-US" altLang="ko-KR" dirty="0"/>
              <a:t>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2E31DB3-6842-4E15-8D12-EFD81D4D2793}"/>
              </a:ext>
            </a:extLst>
          </p:cNvPr>
          <p:cNvCxnSpPr/>
          <p:nvPr/>
        </p:nvCxnSpPr>
        <p:spPr>
          <a:xfrm>
            <a:off x="8532440" y="2348880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F977D3-456B-43B0-A6AC-9493C93E5231}"/>
              </a:ext>
            </a:extLst>
          </p:cNvPr>
          <p:cNvSpPr txBox="1"/>
          <p:nvPr/>
        </p:nvSpPr>
        <p:spPr>
          <a:xfrm>
            <a:off x="10188624" y="206084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사람들을 따라가면서 소비함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A7F492D-51FF-4DD4-BEAB-B5BE13ED693A}"/>
              </a:ext>
            </a:extLst>
          </p:cNvPr>
          <p:cNvCxnSpPr/>
          <p:nvPr/>
        </p:nvCxnSpPr>
        <p:spPr>
          <a:xfrm>
            <a:off x="8532440" y="3789040"/>
            <a:ext cx="2088232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5A30CE-9138-4AB2-B926-BB3171A79451}"/>
              </a:ext>
            </a:extLst>
          </p:cNvPr>
          <p:cNvSpPr txBox="1"/>
          <p:nvPr/>
        </p:nvSpPr>
        <p:spPr>
          <a:xfrm>
            <a:off x="10836696" y="45091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정보에 의존하게 됨</a:t>
            </a:r>
          </a:p>
        </p:txBody>
      </p:sp>
    </p:spTree>
    <p:extLst>
      <p:ext uri="{BB962C8B-B14F-4D97-AF65-F5344CB8AC3E}">
        <p14:creationId xmlns:p14="http://schemas.microsoft.com/office/powerpoint/2010/main" val="30179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공공재로서의 성격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200" dirty="0"/>
              <a:t>공공재</a:t>
            </a:r>
            <a:r>
              <a:rPr lang="en-US" altLang="ko-KR" sz="2200" dirty="0"/>
              <a:t>(public goods): </a:t>
            </a:r>
            <a:r>
              <a:rPr lang="ko-KR" altLang="en-US" sz="2200" dirty="0"/>
              <a:t>특정 재화나 서비스를 공급하는 데 소요되는 총비용이 이를 소비하는 소비자의 수와는 독립적인 재화와 서비스</a:t>
            </a:r>
            <a:r>
              <a:rPr lang="en-US" altLang="ko-KR" sz="2200" dirty="0"/>
              <a:t>.</a:t>
            </a:r>
          </a:p>
          <a:p>
            <a:pPr eaLnBrk="1" hangingPunct="1">
              <a:defRPr/>
            </a:pPr>
            <a:r>
              <a:rPr lang="ko-KR" altLang="en-US" sz="2200" dirty="0"/>
              <a:t>마을에 공원을 만드는 경우</a:t>
            </a:r>
            <a:r>
              <a:rPr lang="en-US" altLang="ko-KR" sz="2200" dirty="0"/>
              <a:t>, </a:t>
            </a:r>
            <a:r>
              <a:rPr lang="ko-KR" altLang="en-US" sz="2200" dirty="0"/>
              <a:t>그 생산비용은 그것을 이용할 소비자의 수에 </a:t>
            </a:r>
            <a:r>
              <a:rPr lang="ko-KR" altLang="en-US" sz="2200" dirty="0" err="1"/>
              <a:t>영향받지</a:t>
            </a:r>
            <a:r>
              <a:rPr lang="ko-KR" altLang="en-US" sz="2200" dirty="0"/>
              <a:t> 않는다</a:t>
            </a:r>
            <a:r>
              <a:rPr lang="en-US" altLang="ko-KR" sz="2200" dirty="0"/>
              <a:t>.</a:t>
            </a:r>
          </a:p>
          <a:p>
            <a:pPr eaLnBrk="1" hangingPunct="1">
              <a:defRPr/>
            </a:pPr>
            <a:r>
              <a:rPr lang="ko-KR" altLang="en-US" sz="2200" dirty="0"/>
              <a:t>하나의 미디어상품의 생산 비용은 그것을 향유할 소비자의 수와 관계없이 일정하다</a:t>
            </a:r>
            <a:r>
              <a:rPr lang="en-US" altLang="ko-KR" sz="2200" dirty="0"/>
              <a:t>.</a:t>
            </a:r>
          </a:p>
          <a:p>
            <a:pPr eaLnBrk="1" hangingPunct="1">
              <a:defRPr/>
            </a:pPr>
            <a:r>
              <a:rPr lang="ko-KR" altLang="en-US" sz="2200" dirty="0"/>
              <a:t>미디어상품 소비의 비경합성과 </a:t>
            </a:r>
            <a:r>
              <a:rPr lang="ko-KR" altLang="en-US" sz="2200" dirty="0" err="1"/>
              <a:t>비배제성</a:t>
            </a:r>
            <a:endParaRPr lang="ko-KR" altLang="en-US" sz="22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F9F3A27-27D9-47D0-B00D-65B11206ECF9}"/>
              </a:ext>
            </a:extLst>
          </p:cNvPr>
          <p:cNvCxnSpPr/>
          <p:nvPr/>
        </p:nvCxnSpPr>
        <p:spPr>
          <a:xfrm>
            <a:off x="7884368" y="1124744"/>
            <a:ext cx="223224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D3EB1C-B3EF-4AF9-AA43-FDDCA40BD461}"/>
              </a:ext>
            </a:extLst>
          </p:cNvPr>
          <p:cNvSpPr txBox="1"/>
          <p:nvPr/>
        </p:nvSpPr>
        <p:spPr>
          <a:xfrm>
            <a:off x="10908704" y="1268760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번 </a:t>
            </a:r>
            <a:r>
              <a:rPr lang="ko-KR" altLang="en-US" dirty="0" err="1"/>
              <a:t>만듦면</a:t>
            </a:r>
            <a:r>
              <a:rPr lang="ko-KR" altLang="en-US" dirty="0"/>
              <a:t> 여러 사람들이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98343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미디어상품 소비의 비경합성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200" dirty="0"/>
              <a:t>소비의 비경합성이란 다른 사람의 소비로 인해 나의 소비가 지장을 받거나 소비의 효용이 감소하지 않는 것</a:t>
            </a:r>
            <a:r>
              <a:rPr lang="en-US" altLang="ko-KR" sz="2200" dirty="0"/>
              <a:t>.</a:t>
            </a:r>
          </a:p>
          <a:p>
            <a:pPr eaLnBrk="1" hangingPunct="1">
              <a:defRPr/>
            </a:pPr>
            <a:r>
              <a:rPr lang="ko-KR" altLang="en-US" sz="2200" dirty="0"/>
              <a:t>미디어상품의 소비는 그 상품에 대한 다른 소비에 영향을 주지 않는다</a:t>
            </a:r>
            <a:r>
              <a:rPr lang="en-US" altLang="ko-KR" sz="2200" dirty="0"/>
              <a:t>.</a:t>
            </a:r>
          </a:p>
          <a:p>
            <a:pPr eaLnBrk="1" hangingPunct="1">
              <a:defRPr/>
            </a:pPr>
            <a:r>
              <a:rPr lang="ko-KR" altLang="en-US" sz="2200" dirty="0"/>
              <a:t>내가 축구경기에 대한 기사를 읽는다고 해서 그 기사의 가치가 사라지지는 않는다</a:t>
            </a:r>
            <a:r>
              <a:rPr lang="en-US" altLang="ko-KR" sz="2200" dirty="0"/>
              <a:t>.</a:t>
            </a:r>
          </a:p>
          <a:p>
            <a:pPr eaLnBrk="1" hangingPunct="1">
              <a:defRPr/>
            </a:pPr>
            <a:r>
              <a:rPr lang="ko-KR" altLang="en-US" sz="2200" dirty="0"/>
              <a:t>내가 읽은 신문을 누군가 또 읽을 수 있다</a:t>
            </a:r>
            <a:r>
              <a:rPr lang="en-US" altLang="ko-KR" sz="2200" dirty="0"/>
              <a:t>. </a:t>
            </a:r>
          </a:p>
          <a:p>
            <a:pPr eaLnBrk="1" hangingPunct="1">
              <a:defRPr/>
            </a:pPr>
            <a:r>
              <a:rPr lang="ko-KR" altLang="en-US" sz="2200" dirty="0"/>
              <a:t>내가 </a:t>
            </a:r>
            <a:r>
              <a:rPr lang="en-US" altLang="ko-KR" sz="2200" dirty="0"/>
              <a:t>TV</a:t>
            </a:r>
            <a:r>
              <a:rPr lang="ko-KR" altLang="en-US" sz="2200" dirty="0"/>
              <a:t>를 본다고 해서 다른 사람이 </a:t>
            </a:r>
            <a:r>
              <a:rPr lang="en-US" altLang="ko-KR" sz="2200" dirty="0"/>
              <a:t>TV</a:t>
            </a:r>
            <a:r>
              <a:rPr lang="ko-KR" altLang="en-US" sz="2200" dirty="0"/>
              <a:t>를 보는 것에 지장을 주지는 않는다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35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미디어상품 소비의 </a:t>
            </a:r>
            <a:r>
              <a:rPr lang="ko-KR" altLang="en-US" dirty="0" err="1"/>
              <a:t>비배제성</a:t>
            </a:r>
            <a:endParaRPr lang="ko-KR" alt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200" dirty="0"/>
              <a:t>소비의 </a:t>
            </a:r>
            <a:r>
              <a:rPr lang="ko-KR" altLang="en-US" sz="2200" dirty="0" err="1"/>
              <a:t>비배제성이란</a:t>
            </a:r>
            <a:r>
              <a:rPr lang="ko-KR" altLang="en-US" sz="2200" dirty="0"/>
              <a:t> 일단 어느 공공재가 한 개인이나 집단에게 공급되었을 경우</a:t>
            </a:r>
            <a:r>
              <a:rPr lang="en-US" altLang="ko-KR" sz="2200" dirty="0"/>
              <a:t>, </a:t>
            </a:r>
            <a:r>
              <a:rPr lang="ko-KR" altLang="en-US" sz="2200" dirty="0"/>
              <a:t>그 혜택을 타인이나 다른 집단으로부터 배제시킬 수 없다는 것</a:t>
            </a:r>
            <a:r>
              <a:rPr lang="en-US" altLang="ko-KR" sz="2200" dirty="0"/>
              <a:t>.</a:t>
            </a:r>
          </a:p>
          <a:p>
            <a:pPr eaLnBrk="1" hangingPunct="1">
              <a:defRPr/>
            </a:pPr>
            <a:r>
              <a:rPr lang="ko-KR" altLang="en-US" sz="2200" dirty="0"/>
              <a:t>내가 텔레비전 드라마를 보는 동안 내 동생도 그것을 함께 볼 수 있다</a:t>
            </a:r>
            <a:r>
              <a:rPr lang="en-US" altLang="ko-KR" dirty="0">
                <a:latin typeface="새굴림" pitchFamily="50" charset="-127"/>
                <a:ea typeface="새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195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무임승차자의 문제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200" dirty="0"/>
              <a:t>소비의 비경합성과 </a:t>
            </a:r>
            <a:r>
              <a:rPr lang="ko-KR" altLang="en-US" sz="2200" dirty="0" err="1"/>
              <a:t>비배제성은</a:t>
            </a:r>
            <a:r>
              <a:rPr lang="ko-KR" altLang="en-US" sz="2200" dirty="0"/>
              <a:t> 무임승차의 문제를 발생시킨다</a:t>
            </a:r>
            <a:r>
              <a:rPr lang="en-US" altLang="ko-KR" sz="2200" dirty="0"/>
              <a:t>.</a:t>
            </a:r>
          </a:p>
          <a:p>
            <a:pPr eaLnBrk="1" hangingPunct="1">
              <a:defRPr/>
            </a:pPr>
            <a:r>
              <a:rPr lang="ko-KR" altLang="en-US" sz="2200" dirty="0"/>
              <a:t>나의 소비가 다른 이의 소비에 지장을 주지 않는다</a:t>
            </a:r>
            <a:r>
              <a:rPr lang="en-US" altLang="ko-KR" sz="2200" dirty="0"/>
              <a:t>. </a:t>
            </a:r>
          </a:p>
          <a:p>
            <a:pPr eaLnBrk="1" hangingPunct="1">
              <a:defRPr/>
            </a:pPr>
            <a:r>
              <a:rPr lang="ko-KR" altLang="en-US" sz="2200" dirty="0"/>
              <a:t>나는 나의 소비로부터 다른 이를 배제할 수 없다</a:t>
            </a:r>
            <a:r>
              <a:rPr lang="en-US" altLang="ko-KR" sz="2200" dirty="0"/>
              <a:t>.</a:t>
            </a:r>
          </a:p>
          <a:p>
            <a:pPr eaLnBrk="1" hangingPunct="1">
              <a:defRPr/>
            </a:pPr>
            <a:r>
              <a:rPr lang="ko-KR" altLang="en-US" sz="2200" dirty="0"/>
              <a:t>따라서 아무런 대가도 치르지 않고 소비에 참여하려는 사람이 생길 수 있다</a:t>
            </a:r>
            <a:r>
              <a:rPr lang="en-US" altLang="ko-KR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940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미디어상품의 한계비용은 </a:t>
            </a:r>
            <a:r>
              <a:rPr lang="en-US" altLang="ko-KR" dirty="0"/>
              <a:t>0</a:t>
            </a:r>
            <a:r>
              <a:rPr lang="ko-KR" altLang="en-US" dirty="0"/>
              <a:t>원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600" dirty="0"/>
              <a:t>대량복제기술을 전제로 하는 미디어상품은 원판을 만드는 데는 많은 비용과 시간이 드나</a:t>
            </a:r>
            <a:r>
              <a:rPr lang="en-US" altLang="ko-KR" sz="2600" dirty="0"/>
              <a:t>,  </a:t>
            </a:r>
            <a:r>
              <a:rPr lang="ko-KR" altLang="en-US" sz="2600" dirty="0"/>
              <a:t>원판과 같은 복사판을 만드는 비용은 거의 들지 않는다</a:t>
            </a:r>
            <a:r>
              <a:rPr lang="en-US" altLang="ko-KR" sz="26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600" dirty="0"/>
              <a:t>초판에 대부분의 생산비가 투입되고 재판부터는 단지 복제비용만 든다</a:t>
            </a:r>
            <a:r>
              <a:rPr lang="en-US" altLang="ko-KR" sz="26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600" dirty="0"/>
              <a:t>한계비용</a:t>
            </a:r>
            <a:r>
              <a:rPr lang="en-US" altLang="ko-KR" sz="2600" dirty="0"/>
              <a:t>: </a:t>
            </a:r>
            <a:r>
              <a:rPr lang="ko-KR" altLang="en-US" sz="2600" dirty="0"/>
              <a:t>추가적인 소비를 발생시키기 위해 생산자가 지불하는 비용</a:t>
            </a:r>
            <a:r>
              <a:rPr lang="en-US" altLang="ko-KR" sz="26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600" dirty="0"/>
              <a:t>일반적인 재화의 경우 재화의 가격은 한계비용이다</a:t>
            </a:r>
            <a:r>
              <a:rPr lang="en-US" altLang="ko-KR" sz="26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600" dirty="0"/>
              <a:t>공공재의 경우</a:t>
            </a:r>
            <a:r>
              <a:rPr lang="en-US" altLang="ko-KR" sz="2600" dirty="0"/>
              <a:t>, </a:t>
            </a:r>
            <a:r>
              <a:rPr lang="ko-KR" altLang="en-US" sz="2600" dirty="0"/>
              <a:t>한계비용은 </a:t>
            </a:r>
            <a:r>
              <a:rPr lang="en-US" altLang="ko-KR" sz="2600" dirty="0"/>
              <a:t>0</a:t>
            </a:r>
            <a:r>
              <a:rPr lang="ko-KR" altLang="en-US" sz="2600" dirty="0"/>
              <a:t>에 가깝다</a:t>
            </a:r>
            <a:r>
              <a:rPr lang="en-US" altLang="ko-KR" sz="2800" dirty="0">
                <a:latin typeface="새굴림" pitchFamily="50" charset="-127"/>
                <a:ea typeface="새굴림" pitchFamily="50" charset="-127"/>
              </a:rPr>
              <a:t>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8C48D29-CB4F-43E2-AED4-9BB510149B30}"/>
              </a:ext>
            </a:extLst>
          </p:cNvPr>
          <p:cNvCxnSpPr/>
          <p:nvPr/>
        </p:nvCxnSpPr>
        <p:spPr>
          <a:xfrm>
            <a:off x="7668344" y="1591056"/>
            <a:ext cx="2592288" cy="25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E0F208B-0995-4841-B138-E0EB9D35B689}"/>
              </a:ext>
            </a:extLst>
          </p:cNvPr>
          <p:cNvSpPr txBox="1"/>
          <p:nvPr/>
        </p:nvSpPr>
        <p:spPr>
          <a:xfrm>
            <a:off x="10476656" y="1700808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 개 만드는데 돈을 거의 다 </a:t>
            </a:r>
            <a:r>
              <a:rPr lang="ko-KR" altLang="en-US" dirty="0" err="1"/>
              <a:t>소모하게됨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AE64E-598B-4784-8632-6BCB41EB141A}"/>
              </a:ext>
            </a:extLst>
          </p:cNvPr>
          <p:cNvSpPr txBox="1"/>
          <p:nvPr/>
        </p:nvSpPr>
        <p:spPr>
          <a:xfrm>
            <a:off x="9612560" y="3573016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생산 비용 대비 가격이 좋으면 생산함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미디어는 재생산 비용이 매우 쌈</a:t>
            </a:r>
          </a:p>
        </p:txBody>
      </p:sp>
    </p:spTree>
    <p:extLst>
      <p:ext uri="{BB962C8B-B14F-4D97-AF65-F5344CB8AC3E}">
        <p14:creationId xmlns:p14="http://schemas.microsoft.com/office/powerpoint/2010/main" val="116290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공공재의 딜레마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공공재의 딜레마</a:t>
            </a:r>
            <a:r>
              <a:rPr lang="en-US" altLang="ko-KR" dirty="0"/>
              <a:t>: </a:t>
            </a:r>
            <a:r>
              <a:rPr lang="ko-KR" altLang="en-US" dirty="0"/>
              <a:t>공공재의 가격은 </a:t>
            </a:r>
            <a:r>
              <a:rPr lang="en-US" altLang="ko-KR" dirty="0"/>
              <a:t>0</a:t>
            </a:r>
            <a:r>
              <a:rPr lang="ko-KR" altLang="en-US" dirty="0"/>
              <a:t>원이 되어야 한다</a:t>
            </a:r>
            <a:r>
              <a:rPr lang="en-US" altLang="ko-KR" dirty="0"/>
              <a:t>. </a:t>
            </a:r>
            <a:r>
              <a:rPr lang="ko-KR" altLang="en-US" dirty="0"/>
              <a:t>그러나 공공재의 가격이 </a:t>
            </a:r>
            <a:r>
              <a:rPr lang="en-US" altLang="ko-KR" dirty="0"/>
              <a:t>0</a:t>
            </a:r>
            <a:r>
              <a:rPr lang="ko-KR" altLang="en-US" dirty="0"/>
              <a:t>원이라면 공공재를 생산할 유인이 없어진다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미디어상품은 일반적인 의미에서의 가격결정조건을 적용할 수 없고</a:t>
            </a:r>
            <a:r>
              <a:rPr lang="en-US" altLang="ko-KR" dirty="0"/>
              <a:t>, </a:t>
            </a:r>
            <a:r>
              <a:rPr lang="ko-KR" altLang="en-US" dirty="0"/>
              <a:t>정상적인 시장이 작동할 수 없는 상태</a:t>
            </a:r>
            <a:r>
              <a:rPr lang="en-US" altLang="ko-KR" dirty="0"/>
              <a:t>, </a:t>
            </a:r>
            <a:r>
              <a:rPr lang="ko-KR" altLang="en-US" dirty="0"/>
              <a:t>즉 시장실패 요인을 내재하고 있다</a:t>
            </a:r>
            <a:r>
              <a:rPr lang="en-US" altLang="ko-KR" dirty="0">
                <a:latin typeface="새굴림" pitchFamily="50" charset="-127"/>
                <a:ea typeface="새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‘</a:t>
            </a:r>
            <a:r>
              <a:rPr lang="ko-KR" altLang="en-US" dirty="0"/>
              <a:t>공공재의 딜레마’ 해결 방안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dirty="0"/>
              <a:t>1.</a:t>
            </a:r>
            <a:r>
              <a:rPr lang="ko-KR" altLang="en-US" dirty="0"/>
              <a:t>시장외적 기구에 의해 상품을 제공한다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/>
              <a:t>방송프로그램이 공영 및 국영으로 제공되는 경우</a:t>
            </a:r>
            <a:r>
              <a:rPr lang="en-US" altLang="ko-KR" dirty="0"/>
              <a:t>. </a:t>
            </a:r>
            <a:r>
              <a:rPr lang="ko-KR" altLang="en-US" dirty="0"/>
              <a:t>정부에 의한 공공 데이터베이스 구축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dirty="0"/>
              <a:t>2.</a:t>
            </a:r>
            <a:r>
              <a:rPr lang="ko-KR" altLang="en-US" dirty="0"/>
              <a:t>판매수입 외에 추가적인 </a:t>
            </a:r>
            <a:r>
              <a:rPr lang="ko-KR" altLang="en-US" dirty="0" err="1"/>
              <a:t>수익원을</a:t>
            </a:r>
            <a:r>
              <a:rPr lang="ko-KR" altLang="en-US" dirty="0"/>
              <a:t> 구한다</a:t>
            </a:r>
            <a:r>
              <a:rPr lang="en-US" altLang="ko-KR" dirty="0"/>
              <a:t>. </a:t>
            </a:r>
            <a:r>
              <a:rPr lang="ko-KR" altLang="en-US" dirty="0"/>
              <a:t>광고의 도입이 대표적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/>
              <a:t>신문이나 방송은 낮은 가격이나 무료로 제공하고 그 대신</a:t>
            </a:r>
            <a:r>
              <a:rPr lang="en-US" altLang="ko-KR" dirty="0"/>
              <a:t>, </a:t>
            </a:r>
            <a:r>
              <a:rPr lang="ko-KR" altLang="en-US" dirty="0"/>
              <a:t>자신의 상품에 대한 소비자의 주목을 광고주에게 판매한다</a:t>
            </a:r>
            <a:r>
              <a:rPr lang="en-US" altLang="ko-KR" dirty="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/>
              <a:t>방송기업이 시장에 판매하는 상품은 방송프로그램이 아니라</a:t>
            </a:r>
            <a:r>
              <a:rPr lang="en-US" altLang="ko-KR" dirty="0"/>
              <a:t>, </a:t>
            </a:r>
            <a:r>
              <a:rPr lang="ko-KR" altLang="en-US" dirty="0"/>
              <a:t>그 방송프로그램을 시청하는 시청자이다</a:t>
            </a:r>
            <a:r>
              <a:rPr lang="en-US" altLang="ko-KR" dirty="0"/>
              <a:t>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149A362-2900-4829-A697-316AAD92D519}"/>
              </a:ext>
            </a:extLst>
          </p:cNvPr>
          <p:cNvCxnSpPr/>
          <p:nvPr/>
        </p:nvCxnSpPr>
        <p:spPr>
          <a:xfrm>
            <a:off x="8280400" y="1052736"/>
            <a:ext cx="1836216" cy="53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FCACD0-9E48-40DE-B270-7C943376C8C4}"/>
              </a:ext>
            </a:extLst>
          </p:cNvPr>
          <p:cNvSpPr txBox="1"/>
          <p:nvPr/>
        </p:nvSpPr>
        <p:spPr>
          <a:xfrm>
            <a:off x="10116616" y="119675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소비자가 아닌 다른 사람에게 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42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무단복제의 문제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무단복제는 미디어상품 생산자로 하여금 초판비용을 회수할 수 없게 만든다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한편 무단복제의 문제는 문화 생산 및 소비에서의 기술적 가능성과 미디어산업의 자본주의적 실재가 충돌하는 쟁점이라고 할 수 있다</a:t>
            </a:r>
            <a:r>
              <a:rPr lang="en-US" altLang="ko-KR" sz="2800" dirty="0">
                <a:latin typeface="새굴림" pitchFamily="50" charset="-127"/>
                <a:ea typeface="새굴림" pitchFamily="50" charset="-127"/>
              </a:rPr>
              <a:t>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88EE64C-C5D8-41E4-8A50-7B2F028F842F}"/>
              </a:ext>
            </a:extLst>
          </p:cNvPr>
          <p:cNvCxnSpPr/>
          <p:nvPr/>
        </p:nvCxnSpPr>
        <p:spPr>
          <a:xfrm>
            <a:off x="7956376" y="2276872"/>
            <a:ext cx="345638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C3D20BA-5474-4436-AA1F-D71A28E4AB25}"/>
              </a:ext>
            </a:extLst>
          </p:cNvPr>
          <p:cNvSpPr txBox="1"/>
          <p:nvPr/>
        </p:nvSpPr>
        <p:spPr>
          <a:xfrm>
            <a:off x="11404119" y="232581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저작권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8E5A395-9001-4067-9CFA-ED0EF804B2D3}"/>
              </a:ext>
            </a:extLst>
          </p:cNvPr>
          <p:cNvCxnSpPr/>
          <p:nvPr/>
        </p:nvCxnSpPr>
        <p:spPr>
          <a:xfrm>
            <a:off x="10116616" y="41490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3325BE-D38B-4FAA-B9EE-E1E82C783420}"/>
              </a:ext>
            </a:extLst>
          </p:cNvPr>
          <p:cNvSpPr txBox="1"/>
          <p:nvPr/>
        </p:nvSpPr>
        <p:spPr>
          <a:xfrm>
            <a:off x="10548664" y="3752369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ㅣ기계의</a:t>
            </a:r>
            <a:r>
              <a:rPr lang="ko-KR" altLang="en-US" dirty="0"/>
              <a:t> 발전은 어쩌면 한계비용을 모두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만들수도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50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7" y="1412776"/>
            <a:ext cx="6086240" cy="388843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Mega Machine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653136"/>
            <a:ext cx="3456384" cy="198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33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200" dirty="0"/>
              <a:t>1.</a:t>
            </a:r>
            <a:r>
              <a:rPr lang="ko-KR" altLang="en-US" sz="2200" dirty="0"/>
              <a:t>매스미디어는 대규모의 자본을 필요로 한다</a:t>
            </a:r>
            <a:r>
              <a:rPr lang="en-US" altLang="ko-KR" sz="2200" dirty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200" dirty="0"/>
              <a:t>2.</a:t>
            </a:r>
            <a:r>
              <a:rPr lang="ko-KR" altLang="en-US" sz="2200" dirty="0"/>
              <a:t>매스미디어는 대량복제기술을 전제로 한다</a:t>
            </a:r>
            <a:r>
              <a:rPr lang="en-US" altLang="ko-KR" sz="2200" dirty="0"/>
              <a:t>.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200" dirty="0"/>
              <a:t>3.</a:t>
            </a:r>
            <a:r>
              <a:rPr lang="ko-KR" altLang="en-US" sz="2200" dirty="0"/>
              <a:t>매스미디어를 통한 문화는 상품의 형태로 시장에 등장한다</a:t>
            </a:r>
            <a:r>
              <a:rPr lang="en-US" altLang="ko-KR" sz="2200" dirty="0"/>
              <a:t>. </a:t>
            </a:r>
            <a:r>
              <a:rPr lang="ko-KR" altLang="en-US" sz="2200" dirty="0"/>
              <a:t>경제원리를 따른다</a:t>
            </a:r>
            <a:r>
              <a:rPr lang="en-US" altLang="ko-KR" sz="2200" dirty="0"/>
              <a:t>.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200" dirty="0"/>
              <a:t>4.</a:t>
            </a:r>
            <a:r>
              <a:rPr lang="ko-KR" altLang="en-US" sz="2200" dirty="0"/>
              <a:t>미디어상품의 생산에는 분업체계를 갖춘 조직이 필요하다</a:t>
            </a:r>
            <a:r>
              <a:rPr lang="en-US" altLang="ko-KR" sz="2200" dirty="0"/>
              <a:t>.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200" dirty="0"/>
              <a:t>5.</a:t>
            </a:r>
            <a:r>
              <a:rPr lang="ko-KR" altLang="en-US" sz="2200" dirty="0"/>
              <a:t>미디어상품은 불특정 다수</a:t>
            </a:r>
            <a:r>
              <a:rPr lang="en-US" altLang="ko-KR" sz="2200" dirty="0"/>
              <a:t>, </a:t>
            </a:r>
            <a:r>
              <a:rPr lang="ko-KR" altLang="en-US" sz="2200" dirty="0"/>
              <a:t>대중을 상대로 한다</a:t>
            </a:r>
            <a:r>
              <a:rPr lang="en-US" altLang="ko-KR" sz="2200" dirty="0"/>
              <a:t>. </a:t>
            </a:r>
            <a:r>
              <a:rPr lang="ko-KR" altLang="en-US" sz="2200" dirty="0"/>
              <a:t>대중은 원자화</a:t>
            </a:r>
            <a:r>
              <a:rPr lang="en-US" altLang="ko-KR" sz="2200" dirty="0"/>
              <a:t>, </a:t>
            </a:r>
            <a:r>
              <a:rPr lang="ko-KR" altLang="en-US" sz="2200" dirty="0"/>
              <a:t>개별화되어 있다</a:t>
            </a:r>
            <a:r>
              <a:rPr lang="en-US" altLang="ko-KR" sz="220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아날로그 미디어에서 매스커뮤니케이션의 특징</a:t>
            </a:r>
          </a:p>
        </p:txBody>
      </p:sp>
    </p:spTree>
    <p:extLst>
      <p:ext uri="{BB962C8B-B14F-4D97-AF65-F5344CB8AC3E}">
        <p14:creationId xmlns:p14="http://schemas.microsoft.com/office/powerpoint/2010/main" val="2686750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마틴</a:t>
            </a:r>
            <a:r>
              <a:rPr lang="ko-KR" altLang="en-US" dirty="0"/>
              <a:t> 포드</a:t>
            </a:r>
            <a:r>
              <a:rPr lang="en-US" altLang="ko-KR" dirty="0"/>
              <a:t>, 『</a:t>
            </a:r>
            <a:r>
              <a:rPr lang="ko-KR" altLang="en-US" dirty="0"/>
              <a:t>로봇의 부상</a:t>
            </a:r>
            <a:r>
              <a:rPr lang="en-US" altLang="ko-KR" dirty="0"/>
              <a:t>』, </a:t>
            </a:r>
            <a:r>
              <a:rPr lang="ko-KR" altLang="en-US" dirty="0"/>
              <a:t>이창희 역</a:t>
            </a:r>
            <a:r>
              <a:rPr lang="en-US" altLang="ko-KR" dirty="0"/>
              <a:t>, </a:t>
            </a:r>
            <a:r>
              <a:rPr lang="ko-KR" altLang="en-US" dirty="0"/>
              <a:t>세종서적</a:t>
            </a:r>
            <a:r>
              <a:rPr lang="en-US" altLang="ko-KR" dirty="0"/>
              <a:t>, 2016.</a:t>
            </a:r>
          </a:p>
          <a:p>
            <a:r>
              <a:rPr lang="ko-KR" altLang="en-US" dirty="0"/>
              <a:t>제리 </a:t>
            </a:r>
            <a:r>
              <a:rPr lang="ko-KR" altLang="en-US" dirty="0" err="1"/>
              <a:t>카플란</a:t>
            </a:r>
            <a:r>
              <a:rPr lang="en-US" altLang="ko-KR" dirty="0"/>
              <a:t>,『</a:t>
            </a:r>
            <a:r>
              <a:rPr lang="ko-KR" altLang="en-US" dirty="0"/>
              <a:t>인공지능의 미래</a:t>
            </a:r>
            <a:r>
              <a:rPr lang="en-US" altLang="ko-KR" dirty="0"/>
              <a:t>』, </a:t>
            </a:r>
            <a:r>
              <a:rPr lang="ko-KR" altLang="en-US" dirty="0"/>
              <a:t>신동숙 역</a:t>
            </a:r>
            <a:r>
              <a:rPr lang="en-US" altLang="ko-KR" dirty="0"/>
              <a:t>, </a:t>
            </a:r>
            <a:r>
              <a:rPr lang="ko-KR" altLang="en-US" dirty="0" err="1"/>
              <a:t>한스미디어</a:t>
            </a:r>
            <a:r>
              <a:rPr lang="en-US" altLang="ko-KR" dirty="0"/>
              <a:t>, 2017.</a:t>
            </a:r>
          </a:p>
          <a:p>
            <a:endParaRPr lang="en-US" altLang="ko-KR" dirty="0"/>
          </a:p>
          <a:p>
            <a:r>
              <a:rPr lang="ko-KR" altLang="en-US" dirty="0"/>
              <a:t>위 두 책 중 하나를 골라 읽으세요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인공지능이 </a:t>
            </a:r>
            <a:r>
              <a:rPr lang="en-US" altLang="ko-KR" dirty="0"/>
              <a:t>‘</a:t>
            </a:r>
            <a:r>
              <a:rPr lang="ko-KR" altLang="en-US" dirty="0"/>
              <a:t>노동</a:t>
            </a:r>
            <a:r>
              <a:rPr lang="en-US" altLang="ko-KR" dirty="0"/>
              <a:t>’</a:t>
            </a:r>
            <a:r>
              <a:rPr lang="ko-KR" altLang="en-US" dirty="0"/>
              <a:t>에 미치는 영향을 중심으로 서평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 자정까지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rosa0@snu.ac.kr</a:t>
            </a:r>
            <a:r>
              <a:rPr lang="ko-KR" altLang="en-US" dirty="0"/>
              <a:t>로 제출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서평 </a:t>
            </a:r>
            <a:r>
              <a:rPr lang="ko-KR" altLang="en-US" dirty="0" err="1"/>
              <a:t>레포트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5EF11-74E3-40C3-8587-F039AED0171C}"/>
              </a:ext>
            </a:extLst>
          </p:cNvPr>
          <p:cNvSpPr txBox="1"/>
          <p:nvPr/>
        </p:nvSpPr>
        <p:spPr>
          <a:xfrm>
            <a:off x="9828584" y="22768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과제임</a:t>
            </a:r>
          </a:p>
        </p:txBody>
      </p:sp>
    </p:spTree>
    <p:extLst>
      <p:ext uri="{BB962C8B-B14F-4D97-AF65-F5344CB8AC3E}">
        <p14:creationId xmlns:p14="http://schemas.microsoft.com/office/powerpoint/2010/main" val="163421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138289" cy="4459337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95621" y="295456"/>
            <a:ext cx="8229600" cy="1252728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3EB136B-0516-4939-8F5D-8320F0ABBE0A}"/>
              </a:ext>
            </a:extLst>
          </p:cNvPr>
          <p:cNvCxnSpPr>
            <a:cxnSpLocks/>
          </p:cNvCxnSpPr>
          <p:nvPr/>
        </p:nvCxnSpPr>
        <p:spPr>
          <a:xfrm>
            <a:off x="-174900" y="3789040"/>
            <a:ext cx="996856" cy="70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B35028-CE73-48A9-811E-781F374928C6}"/>
              </a:ext>
            </a:extLst>
          </p:cNvPr>
          <p:cNvSpPr txBox="1"/>
          <p:nvPr/>
        </p:nvSpPr>
        <p:spPr>
          <a:xfrm>
            <a:off x="-3420888" y="2996952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밧줄이 도구</a:t>
            </a:r>
            <a:endParaRPr lang="en-US" altLang="ko-KR" dirty="0"/>
          </a:p>
          <a:p>
            <a:r>
              <a:rPr lang="ko-KR" altLang="en-US" dirty="0"/>
              <a:t>일을 하도록 강제 </a:t>
            </a:r>
            <a:r>
              <a:rPr lang="en-US" altLang="ko-KR" dirty="0"/>
              <a:t>: </a:t>
            </a:r>
            <a:r>
              <a:rPr lang="ko-KR" altLang="en-US" dirty="0"/>
              <a:t>기계</a:t>
            </a:r>
            <a:endParaRPr lang="en-US" altLang="ko-KR" dirty="0"/>
          </a:p>
          <a:p>
            <a:r>
              <a:rPr lang="ko-KR" altLang="en-US" dirty="0"/>
              <a:t>여기서는 조직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생산성의 핵심은 기계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451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700808"/>
            <a:ext cx="4392488" cy="247077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852936"/>
            <a:ext cx="5320951" cy="337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3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생산성의 핵심이 노동자의 숙련에 있는가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아니면 노동자 밖의 메커니즘에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어떤 권력관계가 내포되어 있는가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어떤 종류의 사회조직인가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인간 노동은 어떻게 이용되고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어떤 종류의 지식이 사용되고 있는가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무슨 공통점과 차이점이 보이는가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92EBAE-7EBD-461E-9C9A-4EBD9B7F04FB}"/>
              </a:ext>
            </a:extLst>
          </p:cNvPr>
          <p:cNvCxnSpPr/>
          <p:nvPr/>
        </p:nvCxnSpPr>
        <p:spPr>
          <a:xfrm>
            <a:off x="6516216" y="3429000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F5428D-E9BF-4500-8C3D-877670A06014}"/>
              </a:ext>
            </a:extLst>
          </p:cNvPr>
          <p:cNvSpPr txBox="1"/>
          <p:nvPr/>
        </p:nvSpPr>
        <p:spPr>
          <a:xfrm>
            <a:off x="7740352" y="3284984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메커니즘에 있음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93D34-D245-45CB-846D-BC6F0A68D66F}"/>
              </a:ext>
            </a:extLst>
          </p:cNvPr>
          <p:cNvCxnSpPr/>
          <p:nvPr/>
        </p:nvCxnSpPr>
        <p:spPr>
          <a:xfrm>
            <a:off x="6084168" y="3931315"/>
            <a:ext cx="1656184" cy="21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7AC7F1-CDD9-42C2-A5D0-DA2EF5129D3C}"/>
              </a:ext>
            </a:extLst>
          </p:cNvPr>
          <p:cNvSpPr txBox="1"/>
          <p:nvPr/>
        </p:nvSpPr>
        <p:spPr>
          <a:xfrm>
            <a:off x="7824875" y="3825914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수직적인 </a:t>
            </a:r>
            <a:endParaRPr lang="en-US" altLang="ko-KR" dirty="0"/>
          </a:p>
          <a:p>
            <a:r>
              <a:rPr lang="ko-KR" altLang="en-US" dirty="0"/>
              <a:t>권력관계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49B6C4-65E7-444A-96B7-C742C7963D0D}"/>
              </a:ext>
            </a:extLst>
          </p:cNvPr>
          <p:cNvCxnSpPr>
            <a:stCxn id="9" idx="3"/>
          </p:cNvCxnSpPr>
          <p:nvPr/>
        </p:nvCxnSpPr>
        <p:spPr>
          <a:xfrm flipV="1">
            <a:off x="9228523" y="3608149"/>
            <a:ext cx="600061" cy="54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B4D1D0-2A89-4924-A19E-832B4D770EDC}"/>
              </a:ext>
            </a:extLst>
          </p:cNvPr>
          <p:cNvSpPr txBox="1"/>
          <p:nvPr/>
        </p:nvSpPr>
        <p:spPr>
          <a:xfrm>
            <a:off x="9936584" y="3032086"/>
            <a:ext cx="226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권력자가 일의 효율성을 바꿀 수 있다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4B0A2D-C47A-4C42-8063-CCACCABFE2C7}"/>
              </a:ext>
            </a:extLst>
          </p:cNvPr>
          <p:cNvCxnSpPr>
            <a:endCxn id="6" idx="0"/>
          </p:cNvCxnSpPr>
          <p:nvPr/>
        </p:nvCxnSpPr>
        <p:spPr>
          <a:xfrm flipH="1">
            <a:off x="8442176" y="2675467"/>
            <a:ext cx="630808" cy="60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710A1D-E879-47B9-83A0-082452120C5F}"/>
              </a:ext>
            </a:extLst>
          </p:cNvPr>
          <p:cNvSpPr txBox="1"/>
          <p:nvPr/>
        </p:nvSpPr>
        <p:spPr>
          <a:xfrm>
            <a:off x="9360024" y="2171996"/>
            <a:ext cx="162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조직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6DC458-C5DB-45C7-816E-C4BB3D3DE079}"/>
              </a:ext>
            </a:extLst>
          </p:cNvPr>
          <p:cNvCxnSpPr/>
          <p:nvPr/>
        </p:nvCxnSpPr>
        <p:spPr>
          <a:xfrm>
            <a:off x="6084168" y="4472245"/>
            <a:ext cx="2358008" cy="46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868E71-2482-4FD4-8292-84B7B99242A2}"/>
              </a:ext>
            </a:extLst>
          </p:cNvPr>
          <p:cNvSpPr txBox="1"/>
          <p:nvPr/>
        </p:nvSpPr>
        <p:spPr>
          <a:xfrm>
            <a:off x="8686800" y="4651394"/>
            <a:ext cx="229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협업과 분업</a:t>
            </a:r>
            <a:endParaRPr lang="en-US" altLang="ko-KR" dirty="0"/>
          </a:p>
          <a:p>
            <a:r>
              <a:rPr lang="ko-KR" altLang="en-US" dirty="0"/>
              <a:t>표준화</a:t>
            </a:r>
            <a:r>
              <a:rPr lang="en-US" altLang="ko-KR" dirty="0"/>
              <a:t>,</a:t>
            </a:r>
            <a:r>
              <a:rPr lang="ko-KR" altLang="en-US" dirty="0"/>
              <a:t>정형화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E0EB5A3-B9D8-44DE-BA40-CF29F217BE37}"/>
              </a:ext>
            </a:extLst>
          </p:cNvPr>
          <p:cNvCxnSpPr/>
          <p:nvPr/>
        </p:nvCxnSpPr>
        <p:spPr>
          <a:xfrm>
            <a:off x="6257930" y="5661248"/>
            <a:ext cx="1308659" cy="2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91159C-2CAB-4C57-B853-AC2BB3A8BF13}"/>
              </a:ext>
            </a:extLst>
          </p:cNvPr>
          <p:cNvSpPr txBox="1"/>
          <p:nvPr/>
        </p:nvSpPr>
        <p:spPr>
          <a:xfrm>
            <a:off x="7824875" y="5805264"/>
            <a:ext cx="301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물리학</a:t>
            </a:r>
            <a:r>
              <a:rPr lang="en-US" altLang="ko-KR" dirty="0"/>
              <a:t>,</a:t>
            </a:r>
            <a:r>
              <a:rPr lang="ko-KR" altLang="en-US" dirty="0"/>
              <a:t>건축학</a:t>
            </a:r>
            <a:r>
              <a:rPr lang="en-US" altLang="ko-KR" dirty="0"/>
              <a:t>,</a:t>
            </a:r>
            <a:r>
              <a:rPr lang="ko-KR" altLang="en-US" dirty="0"/>
              <a:t>천문학</a:t>
            </a:r>
          </a:p>
        </p:txBody>
      </p:sp>
    </p:spTree>
    <p:extLst>
      <p:ext uri="{BB962C8B-B14F-4D97-AF65-F5344CB8AC3E}">
        <p14:creationId xmlns:p14="http://schemas.microsoft.com/office/powerpoint/2010/main" val="38175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대규모 작업</a:t>
            </a:r>
            <a:r>
              <a:rPr lang="en-US" altLang="ko-KR" dirty="0"/>
              <a:t>, </a:t>
            </a:r>
            <a:r>
              <a:rPr lang="ko-KR" altLang="en-US" dirty="0"/>
              <a:t>집합적 노동</a:t>
            </a:r>
            <a:r>
              <a:rPr lang="en-US" altLang="ko-KR" dirty="0"/>
              <a:t>, </a:t>
            </a:r>
            <a:r>
              <a:rPr lang="ko-KR" altLang="en-US" dirty="0"/>
              <a:t>작업과정의 분할과 전문화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인간 노동의 부품화</a:t>
            </a:r>
            <a:r>
              <a:rPr lang="en-US" altLang="ko-KR" dirty="0"/>
              <a:t>, </a:t>
            </a:r>
            <a:r>
              <a:rPr lang="ko-KR" altLang="en-US" dirty="0"/>
              <a:t>단순화</a:t>
            </a:r>
            <a:r>
              <a:rPr lang="en-US" altLang="ko-KR" dirty="0"/>
              <a:t>, </a:t>
            </a:r>
            <a:r>
              <a:rPr lang="ko-KR" altLang="en-US" dirty="0"/>
              <a:t>표준화</a:t>
            </a:r>
            <a:endParaRPr lang="en-US" altLang="ko-KR" dirty="0"/>
          </a:p>
          <a:p>
            <a:r>
              <a:rPr lang="ko-KR" altLang="en-US" dirty="0"/>
              <a:t>중앙의 권력</a:t>
            </a:r>
            <a:r>
              <a:rPr lang="en-US" altLang="ko-KR" dirty="0"/>
              <a:t>, </a:t>
            </a:r>
            <a:r>
              <a:rPr lang="ko-KR" altLang="en-US" dirty="0"/>
              <a:t>통제와 관리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과학적 지식과 계산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차이는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Maga</a:t>
            </a:r>
            <a:r>
              <a:rPr lang="en-US" altLang="ko-KR" dirty="0"/>
              <a:t> Machine</a:t>
            </a:r>
            <a:r>
              <a:rPr lang="ko-KR" altLang="en-US" dirty="0"/>
              <a:t>은 인간 부품으로 만들어진다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노동절약적이지 않다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CB7AB7E-63E0-4F4B-A1D1-92CC292990E3}"/>
              </a:ext>
            </a:extLst>
          </p:cNvPr>
          <p:cNvCxnSpPr/>
          <p:nvPr/>
        </p:nvCxnSpPr>
        <p:spPr>
          <a:xfrm flipV="1">
            <a:off x="7812360" y="4797152"/>
            <a:ext cx="180020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0669D-1325-47BE-A361-CD0295053369}"/>
              </a:ext>
            </a:extLst>
          </p:cNvPr>
          <p:cNvSpPr txBox="1"/>
          <p:nvPr/>
        </p:nvSpPr>
        <p:spPr>
          <a:xfrm>
            <a:off x="10044608" y="4437112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한정된 영토 안에서 많은 인구를 보장하기 위해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FB58D1-6B7D-48BC-846B-5114270F689D}"/>
              </a:ext>
            </a:extLst>
          </p:cNvPr>
          <p:cNvCxnSpPr/>
          <p:nvPr/>
        </p:nvCxnSpPr>
        <p:spPr>
          <a:xfrm>
            <a:off x="8028384" y="5589240"/>
            <a:ext cx="1800200" cy="53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5B0C04-86EF-4BFE-844A-94635E149198}"/>
              </a:ext>
            </a:extLst>
          </p:cNvPr>
          <p:cNvSpPr txBox="1"/>
          <p:nvPr/>
        </p:nvSpPr>
        <p:spPr>
          <a:xfrm>
            <a:off x="10044608" y="587727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많은 사람을 모으기 위해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50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ko-KR" altLang="en-US" dirty="0"/>
              <a:t>자본주의에서는 거의 모든 것을 돈을 주고 팔고 살 수 있다</a:t>
            </a:r>
            <a:r>
              <a:rPr lang="en-US" altLang="ko-KR" dirty="0"/>
              <a:t>.  </a:t>
            </a:r>
            <a:r>
              <a:rPr lang="ko-KR" altLang="en-US" dirty="0"/>
              <a:t>상품</a:t>
            </a:r>
            <a:r>
              <a:rPr lang="en-US" altLang="ko-KR" dirty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ko-KR" altLang="en-US" dirty="0"/>
              <a:t>상품은 파는 자와 사는 자가 뚜렷이 구분된다</a:t>
            </a:r>
            <a:r>
              <a:rPr lang="en-US" altLang="ko-KR" dirty="0"/>
              <a:t>. </a:t>
            </a:r>
            <a:r>
              <a:rPr lang="ko-KR" altLang="en-US" dirty="0"/>
              <a:t>서로 알지 못한다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모든 상품은 화폐와의 교환 가능성을 목표로 생산된다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자본이란 이윤을 얻기 위해 투자되는 화폐이다</a:t>
            </a:r>
            <a:r>
              <a:rPr lang="en-US" altLang="ko-KR" dirty="0"/>
              <a:t>. </a:t>
            </a:r>
            <a:r>
              <a:rPr lang="ko-KR" altLang="en-US" dirty="0"/>
              <a:t>이윤을 얻기 위해 주식을</a:t>
            </a:r>
            <a:r>
              <a:rPr lang="en-US" altLang="ko-KR" dirty="0"/>
              <a:t>, </a:t>
            </a:r>
            <a:r>
              <a:rPr lang="ko-KR" altLang="en-US" dirty="0"/>
              <a:t>공장설비를</a:t>
            </a:r>
            <a:r>
              <a:rPr lang="en-US" altLang="ko-KR" dirty="0"/>
              <a:t>, </a:t>
            </a:r>
            <a:r>
              <a:rPr lang="ko-KR" altLang="en-US" dirty="0"/>
              <a:t>건물을 산다</a:t>
            </a:r>
            <a:r>
              <a:rPr lang="en-US" altLang="ko-KR" dirty="0"/>
              <a:t>. </a:t>
            </a:r>
            <a:r>
              <a:rPr lang="ko-KR" altLang="en-US" dirty="0"/>
              <a:t>이것이 자본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만물의 상품화와 자본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5C5AE-41A6-4D8E-8D4C-A7B63B7F0CC0}"/>
              </a:ext>
            </a:extLst>
          </p:cNvPr>
          <p:cNvSpPr txBox="1"/>
          <p:nvPr/>
        </p:nvSpPr>
        <p:spPr>
          <a:xfrm>
            <a:off x="10116616" y="1340768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기계를 사용하는 이유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생산성을 향상 시키기 위해서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노동력을 줄이기 위하여</a:t>
            </a:r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12A95B-DF98-4FD8-89B1-CBD4270B436E}"/>
              </a:ext>
            </a:extLst>
          </p:cNvPr>
          <p:cNvCxnSpPr/>
          <p:nvPr/>
        </p:nvCxnSpPr>
        <p:spPr>
          <a:xfrm>
            <a:off x="9684568" y="400506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98FFAB-C5BA-4374-B9F3-5B598A1475E2}"/>
              </a:ext>
            </a:extLst>
          </p:cNvPr>
          <p:cNvSpPr txBox="1"/>
          <p:nvPr/>
        </p:nvSpPr>
        <p:spPr>
          <a:xfrm>
            <a:off x="10482453" y="382039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이익을 얻기 위해서</a:t>
            </a:r>
          </a:p>
        </p:txBody>
      </p:sp>
    </p:spTree>
    <p:extLst>
      <p:ext uri="{BB962C8B-B14F-4D97-AF65-F5344CB8AC3E}">
        <p14:creationId xmlns:p14="http://schemas.microsoft.com/office/powerpoint/2010/main" val="298033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자본순환 도식</a:t>
            </a:r>
            <a:r>
              <a:rPr lang="en-US" altLang="ko-KR"/>
              <a:t>: M―C―M'</a:t>
            </a:r>
            <a:endParaRPr lang="ko-KR" altLang="en-US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/>
              <a:t>자본은 증식하고자 한다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M―M’</a:t>
            </a:r>
          </a:p>
          <a:p>
            <a:r>
              <a:rPr lang="ko-KR" altLang="en-US" sz="2400"/>
              <a:t>자본순환도식</a:t>
            </a:r>
            <a:r>
              <a:rPr lang="en-US" altLang="ko-KR" sz="2400"/>
              <a:t>: M―C―M‘</a:t>
            </a:r>
          </a:p>
          <a:p>
            <a:r>
              <a:rPr lang="en-US" altLang="ko-KR" sz="2400"/>
              <a:t>M―C(MP+LP)--P--C'―M'(M+∆M)</a:t>
            </a:r>
          </a:p>
          <a:p>
            <a:r>
              <a:rPr lang="ko-KR" altLang="en-US" sz="2400"/>
              <a:t>화폐</a:t>
            </a:r>
            <a:r>
              <a:rPr lang="en-US" altLang="ko-KR" sz="2400"/>
              <a:t>-</a:t>
            </a:r>
            <a:r>
              <a:rPr lang="ko-KR" altLang="en-US" sz="2400"/>
              <a:t>생산요소</a:t>
            </a:r>
            <a:r>
              <a:rPr lang="en-US" altLang="ko-KR" sz="2400"/>
              <a:t>-</a:t>
            </a:r>
            <a:r>
              <a:rPr lang="ko-KR" altLang="en-US" sz="2400"/>
              <a:t>생산</a:t>
            </a:r>
            <a:r>
              <a:rPr lang="en-US" altLang="ko-KR" sz="2400"/>
              <a:t>-</a:t>
            </a:r>
            <a:r>
              <a:rPr lang="ko-KR" altLang="en-US" sz="2400"/>
              <a:t>상품</a:t>
            </a:r>
            <a:r>
              <a:rPr lang="en-US" altLang="ko-KR" sz="2400"/>
              <a:t>-</a:t>
            </a:r>
            <a:r>
              <a:rPr lang="ko-KR" altLang="en-US" sz="2400"/>
              <a:t>화폐</a:t>
            </a:r>
            <a:endParaRPr lang="en-US" altLang="ko-KR" sz="2400"/>
          </a:p>
          <a:p>
            <a:r>
              <a:rPr lang="ko-KR" altLang="en-US" sz="2400"/>
              <a:t>이러한 자본증식 과정에서 노동력은 임금을 받아 소득을 얻는다</a:t>
            </a:r>
            <a:r>
              <a:rPr lang="en-US" altLang="ko-KR" sz="2400"/>
              <a:t>. </a:t>
            </a:r>
          </a:p>
          <a:p>
            <a:r>
              <a:rPr lang="ko-KR" altLang="en-US" sz="2400"/>
              <a:t>노동자의 소득은 자본이 주도하는 순환과정 속에서 발생한다</a:t>
            </a:r>
            <a:r>
              <a:rPr lang="en-US" altLang="ko-KR" sz="2400"/>
              <a:t>. </a:t>
            </a:r>
          </a:p>
          <a:p>
            <a:endParaRPr lang="ko-KR" altLang="en-US" sz="24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38365DF-3A9F-4D1D-9BA5-2E76896DCC49}"/>
              </a:ext>
            </a:extLst>
          </p:cNvPr>
          <p:cNvCxnSpPr/>
          <p:nvPr/>
        </p:nvCxnSpPr>
        <p:spPr>
          <a:xfrm flipH="1" flipV="1">
            <a:off x="457200" y="3645024"/>
            <a:ext cx="217058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F83C18-807A-4C18-94A0-D3BC6D45681D}"/>
              </a:ext>
            </a:extLst>
          </p:cNvPr>
          <p:cNvSpPr txBox="1"/>
          <p:nvPr/>
        </p:nvSpPr>
        <p:spPr>
          <a:xfrm>
            <a:off x="-900608" y="3429000"/>
            <a:ext cx="90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노동자</a:t>
            </a:r>
          </a:p>
        </p:txBody>
      </p:sp>
    </p:spTree>
    <p:extLst>
      <p:ext uri="{BB962C8B-B14F-4D97-AF65-F5344CB8AC3E}">
        <p14:creationId xmlns:p14="http://schemas.microsoft.com/office/powerpoint/2010/main" val="2725904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1188</TotalTime>
  <Words>1625</Words>
  <Application>Microsoft Office PowerPoint</Application>
  <PresentationFormat>화면 슬라이드 쇼(4:3)</PresentationFormat>
  <Paragraphs>223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HY강B</vt:lpstr>
      <vt:lpstr>HY견명조</vt:lpstr>
      <vt:lpstr>맑은 고딕</vt:lpstr>
      <vt:lpstr>새굴림</vt:lpstr>
      <vt:lpstr>Cambria</vt:lpstr>
      <vt:lpstr>Symbol</vt:lpstr>
      <vt:lpstr>파형</vt:lpstr>
      <vt:lpstr>8강  자본주의와 미디어산업</vt:lpstr>
      <vt:lpstr>PowerPoint 프레젠테이션</vt:lpstr>
      <vt:lpstr>Mega Machine</vt:lpstr>
      <vt:lpstr>PowerPoint 프레젠테이션</vt:lpstr>
      <vt:lpstr>PowerPoint 프레젠테이션</vt:lpstr>
      <vt:lpstr>무슨 공통점과 차이점이 보이는가?</vt:lpstr>
      <vt:lpstr>PowerPoint 프레젠테이션</vt:lpstr>
      <vt:lpstr>만물의 상품화와 자본</vt:lpstr>
      <vt:lpstr>자본순환 도식: M―C―M'</vt:lpstr>
      <vt:lpstr>노동자는 이중적으로 자유롭다. </vt:lpstr>
      <vt:lpstr>삶……!?</vt:lpstr>
      <vt:lpstr>이미 동의했다!!</vt:lpstr>
      <vt:lpstr>어떻게 노동력 가치 이상으로 노동하게 할 수 있는가? </vt:lpstr>
      <vt:lpstr>기계와 도구는 다르다.</vt:lpstr>
      <vt:lpstr>기계화는~</vt:lpstr>
      <vt:lpstr>테일러리즘과 포디즘</vt:lpstr>
      <vt:lpstr>노동자와 도구의 통일성이 해체되는 대신~</vt:lpstr>
      <vt:lpstr>노동자는 집합적 노동의 일부이다.</vt:lpstr>
      <vt:lpstr>자본순환의 가속화를 위한 압력</vt:lpstr>
      <vt:lpstr>미디어 상품</vt:lpstr>
      <vt:lpstr>미디어상품의 경험재적 성격</vt:lpstr>
      <vt:lpstr>공공재로서의 성격 </vt:lpstr>
      <vt:lpstr>미디어상품 소비의 비경합성</vt:lpstr>
      <vt:lpstr>미디어상품 소비의 비배제성</vt:lpstr>
      <vt:lpstr>무임승차자의 문제</vt:lpstr>
      <vt:lpstr>미디어상품의 한계비용은 0원</vt:lpstr>
      <vt:lpstr>공공재의 딜레마</vt:lpstr>
      <vt:lpstr>‘공공재의 딜레마’ 해결 방안</vt:lpstr>
      <vt:lpstr>무단복제의 문제</vt:lpstr>
      <vt:lpstr>아날로그 미디어에서 매스커뮤니케이션의 특징</vt:lpstr>
      <vt:lpstr>서평 레포트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과학기술과 미디어  강의 소개</dc:title>
  <dc:creator>Registered User</dc:creator>
  <cp:lastModifiedBy>원동욱</cp:lastModifiedBy>
  <cp:revision>103</cp:revision>
  <cp:lastPrinted>2018-04-19T13:03:00Z</cp:lastPrinted>
  <dcterms:created xsi:type="dcterms:W3CDTF">2018-03-01T12:03:45Z</dcterms:created>
  <dcterms:modified xsi:type="dcterms:W3CDTF">2018-06-07T05:08:05Z</dcterms:modified>
</cp:coreProperties>
</file>