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50"/>
  </p:handoutMasterIdLst>
  <p:sldIdLst>
    <p:sldId id="256" r:id="rId2"/>
    <p:sldId id="346" r:id="rId3"/>
    <p:sldId id="347" r:id="rId4"/>
    <p:sldId id="348" r:id="rId5"/>
    <p:sldId id="320" r:id="rId6"/>
    <p:sldId id="293" r:id="rId7"/>
    <p:sldId id="350" r:id="rId8"/>
    <p:sldId id="361" r:id="rId9"/>
    <p:sldId id="351" r:id="rId10"/>
    <p:sldId id="360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299" r:id="rId19"/>
    <p:sldId id="359" r:id="rId20"/>
    <p:sldId id="301" r:id="rId21"/>
    <p:sldId id="303" r:id="rId22"/>
    <p:sldId id="310" r:id="rId23"/>
    <p:sldId id="312" r:id="rId24"/>
    <p:sldId id="315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7" r:id="rId41"/>
    <p:sldId id="339" r:id="rId42"/>
    <p:sldId id="338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-145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13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종합과 정리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생각한다는 것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708920"/>
            <a:ext cx="3312368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2708920"/>
            <a:ext cx="1584176" cy="33843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3933056"/>
            <a:ext cx="136815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2864821"/>
            <a:ext cx="10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agent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0494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감지</a:t>
            </a:r>
            <a:r>
              <a:rPr lang="ko-KR" altLang="en-US" dirty="0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8068" y="557078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작동기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414908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환경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2649" y="30956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7132" y="535041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작용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048168" y="3095653"/>
            <a:ext cx="4404152" cy="0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06046" y="3461192"/>
            <a:ext cx="0" cy="73026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06046" y="4840521"/>
            <a:ext cx="0" cy="73026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00568" y="5719749"/>
            <a:ext cx="4404152" cy="0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1740" y="414472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컴퓨터는 개발되었을 당시에는 숫자만 다룰 수 있었다</a:t>
            </a:r>
            <a:r>
              <a:rPr lang="en-US" altLang="ko-KR" dirty="0"/>
              <a:t>. </a:t>
            </a:r>
            <a:r>
              <a:rPr lang="ko-KR" altLang="en-US" dirty="0"/>
              <a:t>다시 말해 계산만 할 수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서서히 텍스트도 다룰 수 있게 되고</a:t>
            </a:r>
            <a:r>
              <a:rPr lang="en-US" altLang="ko-KR" dirty="0"/>
              <a:t>, </a:t>
            </a:r>
            <a:r>
              <a:rPr lang="ko-KR" altLang="en-US" dirty="0"/>
              <a:t>글을 표현하는 것도 가능해졌다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사진이나 </a:t>
            </a:r>
            <a:r>
              <a:rPr lang="ko-KR" altLang="en-US" dirty="0"/>
              <a:t>음성기록</a:t>
            </a:r>
            <a:r>
              <a:rPr lang="en-US" altLang="ko-KR" dirty="0"/>
              <a:t>, </a:t>
            </a:r>
            <a:r>
              <a:rPr lang="ko-KR" altLang="en-US" dirty="0" smtClean="0"/>
              <a:t>동영상 </a:t>
            </a:r>
            <a:r>
              <a:rPr lang="ko-KR" altLang="en-US" dirty="0"/>
              <a:t>등도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표시하여 다룰 수 있게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사용해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텍스트들을 표현한다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컴퓨터는 인간 사고를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컴퓨터라는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튜링의</a:t>
            </a:r>
            <a:r>
              <a:rPr lang="ko-KR" altLang="en-US" dirty="0" smtClean="0"/>
              <a:t> 주장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컴퓨터가 </a:t>
            </a:r>
            <a:r>
              <a:rPr lang="ko-KR" altLang="en-US" dirty="0"/>
              <a:t>인간의 지성적 행위를 모방할 수 있다면</a:t>
            </a:r>
            <a:r>
              <a:rPr lang="en-US" altLang="ko-KR" dirty="0"/>
              <a:t>, ‘</a:t>
            </a:r>
            <a:r>
              <a:rPr lang="ko-KR" altLang="en-US" dirty="0"/>
              <a:t>인간은 컴퓨터에게 지능을 부여했다</a:t>
            </a:r>
            <a:r>
              <a:rPr lang="en-US" altLang="ko-KR" dirty="0"/>
              <a:t>’</a:t>
            </a:r>
            <a:r>
              <a:rPr lang="ko-KR" altLang="en-US" dirty="0"/>
              <a:t>고 표현할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튜링기계가</a:t>
            </a:r>
            <a:r>
              <a:rPr lang="ko-KR" altLang="en-US" dirty="0" smtClean="0"/>
              <a:t> 그것을 해낼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그것을 해냈는지를 </a:t>
            </a:r>
            <a:r>
              <a:rPr lang="ko-KR" altLang="en-US" dirty="0" err="1" smtClean="0"/>
              <a:t>튜링테스트를</a:t>
            </a:r>
            <a:r>
              <a:rPr lang="ko-KR" altLang="en-US" dirty="0" smtClean="0"/>
              <a:t> 통해 검사할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생각할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①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IBM PC</a:t>
            </a:r>
            <a:r>
              <a:rPr lang="ko-KR" altLang="en-US" dirty="0"/>
              <a:t>의 보급 이후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②</a:t>
            </a:r>
            <a:r>
              <a:rPr lang="en-US" altLang="ko-KR" dirty="0"/>
              <a:t>1990</a:t>
            </a:r>
            <a:r>
              <a:rPr lang="ko-KR" altLang="en-US" dirty="0"/>
              <a:t>년대 중반 인터넷의 대중적 보급이 진행되던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③</a:t>
            </a:r>
            <a:r>
              <a:rPr lang="ko-KR" altLang="en-US" dirty="0"/>
              <a:t>이후 </a:t>
            </a:r>
            <a:r>
              <a:rPr lang="en-US" altLang="ko-KR" dirty="0"/>
              <a:t>2000</a:t>
            </a:r>
            <a:r>
              <a:rPr lang="ko-KR" altLang="en-US" dirty="0"/>
              <a:t>년대 중반까지 인터넷의 대중화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④</a:t>
            </a:r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r>
              <a:rPr lang="ko-KR" altLang="en-US" dirty="0" err="1"/>
              <a:t>스마트폰이</a:t>
            </a:r>
            <a:r>
              <a:rPr lang="ko-KR" altLang="en-US" dirty="0"/>
              <a:t> 대중화되는 시기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년대의 </a:t>
            </a:r>
            <a:r>
              <a:rPr lang="en-US" altLang="ko-KR" dirty="0"/>
              <a:t>World Wide </a:t>
            </a:r>
            <a:r>
              <a:rPr lang="en-US" altLang="ko-KR" dirty="0" smtClean="0"/>
              <a:t>Web.</a:t>
            </a:r>
          </a:p>
          <a:p>
            <a:pPr fontAlgn="base"/>
            <a:r>
              <a:rPr lang="ko-KR" altLang="en-US" dirty="0"/>
              <a:t>다른 컴퓨터 네트워크에 흩어져 있는 문서들이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통해 연결됨</a:t>
            </a:r>
            <a:r>
              <a:rPr lang="en-US" altLang="ko-KR" dirty="0"/>
              <a:t>.  </a:t>
            </a:r>
            <a:r>
              <a:rPr lang="ko-KR" altLang="en-US" dirty="0"/>
              <a:t>단어나 문장에 대한 간단한 마우스 클릭으로 전세계 네트워크 문서들에 접근하는 하이퍼텍스트가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이용자의 관심이 끌리는 대로 읽어 갈 수 있는 정보 조각들의 거대한 거미줄 망</a:t>
            </a:r>
            <a:r>
              <a:rPr lang="en-US" altLang="ko-KR" dirty="0"/>
              <a:t>(WEB)</a:t>
            </a:r>
            <a:r>
              <a:rPr lang="ko-KR" altLang="en-US" dirty="0"/>
              <a:t>이 탄생함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발전과 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2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Tim </a:t>
            </a:r>
            <a:r>
              <a:rPr lang="en-US" altLang="ko-KR" dirty="0" err="1"/>
              <a:t>O'Reily</a:t>
            </a:r>
            <a:r>
              <a:rPr lang="ko-KR" altLang="en-US" dirty="0"/>
              <a:t>에 의해 </a:t>
            </a:r>
            <a:r>
              <a:rPr lang="ko-KR" altLang="en-US" dirty="0" smtClean="0"/>
              <a:t>제안됨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이용자간 혹은 개발자와의 참여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개방을 가능케 하는 새로운 웹 환경을 일컫는다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특정한 </a:t>
            </a:r>
            <a:r>
              <a:rPr lang="ko-KR" altLang="en-US" dirty="0"/>
              <a:t>데이터를 모아 사용자에게 보여주기 위한 웹 환경이 웹 </a:t>
            </a:r>
            <a:r>
              <a:rPr lang="en-US" altLang="ko-KR" dirty="0"/>
              <a:t>1.0</a:t>
            </a:r>
            <a:r>
              <a:rPr lang="ko-KR" altLang="en-US" dirty="0"/>
              <a:t>이었다면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이용자가 </a:t>
            </a:r>
            <a:r>
              <a:rPr lang="ko-KR" altLang="en-US" dirty="0"/>
              <a:t>직접 새로운 정보를 만들고 유통</a:t>
            </a:r>
            <a:r>
              <a:rPr lang="en-US" altLang="ko-KR" dirty="0"/>
              <a:t>, </a:t>
            </a:r>
            <a:r>
              <a:rPr lang="ko-KR" altLang="en-US" dirty="0"/>
              <a:t>공유할 수 있게 해주는 인터넷 서비스가 주를 이루는 웹 환경이 웹 </a:t>
            </a:r>
            <a:r>
              <a:rPr lang="en-US" altLang="ko-KR" dirty="0"/>
              <a:t>2.0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인터넷의 </a:t>
            </a:r>
            <a:r>
              <a:rPr lang="ko-KR" altLang="en-US" dirty="0" smtClean="0"/>
              <a:t>일반 </a:t>
            </a:r>
            <a:r>
              <a:rPr lang="ko-KR" altLang="en-US" dirty="0"/>
              <a:t>사용자를 생산자이자 소비자 두 역할을 모두 할 수 있도록 만들었다</a:t>
            </a:r>
            <a:r>
              <a:rPr lang="en-US" altLang="ko-KR" dirty="0"/>
              <a:t>. </a:t>
            </a:r>
            <a:r>
              <a:rPr lang="ko-KR" altLang="en-US" dirty="0" err="1" smtClean="0"/>
              <a:t>프로슈머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smtClean="0"/>
              <a:t>사물인터넷 </a:t>
            </a:r>
            <a:r>
              <a:rPr lang="en-US" altLang="ko-KR" sz="8000" dirty="0"/>
              <a:t>Internet of Things, </a:t>
            </a:r>
            <a:r>
              <a:rPr lang="en-US" altLang="ko-KR" sz="8000" dirty="0" err="1" smtClean="0"/>
              <a:t>IoT</a:t>
            </a:r>
            <a:r>
              <a:rPr lang="ko-KR" altLang="en-US" sz="8000" dirty="0" smtClean="0"/>
              <a:t>으로 생각해보자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smtClean="0"/>
              <a:t>사물인터넷</a:t>
            </a:r>
            <a:r>
              <a:rPr lang="en-US" altLang="ko-KR" sz="8000" dirty="0" smtClean="0"/>
              <a:t>: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모든 사물에 감지기와 통신기능을 부여하고</a:t>
            </a:r>
            <a:r>
              <a:rPr lang="en-US" altLang="ko-KR" sz="8000" dirty="0"/>
              <a:t>, IP</a:t>
            </a:r>
            <a:r>
              <a:rPr lang="ko-KR" altLang="en-US" sz="8000" dirty="0"/>
              <a:t>주소를 부여해서 모든 </a:t>
            </a:r>
            <a:r>
              <a:rPr lang="ko-KR" altLang="en-US" sz="8000" dirty="0" smtClean="0"/>
              <a:t>사물과 사람이 </a:t>
            </a:r>
            <a:r>
              <a:rPr lang="ko-KR" altLang="en-US" sz="8000" dirty="0"/>
              <a:t>거대한 네트워크를 형성하고 </a:t>
            </a:r>
            <a:r>
              <a:rPr lang="ko-KR" altLang="en-US" sz="8000" dirty="0" smtClean="0"/>
              <a:t>상호작용한다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en-US" altLang="ko-KR" sz="8000" dirty="0" smtClean="0"/>
              <a:t> </a:t>
            </a:r>
            <a:r>
              <a:rPr lang="ko-KR" altLang="en-US" sz="8000" dirty="0"/>
              <a:t>사물인터넷이 </a:t>
            </a:r>
            <a:r>
              <a:rPr lang="ko-KR" altLang="en-US" sz="8000" dirty="0" smtClean="0"/>
              <a:t>발달하면서 </a:t>
            </a:r>
            <a:r>
              <a:rPr lang="ko-KR" altLang="en-US" sz="8000" dirty="0"/>
              <a:t>각종 비인간 감지기에 의해 수집되는 데이터의 양도 </a:t>
            </a:r>
            <a:r>
              <a:rPr lang="ko-KR" altLang="en-US" sz="8000" dirty="0" smtClean="0"/>
              <a:t>많아졌다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자율주행 자동차는 </a:t>
            </a:r>
            <a:r>
              <a:rPr lang="ko-KR" altLang="en-US" sz="8000" dirty="0" smtClean="0"/>
              <a:t>컴퓨터가 된 자동차만이 아니다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err="1" smtClean="0"/>
              <a:t>빅데이터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처리 기술이 발전하면 도로망 </a:t>
            </a:r>
            <a:r>
              <a:rPr lang="ko-KR" altLang="en-US" sz="8000" dirty="0" smtClean="0"/>
              <a:t>전체 </a:t>
            </a:r>
            <a:r>
              <a:rPr lang="ko-KR" altLang="en-US" sz="8000" dirty="0"/>
              <a:t>모든 자동차의 이동방향과 속도까지 계산해서 </a:t>
            </a:r>
            <a:r>
              <a:rPr lang="ko-KR" altLang="en-US" sz="8000" dirty="0" smtClean="0"/>
              <a:t>예상 </a:t>
            </a:r>
            <a:r>
              <a:rPr lang="ko-KR" altLang="en-US" sz="8000" dirty="0"/>
              <a:t>상황까지 </a:t>
            </a:r>
            <a:r>
              <a:rPr lang="ko-KR" altLang="en-US" sz="8000" dirty="0" smtClean="0"/>
              <a:t>알려준다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  <a:p>
            <a:pPr fontAlgn="base"/>
            <a:r>
              <a:rPr lang="ko-KR" altLang="en-US" sz="8000" dirty="0" smtClean="0"/>
              <a:t>교통망 내의 </a:t>
            </a:r>
            <a:r>
              <a:rPr lang="ko-KR" altLang="en-US" sz="8000" dirty="0"/>
              <a:t>모든 사물의 위치와 움직임이 다 계산될 수 </a:t>
            </a:r>
            <a:r>
              <a:rPr lang="ko-KR" altLang="en-US" sz="8000" dirty="0" smtClean="0"/>
              <a:t>있다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smtClean="0"/>
              <a:t>이런 </a:t>
            </a:r>
            <a:r>
              <a:rPr lang="ko-KR" altLang="en-US" sz="8000" dirty="0"/>
              <a:t>조건이 갖춰질 때 자유주행이 가능해진다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자율주행 </a:t>
            </a:r>
            <a:r>
              <a:rPr lang="ko-KR" altLang="en-US" sz="8000" dirty="0"/>
              <a:t>자동차는 결국 사물인터넷과 </a:t>
            </a:r>
            <a:r>
              <a:rPr lang="ko-KR" altLang="en-US" sz="8000" dirty="0" err="1"/>
              <a:t>빅데이터</a:t>
            </a:r>
            <a:r>
              <a:rPr lang="ko-KR" altLang="en-US" sz="8000" dirty="0"/>
              <a:t> 처리가 결합된 새로운 차원의 자동차 교통망이다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네트워크다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컴퓨터가 방대한 데이터를 분석한 뒤 여기서 알아낸 통계적 관계를 바탕으로 스스로 프로그램을 작성하는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</a:t>
            </a:r>
            <a:r>
              <a:rPr lang="ko-KR" altLang="en-US" dirty="0"/>
              <a:t>알려져 있는 데이터로 알고리즘을 훈련시킨 뒤 새로운 데이터를 투입하여 유사한 문제를 해결시키는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예컨대 </a:t>
            </a:r>
            <a:r>
              <a:rPr lang="ko-KR" altLang="en-US" dirty="0" err="1"/>
              <a:t>스팸메일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모든 알고리즘은 입력과 출력이 있다</a:t>
            </a:r>
            <a:r>
              <a:rPr lang="en-US" altLang="ko-KR" dirty="0"/>
              <a:t>. </a:t>
            </a:r>
            <a:r>
              <a:rPr lang="ko-KR" altLang="en-US" dirty="0" smtClean="0"/>
              <a:t>보통 데이터가 </a:t>
            </a:r>
            <a:r>
              <a:rPr lang="ko-KR" altLang="en-US" dirty="0"/>
              <a:t>컴퓨터에 들어가면</a:t>
            </a:r>
            <a:r>
              <a:rPr lang="en-US" altLang="ko-KR" dirty="0"/>
              <a:t>, </a:t>
            </a:r>
            <a:r>
              <a:rPr lang="ko-KR" altLang="en-US" dirty="0"/>
              <a:t>알고리즘은 그 데이터로 할 일을 하고</a:t>
            </a:r>
            <a:r>
              <a:rPr lang="en-US" altLang="ko-KR" dirty="0"/>
              <a:t>, </a:t>
            </a:r>
            <a:r>
              <a:rPr lang="ko-KR" altLang="en-US" dirty="0"/>
              <a:t>결과가 나온다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기계학습은 </a:t>
            </a:r>
            <a:r>
              <a:rPr lang="ko-KR" altLang="en-US" dirty="0"/>
              <a:t>이 과정을 바꾸었다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데이터와 </a:t>
            </a:r>
            <a:r>
              <a:rPr lang="ko-KR" altLang="en-US" dirty="0"/>
              <a:t>원하는 결과가 들어가고</a:t>
            </a:r>
            <a:r>
              <a:rPr lang="en-US" altLang="ko-KR" dirty="0"/>
              <a:t>, </a:t>
            </a:r>
            <a:r>
              <a:rPr lang="ko-KR" altLang="en-US" dirty="0"/>
              <a:t>데이터를 결과로 바꿔주는 알고리즘이 나온다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기계학습의 핵심은 다른 </a:t>
            </a:r>
            <a:r>
              <a:rPr lang="ko-KR" altLang="en-US" dirty="0"/>
              <a:t>알고리즘을 만드는 알고리즘이다</a:t>
            </a:r>
            <a:r>
              <a:rPr lang="en-US" altLang="ko-KR" dirty="0"/>
              <a:t>. </a:t>
            </a:r>
            <a:r>
              <a:rPr lang="ko-KR" altLang="en-US" dirty="0"/>
              <a:t>기계학습을 통해 컴퓨터는 자신의 프로그램을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컴퓨터가 지능을 가졌다고 할 때 무슨 일이 일어나는가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컴퓨터가 인간보다 훌륭하게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정해진 목표에 알맞게 학습을 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문제해결을 해낼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그러한 컴퓨터는 인간과 사물이 소통하는 네트워크 안에서 작동한다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컴퓨터가 된 기계는 한계비용을 제로로 바꾼다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인간이 화폐로써 사물을 거래하는 시장을 통해 작동하는 자본주의는 어떻게 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지능을 가졌는가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한계비용이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제로에 가까운 수준으로 생산되는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상황이 온다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결국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자본주의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체계 그 자신과 싸우게 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기술발전으로 인간 노동에 대한 수요가 계속 줄어든다면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, 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생산성과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고용이 상관없는 일이 된다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그럼 사람들이 더 이상 시장과 화폐를 믿겠는가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?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8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제레미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리프킨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한계비용제로사회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1" y="1825625"/>
            <a:ext cx="4498975" cy="4498975"/>
          </a:xfrm>
        </p:spPr>
      </p:pic>
    </p:spTree>
    <p:extLst>
      <p:ext uri="{BB962C8B-B14F-4D97-AF65-F5344CB8AC3E}">
        <p14:creationId xmlns:p14="http://schemas.microsoft.com/office/powerpoint/2010/main" val="12521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이중적으로 자유로운 노동자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기계와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한계비용 제로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생각을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., </a:t>
            </a:r>
            <a:r>
              <a:rPr lang="ko-KR" altLang="en-US" dirty="0" err="1" smtClean="0"/>
              <a:t>튜링기계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튜링테스트</a:t>
            </a:r>
            <a:r>
              <a:rPr lang="en-US" altLang="ko-KR" dirty="0" smtClean="0"/>
              <a:t>---</a:t>
            </a:r>
            <a:r>
              <a:rPr lang="ko-KR" altLang="en-US" dirty="0" smtClean="0"/>
              <a:t>기계는 지능을 갖는가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PC,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2.0, </a:t>
            </a:r>
            <a:r>
              <a:rPr lang="ko-KR" altLang="en-US" dirty="0" err="1" smtClean="0"/>
              <a:t>빅데이터와</a:t>
            </a:r>
            <a:r>
              <a:rPr lang="ko-KR" altLang="en-US" dirty="0" smtClean="0"/>
              <a:t> 기계학습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페이스북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한계비용 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시장이 아닌 공유</a:t>
            </a:r>
            <a:r>
              <a:rPr lang="en-US" altLang="ko-KR" dirty="0" smtClean="0"/>
              <a:t>(?)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내용을 생각해보자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대량복제기술을 전제로 하는 미디어상품은 원판을 만드는 데는 많은 비용과 시간이 드나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원판과 같은 복사판을 만드는 비용은 거의 들지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초판에 대부분의 생산비가 투입되고 재판부터는 단지 복제비용만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한계비용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추가적인 소비를 발생시키기 위해 생산자가 지불하는 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일반적인 재화의 경우 재화의 가격은 한계비용이다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하나의 미디어상품의 생산 비용은 그것을 향유할 소비자의 수와 관계없이 일정하다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한계비용 제로 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재화나 서비스를 한 단위 더 생산하는 데 들어가는 추가 비용을 뜻하는 한계비용이 기본적으로 제로 수준이  되는 사회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상품가격은 제로가 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이윤이 고갈되는 결과가 나타날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작가와 음악가들이 인터넷에 공짜로 자신의 책이나 음악을 올린다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그리고 수많은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블로그들을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생각하라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사람들은 이해하고 싶어하지 않아한다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재화와 서비스가 거의 공짜로 되고 이윤이 없어지며 소유가 무의미해지고 시장이 더 이상 필요치 않게 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프로슈머</a:t>
            </a:r>
            <a:r>
              <a:rPr lang="en-US" altLang="ko-KR" dirty="0" err="1" smtClean="0"/>
              <a:t>prosumer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앞으로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이삼십년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내에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방대한 대륙 네트워크와 글로벌 네트워크에 참여하는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프로슈머들이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제로에 가까운 한계비용으로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물리적 재화와 서비스는 물론이고 녹색에너지까지 생산하고 공유할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그렇게 하고 있는 사람들이 많다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sz="4400" dirty="0" smtClean="0">
                <a:latin typeface="HY견명조" pitchFamily="18" charset="-127"/>
                <a:ea typeface="HY견명조" pitchFamily="18" charset="-127"/>
              </a:rPr>
              <a:t>Social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Commons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현재 시장경제보다 더 빠른 속도로 성장한다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sz="44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4400" dirty="0" smtClean="0">
                <a:latin typeface="HY견명조" pitchFamily="18" charset="-127"/>
                <a:ea typeface="HY견명조" pitchFamily="18" charset="-127"/>
              </a:rPr>
              <a:t>이들은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금전적 가치보다 사회적 가치를 창출하는 부문이다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사회적 경제’라는 이름으로도 불린다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sz="44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4400" dirty="0" smtClean="0">
                <a:latin typeface="HY견명조" pitchFamily="18" charset="-127"/>
                <a:ea typeface="HY견명조" pitchFamily="18" charset="-127"/>
              </a:rPr>
              <a:t>소유권이 아닌 </a:t>
            </a:r>
            <a:r>
              <a:rPr lang="ko-KR" altLang="en-US" sz="4400" dirty="0" err="1" smtClean="0">
                <a:latin typeface="HY견명조" pitchFamily="18" charset="-127"/>
                <a:ea typeface="HY견명조" pitchFamily="18" charset="-127"/>
              </a:rPr>
              <a:t>접근권을</a:t>
            </a:r>
            <a:r>
              <a:rPr lang="ko-KR" altLang="en-US" sz="4400" dirty="0" smtClean="0">
                <a:latin typeface="HY견명조" pitchFamily="18" charset="-127"/>
                <a:ea typeface="HY견명조" pitchFamily="18" charset="-127"/>
              </a:rPr>
              <a:t> 중시한다</a:t>
            </a:r>
            <a:r>
              <a:rPr lang="en-US" altLang="ko-KR" sz="4400" dirty="0" smtClean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미국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캐나다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프랑스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일본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오스트레일리아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체코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벨기에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뉴질랜드 등에서 비영리 부문은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GDP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의 </a:t>
            </a:r>
            <a:r>
              <a:rPr lang="en-US" altLang="ko-KR" sz="4400" dirty="0" smtClean="0"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퍼</a:t>
            </a:r>
            <a:r>
              <a:rPr lang="ko-KR" altLang="en-US" sz="4400" dirty="0" smtClean="0">
                <a:latin typeface="HY견명조" pitchFamily="18" charset="-127"/>
                <a:ea typeface="HY견명조" pitchFamily="18" charset="-127"/>
              </a:rPr>
              <a:t>센트를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차지한다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시장이 아닌 방식으로 </a:t>
            </a:r>
            <a:r>
              <a:rPr lang="ko-KR" altLang="en-US" sz="4400" dirty="0" smtClean="0">
                <a:latin typeface="HY견명조" pitchFamily="18" charset="-127"/>
                <a:ea typeface="HY견명조" pitchFamily="18" charset="-127"/>
              </a:rPr>
              <a:t>생산과 분배를 이루는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커먼스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인터넷은 </a:t>
            </a:r>
            <a:r>
              <a:rPr lang="ko-KR" altLang="en-US" dirty="0" smtClean="0"/>
              <a:t>공유에 </a:t>
            </a:r>
            <a:r>
              <a:rPr lang="ko-KR" altLang="en-US" dirty="0" smtClean="0"/>
              <a:t>친숙하게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무엇이든 복제하는 한계비용이 제로 수준이다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대화가 곧 공유이다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모두가 함께 어울리며 이런저런 수단을 이용해 특정 주제에 자신만의 변형을 덧붙이고 다른 사람에게 넘겨주는 과정이 끝없이 이어진다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인터넷은 지적 재산권과 부조화하는 면이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빅데이터는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점점 증가한다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자신이 데이터를 기여하는 수백만의 개인은 그것이 지적 재산권 형태로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격리되어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소수에 의해 소유되고 지배되기보다는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개방형 공유사회에서 모두의 이익을 위해 공유되기를 갈수록 더욱 요구할 것이다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여전히 지배적인 자본주의 체계는 공유문화가 새로운 수익 창출의 흐름으로 향하도록 영향력을 행사한다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……………………</a:t>
            </a:r>
          </a:p>
          <a:p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그래서 자본주의에 적응한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공유경제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’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형태들이 유력한 비즈니스 모델로 등장하고 있다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이른바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플랫폼 자본주의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외부 생산자와 소비자가 상호작용을 하면서 가치를 창출할 수 있게 해주는 것에 기반을 둔 비즈니스 형태이다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이러한 상호작용이 일어날 수 있도록 참여를 독려하는 개방적인 인프라를 </a:t>
            </a:r>
            <a:r>
              <a:rPr lang="ko-KR" altLang="en-US" dirty="0" smtClean="0"/>
              <a:t>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플랫폼의 </a:t>
            </a:r>
            <a:r>
              <a:rPr lang="ko-KR" altLang="en-US" dirty="0"/>
              <a:t>가장 중요한 목적은 사용자들끼리 꼭 맞는 상대를 만나서 상품이나 서비스</a:t>
            </a:r>
            <a:r>
              <a:rPr lang="en-US" altLang="ko-KR" dirty="0"/>
              <a:t>, </a:t>
            </a:r>
            <a:r>
              <a:rPr lang="ko-KR" altLang="en-US" dirty="0"/>
              <a:t>또는 사회적 동의를 서로 교환할 수 있게 해주어 모든 참여자가 가치를 창출하게 해주는 데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누구나 참여할 수 있게 개방되어야 하며</a:t>
            </a:r>
            <a:r>
              <a:rPr lang="en-US" altLang="ko-KR" dirty="0"/>
              <a:t>, </a:t>
            </a:r>
            <a:r>
              <a:rPr lang="ko-KR" altLang="en-US" dirty="0"/>
              <a:t>다양한 참여자들은 지족적인 상호작용을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</a:t>
            </a:r>
            <a:r>
              <a:rPr lang="en-US" altLang="ko-KR" dirty="0" smtClean="0"/>
              <a:t>(platform)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플랫폼 참여자가 늘어날수록 그들이 일으키는 상호작용 조합과 경우가 기하급수적으로 늘어나며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따라서 </a:t>
            </a:r>
            <a:r>
              <a:rPr lang="ko-KR" altLang="en-US" dirty="0"/>
              <a:t>플랫폼 자체의 가치가 커지게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참여자들의 상호작용을 통해 더 많은 사용자들을 끌어들이는 것이 비즈니스의 성패를 좌우한다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카카오드라이버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에어비앤비</a:t>
            </a:r>
            <a:r>
              <a:rPr lang="ko-KR" altLang="en-US" dirty="0" smtClean="0"/>
              <a:t> 등을 생각할 것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/>
              <a:t>https://www.airbnb.co.kr/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기업은 플랫폼을 관리하고</a:t>
            </a:r>
            <a:r>
              <a:rPr lang="en-US" altLang="ko-KR" dirty="0"/>
              <a:t>, </a:t>
            </a:r>
            <a:r>
              <a:rPr lang="ko-KR" altLang="en-US" dirty="0"/>
              <a:t>플랫폼에서 발생하는 여러 종류의 사용자들과 다양한 행위자들 사이의 상호작용을 가능케 하는 중개자로 </a:t>
            </a:r>
            <a:r>
              <a:rPr lang="ko-KR" altLang="en-US" dirty="0" smtClean="0"/>
              <a:t>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우리 사회에는 공유경제라는 모델로 알려져 있는데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이는 </a:t>
            </a:r>
            <a:r>
              <a:rPr lang="ko-KR" altLang="en-US" dirty="0"/>
              <a:t>사용자들의 상호작용이 어떤 유휴상품이나 재화 혹은 서비스를 공유함으로써 이뤄진다는 점에 착안하여 붙여졌다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공동체적 </a:t>
            </a:r>
            <a:r>
              <a:rPr lang="ko-KR" altLang="en-US" dirty="0"/>
              <a:t>가치가 있긴 하나</a:t>
            </a:r>
            <a:r>
              <a:rPr lang="en-US" altLang="ko-KR" dirty="0" smtClean="0"/>
              <a:t>~ </a:t>
            </a:r>
            <a:r>
              <a:rPr lang="ko-KR" altLang="en-US" dirty="0" smtClean="0"/>
              <a:t>영리 목적이다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자본주의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공유경제의 </a:t>
            </a:r>
            <a:r>
              <a:rPr lang="ko-KR" altLang="en-US" dirty="0"/>
              <a:t>‘공유’</a:t>
            </a:r>
            <a:r>
              <a:rPr lang="ko-KR" altLang="en-US" dirty="0" err="1"/>
              <a:t>로</a:t>
            </a:r>
            <a:r>
              <a:rPr lang="ko-KR" altLang="en-US" dirty="0"/>
              <a:t> 가려져 있는 노동과정이나 자본축적 방식을 </a:t>
            </a:r>
            <a:r>
              <a:rPr lang="ko-KR" altLang="en-US" dirty="0" smtClean="0"/>
              <a:t>적시해보려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 기반의 경제활동이 가까운 미래에 기존의 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일상의 모습을 근본적으로 바꾸어놓을 것으로 예견된다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무수히 많은 플랫폼들이 기술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문화를 통합하면서</a:t>
            </a:r>
            <a:r>
              <a:rPr lang="en-US" altLang="ko-KR" dirty="0"/>
              <a:t>, </a:t>
            </a:r>
            <a:r>
              <a:rPr lang="ko-KR" altLang="en-US" dirty="0"/>
              <a:t>진화하고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자체에 다양한 대중의 생활이 예속되어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실리콘밸리의 성공적인 플랫폼 기업들은 모두 기존 기업의 역할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수익구조를 파괴하면서 전세계적 규모의 거대 기업으로 성장했다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자본주의라는 </a:t>
            </a:r>
            <a:r>
              <a:rPr lang="ko-KR" altLang="en-US" dirty="0" smtClean="0"/>
              <a:t>개념은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노동자는 이중적으로 자유롭다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자본주의에서는 거의 모든 것을 돈을 주고 팔고 살 수 있다</a:t>
            </a:r>
            <a:r>
              <a:rPr lang="en-US" altLang="ko-KR" dirty="0"/>
              <a:t>.  </a:t>
            </a:r>
            <a:r>
              <a:rPr lang="ko-KR" altLang="en-US" dirty="0"/>
              <a:t>상품</a:t>
            </a:r>
            <a:r>
              <a:rPr lang="en-US" altLang="ko-KR" dirty="0"/>
              <a:t>.</a:t>
            </a:r>
          </a:p>
          <a:p>
            <a:r>
              <a:rPr lang="ko-KR" altLang="en-US" sz="2400" dirty="0" smtClean="0"/>
              <a:t>우선 </a:t>
            </a:r>
            <a:r>
              <a:rPr lang="ko-KR" altLang="en-US" sz="2400" dirty="0" smtClean="0"/>
              <a:t>과거의 농부에 비견할 만한 생산수단이 없다</a:t>
            </a:r>
            <a:r>
              <a:rPr lang="en-US" altLang="ko-KR" sz="2400" dirty="0" smtClean="0"/>
              <a:t>. (free)</a:t>
            </a:r>
          </a:p>
          <a:p>
            <a:r>
              <a:rPr lang="ko-KR" altLang="en-US" sz="2400" dirty="0" smtClean="0"/>
              <a:t>자신의 노동력이 거의 유일한 생계수단이다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 smtClean="0"/>
              <a:t>또 하나 자신의 노동력을 맘대로 처분할 수 있는 신체의 자유와 계약의 자유</a:t>
            </a:r>
            <a:r>
              <a:rPr lang="en-US" altLang="ko-KR" sz="2400" dirty="0" smtClean="0"/>
              <a:t>(free)</a:t>
            </a:r>
            <a:r>
              <a:rPr lang="ko-KR" altLang="en-US" sz="2400" dirty="0" smtClean="0"/>
              <a:t>를 가져야 한다</a:t>
            </a:r>
            <a:endParaRPr lang="en-US" altLang="ko-KR" sz="2400" dirty="0" smtClean="0"/>
          </a:p>
          <a:p>
            <a:r>
              <a:rPr lang="ko-KR" altLang="en-US" sz="2400" dirty="0" smtClean="0"/>
              <a:t>자신의 의지대로 자신의 신체와 정신을 움직이는 자유로운 시민이어야 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그래야지 자본에게 자발적으로 자신의 노동력을 상품으로 팔 수 있다</a:t>
            </a:r>
            <a:r>
              <a:rPr lang="en-US" altLang="ko-KR" sz="2400" dirty="0" smtClean="0"/>
              <a:t>. </a:t>
            </a:r>
          </a:p>
          <a:p>
            <a:endParaRPr lang="ko-KR" altLang="en-US" sz="2400" dirty="0" smtClean="0"/>
          </a:p>
          <a:p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68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①이전에는 </a:t>
            </a:r>
            <a:r>
              <a:rPr lang="ko-KR" altLang="en-US" dirty="0"/>
              <a:t>시장 바깥에 있던 유휴 자원과 조각난 노동을 데이터화 및 금융화를 통해 시장 내부로 끌어들이는 플랫폼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자원과 </a:t>
            </a:r>
            <a:r>
              <a:rPr lang="ko-KR" altLang="en-US" dirty="0"/>
              <a:t>노동을 플랫폼 내로 끌어들인 뒤 그들 사이의 상호작용으로부터 새로운 가치를 창출해내는 것이 절대적인 과제이다</a:t>
            </a:r>
            <a:r>
              <a:rPr lang="en-US" altLang="ko-KR" dirty="0"/>
              <a:t>. </a:t>
            </a:r>
            <a:r>
              <a:rPr lang="ko-KR" altLang="en-US" dirty="0" err="1"/>
              <a:t>우버와</a:t>
            </a:r>
            <a:r>
              <a:rPr lang="ko-KR" altLang="en-US" dirty="0"/>
              <a:t> </a:t>
            </a:r>
            <a:r>
              <a:rPr lang="ko-KR" altLang="en-US" dirty="0" err="1"/>
              <a:t>에어비앤비</a:t>
            </a:r>
            <a:r>
              <a:rPr lang="ko-KR" altLang="en-US" dirty="0"/>
              <a:t> 등</a:t>
            </a:r>
          </a:p>
          <a:p>
            <a:pPr fontAlgn="base"/>
            <a:r>
              <a:rPr lang="ko-KR" altLang="en-US" dirty="0"/>
              <a:t>②끌어온 다음에는 촉진하고 매칭해야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각각 </a:t>
            </a:r>
            <a:r>
              <a:rPr lang="ko-KR" altLang="en-US" dirty="0"/>
              <a:t>참여자들을 양적으로 확대하고 그들의 상호작용을 더욱 용이하게 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참여자들의 </a:t>
            </a:r>
            <a:r>
              <a:rPr lang="ko-KR" altLang="en-US" dirty="0"/>
              <a:t>데이터를 수집</a:t>
            </a:r>
            <a:r>
              <a:rPr lang="en-US" altLang="ko-KR" dirty="0"/>
              <a:t>·</a:t>
            </a:r>
            <a:r>
              <a:rPr lang="ko-KR" altLang="en-US" dirty="0"/>
              <a:t>분석하여 상품의 서비스의 수요</a:t>
            </a:r>
            <a:r>
              <a:rPr lang="en-US" altLang="ko-KR" dirty="0"/>
              <a:t>·</a:t>
            </a:r>
            <a:r>
              <a:rPr lang="ko-KR" altLang="en-US" dirty="0"/>
              <a:t>공급이 그들간에 서로 효율적으로 연결되도록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모델로서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/>
              <a:t>사용자의 자발적 참여에 기반을 두고 공유경제가 작동하는 것과 같은 효과를 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③상호작용 데이터를 축적</a:t>
            </a:r>
            <a:r>
              <a:rPr lang="en-US" altLang="ko-KR" dirty="0"/>
              <a:t>, </a:t>
            </a:r>
            <a:r>
              <a:rPr lang="ko-KR" altLang="en-US" dirty="0"/>
              <a:t>재가공하고 그 결과를 다시 플랫폼 내부로 </a:t>
            </a:r>
            <a:r>
              <a:rPr lang="ko-KR" altLang="en-US" dirty="0" err="1"/>
              <a:t>피드백함으로써</a:t>
            </a:r>
            <a:r>
              <a:rPr lang="ko-KR" altLang="en-US" dirty="0"/>
              <a:t> 막대한 이익을 창출한다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 </a:t>
            </a:r>
            <a:r>
              <a:rPr lang="ko-KR" altLang="en-US" dirty="0"/>
              <a:t>사이의 상호작용에서 발생하는 데이터에 대한 자유로운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전통적인 비즈니스와 다른 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검색엔진 사용자들의 검색데이터</a:t>
            </a:r>
            <a:r>
              <a:rPr lang="en-US" altLang="ko-KR" dirty="0"/>
              <a:t>, </a:t>
            </a:r>
            <a:r>
              <a:rPr lang="ko-KR" altLang="en-US" dirty="0" err="1"/>
              <a:t>우버는</a:t>
            </a:r>
            <a:r>
              <a:rPr lang="ko-KR" altLang="en-US" dirty="0"/>
              <a:t> 탑승자의 위치 및 교통 데이터</a:t>
            </a:r>
            <a:r>
              <a:rPr lang="en-US" altLang="ko-KR" dirty="0"/>
              <a:t>, </a:t>
            </a:r>
            <a:r>
              <a:rPr lang="ko-KR" altLang="en-US" dirty="0" err="1"/>
              <a:t>페이스북은</a:t>
            </a:r>
            <a:r>
              <a:rPr lang="ko-KR" altLang="en-US" dirty="0"/>
              <a:t> 개인정보 및 사회적 관계 데이터를 확보함으로써 새로운 가치를 만들어내다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사람들은 </a:t>
            </a:r>
            <a:r>
              <a:rPr lang="ko-KR" altLang="en-US" dirty="0"/>
              <a:t>네트워크에 자발적으로 </a:t>
            </a:r>
            <a:r>
              <a:rPr lang="ko-KR" altLang="en-US" dirty="0" smtClean="0"/>
              <a:t>들어와 참여한다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그러나 플랫폼은 </a:t>
            </a:r>
            <a:r>
              <a:rPr lang="ko-KR" altLang="en-US" dirty="0"/>
              <a:t>인간 삶의 여러 양태와 결합하여 하나의 독자적의 생태계를 </a:t>
            </a:r>
            <a:r>
              <a:rPr lang="ko-KR" altLang="en-US" dirty="0" smtClean="0"/>
              <a:t>구축한다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플랫폼들은 </a:t>
            </a:r>
            <a:r>
              <a:rPr lang="ko-KR" altLang="en-US" dirty="0"/>
              <a:t>인간 삶의 영역을 뒤덮는 </a:t>
            </a:r>
            <a:r>
              <a:rPr lang="ko-KR" altLang="en-US" dirty="0" smtClean="0"/>
              <a:t>큰 생태계가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정치와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소비와 유희</a:t>
            </a:r>
            <a:r>
              <a:rPr lang="en-US" altLang="ko-KR" dirty="0"/>
              <a:t>, </a:t>
            </a:r>
            <a:r>
              <a:rPr lang="ko-KR" altLang="en-US" dirty="0"/>
              <a:t>생산과 소통의 방식을 특정한 방식으로 재구성한다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왜 </a:t>
            </a:r>
            <a:r>
              <a:rPr lang="ko-KR" altLang="en-US" dirty="0"/>
              <a:t>사람들은 스스로 플랫폼으로 들어가고 또 그 플랫폼에 모든 것을 기꺼이 내놓으면서</a:t>
            </a:r>
            <a:r>
              <a:rPr lang="en-US" altLang="ko-KR" dirty="0"/>
              <a:t>(</a:t>
            </a:r>
            <a:r>
              <a:rPr lang="ko-KR" altLang="en-US" dirty="0"/>
              <a:t>공개</a:t>
            </a:r>
            <a:r>
              <a:rPr lang="en-US" altLang="ko-KR" dirty="0"/>
              <a:t>, </a:t>
            </a:r>
            <a:r>
              <a:rPr lang="ko-KR" altLang="en-US" dirty="0"/>
              <a:t>교환</a:t>
            </a:r>
            <a:r>
              <a:rPr lang="en-US" altLang="ko-KR" dirty="0"/>
              <a:t>, </a:t>
            </a:r>
            <a:r>
              <a:rPr lang="ko-KR" altLang="en-US" dirty="0"/>
              <a:t>공유하면서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ko-KR" altLang="en-US" dirty="0" smtClean="0"/>
              <a:t>그들 자신이 이용되고 지배되도록 만든다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플랫폼은 대중의 일상을 조직한다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정규직 노동에서 탈락된 </a:t>
            </a:r>
            <a:r>
              <a:rPr lang="ko-KR" altLang="en-US" dirty="0"/>
              <a:t>인간</a:t>
            </a:r>
            <a:r>
              <a:rPr lang="en-US" altLang="ko-KR" dirty="0"/>
              <a:t>, </a:t>
            </a:r>
            <a:r>
              <a:rPr lang="ko-KR" altLang="en-US" dirty="0" err="1"/>
              <a:t>아웃소싱되거나</a:t>
            </a:r>
            <a:r>
              <a:rPr lang="ko-KR" altLang="en-US" dirty="0"/>
              <a:t> 임시적으로 고용된 </a:t>
            </a:r>
            <a:r>
              <a:rPr lang="ko-KR" altLang="en-US" dirty="0" smtClean="0"/>
              <a:t>이들이 우선 플랫폼에서 일자리를 구한다</a:t>
            </a:r>
            <a:r>
              <a:rPr lang="en-US" altLang="ko-KR" dirty="0"/>
              <a:t>. </a:t>
            </a:r>
            <a:r>
              <a:rPr lang="ko-KR" altLang="en-US" dirty="0" smtClean="0"/>
              <a:t>불안정한 </a:t>
            </a:r>
            <a:r>
              <a:rPr lang="ko-KR" altLang="en-US" dirty="0"/>
              <a:t>삶을 </a:t>
            </a:r>
            <a:r>
              <a:rPr lang="ko-KR" altLang="en-US" dirty="0" smtClean="0"/>
              <a:t>사는 사람들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프레카리아트</a:t>
            </a:r>
            <a:r>
              <a:rPr lang="en-US" altLang="ko-KR" dirty="0" smtClean="0"/>
              <a:t>(</a:t>
            </a:r>
            <a:r>
              <a:rPr lang="en-US" altLang="ko-KR" dirty="0" err="1"/>
              <a:t>precariat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다양한 </a:t>
            </a:r>
            <a:r>
              <a:rPr lang="ko-KR" altLang="en-US" dirty="0"/>
              <a:t>플랫폼 참여와 상호작용은 노동인지 소통인지 유희인지 불분명하다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플랫폼은 거래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소통</a:t>
            </a:r>
            <a:r>
              <a:rPr lang="en-US" altLang="ko-KR" dirty="0"/>
              <a:t>, </a:t>
            </a:r>
            <a:r>
              <a:rPr lang="ko-KR" altLang="en-US" dirty="0"/>
              <a:t>유희 사이의 구분을 흐린다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자동차 </a:t>
            </a:r>
            <a:r>
              <a:rPr lang="ko-KR" altLang="en-US" dirty="0"/>
              <a:t>소유자와 대리운전 기사가 플랫폼에 참여한다</a:t>
            </a:r>
            <a:r>
              <a:rPr lang="en-US" altLang="ko-KR" dirty="0"/>
              <a:t>. </a:t>
            </a:r>
            <a:r>
              <a:rPr lang="ko-KR" altLang="en-US" dirty="0"/>
              <a:t>일정 시간 구간에서 자동차를 운전하지 못하게 된 소유자는 플랫폼을 통해 대리 운전자를 찾고</a:t>
            </a:r>
            <a:r>
              <a:rPr lang="en-US" altLang="ko-KR" dirty="0"/>
              <a:t>, </a:t>
            </a:r>
            <a:r>
              <a:rPr lang="ko-KR" altLang="en-US" dirty="0"/>
              <a:t>그에게 일정 기간 운전자의 역할을 부여함으로써 문제를 해결한다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대리운전기사는 </a:t>
            </a:r>
            <a:r>
              <a:rPr lang="ko-KR" altLang="en-US" dirty="0"/>
              <a:t>고용된 것은 아닌 상태로 플랫폼에서 임시로 일을 받아 그 역할을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자영업자로서 </a:t>
            </a:r>
            <a:r>
              <a:rPr lang="ko-KR" altLang="en-US" dirty="0"/>
              <a:t>플랫폼을 통해 원하는 시간과 장소에서 원하는 만큼 일할 수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플랫폼은 </a:t>
            </a:r>
            <a:r>
              <a:rPr lang="ko-KR" altLang="en-US" dirty="0" err="1"/>
              <a:t>임노동</a:t>
            </a:r>
            <a:r>
              <a:rPr lang="ko-KR" altLang="en-US" dirty="0"/>
              <a:t> 계약에 매이지 않고 자유롭게 일하며 자기 삶을 꾸려가게 할 고마운 존재일 수도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/>
              <a:t>임금은 </a:t>
            </a:r>
            <a:r>
              <a:rPr lang="ko-KR" altLang="en-US" dirty="0" smtClean="0"/>
              <a:t>낮고</a:t>
            </a:r>
            <a:r>
              <a:rPr lang="en-US" altLang="ko-KR" dirty="0"/>
              <a:t>, </a:t>
            </a:r>
            <a:r>
              <a:rPr lang="ko-KR" altLang="en-US" dirty="0" smtClean="0"/>
              <a:t>책임지지 </a:t>
            </a:r>
            <a:r>
              <a:rPr lang="ko-KR" altLang="en-US" dirty="0"/>
              <a:t>않는 고용과 </a:t>
            </a:r>
            <a:r>
              <a:rPr lang="ko-KR" altLang="en-US" dirty="0" smtClean="0"/>
              <a:t>노동 등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드라이버의 경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0143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/>
              <a:t>crowd worker</a:t>
            </a:r>
            <a:r>
              <a:rPr lang="ko-KR" altLang="en-US" sz="2000" dirty="0"/>
              <a:t>는 배달노동자나 대리운전기사처럼 플랫폼을 통해 일거리나 주문이 주어지기를 기다리는 불특정 군중의 모습을 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 노동은 그 특성상 누구라도 수행할 수 있는 일들이다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대체 가능한 노동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플랫폼은 오랫동안 </a:t>
            </a:r>
            <a:r>
              <a:rPr lang="ko-KR" altLang="en-US" sz="2000" dirty="0" err="1"/>
              <a:t>갈고닦은</a:t>
            </a:r>
            <a:r>
              <a:rPr lang="ko-KR" altLang="en-US" sz="2000" dirty="0"/>
              <a:t> 특별한 재능이나 전문적 능력을 임시의 아마추어적 역량과 구별하지 않는다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콜이나 </a:t>
            </a:r>
            <a:r>
              <a:rPr lang="ko-KR" altLang="en-US" sz="2000" dirty="0"/>
              <a:t>오더를 적절히 파악하고 응대하며 </a:t>
            </a:r>
            <a:r>
              <a:rPr lang="ko-KR" altLang="en-US" sz="2000" dirty="0" err="1" smtClean="0"/>
              <a:t>앱상에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표시된 지점들을 어떻게 찾아갈 수 있는가 하는 일종의 플랫폼 </a:t>
            </a:r>
            <a:r>
              <a:rPr lang="ko-KR" altLang="en-US" sz="2000" dirty="0" err="1" smtClean="0"/>
              <a:t>리터러시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어디든 찾아갈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 있는 </a:t>
            </a:r>
            <a:r>
              <a:rPr lang="ko-KR" altLang="en-US" sz="2000" dirty="0"/>
              <a:t>떠돌이 군중으로 존재한다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파편화된다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smtClean="0"/>
              <a:t>경매에 부쳐져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가장 낮은 가격을 제시한 </a:t>
            </a:r>
            <a:r>
              <a:rPr lang="ko-KR" altLang="en-US" sz="2000" dirty="0" smtClean="0"/>
              <a:t>노동자가 </a:t>
            </a:r>
            <a:r>
              <a:rPr lang="ko-KR" altLang="en-US" sz="2000" dirty="0" err="1" smtClean="0"/>
              <a:t>낙찰받곤</a:t>
            </a:r>
            <a:r>
              <a:rPr lang="en-US" altLang="ko-KR" sz="2000" dirty="0" smtClean="0"/>
              <a:t>~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Crowd worker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소비자는 </a:t>
            </a:r>
            <a:r>
              <a:rPr lang="ko-KR" altLang="en-US" dirty="0"/>
              <a:t>능동적으로 자신의 데이터를 전달하면서 </a:t>
            </a:r>
            <a:r>
              <a:rPr lang="ko-KR" altLang="en-US" dirty="0" err="1"/>
              <a:t>스마트폰과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이용하여 검색</a:t>
            </a:r>
            <a:r>
              <a:rPr lang="en-US" altLang="ko-KR" dirty="0"/>
              <a:t>·</a:t>
            </a:r>
            <a:r>
              <a:rPr lang="ko-KR" altLang="en-US" dirty="0"/>
              <a:t>매칭되는 생산자와 직접 연결된다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그 </a:t>
            </a:r>
            <a:r>
              <a:rPr lang="ko-KR" altLang="en-US" dirty="0" err="1"/>
              <a:t>매칭</a:t>
            </a:r>
            <a:r>
              <a:rPr lang="ko-KR" altLang="en-US" dirty="0"/>
              <a:t> 과정은 어떤 자동적인 프로세스를 따르기도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………….?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소비자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플랫폼 위에서는 </a:t>
            </a:r>
            <a:r>
              <a:rPr lang="ko-KR" altLang="en-US" dirty="0"/>
              <a:t>오로지 고객과 노동자 사이의 거래나 교환만 상연될 뿐</a:t>
            </a:r>
            <a:r>
              <a:rPr lang="en-US" altLang="ko-KR" dirty="0"/>
              <a:t>, </a:t>
            </a:r>
            <a:r>
              <a:rPr lang="ko-KR" altLang="en-US" dirty="0"/>
              <a:t>플랫폼은 스스로의 작동과정과 그 흔적을 철저히 무대 뒤로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고객과 노동자 사이의 </a:t>
            </a:r>
            <a:r>
              <a:rPr lang="ko-KR" altLang="en-US" dirty="0" err="1"/>
              <a:t>매칭과</a:t>
            </a:r>
            <a:r>
              <a:rPr lang="ko-KR" altLang="en-US" dirty="0"/>
              <a:t> 거래는 알고리즘의 매끄러운 자동화 프로세스를 통해 처리된다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우버나</a:t>
            </a:r>
            <a:r>
              <a:rPr lang="ko-KR" altLang="en-US" dirty="0"/>
              <a:t> 카카오드라이버 같은 교통 플랫폼은 그저 탑승자와 운전자를 이어준다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페이스북이나</a:t>
            </a:r>
            <a:r>
              <a:rPr lang="ko-KR" altLang="en-US" dirty="0" smtClean="0"/>
              <a:t> </a:t>
            </a:r>
            <a:r>
              <a:rPr lang="ko-KR" altLang="en-US" dirty="0" err="1"/>
              <a:t>트위터</a:t>
            </a:r>
            <a:r>
              <a:rPr lang="ko-KR" altLang="en-US" dirty="0"/>
              <a:t> 같은 </a:t>
            </a:r>
            <a:r>
              <a:rPr lang="en-US" altLang="ko-KR" dirty="0"/>
              <a:t>SNS</a:t>
            </a:r>
            <a:r>
              <a:rPr lang="ko-KR" altLang="en-US" dirty="0"/>
              <a:t>플랫폼은 사용자들의 다양한 </a:t>
            </a:r>
            <a:r>
              <a:rPr lang="ko-KR" altLang="en-US" dirty="0" err="1"/>
              <a:t>소셜</a:t>
            </a:r>
            <a:r>
              <a:rPr lang="ko-KR" altLang="en-US" dirty="0"/>
              <a:t> 활동과 관계를 매개한다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사업자는 매개자의 역할 속에 책임을 회피하는 경향이 있다</a:t>
            </a:r>
            <a:r>
              <a:rPr lang="en-US" altLang="ko-KR" dirty="0"/>
              <a:t>. </a:t>
            </a:r>
            <a:r>
              <a:rPr lang="ko-KR" altLang="en-US" dirty="0"/>
              <a:t>중립적인 알고리즘이란 허울 뒤로 숨는다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중개자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7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사람들의 자발적인 참여가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더 중요한 것은 데이터로 전환된 자발적인 참여이다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인간의 살아 있는 노동과 활동을 데이터로 치환하고 그 데이터를 되살려 가치를 </a:t>
            </a:r>
            <a:r>
              <a:rPr lang="ko-KR" altLang="en-US" dirty="0" smtClean="0"/>
              <a:t>추출한다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다양한 </a:t>
            </a:r>
            <a:r>
              <a:rPr lang="ko-KR" altLang="en-US" dirty="0"/>
              <a:t>종류의 사용자 데이터를 수확하여 </a:t>
            </a:r>
            <a:r>
              <a:rPr lang="ko-KR" altLang="en-US" dirty="0" smtClean="0"/>
              <a:t>연관 </a:t>
            </a:r>
            <a:r>
              <a:rPr lang="ko-KR" altLang="en-US" dirty="0"/>
              <a:t>패턴을 추출함으로써 추상적 혹은 인구학적 지식에 접근하거나</a:t>
            </a:r>
            <a:r>
              <a:rPr lang="en-US" altLang="ko-KR" dirty="0"/>
              <a:t>, </a:t>
            </a:r>
            <a:r>
              <a:rPr lang="ko-KR" altLang="en-US" dirty="0"/>
              <a:t>개체화된 데이터를 </a:t>
            </a:r>
            <a:r>
              <a:rPr lang="ko-KR" altLang="en-US" dirty="0" smtClean="0"/>
              <a:t>축적한다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매스마케팅의 도구로 혹은 </a:t>
            </a:r>
            <a:r>
              <a:rPr lang="ko-KR" altLang="en-US" dirty="0"/>
              <a:t>맞춤형 </a:t>
            </a:r>
            <a:r>
              <a:rPr lang="ko-KR" altLang="en-US" dirty="0" smtClean="0"/>
              <a:t>서비스의 도구로 이용된다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데이터는 </a:t>
            </a:r>
            <a:r>
              <a:rPr lang="ko-KR" altLang="en-US" dirty="0" err="1"/>
              <a:t>되먹임고리를</a:t>
            </a:r>
            <a:r>
              <a:rPr lang="ko-KR" altLang="en-US" dirty="0"/>
              <a:t> 통해 되돌아가</a:t>
            </a:r>
            <a:r>
              <a:rPr lang="en-US" altLang="ko-KR" dirty="0"/>
              <a:t>, </a:t>
            </a:r>
            <a:r>
              <a:rPr lang="ko-KR" altLang="en-US" dirty="0"/>
              <a:t>그것 자체가 상품이 되어 팔리거나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 해당 사용자로 되돌아가서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맞춤형 </a:t>
            </a:r>
            <a:r>
              <a:rPr lang="ko-KR" altLang="en-US" dirty="0"/>
              <a:t>상품을 광고하는 데 쓰인다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인간의 활동이 데이터가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데이터로 돌아온다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인간의 데이터화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정동이란 우리의 정신과 육체 모두에 담겨 있는 편안함</a:t>
            </a:r>
            <a:r>
              <a:rPr lang="en-US" altLang="ko-KR" dirty="0"/>
              <a:t>, 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, </a:t>
            </a:r>
            <a:r>
              <a:rPr lang="ko-KR" altLang="en-US" dirty="0"/>
              <a:t>흥분 등과 같은 삶의 활력을 지칭한다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흔히 </a:t>
            </a:r>
            <a:r>
              <a:rPr lang="ko-KR" altLang="en-US" dirty="0"/>
              <a:t>무의식적으로 경험되며 일정한 형태를 지니거나 뚜렷하게 표현되지 않는다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ko-KR" altLang="en-US" dirty="0" smtClean="0"/>
              <a:t>현대 </a:t>
            </a:r>
            <a:r>
              <a:rPr lang="ko-KR" altLang="en-US" dirty="0"/>
              <a:t>자본주의는 정동을 </a:t>
            </a:r>
            <a:r>
              <a:rPr lang="ko-KR" altLang="en-US" dirty="0" smtClean="0"/>
              <a:t>조정하고 </a:t>
            </a:r>
            <a:r>
              <a:rPr lang="ko-KR" altLang="en-US" dirty="0"/>
              <a:t>조종하여 상품이나 브랜드에 대한 소비자의 관심</a:t>
            </a:r>
            <a:r>
              <a:rPr lang="en-US" altLang="ko-KR" dirty="0"/>
              <a:t>, </a:t>
            </a:r>
            <a:r>
              <a:rPr lang="ko-KR" altLang="en-US" dirty="0"/>
              <a:t>선호</a:t>
            </a:r>
            <a:r>
              <a:rPr lang="en-US" altLang="ko-KR" dirty="0"/>
              <a:t>, </a:t>
            </a:r>
            <a:r>
              <a:rPr lang="ko-KR" altLang="en-US" dirty="0"/>
              <a:t>애착</a:t>
            </a:r>
            <a:r>
              <a:rPr lang="en-US" altLang="ko-KR" dirty="0"/>
              <a:t>, </a:t>
            </a:r>
            <a:r>
              <a:rPr lang="ko-KR" altLang="en-US" dirty="0" smtClean="0"/>
              <a:t>평판을 형성하고자 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그들의 </a:t>
            </a:r>
            <a:r>
              <a:rPr lang="ko-KR" altLang="en-US" dirty="0"/>
              <a:t>지배적 정서나 감정의 파동을 실시간으로 탐색하고</a:t>
            </a:r>
            <a:r>
              <a:rPr lang="en-US" altLang="ko-KR" dirty="0"/>
              <a:t>, </a:t>
            </a:r>
            <a:r>
              <a:rPr lang="ko-KR" altLang="en-US" dirty="0" smtClean="0"/>
              <a:t>활용하는 </a:t>
            </a:r>
            <a:r>
              <a:rPr lang="ko-KR" altLang="en-US" dirty="0"/>
              <a:t>것에 집중한다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소비자들의 </a:t>
            </a:r>
            <a:r>
              <a:rPr lang="ko-KR" altLang="en-US" dirty="0"/>
              <a:t>정동 데이터를 수집하고 분석하기 위한 중요한 플랫폼이 되고 있는 온라인 네트워크들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사람들의 </a:t>
            </a:r>
            <a:r>
              <a:rPr lang="ko-KR" altLang="en-US" dirty="0"/>
              <a:t>감정이 더 많이 </a:t>
            </a:r>
            <a:r>
              <a:rPr lang="ko-KR" altLang="en-US" dirty="0" smtClean="0"/>
              <a:t>표출되고 </a:t>
            </a:r>
            <a:r>
              <a:rPr lang="ko-KR" altLang="en-US" dirty="0"/>
              <a:t>순환될수록</a:t>
            </a:r>
            <a:r>
              <a:rPr lang="en-US" altLang="ko-KR" dirty="0"/>
              <a:t>, </a:t>
            </a:r>
            <a:r>
              <a:rPr lang="ko-KR" altLang="en-US" dirty="0"/>
              <a:t>행동이 더 많이 추적되고 </a:t>
            </a:r>
            <a:r>
              <a:rPr lang="ko-KR" altLang="en-US" dirty="0" smtClean="0"/>
              <a:t>모아질수록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삶</a:t>
            </a:r>
            <a:r>
              <a:rPr lang="en-US" altLang="ko-KR" dirty="0" smtClean="0"/>
              <a:t>……!?</a:t>
            </a:r>
            <a:endParaRPr lang="ko-KR" altLang="en-US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857250" y="2286000"/>
            <a:ext cx="7693025" cy="3724275"/>
          </a:xfrm>
        </p:spPr>
        <p:txBody>
          <a:bodyPr/>
          <a:lstStyle/>
          <a:p>
            <a:r>
              <a:rPr lang="en-US" altLang="ko-KR" dirty="0" smtClean="0"/>
              <a:t>                      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가정                                                       일터</a:t>
            </a:r>
            <a:endParaRPr lang="en-US" altLang="ko-KR" dirty="0" smtClean="0"/>
          </a:p>
          <a:p>
            <a:r>
              <a:rPr lang="ko-KR" altLang="en-US" dirty="0" smtClean="0"/>
              <a:t>    여가                  출근                            노동시간</a:t>
            </a:r>
            <a:endParaRPr lang="en-US" altLang="ko-KR" dirty="0" smtClean="0"/>
          </a:p>
          <a:p>
            <a:r>
              <a:rPr lang="ko-KR" altLang="en-US" dirty="0" smtClean="0"/>
              <a:t>    상품소비                                              상품생산</a:t>
            </a:r>
            <a:endParaRPr lang="en-US" altLang="ko-KR" dirty="0" smtClean="0"/>
          </a:p>
          <a:p>
            <a:r>
              <a:rPr lang="ko-KR" altLang="en-US" dirty="0" smtClean="0"/>
              <a:t>    문화활동                       퇴근              생산활동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자유                                                        부자유</a:t>
            </a:r>
            <a:endParaRPr lang="en-US" altLang="ko-KR" dirty="0" smtClean="0"/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r>
              <a:rPr lang="en-US" altLang="ko-KR" dirty="0" smtClean="0"/>
              <a:t>                       </a:t>
            </a:r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2492896"/>
            <a:ext cx="2000250" cy="27860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927" y="2492895"/>
            <a:ext cx="1928813" cy="271462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977632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29188" y="6357938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4581331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 smtClean="0"/>
              <a:t>페이스북의</a:t>
            </a:r>
            <a:r>
              <a:rPr lang="ko-KR" altLang="en-US" dirty="0" smtClean="0"/>
              <a:t> </a:t>
            </a:r>
            <a:r>
              <a:rPr lang="ko-KR" altLang="en-US" dirty="0"/>
              <a:t>좋아요</a:t>
            </a:r>
            <a:r>
              <a:rPr lang="en-US" altLang="ko-KR" dirty="0"/>
              <a:t>. </a:t>
            </a:r>
            <a:r>
              <a:rPr lang="ko-KR" altLang="en-US" dirty="0" err="1"/>
              <a:t>트위터의</a:t>
            </a:r>
            <a:r>
              <a:rPr lang="ko-KR" altLang="en-US" dirty="0"/>
              <a:t> </a:t>
            </a:r>
            <a:r>
              <a:rPr lang="ko-KR" altLang="en-US" dirty="0" err="1"/>
              <a:t>리트위트</a:t>
            </a:r>
            <a:r>
              <a:rPr lang="en-US" altLang="ko-KR" dirty="0"/>
              <a:t>, </a:t>
            </a:r>
            <a:r>
              <a:rPr lang="ko-KR" altLang="en-US" dirty="0" err="1"/>
              <a:t>구글의</a:t>
            </a:r>
            <a:r>
              <a:rPr lang="ko-KR" altLang="en-US" dirty="0"/>
              <a:t> 페이지랭크 </a:t>
            </a:r>
            <a:r>
              <a:rPr lang="ko-KR" altLang="en-US" dirty="0" smtClean="0"/>
              <a:t>등은 </a:t>
            </a:r>
            <a:r>
              <a:rPr lang="ko-KR" altLang="en-US" dirty="0"/>
              <a:t>정동의 가시화 기법이다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페이지랭크에서 </a:t>
            </a:r>
            <a:r>
              <a:rPr lang="ko-KR" altLang="en-US" dirty="0"/>
              <a:t>개별 </a:t>
            </a:r>
            <a:r>
              <a:rPr lang="ko-KR" altLang="en-US" dirty="0" err="1"/>
              <a:t>노드의</a:t>
            </a:r>
            <a:r>
              <a:rPr lang="ko-KR" altLang="en-US" dirty="0"/>
              <a:t> 랭크 가치는 그것에 링크를 건 </a:t>
            </a:r>
            <a:r>
              <a:rPr lang="ko-KR" altLang="en-US" dirty="0" err="1"/>
              <a:t>노드의</a:t>
            </a:r>
            <a:r>
              <a:rPr lang="ko-KR" altLang="en-US" dirty="0"/>
              <a:t> 수와 질에 의해 결정된다</a:t>
            </a:r>
            <a:r>
              <a:rPr lang="en-US" altLang="ko-KR" dirty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랭킹에 따라 검색결과를 위계적 순서로 제시한다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무슨 페이지를 검색했고</a:t>
            </a:r>
            <a:r>
              <a:rPr lang="en-US" altLang="ko-KR" dirty="0"/>
              <a:t>, </a:t>
            </a:r>
            <a:r>
              <a:rPr lang="ko-KR" altLang="en-US" dirty="0"/>
              <a:t>무슨 페이지를 얼마나 오랫동안 읽었으며</a:t>
            </a:r>
            <a:r>
              <a:rPr lang="en-US" altLang="ko-KR" dirty="0"/>
              <a:t>, </a:t>
            </a:r>
            <a:r>
              <a:rPr lang="ko-KR" altLang="en-US" dirty="0"/>
              <a:t>누구와 어떤 메시지를 교환했고</a:t>
            </a:r>
            <a:r>
              <a:rPr lang="en-US" altLang="ko-KR" dirty="0"/>
              <a:t>, </a:t>
            </a:r>
            <a:r>
              <a:rPr lang="ko-KR" altLang="en-US" dirty="0"/>
              <a:t>어떤 동영상을 공유했으며</a:t>
            </a:r>
            <a:r>
              <a:rPr lang="en-US" altLang="ko-KR" dirty="0"/>
              <a:t>, </a:t>
            </a:r>
            <a:r>
              <a:rPr lang="ko-KR" altLang="en-US" dirty="0"/>
              <a:t>어떤 광고를 클릭했는지 등과 같은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정동노동의 </a:t>
            </a:r>
            <a:r>
              <a:rPr lang="ko-KR" altLang="en-US" dirty="0"/>
              <a:t>산물을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수집하고 </a:t>
            </a:r>
            <a:r>
              <a:rPr lang="ko-KR" altLang="en-US" dirty="0"/>
              <a:t>저장하는 것이 정동경제의 핵심요소가 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그리고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 smtClean="0"/>
              <a:t>정동경제에서는 어떤 말과 생각이 네트워크에서 널리 </a:t>
            </a:r>
            <a:r>
              <a:rPr lang="ko-KR" altLang="en-US" dirty="0" err="1" smtClean="0"/>
              <a:t>흘러다니게</a:t>
            </a:r>
            <a:r>
              <a:rPr lang="ko-KR" altLang="en-US" dirty="0" smtClean="0"/>
              <a:t> 하거나 혹은 반대로 회자되지 않도록 관리하는 것이 중요하다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사용자제공 데이터</a:t>
            </a:r>
            <a:r>
              <a:rPr lang="en-US" altLang="ko-KR" dirty="0" smtClean="0"/>
              <a:t>: </a:t>
            </a:r>
            <a:r>
              <a:rPr lang="ko-KR" altLang="en-US" dirty="0"/>
              <a:t>계정정보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신용카드 등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사용자이용 데이터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기기정보</a:t>
            </a:r>
            <a:r>
              <a:rPr lang="en-US" altLang="ko-KR" dirty="0"/>
              <a:t>: </a:t>
            </a:r>
            <a:r>
              <a:rPr lang="ko-KR" altLang="en-US" dirty="0"/>
              <a:t>하드웨어 모델</a:t>
            </a:r>
            <a:r>
              <a:rPr lang="en-US" altLang="ko-KR" dirty="0"/>
              <a:t>,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 err="1"/>
              <a:t>기기고유식별자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네트워크 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 err="1"/>
              <a:t>구글계정연결정보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로그정보</a:t>
            </a:r>
            <a:r>
              <a:rPr lang="en-US" altLang="ko-KR" dirty="0"/>
              <a:t>: </a:t>
            </a:r>
            <a:r>
              <a:rPr lang="ko-KR" altLang="en-US" dirty="0"/>
              <a:t>서비스이용기록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등</a:t>
            </a:r>
            <a:r>
              <a:rPr lang="en-US" altLang="ko-KR" dirty="0"/>
              <a:t>), </a:t>
            </a:r>
            <a:r>
              <a:rPr lang="ko-KR" altLang="en-US" dirty="0"/>
              <a:t>전화로그 정보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수신번호</a:t>
            </a:r>
            <a:r>
              <a:rPr lang="en-US" altLang="ko-KR" dirty="0"/>
              <a:t>, </a:t>
            </a:r>
            <a:r>
              <a:rPr lang="ko-KR" altLang="en-US" dirty="0"/>
              <a:t>발신번호</a:t>
            </a:r>
            <a:r>
              <a:rPr lang="en-US" altLang="ko-KR" dirty="0"/>
              <a:t>, </a:t>
            </a:r>
            <a:r>
              <a:rPr lang="ko-KR" altLang="en-US" dirty="0" err="1"/>
              <a:t>사용일시</a:t>
            </a:r>
            <a:r>
              <a:rPr lang="en-US" altLang="ko-KR" dirty="0"/>
              <a:t>), 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하드웨어 환경</a:t>
            </a:r>
            <a:r>
              <a:rPr lang="en-US" altLang="ko-KR" dirty="0"/>
              <a:t>, </a:t>
            </a:r>
            <a:r>
              <a:rPr lang="ko-KR" altLang="en-US" dirty="0" err="1"/>
              <a:t>부라우저</a:t>
            </a:r>
            <a:r>
              <a:rPr lang="ko-KR" altLang="en-US" dirty="0"/>
              <a:t> 유형</a:t>
            </a:r>
            <a:r>
              <a:rPr lang="en-US" altLang="ko-KR" dirty="0"/>
              <a:t>, </a:t>
            </a:r>
            <a:r>
              <a:rPr lang="ko-KR" altLang="en-US" dirty="0"/>
              <a:t>브라우저 언어</a:t>
            </a:r>
            <a:r>
              <a:rPr lang="en-US" altLang="ko-KR" dirty="0"/>
              <a:t>, </a:t>
            </a:r>
            <a:r>
              <a:rPr lang="ko-KR" altLang="en-US" dirty="0"/>
              <a:t>검색날짜와 시간</a:t>
            </a:r>
            <a:r>
              <a:rPr lang="en-US" altLang="ko-KR" dirty="0"/>
              <a:t>, </a:t>
            </a:r>
            <a:r>
              <a:rPr lang="ko-KR" altLang="en-US" dirty="0"/>
              <a:t>방문사이트 주소</a:t>
            </a:r>
            <a:r>
              <a:rPr lang="en-US" altLang="ko-KR" dirty="0"/>
              <a:t>, </a:t>
            </a:r>
            <a:r>
              <a:rPr lang="ko-KR" altLang="en-US" dirty="0" err="1"/>
              <a:t>구글계정이나</a:t>
            </a:r>
            <a:r>
              <a:rPr lang="ko-KR" altLang="en-US" dirty="0"/>
              <a:t> 브라우저 확인 쿠키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위치정보</a:t>
            </a:r>
            <a:r>
              <a:rPr lang="en-US" altLang="ko-KR" dirty="0"/>
              <a:t>: </a:t>
            </a:r>
            <a:r>
              <a:rPr lang="ko-KR" altLang="en-US" dirty="0"/>
              <a:t>위치추적 서비스와 관련해서</a:t>
            </a:r>
          </a:p>
          <a:p>
            <a:pPr fontAlgn="base"/>
            <a:r>
              <a:rPr lang="ko-KR" altLang="en-US" dirty="0" err="1"/>
              <a:t>고유앱번호</a:t>
            </a:r>
            <a:r>
              <a:rPr lang="en-US" altLang="ko-KR" dirty="0"/>
              <a:t>: </a:t>
            </a:r>
            <a:r>
              <a:rPr lang="ko-KR" altLang="en-US" dirty="0" err="1"/>
              <a:t>앱을</a:t>
            </a:r>
            <a:r>
              <a:rPr lang="ko-KR" altLang="en-US" dirty="0"/>
              <a:t> 설치하거나 삭제할 때 혹은 자동 업데이트와 같이 서버에 정기적으로 접촉할 때 생기는 서비스 설치 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지역적 저장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ko-KR" altLang="en-US" dirty="0" err="1"/>
              <a:t>웹저장공간</a:t>
            </a:r>
            <a:endParaRPr lang="ko-KR" altLang="en-US" dirty="0"/>
          </a:p>
          <a:p>
            <a:pPr fontAlgn="base"/>
            <a:r>
              <a:rPr lang="ko-KR" altLang="en-US" dirty="0"/>
              <a:t>쿠키와 </a:t>
            </a:r>
            <a:r>
              <a:rPr lang="ko-KR" altLang="en-US" dirty="0" err="1" smtClean="0"/>
              <a:t>익명식별자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구글이</a:t>
            </a:r>
            <a:r>
              <a:rPr lang="ko-KR" altLang="en-US" dirty="0"/>
              <a:t> 수집하는 사용자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이용 데이터와 같은 정동데이터가 사용자제공 데이터보다 </a:t>
            </a:r>
            <a:r>
              <a:rPr lang="ko-KR" altLang="en-US" dirty="0" err="1"/>
              <a:t>구글의</a:t>
            </a:r>
            <a:r>
              <a:rPr lang="ko-KR" altLang="en-US" dirty="0"/>
              <a:t> 정동경제에 중요하다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사용자들의 </a:t>
            </a:r>
            <a:r>
              <a:rPr lang="ko-KR" altLang="en-US" dirty="0"/>
              <a:t>행동패턴을 파악할 수 있고</a:t>
            </a:r>
            <a:r>
              <a:rPr lang="en-US" altLang="ko-KR" dirty="0"/>
              <a:t>, </a:t>
            </a:r>
            <a:r>
              <a:rPr lang="ko-KR" altLang="en-US" dirty="0"/>
              <a:t>그러면 그들의 행동을 예측할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정동 데이터는 사용자를 향한 맞춤형 광고의 중요 자료다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이용자의 </a:t>
            </a:r>
            <a:r>
              <a:rPr lang="ko-KR" altLang="en-US" dirty="0"/>
              <a:t>관심과 정동은 광고주에게 판매하기로 되어 있는 </a:t>
            </a:r>
            <a:r>
              <a:rPr lang="ko-KR" altLang="en-US" dirty="0" err="1"/>
              <a:t>구글의</a:t>
            </a:r>
            <a:r>
              <a:rPr lang="ko-KR" altLang="en-US" dirty="0"/>
              <a:t> 비물질 재화이다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네트워크와 </a:t>
            </a:r>
            <a:r>
              <a:rPr lang="ko-KR" altLang="en-US" dirty="0" err="1"/>
              <a:t>노드의</a:t>
            </a:r>
            <a:r>
              <a:rPr lang="ko-KR" altLang="en-US" dirty="0"/>
              <a:t> 정동 가치를 표현하는 각종 랭킹 알고리즘은 </a:t>
            </a:r>
            <a:r>
              <a:rPr lang="ko-KR" altLang="en-US" dirty="0" smtClean="0"/>
              <a:t>궁극적으로 </a:t>
            </a:r>
            <a:r>
              <a:rPr lang="ko-KR" altLang="en-US" dirty="0"/>
              <a:t>전세계 수십억 네트워크 이용자들의 활동 결과물</a:t>
            </a:r>
            <a:r>
              <a:rPr lang="en-US" altLang="ko-KR" dirty="0"/>
              <a:t>, </a:t>
            </a:r>
            <a:r>
              <a:rPr lang="ko-KR" altLang="en-US" dirty="0"/>
              <a:t>즉 집단지성을 자양분 삼아 작동한다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플랫폼을 소유하고 있다는 이유로 막대한 지대를 </a:t>
            </a:r>
            <a:r>
              <a:rPr lang="ko-KR" altLang="en-US" dirty="0" smtClean="0"/>
              <a:t>축적한다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이들은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음반</a:t>
            </a:r>
            <a:r>
              <a:rPr lang="en-US" altLang="ko-KR" dirty="0"/>
              <a:t>, </a:t>
            </a:r>
            <a:r>
              <a:rPr lang="ko-KR" altLang="en-US" dirty="0"/>
              <a:t>출판 등 전통적인 거대한 </a:t>
            </a:r>
            <a:r>
              <a:rPr lang="ko-KR" altLang="en-US" dirty="0" err="1"/>
              <a:t>콘텐츠들을</a:t>
            </a:r>
            <a:r>
              <a:rPr lang="ko-KR" altLang="en-US" dirty="0"/>
              <a:t> 소유한 </a:t>
            </a:r>
            <a:r>
              <a:rPr lang="ko-KR" altLang="en-US" dirty="0" smtClean="0"/>
              <a:t>이전의 소유자들과는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수많은 </a:t>
            </a:r>
            <a:r>
              <a:rPr lang="ko-KR" altLang="en-US" dirty="0"/>
              <a:t>검색기록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사회적 연결들은 이용자들 자신에 의해 생산된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자신이 생산한 것이 아닌 것을 판매한다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그것을 </a:t>
            </a:r>
            <a:r>
              <a:rPr lang="ko-KR" altLang="en-US" dirty="0"/>
              <a:t>무료로 사용하고</a:t>
            </a:r>
            <a:r>
              <a:rPr lang="en-US" altLang="ko-KR" dirty="0"/>
              <a:t>, </a:t>
            </a:r>
            <a:r>
              <a:rPr lang="ko-KR" altLang="en-US" dirty="0"/>
              <a:t>그것에 대한 거의 전적인 소유권을 행사한다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정동경제와 지대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구글을</a:t>
            </a:r>
            <a:r>
              <a:rPr lang="ko-KR" altLang="en-US" dirty="0"/>
              <a:t> 비롯한 플랫폼들은 자신들의 서비스가 무료라는 것으로 그 무료이용을 정당화한다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사용자들이 </a:t>
            </a:r>
            <a:r>
              <a:rPr lang="ko-KR" altLang="en-US" dirty="0"/>
              <a:t>구체적이고도 정확한 검색 결과를 원한다면</a:t>
            </a:r>
            <a:r>
              <a:rPr lang="en-US" altLang="ko-KR" dirty="0"/>
              <a:t>, </a:t>
            </a:r>
            <a:r>
              <a:rPr lang="ko-KR" altLang="en-US" dirty="0" err="1"/>
              <a:t>구글이</a:t>
            </a:r>
            <a:r>
              <a:rPr lang="ko-KR" altLang="en-US" dirty="0"/>
              <a:t> 모든 과거 검색기록을 저장하고 활용하는 것에 동의해야 한다고 주장한다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사이트들은 </a:t>
            </a:r>
            <a:r>
              <a:rPr lang="ko-KR" altLang="en-US" dirty="0"/>
              <a:t>많은 정동 노동은 놀이이자 ‘노동’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강제되지 </a:t>
            </a:r>
            <a:r>
              <a:rPr lang="ko-KR" altLang="en-US" dirty="0"/>
              <a:t>않은 노동이라는 면에서 이러한 자유노동의 전용을 정당화한다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ko-KR" altLang="en-US" dirty="0"/>
              <a:t>이용자들은 자신들이 생산한 것들이 무엇이고 어떻게 활용되고 있는지 거의 모른다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서비스 제공을 위해 당신의 </a:t>
            </a:r>
            <a:r>
              <a:rPr lang="ko-KR" altLang="en-US" dirty="0" err="1"/>
              <a:t>지메일</a:t>
            </a:r>
            <a:r>
              <a:rPr lang="ko-KR" altLang="en-US" dirty="0"/>
              <a:t> 계정 내용은 </a:t>
            </a:r>
            <a:r>
              <a:rPr lang="ko-KR" altLang="en-US" dirty="0" err="1"/>
              <a:t>구글</a:t>
            </a:r>
            <a:r>
              <a:rPr lang="ko-KR" altLang="en-US" dirty="0"/>
              <a:t> 서버에 </a:t>
            </a:r>
            <a:r>
              <a:rPr lang="ko-KR" altLang="en-US" dirty="0" smtClean="0"/>
              <a:t>저장되고 </a:t>
            </a:r>
            <a:r>
              <a:rPr lang="ko-KR" altLang="en-US" dirty="0"/>
              <a:t>유지됩니다</a:t>
            </a:r>
            <a:r>
              <a:rPr lang="en-US" altLang="ko-KR" dirty="0"/>
              <a:t>.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잔여본은</a:t>
            </a:r>
            <a:r>
              <a:rPr lang="ko-KR" altLang="en-US" dirty="0"/>
              <a:t> 설사 당신이 삭제하거나 계정을 종료한 후에도 우리 시스템에 남아 있게 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무료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5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인터넷에 있는 거의 모든 것을 복사한다</a:t>
            </a:r>
            <a:r>
              <a:rPr lang="en-US" altLang="ko-KR" sz="8000" dirty="0"/>
              <a:t>. </a:t>
            </a:r>
            <a:r>
              <a:rPr lang="ko-KR" altLang="en-US" sz="8000" dirty="0" err="1"/>
              <a:t>웹문서</a:t>
            </a:r>
            <a:r>
              <a:rPr lang="en-US" altLang="ko-KR" sz="8000" dirty="0"/>
              <a:t>, </a:t>
            </a:r>
            <a:r>
              <a:rPr lang="ko-KR" altLang="en-US" sz="8000" dirty="0"/>
              <a:t>뉴스</a:t>
            </a:r>
            <a:r>
              <a:rPr lang="en-US" altLang="ko-KR" sz="8000" dirty="0"/>
              <a:t>, </a:t>
            </a:r>
            <a:r>
              <a:rPr lang="ko-KR" altLang="en-US" sz="8000" dirty="0"/>
              <a:t>지식</a:t>
            </a:r>
            <a:r>
              <a:rPr lang="en-US" altLang="ko-KR" sz="8000" dirty="0"/>
              <a:t>, </a:t>
            </a:r>
            <a:r>
              <a:rPr lang="ko-KR" altLang="en-US" sz="8000" dirty="0"/>
              <a:t>이미지</a:t>
            </a:r>
            <a:r>
              <a:rPr lang="en-US" altLang="ko-KR" sz="8000" dirty="0"/>
              <a:t>, </a:t>
            </a:r>
            <a:r>
              <a:rPr lang="ko-KR" altLang="en-US" sz="8000" dirty="0"/>
              <a:t>지도</a:t>
            </a:r>
            <a:r>
              <a:rPr lang="en-US" altLang="ko-KR" sz="8000" dirty="0"/>
              <a:t>, </a:t>
            </a:r>
            <a:r>
              <a:rPr lang="ko-KR" altLang="en-US" sz="8000" dirty="0"/>
              <a:t>동영상</a:t>
            </a:r>
            <a:r>
              <a:rPr lang="en-US" altLang="ko-KR" sz="8000" dirty="0"/>
              <a:t>, </a:t>
            </a:r>
            <a:r>
              <a:rPr lang="ko-KR" altLang="en-US" sz="8000" dirty="0" err="1"/>
              <a:t>블로그</a:t>
            </a:r>
            <a:r>
              <a:rPr lang="en-US" altLang="ko-KR" sz="8000" dirty="0"/>
              <a:t>, </a:t>
            </a:r>
            <a:r>
              <a:rPr lang="ko-KR" altLang="en-US" sz="8000" dirty="0"/>
              <a:t>게시판 등 </a:t>
            </a:r>
            <a:r>
              <a:rPr lang="ko-KR" altLang="en-US" sz="8000" dirty="0" smtClean="0"/>
              <a:t>웹에 </a:t>
            </a:r>
            <a:r>
              <a:rPr lang="ko-KR" altLang="en-US" sz="8000" dirty="0"/>
              <a:t>연결된 거의 모든 것을 복사하고 평가하고 순위를 매긴다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err="1" smtClean="0"/>
              <a:t>구글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검색 엔진은 다른 사람들의 웹 </a:t>
            </a:r>
            <a:r>
              <a:rPr lang="ko-KR" altLang="en-US" sz="8000" dirty="0" err="1"/>
              <a:t>콘텐츠를</a:t>
            </a:r>
            <a:r>
              <a:rPr lang="ko-KR" altLang="en-US" sz="8000" dirty="0"/>
              <a:t> 복사해야만 제대로 작동할 수 있다</a:t>
            </a:r>
            <a:r>
              <a:rPr lang="en-US" altLang="ko-KR" sz="8000" dirty="0"/>
              <a:t>. </a:t>
            </a:r>
            <a:r>
              <a:rPr lang="ko-KR" altLang="en-US" sz="8000" dirty="0" smtClean="0"/>
              <a:t>저작권자로부터 </a:t>
            </a:r>
            <a:r>
              <a:rPr lang="ko-KR" altLang="en-US" sz="8000" dirty="0"/>
              <a:t>일일이 허락을 받아야 한다면 </a:t>
            </a:r>
            <a:r>
              <a:rPr lang="ko-KR" altLang="en-US" sz="8000" dirty="0" smtClean="0"/>
              <a:t>검색사업은 불가능</a:t>
            </a:r>
            <a:r>
              <a:rPr lang="en-US" altLang="ko-KR" sz="8000" dirty="0" smtClean="0"/>
              <a:t>. </a:t>
            </a:r>
          </a:p>
          <a:p>
            <a:pPr fontAlgn="base"/>
            <a:r>
              <a:rPr lang="en-US" altLang="ko-KR" sz="8000" dirty="0" smtClean="0"/>
              <a:t>‘</a:t>
            </a:r>
            <a:r>
              <a:rPr lang="ko-KR" altLang="en-US" sz="8000" dirty="0" smtClean="0"/>
              <a:t>공정이용</a:t>
            </a:r>
            <a:r>
              <a:rPr lang="ko-KR" altLang="en-US" sz="8000" dirty="0"/>
              <a:t>’ </a:t>
            </a:r>
            <a:r>
              <a:rPr lang="ko-KR" altLang="en-US" sz="8000" dirty="0" smtClean="0"/>
              <a:t>조항이라는 무기</a:t>
            </a:r>
            <a:r>
              <a:rPr lang="en-US" altLang="ko-KR" sz="8000" dirty="0" smtClean="0"/>
              <a:t>:  </a:t>
            </a:r>
            <a:r>
              <a:rPr lang="ko-KR" altLang="en-US" sz="8000" dirty="0" err="1"/>
              <a:t>웹콘텐츠</a:t>
            </a:r>
            <a:r>
              <a:rPr lang="ko-KR" altLang="en-US" sz="8000" dirty="0"/>
              <a:t> 복사는 유용한 정보를 찾는 이용자들의 이익을 증진한다는 것이다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소유와 독점보다는 </a:t>
            </a:r>
            <a:r>
              <a:rPr lang="ko-KR" altLang="en-US" sz="8000" dirty="0"/>
              <a:t>공유의 불가피성이라는 </a:t>
            </a:r>
            <a:r>
              <a:rPr lang="ko-KR" altLang="en-US" sz="8000" dirty="0" smtClean="0"/>
              <a:t>웹의 정신이 일부 반영된 것</a:t>
            </a:r>
            <a:r>
              <a:rPr lang="en-US" altLang="ko-KR" sz="8000" dirty="0" smtClean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 smtClean="0"/>
              <a:t>공정이용이 </a:t>
            </a:r>
            <a:r>
              <a:rPr lang="ko-KR" altLang="en-US" sz="8000" dirty="0"/>
              <a:t>모든 </a:t>
            </a:r>
            <a:r>
              <a:rPr lang="ko-KR" altLang="en-US" sz="8000" dirty="0" err="1"/>
              <a:t>콘텐츠에</a:t>
            </a:r>
            <a:r>
              <a:rPr lang="ko-KR" altLang="en-US" sz="8000" dirty="0"/>
              <a:t> 대해 공정하게 적용되지는 않는다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일부 저작권자들은 </a:t>
            </a:r>
            <a:r>
              <a:rPr lang="ko-KR" altLang="en-US" sz="8000" dirty="0" err="1"/>
              <a:t>구글의</a:t>
            </a:r>
            <a:r>
              <a:rPr lang="ko-KR" altLang="en-US" sz="8000" dirty="0"/>
              <a:t> 복사를 </a:t>
            </a:r>
            <a:r>
              <a:rPr lang="ko-KR" altLang="en-US" sz="8000" dirty="0" err="1"/>
              <a:t>문제삼아</a:t>
            </a:r>
            <a:r>
              <a:rPr lang="en-US" altLang="ko-KR" sz="8000" dirty="0"/>
              <a:t>, </a:t>
            </a:r>
            <a:r>
              <a:rPr lang="ko-KR" altLang="en-US" sz="8000" dirty="0"/>
              <a:t>소송을 걸고</a:t>
            </a:r>
            <a:r>
              <a:rPr lang="en-US" altLang="ko-KR" sz="8000" dirty="0" smtClean="0"/>
              <a:t>,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수익을 </a:t>
            </a:r>
            <a:r>
              <a:rPr lang="ko-KR" altLang="en-US" sz="8000" dirty="0" smtClean="0"/>
              <a:t>취한다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err="1" smtClean="0"/>
              <a:t>구글은</a:t>
            </a:r>
            <a:r>
              <a:rPr lang="ko-KR" altLang="en-US" sz="8000" dirty="0" smtClean="0"/>
              <a:t> 거대 언론사들과 라이선스 </a:t>
            </a:r>
            <a:r>
              <a:rPr lang="ko-KR" altLang="en-US" sz="8000" dirty="0"/>
              <a:t>계약을 맺고</a:t>
            </a:r>
            <a:r>
              <a:rPr lang="en-US" altLang="ko-KR" sz="8000" dirty="0"/>
              <a:t>, </a:t>
            </a:r>
            <a:r>
              <a:rPr lang="ko-KR" altLang="en-US" sz="8000" dirty="0" smtClean="0"/>
              <a:t>기사 </a:t>
            </a:r>
            <a:r>
              <a:rPr lang="ko-KR" altLang="en-US" sz="8000" dirty="0"/>
              <a:t>이용료를 </a:t>
            </a:r>
            <a:r>
              <a:rPr lang="ko-KR" altLang="en-US" sz="8000" dirty="0" smtClean="0"/>
              <a:t>지불해야</a:t>
            </a:r>
            <a:r>
              <a:rPr lang="en-US" altLang="ko-KR" sz="8000" dirty="0" smtClean="0"/>
              <a:t>~.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공정이용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조항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 smtClean="0"/>
              <a:t>수백만권의</a:t>
            </a:r>
            <a:r>
              <a:rPr lang="ko-KR" altLang="en-US" dirty="0" smtClean="0"/>
              <a:t> </a:t>
            </a:r>
            <a:r>
              <a:rPr lang="ko-KR" altLang="en-US" dirty="0"/>
              <a:t>대학 도서관 소장 도서를 </a:t>
            </a:r>
            <a:r>
              <a:rPr lang="ko-KR" altLang="en-US" dirty="0" err="1"/>
              <a:t>스캔하여</a:t>
            </a:r>
            <a:r>
              <a:rPr lang="en-US" altLang="ko-KR" dirty="0"/>
              <a:t>, </a:t>
            </a:r>
            <a:r>
              <a:rPr lang="ko-KR" altLang="en-US" dirty="0" err="1"/>
              <a:t>복제본을</a:t>
            </a:r>
            <a:r>
              <a:rPr lang="ko-KR" altLang="en-US" dirty="0"/>
              <a:t> 만들며</a:t>
            </a:r>
            <a:r>
              <a:rPr lang="en-US" altLang="ko-KR" dirty="0"/>
              <a:t>, </a:t>
            </a:r>
            <a:r>
              <a:rPr lang="ko-KR" altLang="en-US" dirty="0" err="1"/>
              <a:t>그속에</a:t>
            </a:r>
            <a:r>
              <a:rPr lang="ko-KR" altLang="en-US" dirty="0"/>
              <a:t> 수록된 모든 단어들을 하이퍼링크로 연결하여 </a:t>
            </a:r>
            <a:r>
              <a:rPr lang="ko-KR" altLang="en-US" dirty="0" err="1"/>
              <a:t>검색가능한</a:t>
            </a:r>
            <a:r>
              <a:rPr lang="ko-KR" altLang="en-US" dirty="0"/>
              <a:t> 목록을 만들어 이용자들에게 제공한다는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많은 </a:t>
            </a:r>
            <a:r>
              <a:rPr lang="ko-KR" altLang="en-US" dirty="0"/>
              <a:t>이들이 환영했다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도서관 </a:t>
            </a:r>
            <a:r>
              <a:rPr lang="ko-KR" altLang="en-US" dirty="0"/>
              <a:t>책의 복제가 공정이용에 </a:t>
            </a:r>
            <a:r>
              <a:rPr lang="ko-KR" altLang="en-US" dirty="0" smtClean="0"/>
              <a:t>해당한다는 것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대다수 출판사와 저작자들이 반발했다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2005</a:t>
            </a:r>
            <a:r>
              <a:rPr lang="ko-KR" altLang="en-US" dirty="0"/>
              <a:t>년 미국의 출판인 협회와 저작자 길드는 </a:t>
            </a:r>
            <a:r>
              <a:rPr lang="ko-KR" altLang="en-US" dirty="0" smtClean="0"/>
              <a:t>저작권 </a:t>
            </a:r>
            <a:r>
              <a:rPr lang="ko-KR" altLang="en-US" dirty="0"/>
              <a:t>소송을 진행했고</a:t>
            </a:r>
            <a:r>
              <a:rPr lang="en-US" altLang="ko-KR" dirty="0"/>
              <a:t>,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smtClean="0"/>
              <a:t>저작권 </a:t>
            </a:r>
            <a:r>
              <a:rPr lang="ko-KR" altLang="en-US" dirty="0"/>
              <a:t>침해 보상비를 </a:t>
            </a:r>
            <a:r>
              <a:rPr lang="ko-KR" altLang="en-US" dirty="0" smtClean="0"/>
              <a:t>지불하기로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이러한 공생전략은 웹</a:t>
            </a:r>
            <a:r>
              <a:rPr lang="en-US" altLang="ko-KR" dirty="0"/>
              <a:t>2.0</a:t>
            </a:r>
            <a:r>
              <a:rPr lang="ko-KR" altLang="en-US" dirty="0"/>
              <a:t>의 참여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공유의 원리에 위배되는 것이기도 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err="1"/>
              <a:t>구글</a:t>
            </a:r>
            <a:r>
              <a:rPr lang="ko-KR" altLang="en-US" dirty="0"/>
              <a:t> 도서 </a:t>
            </a:r>
            <a:r>
              <a:rPr lang="ko-KR" altLang="en-US" dirty="0" smtClean="0"/>
              <a:t>사업을 벌였는데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강력한 지적재산권 주장을 펼 수 있는 자들의 지적 재산권을 인정하고 수익의 일부를 그들에게 주었다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수십억 일반 이용자들의 정동 노동은 </a:t>
            </a:r>
            <a:r>
              <a:rPr lang="ko-KR" altLang="en-US" dirty="0" err="1"/>
              <a:t>구글로부터</a:t>
            </a:r>
            <a:r>
              <a:rPr lang="ko-KR" altLang="en-US" dirty="0"/>
              <a:t> 그에 상당하는 보호와 보상을 받기란 불가능하다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일반 </a:t>
            </a:r>
            <a:r>
              <a:rPr lang="ko-KR" altLang="en-US" dirty="0"/>
              <a:t>이용자들의 정동 노동의 산물들에 대한 사실상의 통제권은 </a:t>
            </a:r>
            <a:r>
              <a:rPr lang="ko-KR" altLang="en-US" dirty="0" smtClean="0"/>
              <a:t>누구에게 있는가</a:t>
            </a:r>
            <a:r>
              <a:rPr lang="en-US" altLang="ko-KR" dirty="0" smtClean="0"/>
              <a:t>?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플랫폼으로 </a:t>
            </a:r>
            <a:r>
              <a:rPr lang="ko-KR" altLang="en-US" dirty="0"/>
              <a:t>플랫폼을 </a:t>
            </a:r>
            <a:r>
              <a:rPr lang="ko-KR" altLang="en-US" dirty="0" smtClean="0"/>
              <a:t>넘을 수 없는가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commons </a:t>
            </a:r>
            <a:r>
              <a:rPr lang="ko-KR" altLang="en-US" dirty="0"/>
              <a:t>운동이 공유가 여전히 플랫폼 독점을 견제할 수 있는 강력한 전략이다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협동조합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공동체에서 </a:t>
            </a:r>
            <a:r>
              <a:rPr lang="ko-KR" altLang="en-US" dirty="0"/>
              <a:t>발생한 가치가 공동체 </a:t>
            </a:r>
            <a:r>
              <a:rPr lang="ko-KR" altLang="en-US" dirty="0" smtClean="0"/>
              <a:t>전체로 돌아가게 할 수 없는가</a:t>
            </a:r>
            <a:r>
              <a:rPr lang="en-US" altLang="ko-KR" dirty="0" smtClean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뒤집기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만물의 상품화란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       人間                    모든 것을 자급자족한다</a:t>
            </a:r>
            <a:r>
              <a:rPr lang="en-US" altLang="ko-KR" dirty="0" smtClean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 smtClean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 smtClean="0"/>
              <a:t>       人間         </a:t>
            </a:r>
            <a:endParaRPr lang="en-US" altLang="ko-KR" dirty="0" smtClean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돈</a:t>
            </a:r>
            <a:r>
              <a:rPr lang="en-US" altLang="ko-KR" dirty="0" smtClean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‘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어떤 상품인가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    </a:t>
            </a:r>
            <a:r>
              <a:rPr lang="en-US" altLang="ko-KR" sz="6000" dirty="0" smtClean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                    </a:t>
            </a:r>
            <a:r>
              <a:rPr lang="en-US" altLang="ko-KR" sz="6000" dirty="0" smtClean="0"/>
              <a:t> </a:t>
            </a:r>
            <a:r>
              <a:rPr lang="en-US" altLang="ko-KR" dirty="0" smtClean="0"/>
              <a:t>              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人間</a:t>
            </a:r>
            <a:endParaRPr lang="ko-KR" altLang="en-US" sz="2800" dirty="0"/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노동자는 자신의 노동력을 자본가에게 팔기로 동의한 자유로운 행위자이다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자본은 단지 생존에 필요한 것 이상을 생산할 수 있는 인간의 능력을 합리적으로 이용한다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기술발전과 </a:t>
            </a:r>
            <a:r>
              <a:rPr lang="ko-KR" altLang="en-US" dirty="0"/>
              <a:t>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자본주의의 </a:t>
            </a:r>
            <a:r>
              <a:rPr lang="ko-KR" altLang="en-US" dirty="0"/>
              <a:t>기계는 노동절약적이다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기계와 </a:t>
            </a:r>
            <a:r>
              <a:rPr lang="ko-KR" altLang="en-US" dirty="0" smtClean="0"/>
              <a:t>노동대상은 </a:t>
            </a:r>
            <a:r>
              <a:rPr lang="ko-KR" altLang="en-US" dirty="0" smtClean="0"/>
              <a:t>유기적 </a:t>
            </a:r>
            <a:r>
              <a:rPr lang="ko-KR" altLang="en-US" dirty="0" smtClean="0"/>
              <a:t>통일을 </a:t>
            </a:r>
            <a:r>
              <a:rPr lang="ko-KR" altLang="en-US" dirty="0" smtClean="0"/>
              <a:t>이루고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통일성은 기술과 과학적 지식 속에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생산력의 핵심은 어떤 노동자도 받아들일 수 있는 기계들의 집합이다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자본주의 생산력의 핵심은 기계들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도구는 노동자의  이해와 활용의 맥락 속에 종속된다</a:t>
            </a:r>
            <a:r>
              <a:rPr lang="en-US" altLang="ko-KR" dirty="0" smtClean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노동자의 숙련된 기술이 필요하다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기술은 노동자의 신체와 마음 속에 내포되어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기술은 개별적인 </a:t>
            </a:r>
            <a:r>
              <a:rPr lang="ko-KR" altLang="en-US" dirty="0"/>
              <a:t>것이고</a:t>
            </a:r>
            <a:r>
              <a:rPr lang="en-US" altLang="ko-KR" dirty="0"/>
              <a:t>, </a:t>
            </a:r>
            <a:r>
              <a:rPr lang="ko-KR" altLang="en-US" dirty="0"/>
              <a:t>또 인격적인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기계는 노동자와 노동수단 간의 유기적인 통일성을 해체한다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기계와 도구는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지각한다는 것과 같지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새들을 </a:t>
            </a:r>
            <a:r>
              <a:rPr lang="ko-KR" altLang="en-US" dirty="0" smtClean="0"/>
              <a:t>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</a:t>
            </a:r>
            <a:r>
              <a:rPr lang="ko-KR" altLang="en-US" dirty="0" smtClean="0"/>
              <a:t>식별하고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기억하고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를 말하고</a:t>
            </a:r>
            <a:r>
              <a:rPr lang="en-US" altLang="ko-KR" dirty="0"/>
              <a:t>, 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</a:t>
            </a:r>
            <a:r>
              <a:rPr lang="ko-KR" altLang="en-US" dirty="0" smtClean="0"/>
              <a:t>알아듣고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관해 말한다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단어들을 </a:t>
            </a:r>
            <a:r>
              <a:rPr lang="ko-KR" altLang="en-US" dirty="0"/>
              <a:t>결합해서</a:t>
            </a:r>
            <a:r>
              <a:rPr lang="en-US" altLang="ko-KR" dirty="0"/>
              <a:t>, </a:t>
            </a:r>
            <a:r>
              <a:rPr lang="ko-KR" altLang="en-US" dirty="0"/>
              <a:t>문장들을 형성할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언어를 언어를 통해 이해하고 해석한다</a:t>
            </a:r>
            <a:r>
              <a:rPr lang="en-US" altLang="ko-KR" dirty="0"/>
              <a:t>. </a:t>
            </a:r>
            <a:r>
              <a:rPr lang="ko-KR" altLang="en-US" dirty="0"/>
              <a:t>문장은 문장을 통해 반박된다</a:t>
            </a:r>
            <a:r>
              <a:rPr lang="en-US" altLang="ko-KR" dirty="0"/>
              <a:t>. </a:t>
            </a:r>
            <a:r>
              <a:rPr lang="en-US" altLang="ko-KR" dirty="0" smtClean="0"/>
              <a:t>…..</a:t>
            </a:r>
          </a:p>
          <a:p>
            <a:endParaRPr lang="en-US" altLang="ko-KR" dirty="0"/>
          </a:p>
          <a:p>
            <a:r>
              <a:rPr lang="ko-KR" altLang="en-US" dirty="0" smtClean="0"/>
              <a:t>인간이 </a:t>
            </a:r>
            <a:r>
              <a:rPr lang="ko-KR" altLang="en-US" dirty="0" smtClean="0"/>
              <a:t>생각한다는 것은 언어로 소통한다는 것과 밀접한 관계가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언어적 소통의 핵심은 기호의 의미작용이다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인간이 생각한다는 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1889</TotalTime>
  <Words>2935</Words>
  <Application>Microsoft Office PowerPoint</Application>
  <PresentationFormat>화면 슬라이드 쇼(4:3)</PresentationFormat>
  <Paragraphs>330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파형</vt:lpstr>
      <vt:lpstr>13강  디지털: 종합과 정리</vt:lpstr>
      <vt:lpstr>지금까지 내용을 생각해보자</vt:lpstr>
      <vt:lpstr>노동자는 이중적으로 자유롭다. </vt:lpstr>
      <vt:lpstr>삶……!?</vt:lpstr>
      <vt:lpstr>만물의 상품화란 ?</vt:lpstr>
      <vt:lpstr> ‘?’은 어떤 상품인가?</vt:lpstr>
      <vt:lpstr>자본주의 생산력의 핵심은 기계들~</vt:lpstr>
      <vt:lpstr>기계와 도구는 다르다.</vt:lpstr>
      <vt:lpstr>인간이 생각한다는 것. </vt:lpstr>
      <vt:lpstr>생각한다는 것?</vt:lpstr>
      <vt:lpstr>컴퓨터라는 미디어</vt:lpstr>
      <vt:lpstr>컴퓨터는 생각할 수 있는가?</vt:lpstr>
      <vt:lpstr>컴퓨터의 발전과 인터넷</vt:lpstr>
      <vt:lpstr>웹 2.0</vt:lpstr>
      <vt:lpstr>컴퓨터는 네트워크다</vt:lpstr>
      <vt:lpstr>기계학습</vt:lpstr>
      <vt:lpstr>컴퓨터는 지능을 가졌는가?</vt:lpstr>
      <vt:lpstr>PowerPoint 프레젠테이션</vt:lpstr>
      <vt:lpstr>제레미 리프킨, 한계비용제로사회</vt:lpstr>
      <vt:lpstr>미디어상품의 한계비용은 0원</vt:lpstr>
      <vt:lpstr>한계비용 제로 사회</vt:lpstr>
      <vt:lpstr>프로슈머prosumer</vt:lpstr>
      <vt:lpstr>공유경제, 공유사회</vt:lpstr>
      <vt:lpstr>인터넷은 공유에 친숙하게 한다.</vt:lpstr>
      <vt:lpstr>PowerPoint 프레젠테이션</vt:lpstr>
      <vt:lpstr>플랫폼(platform)이란</vt:lpstr>
      <vt:lpstr>PowerPoint 프레젠테이션</vt:lpstr>
      <vt:lpstr>플랫폼 자본주의</vt:lpstr>
      <vt:lpstr>플랫폼 자본주의라는 개념은~</vt:lpstr>
      <vt:lpstr>비즈니스 모델로서~</vt:lpstr>
      <vt:lpstr>PowerPoint 프레젠테이션</vt:lpstr>
      <vt:lpstr>플랫폼은 대중의 일상을 조직한다</vt:lpstr>
      <vt:lpstr>플랫폼 노동</vt:lpstr>
      <vt:lpstr>카카오 드라이버의 경우</vt:lpstr>
      <vt:lpstr>Crowd worker</vt:lpstr>
      <vt:lpstr>플랫폼 소비자</vt:lpstr>
      <vt:lpstr>플랫폼 중개자</vt:lpstr>
      <vt:lpstr>인간의 데이터화</vt:lpstr>
      <vt:lpstr>정동경제</vt:lpstr>
      <vt:lpstr>정동노동</vt:lpstr>
      <vt:lpstr>구글이 수집하는 사용자 데이터</vt:lpstr>
      <vt:lpstr>PowerPoint 프레젠테이션</vt:lpstr>
      <vt:lpstr>정동경제와 지대</vt:lpstr>
      <vt:lpstr>무료 서비스, 무료 이용</vt:lpstr>
      <vt:lpstr>구글과 ‘공정이용’ 조항</vt:lpstr>
      <vt:lpstr>2004년 구글은 구글 도서 사업을 벌였는데~~</vt:lpstr>
      <vt:lpstr>PowerPoint 프레젠테이션</vt:lpstr>
      <vt:lpstr>플랫폼 뒤집기?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138</cp:revision>
  <cp:lastPrinted>2018-04-19T13:03:00Z</cp:lastPrinted>
  <dcterms:created xsi:type="dcterms:W3CDTF">2018-03-01T12:03:45Z</dcterms:created>
  <dcterms:modified xsi:type="dcterms:W3CDTF">2018-05-24T12:59:24Z</dcterms:modified>
</cp:coreProperties>
</file>