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33" r:id="rId3"/>
    <p:sldId id="632" r:id="rId4"/>
    <p:sldId id="583" r:id="rId5"/>
    <p:sldId id="610" r:id="rId6"/>
    <p:sldId id="608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73" d="100"/>
          <a:sy n="73" d="100"/>
        </p:scale>
        <p:origin x="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77901DB4-41FD-4D98-87A1-F7A2F6E42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0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8BE71CD4-99FF-48A5-9B6C-CE9C4296C0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4C59FDE-8565-4AA8-928B-694CC18AA839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7035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6E962A3-4788-4E7D-8A84-BF3D0FFAD0EA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06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28B672A-B7FC-455E-8FE6-120E2886A62D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15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615AE5-C457-4746-9A03-D12C1880182E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3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CE03E2-9697-4AB6-8BC8-F253E290B9ED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20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449C500-2060-4337-80A9-8C78CE0EA4D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53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982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98331C-E24F-4D8C-9C8B-007ADBD9ECC0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4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6B4A67E-8C46-4588-A7FF-021D224FE57D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8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D80CE5-E371-4182-A19A-9EF3BA2168C5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3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8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AB88434-0EEA-4D2A-8256-F0122786F0A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43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91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9109CD-9D3C-46BF-A613-4914427C4F65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354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501A289-FFE4-4277-9A81-88F9B78F4D1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54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27E5BAE-B169-4ACF-B29C-6A502C123C62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85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5DF960-EF4C-4846-ABFC-CD0224A6FF0E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066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83A25E-C0B0-4FE8-9D1E-98DEF83F84D8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504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9331D93-83D8-4E9E-ABB6-91CF818E9252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31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719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98AE779-F1F1-40DD-B6FD-39893617E972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9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11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4EABFD7-5D9B-4887-A8CC-8A3D90EA7379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1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6B271-6EBA-4E0A-AA12-D59415AC219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61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EC7BA09-A49F-4511-8FA5-0B6B26B3E153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5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86CA8A7-42EA-4EA7-BB44-2BCEF63106B4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02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F24479A-8D2C-40CB-85D7-FF1DF3C5260D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9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B1010FE-C050-4A4E-958A-10220FF43BA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358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9D6E26D-FB59-4ACE-B48A-DE39126E972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05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E43CCA4-6BAA-4436-8603-84D36C155E0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3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521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B25B1EE-6433-4F3F-9D4C-6068F67531E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D60385F0-5090-4535-8D75-B9C1AE4A556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135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85CEF72-16B2-4DBC-80DD-F435CB19538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32DFFE6-380F-4570-A84F-D2CA669D91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577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F8FED98-BFE6-4A3D-BDA0-552533C6BBA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02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780D838-B202-4DBF-AE22-32A84B79C23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98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0BC86FE-AC1B-48D9-922F-22AA00B85E0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33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E9F6096-93FF-4CD9-9A6D-09AFC385A1F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49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B87CC007-241D-4006-A446-B033A9D0B11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3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B477B25B-A7D7-4E9F-99CE-144B7028CE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3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함수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6C938AA2-8FB0-4AA5-B6F3-60BD719FB47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83080F-AEEF-436D-8919-D0D26943AD2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1249363"/>
            <a:ext cx="7105650" cy="19780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x[0] = 'H'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x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변경 가능</a:t>
            </a:r>
          </a:p>
          <a:p>
            <a:pPr>
              <a:defRPr/>
            </a:pP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변화시킴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 = x[:]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입력받은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인자를 강제로 복사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x[0] = 'H'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None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변화시키지 못함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['J', 'A', 'M']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이름공간 </a:t>
            </a:r>
            <a:r>
              <a:rPr lang="en-US" altLang="ko-KR" sz="2000"/>
              <a:t>(Name Space) : </a:t>
            </a:r>
            <a:r>
              <a:rPr lang="ko-KR" altLang="en-US" sz="2000"/>
              <a:t>변수의 이름이 저장되어 있는 장소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 영역</a:t>
            </a:r>
            <a:r>
              <a:rPr lang="en-US" altLang="ko-KR" sz="2000"/>
              <a:t>(Local scope) : </a:t>
            </a:r>
            <a:r>
              <a:rPr lang="ko-KR" altLang="en-US" sz="2000"/>
              <a:t>함수 내부의 이름공간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전역 영역</a:t>
            </a:r>
            <a:r>
              <a:rPr lang="en-US" altLang="ko-KR" sz="2000"/>
              <a:t>(Global scope) : </a:t>
            </a:r>
            <a:r>
              <a:rPr lang="ko-KR" altLang="en-US" sz="2000"/>
              <a:t>함수 밖의 영역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 영역 </a:t>
            </a:r>
            <a:r>
              <a:rPr lang="en-US" altLang="ko-KR" sz="2000"/>
              <a:t>(Built-in Scope) : </a:t>
            </a:r>
            <a:r>
              <a:rPr lang="ko-KR" altLang="en-US" sz="2000"/>
              <a:t>파이썬 자체 정의 영역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LGB </a:t>
            </a:r>
            <a:r>
              <a:rPr lang="ko-KR" altLang="en-US" sz="2000"/>
              <a:t>규칙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Local Scope -&gt; Global Scope -&gt; Built-in Scope </a:t>
            </a:r>
            <a:r>
              <a:rPr lang="ko-KR" altLang="en-US" sz="2000"/>
              <a:t>순서로 찾음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E7B5FEA-CADD-4033-89D6-1257197AB7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1704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[1, 2, 3]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scoping():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a = [4, 5, 6]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지역영역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안바뀜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지역영역에서 전역변수 변경하려면  </a:t>
            </a:r>
            <a:r>
              <a:rPr lang="en-US" altLang="ko-KR" sz="2000"/>
              <a:t>global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AB68D61-05CE-4C2E-9FD6-37926F90D3F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 =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global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g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참조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g = 2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변경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g + 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(1)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스코핑</a:t>
            </a:r>
            <a:r>
              <a:rPr lang="ko-KR" altLang="en-US" dirty="0"/>
              <a:t> 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내장영역 이름 리스트 </a:t>
            </a:r>
            <a:r>
              <a:rPr lang="en-US" altLang="ko-KR" sz="2000"/>
              <a:t>: __builtins__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3254E7-7A72-4AA0-B7A6-6E770150A48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dir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ArithmeticError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AssertionError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AttributeError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                .    .   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'set',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setattr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'slice', 'sorted',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staticmethod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'sum', 'super',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tuple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'type',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vars'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, 'zip']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[1, 2, 3]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sum(x) 	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기본 인자 값 </a:t>
            </a:r>
            <a:r>
              <a:rPr lang="en-US" altLang="ko-KR" sz="2000" dirty="0"/>
              <a:t>: </a:t>
            </a:r>
            <a:r>
              <a:rPr lang="ko-KR" altLang="en-US" sz="2000" dirty="0"/>
              <a:t>함수를 호출할 때 인자를 지정해 주지 않아도 기본 값 할당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키워드 인자</a:t>
            </a:r>
            <a:r>
              <a:rPr lang="en-US" altLang="ko-KR" sz="2000" dirty="0"/>
              <a:t>: </a:t>
            </a:r>
            <a:r>
              <a:rPr lang="ko-KR" altLang="en-US" sz="2000" dirty="0"/>
              <a:t>인자 이름으로 값 전달</a:t>
            </a:r>
            <a:r>
              <a:rPr lang="en-US" altLang="ko-KR" sz="2000" dirty="0"/>
              <a:t>, </a:t>
            </a:r>
            <a:r>
              <a:rPr lang="ko-KR" altLang="en-US" sz="2000" dirty="0"/>
              <a:t>변수 전달 순서를 바꿀 수 있음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519CA11-7ECF-413A-B4D1-B0774535106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7107238" cy="1762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Times(a=10, b=20):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기본인자 설정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return a * b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200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Times(5)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할당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175" y="3382963"/>
            <a:ext cx="7288213" cy="256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'http://test.com:8080‘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(port="8080", server="test.com")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순서상관없음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가변인자 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인자개수가 미정</a:t>
            </a:r>
            <a:r>
              <a:rPr lang="en-US" altLang="ko-KR" sz="2000" dirty="0"/>
              <a:t>, *</a:t>
            </a:r>
            <a:r>
              <a:rPr lang="ko-KR" altLang="en-US" sz="2000" dirty="0"/>
              <a:t>를 인자 앞에 붙임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8201025" cy="4648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test(*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가변인자 리스트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처리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print(type(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test(1,2)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&lt;class 'tuple'&gt;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union2(*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res = []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들어있는 인자를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 x in item: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문자열에서 문자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if not x in res: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res.append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(x)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res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union2("HAM", "EGG", "SPAM")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'M', 'E', 'G', 'S', 'P']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 인자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8773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/>
              <a:t>정의되지 않은 인자</a:t>
            </a:r>
            <a:r>
              <a:rPr lang="en-US" altLang="ko-KR" sz="2000" dirty="0"/>
              <a:t>: **</a:t>
            </a:r>
            <a:r>
              <a:rPr lang="ko-KR" altLang="en-US" sz="2000" dirty="0"/>
              <a:t>를 붙이면 가변길이 사전형식 인자 전달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3E692B9-00E6-4DF4-8D3B-C4122068F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93738" y="1352550"/>
            <a:ext cx="8318500" cy="404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port, **user):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형식 인자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 + "/?"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key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user.keys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키들에서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+= key + "=" + user[key] + "&amp;"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=1234&amp;id=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='1234', name='mike', age='20')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'http://test.com:8080/?age=20&amp;passwd=1234&amp;name=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mike&amp;id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람다</a:t>
            </a:r>
            <a:r>
              <a:rPr lang="en-US" altLang="ko-KR" dirty="0"/>
              <a:t>( lambda) 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이름없는 함수객체</a:t>
            </a:r>
            <a:r>
              <a:rPr lang="en-US" altLang="ko-KR" sz="2000"/>
              <a:t>, 1</a:t>
            </a:r>
            <a:r>
              <a:rPr lang="ko-KR" altLang="en-US" sz="2000"/>
              <a:t>줄 짜리 함수</a:t>
            </a:r>
            <a:r>
              <a:rPr lang="en-US" altLang="ko-KR" sz="2000"/>
              <a:t>,  return </a:t>
            </a:r>
            <a:r>
              <a:rPr lang="ko-KR" altLang="en-US" sz="2000"/>
              <a:t>없어도 반환값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한 줄의 간단한 함수가 필요한 경우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프로그램의 가독성을 위해서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C42FDC9-4D09-44AE-B22E-AB2301D9632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38175" y="2949575"/>
            <a:ext cx="7288213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g = lambda x, y : x * y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람다함수를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대입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g(2, 3)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(lambda x: x * x)(3)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9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globals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만 존재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{'__doc__': None,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'g': &lt;function &lt;lambda&gt;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at 0x000000000313E8C8&gt;,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__': &lt;module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 (built-in)&gt;, '__spec__': None, '__package__': None, '__name__': '__main__', '__loader__': &lt;class '_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frozen_importlib.BuiltinImporter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'&gt;}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82688"/>
            <a:ext cx="437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람다</a:t>
            </a:r>
            <a:r>
              <a:rPr lang="en-US" altLang="ko-KR" dirty="0"/>
              <a:t>( lambda) 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EA8116-14F6-48F7-879F-0D82D5294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9125" y="1306513"/>
            <a:ext cx="7288213" cy="3003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(g):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g(1, 2, 3)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(lambda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a,b,c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 print("sum is ",\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a+b+c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": type of a ", type(a) ,	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":list object is ", zip([a, b, c])))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sum is  6 : type of a  &lt;class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 :list object is  &lt;zip object at 0x0000000003132848&gt;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내부에서 자기 자신을 계속 호출 하는 방법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변수를 조금씩 변경하면서 연속적으로 반복된 연산을 할 때 유용함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42938" y="1493838"/>
            <a:ext cx="7288212" cy="1781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factorial(x):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x == 1: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x * factorial(x - 1)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factorial(10)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3628800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588" y="3686175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반환값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인자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스코핑 룰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 lambda 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재귀적 함수 호출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pass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</a:t>
            </a:r>
            <a:r>
              <a:rPr lang="ko-KR" altLang="en-US" sz="2000"/>
              <a:t>속성과 </a:t>
            </a:r>
            <a:r>
              <a:rPr lang="en-US" altLang="ko-KR" sz="2000"/>
              <a:t>help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</a:t>
            </a:r>
            <a:r>
              <a:rPr lang="en-US" altLang="ko-KR" sz="2000"/>
              <a:t>(iterator)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제너레이터</a:t>
            </a:r>
            <a:r>
              <a:rPr lang="en-US" altLang="ko-KR" sz="2000"/>
              <a:t>(generator)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C20EE4D-9D2A-41BD-BF45-9C898215AB9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재귀적 함수 호출</a:t>
            </a:r>
            <a:endParaRPr lang="en-US" altLang="ko-KR" dirty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2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2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64</a:t>
            </a:r>
            <a:r>
              <a:rPr lang="ko-KR" altLang="en-US" sz="2000"/>
              <a:t>개 원반 옮기기 </a:t>
            </a:r>
            <a:r>
              <a:rPr lang="en-US" altLang="ko-KR" sz="2000"/>
              <a:t>: 5833</a:t>
            </a:r>
            <a:r>
              <a:rPr lang="ko-KR" altLang="en-US" sz="200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736600"/>
            <a:ext cx="316388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pass</a:t>
            </a:r>
            <a:r>
              <a:rPr lang="ko-KR" altLang="en-US" dirty="0"/>
              <a:t> 구문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</a:t>
            </a:r>
            <a:r>
              <a:rPr lang="en-US" altLang="ko-KR" sz="2000"/>
              <a:t> </a:t>
            </a:r>
            <a:r>
              <a:rPr lang="ko-KR" altLang="en-US" sz="2000"/>
              <a:t>것도 하지 않는 구문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 것도 하진 않는 함수</a:t>
            </a:r>
            <a:r>
              <a:rPr lang="en-US" altLang="ko-KR" sz="2000"/>
              <a:t>,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클래스 작성에 사용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63E9B45-6A1D-45A1-AC48-6F85C68EF22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809750"/>
            <a:ext cx="8337550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while True: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누를 때까지 종료되지 않음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누름 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"&lt;pyshell#28&gt;", line 2,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pass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KeyboardInterrupt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class temp: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일단 클래스 생성하고 나중에 변수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추가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__doc__</a:t>
            </a:r>
            <a:r>
              <a:rPr lang="ko-KR" altLang="en-US" dirty="0"/>
              <a:t>속성과  </a:t>
            </a:r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5F56D9-5B94-4350-B22B-1FA7598881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163638"/>
            <a:ext cx="8337550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help(print)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#print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document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요청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built-in function print in module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print(...)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print(value, ..., sep=' ', end='\n', file=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flush=False)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Prints the values to a stream, or to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by default.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Optional keyword arguments: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file:  a file-like object (stream); defaults to the current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sep:   string inserted between values, default a space.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end:   string appended after the last value, default a newline.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flush: whether to forcibly flush the stream.</a:t>
            </a: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__doc__</a:t>
            </a:r>
            <a:r>
              <a:rPr lang="ko-KR" altLang="en-US" dirty="0"/>
              <a:t>속성과  </a:t>
            </a:r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사용자함수도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 </a:t>
            </a:r>
            <a:r>
              <a:rPr lang="ko-KR" altLang="en-US" sz="2000"/>
              <a:t>속성 </a:t>
            </a:r>
            <a:r>
              <a:rPr lang="en-US" altLang="ko-KR" sz="2000"/>
              <a:t>: </a:t>
            </a:r>
            <a:r>
              <a:rPr lang="ko-KR" altLang="en-US" sz="2000"/>
              <a:t>모든 객체의 부모인 </a:t>
            </a:r>
            <a:r>
              <a:rPr lang="en-US" altLang="ko-KR" sz="2000"/>
              <a:t>object </a:t>
            </a:r>
            <a:r>
              <a:rPr lang="ko-KR" altLang="en-US" sz="2000"/>
              <a:t>기본속성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3206A98-5D45-4BC9-A7EC-0EFDB1BC372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1738313"/>
            <a:ext cx="8429625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plus(a, b):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return a + b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help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plus.__doc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__="return the sum of parameter a, b "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#__doc__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 변경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return the sum of parameter a, 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이터레이터</a:t>
            </a:r>
            <a:r>
              <a:rPr lang="en-US" altLang="ko-KR" dirty="0"/>
              <a:t>(</a:t>
            </a:r>
            <a:r>
              <a:rPr lang="en-US" altLang="ko-KR" dirty="0" err="1"/>
              <a:t>iterator</a:t>
            </a:r>
            <a:r>
              <a:rPr lang="en-US" altLang="ko-KR" dirty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순회가능한 객체</a:t>
            </a:r>
            <a:r>
              <a:rPr lang="en-US" altLang="ko-KR" sz="2000"/>
              <a:t>(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문자열 등</a:t>
            </a:r>
            <a:r>
              <a:rPr lang="en-US" altLang="ko-KR" sz="2000"/>
              <a:t>) </a:t>
            </a:r>
            <a:r>
              <a:rPr lang="ko-KR" altLang="en-US" sz="2000"/>
              <a:t>요소에 순서대로 접근할 수 있는 객체 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  <a:r>
              <a:rPr lang="ko-KR" altLang="en-US" sz="2000"/>
              <a:t>문의 순회가능 객체의 모든 요소 출력 </a:t>
            </a:r>
            <a:r>
              <a:rPr lang="en-US" altLang="ko-KR" sz="2000"/>
              <a:t>: </a:t>
            </a:r>
            <a:r>
              <a:rPr lang="ko-KR" altLang="en-US" sz="2000"/>
              <a:t>이터레이터 메소드 </a:t>
            </a:r>
            <a:r>
              <a:rPr lang="en-US" altLang="ko-KR" sz="2000" b="1">
                <a:solidFill>
                  <a:schemeClr val="accent2"/>
                </a:solidFill>
              </a:rPr>
              <a:t>_next__() </a:t>
            </a:r>
            <a:r>
              <a:rPr lang="ko-KR" altLang="en-US" sz="2000"/>
              <a:t>작용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BCED5DBC-CD7F-4BF8-8F75-C22131B67B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39963"/>
            <a:ext cx="8429625" cy="3973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[1, 2, 3]: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(1, 2, 3):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key in {'one':1, 'two':2}: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키값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print(key)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two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one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"123":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한문자씩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print(char)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line in open("myfile.txt"):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파일 내용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print(line)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이터레이터</a:t>
            </a:r>
            <a:r>
              <a:rPr lang="en-US" altLang="ko-KR" dirty="0"/>
              <a:t>(</a:t>
            </a:r>
            <a:r>
              <a:rPr lang="en-US" altLang="ko-KR" dirty="0" err="1"/>
              <a:t>iterator</a:t>
            </a:r>
            <a:r>
              <a:rPr lang="en-US" altLang="ko-KR" dirty="0"/>
              <a:t>)</a:t>
            </a:r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이터레이터의 첫 요소 가져오고 다음요소 가리킴 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 객체 메소드 </a:t>
            </a:r>
            <a:r>
              <a:rPr lang="en-US" altLang="ko-KR" sz="2000" b="1">
                <a:solidFill>
                  <a:schemeClr val="accent2"/>
                </a:solidFill>
              </a:rPr>
              <a:t>__next__()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내장함수 </a:t>
            </a:r>
            <a:r>
              <a:rPr lang="en-US" altLang="ko-KR" sz="2000" b="1">
                <a:solidFill>
                  <a:schemeClr val="accent2"/>
                </a:solidFill>
              </a:rPr>
              <a:t>next()</a:t>
            </a:r>
            <a:endParaRPr lang="en-US" altLang="ko-KR" sz="200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내장함수</a:t>
            </a:r>
            <a:r>
              <a:rPr lang="ko-KR" altLang="en-US" sz="2000" b="1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iter() : </a:t>
            </a:r>
            <a:r>
              <a:rPr lang="ko-KR" altLang="en-US" sz="2000">
                <a:solidFill>
                  <a:schemeClr val="tx2"/>
                </a:solidFill>
              </a:rPr>
              <a:t>순회가능한 객체에서 이터레이터 객체 가져옴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57F8F7E-E157-4A49-91A5-6AEBC789392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73300"/>
            <a:ext cx="8429625" cy="3940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s =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abc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순회가능한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 가져옴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str_iterator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object at 0x0000000003143A58&gt;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'a'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'b'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it.__next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__()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'c'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"&lt;pyshell#66&gt;", line 1,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StopIteration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(generator)</a:t>
            </a:r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yield</a:t>
            </a:r>
            <a:r>
              <a:rPr lang="ko-KR" altLang="en-US" sz="2000" dirty="0">
                <a:solidFill>
                  <a:schemeClr val="tx2"/>
                </a:solidFill>
              </a:rPr>
              <a:t>를 가진 함수</a:t>
            </a:r>
            <a:r>
              <a:rPr lang="en-US" altLang="ko-KR" sz="2000" dirty="0">
                <a:solidFill>
                  <a:schemeClr val="tx2"/>
                </a:solidFill>
              </a:rPr>
              <a:t>: return </a:t>
            </a:r>
            <a:r>
              <a:rPr lang="ko-KR" altLang="en-US" sz="2000" dirty="0">
                <a:solidFill>
                  <a:schemeClr val="tx2"/>
                </a:solidFill>
              </a:rPr>
              <a:t>대신에 적으면 함수를 끝내지 않고 호출한 곳으로 값을 전달함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range(</a:t>
            </a:r>
            <a:r>
              <a:rPr lang="ko-KR" altLang="en-US" sz="2000" b="1" dirty="0">
                <a:solidFill>
                  <a:schemeClr val="accent2"/>
                </a:solidFill>
              </a:rPr>
              <a:t>시작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종료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증감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>
                <a:solidFill>
                  <a:schemeClr val="tx2"/>
                </a:solidFill>
              </a:rPr>
              <a:t>: p74 </a:t>
            </a:r>
            <a:r>
              <a:rPr lang="ko-KR" altLang="en-US" sz="2000" dirty="0">
                <a:solidFill>
                  <a:schemeClr val="tx2"/>
                </a:solidFill>
              </a:rPr>
              <a:t>수열 생성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</a:rPr>
              <a:t>종료값</a:t>
            </a:r>
            <a:r>
              <a:rPr lang="ko-KR" altLang="en-US" sz="2000" dirty="0">
                <a:solidFill>
                  <a:schemeClr val="tx2"/>
                </a:solidFill>
              </a:rPr>
              <a:t> 포함 안함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2"/>
                </a:solidFill>
              </a:rPr>
              <a:t>함수의 상태가 보존되어 </a:t>
            </a:r>
            <a:r>
              <a:rPr lang="en-US" altLang="ko-KR" sz="2000" b="1" dirty="0">
                <a:solidFill>
                  <a:schemeClr val="tx2"/>
                </a:solidFill>
              </a:rPr>
              <a:t>for</a:t>
            </a:r>
            <a:r>
              <a:rPr lang="ko-KR" altLang="en-US" sz="2000" b="1" dirty="0">
                <a:solidFill>
                  <a:schemeClr val="tx2"/>
                </a:solidFill>
              </a:rPr>
              <a:t>문의 순회 </a:t>
            </a:r>
            <a:r>
              <a:rPr lang="en-US" altLang="ko-KR" sz="2000" b="1" dirty="0">
                <a:solidFill>
                  <a:schemeClr val="tx2"/>
                </a:solidFill>
              </a:rPr>
              <a:t>index</a:t>
            </a:r>
            <a:r>
              <a:rPr lang="ko-KR" altLang="en-US" sz="2000" b="1" dirty="0">
                <a:solidFill>
                  <a:schemeClr val="tx2"/>
                </a:solidFill>
              </a:rPr>
              <a:t>가 초기화되지 않아서 순서대로 반환됨 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순회가능 객체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</a:rPr>
              <a:t>제터레이터객체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static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C6D39256-8D26-4D72-B66A-E713F77ABC3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652713"/>
            <a:ext cx="8429625" cy="35607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reverse(data):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for index in range(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(data) - 1, -1, -1):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data[index]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#3, 2, 1, 0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reverse("golf"):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print(char)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제너레이터</a:t>
            </a:r>
            <a:r>
              <a:rPr lang="ko-KR" altLang="en-US" dirty="0"/>
              <a:t> </a:t>
            </a:r>
            <a:r>
              <a:rPr lang="en-US" altLang="ko-KR" dirty="0"/>
              <a:t>(generator)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피보나치 수열 </a:t>
            </a:r>
            <a:r>
              <a:rPr lang="en-US" altLang="ko-KR" sz="2000" dirty="0">
                <a:solidFill>
                  <a:schemeClr val="tx2"/>
                </a:solidFill>
              </a:rPr>
              <a:t>(0, 1, 1, 2, 3, 5, 8, …)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F(0)=0, F(1)=1, F(n) = F(n-2)+F(n-1) if n&gt;1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enumerate() </a:t>
            </a:r>
            <a:r>
              <a:rPr lang="ko-KR" altLang="en-US" sz="2000" b="1" dirty="0">
                <a:solidFill>
                  <a:schemeClr val="accent2"/>
                </a:solidFill>
              </a:rPr>
              <a:t>내장함수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순회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가능 객체에서 인덱스와 요소 둘 다 반환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139950"/>
            <a:ext cx="8429625" cy="4073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Fibonacci():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a, b = 0,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while 1: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a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a,b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초기화되지 않고 갱신되어 반환됨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a, b = b, a + b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 in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enumerate(Fibonacci()):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인덱스와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요소값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&lt; 20: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else: break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3 2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4 3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19 4181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359D37-DC2B-454F-B5AA-5F65F56EE44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함수의 정의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메모리에 함수 객체가 생성</a:t>
            </a:r>
            <a:r>
              <a:rPr lang="en-US" altLang="ko-KR" sz="2000"/>
              <a:t>, </a:t>
            </a:r>
            <a:r>
              <a:rPr lang="ko-KR" altLang="en-US" sz="2000"/>
              <a:t>함수 객체를 가리키는 레퍼런스가 생성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레퍼런스를 통해서 함수를 사용</a:t>
            </a:r>
            <a:r>
              <a:rPr lang="en-US" altLang="ko-KR" sz="2000"/>
              <a:t>, </a:t>
            </a:r>
            <a:r>
              <a:rPr lang="ko-KR" altLang="en-US" sz="2000"/>
              <a:t>함수 레퍼런스는 다른 변수에 복사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6BC384E-F1AD-43D7-AC3F-CC4B1287A6B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08025" y="3752850"/>
            <a:ext cx="6040438" cy="13223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myTimes = Times </a:t>
            </a:r>
            <a:r>
              <a:rPr kumimoji="0" lang="en-US" altLang="ko-KR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함수 레퍼런스 복사</a:t>
            </a:r>
            <a:endParaRPr kumimoji="0" lang="en-US" altLang="ko-KR" sz="1600" b="1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 = myTimes(10,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globals()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04913"/>
            <a:ext cx="45196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65600"/>
            <a:ext cx="4254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return</a:t>
            </a:r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종료하고 호출한 곳으로 돌아감</a:t>
            </a:r>
            <a:r>
              <a:rPr lang="en-US" altLang="ko-KR" sz="2000"/>
              <a:t>.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return </a:t>
            </a:r>
            <a:r>
              <a:rPr lang="ko-KR" altLang="en-US" sz="2000"/>
              <a:t>이 없으면 </a:t>
            </a:r>
            <a:r>
              <a:rPr lang="en-US" altLang="ko-KR" sz="2000"/>
              <a:t>None </a:t>
            </a:r>
            <a:r>
              <a:rPr lang="ko-KR" altLang="en-US" sz="2000"/>
              <a:t>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튜플로 묶어서 반환하고 여러 변수에 할당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1073E3E-2941-423A-9CC4-25CB3E49511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5963" y="1490663"/>
            <a:ext cx="5646737" cy="14922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setValue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x =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(10)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336925"/>
            <a:ext cx="5646737" cy="2833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swap(x, y):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y, x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swap(1, 2)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b="1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'&gt;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return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입력된 </a:t>
            </a:r>
            <a:r>
              <a:rPr lang="en-US" altLang="ko-KR" sz="2000"/>
              <a:t>2</a:t>
            </a:r>
            <a:r>
              <a:rPr lang="ko-KR" altLang="en-US" sz="2000"/>
              <a:t>개 리스트의 교집합 리스트 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1B49762-E2F2-4674-B261-865EDAEF45C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725488" y="1201738"/>
            <a:ext cx="6924675" cy="43751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intersect(prelist,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= [] 		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교집합 리스트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for x in prelist: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if x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and x not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retList.append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list1 = "SPAM"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list2 = "EGG"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list2)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['H', 'A', 'M'])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['A', 'M']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tup1 = ('B', 'E', 'E', 'F')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intersect(list2, tup1)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['E']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 함수 인자는 레퍼런스를 이용해 전달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인자는 호출자 내부 객체의 레퍼런스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5F8891-F335-4167-B12C-F4CCA973C3F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825500" y="1550988"/>
            <a:ext cx="4532313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  <a:b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</a:b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(arg1):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arg1 == 0  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False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grpSp>
        <p:nvGrpSpPr>
          <p:cNvPr id="18438" name="그룹 26"/>
          <p:cNvGrpSpPr>
            <a:grpSpLocks/>
          </p:cNvGrpSpPr>
          <p:nvPr/>
        </p:nvGrpSpPr>
        <p:grpSpPr bwMode="auto">
          <a:xfrm>
            <a:off x="828675" y="3240088"/>
            <a:ext cx="4203700" cy="2214562"/>
            <a:chOff x="3428992" y="3929066"/>
            <a:chExt cx="4203038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28992" y="3929066"/>
              <a:ext cx="4203038" cy="2214578"/>
            </a:xfrm>
            <a:prstGeom prst="roundRect">
              <a:avLst>
                <a:gd name="adj" fmla="val 12692"/>
              </a:avLst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8911" y="4165605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Function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isZero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643239" y="4357694"/>
              <a:ext cx="1214246" cy="1587"/>
            </a:xfrm>
            <a:prstGeom prst="straightConnector1">
              <a:avLst/>
            </a:prstGeom>
            <a:ln w="25400">
              <a:solidFill>
                <a:srgbClr val="0396D6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3714697" y="5143512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Class int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10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4077326" y="4780765"/>
              <a:ext cx="704855" cy="158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48020" y="4183068"/>
              <a:ext cx="785689" cy="357190"/>
            </a:xfrm>
            <a:prstGeom prst="roundRect">
              <a:avLst>
                <a:gd name="adj" fmla="val 34058"/>
              </a:avLst>
            </a:prstGeom>
            <a:solidFill>
              <a:srgbClr val="039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a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143222" y="5072074"/>
              <a:ext cx="857115" cy="50006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곱셈 기호 15"/>
            <p:cNvSpPr/>
            <p:nvPr/>
          </p:nvSpPr>
          <p:spPr>
            <a:xfrm rot="19864364">
              <a:off x="5298773" y="5205425"/>
              <a:ext cx="428558" cy="35719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인자 전달</a:t>
            </a:r>
            <a:endParaRPr lang="en-US" altLang="ko-KR" dirty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호출자가 전달하는 변수의 타입에 따라 다르게 처리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변경가능 변수 </a:t>
            </a:r>
            <a:r>
              <a:rPr lang="en-US" altLang="ko-KR" sz="2000"/>
              <a:t>(mutable)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불가능 변수 </a:t>
            </a:r>
            <a:r>
              <a:rPr lang="en-US" altLang="ko-KR" sz="2000"/>
              <a:t>(immutable)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불가능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410DDE-63E7-4D7D-9934-DFD363362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2293938"/>
            <a:ext cx="7105650" cy="383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b = 20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sum1(x,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sum1(a,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sum2(x,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x = 1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 새로운 객체 생성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sum2(x,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 내부의 변경사항이 외부에 영향 미치지 않음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279525"/>
            <a:ext cx="17573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247775"/>
            <a:ext cx="1797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rot="10800000" flipV="1">
            <a:off x="2451100" y="2786063"/>
            <a:ext cx="1800225" cy="14605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4241006" y="1850232"/>
            <a:ext cx="860425" cy="4659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20175</TotalTime>
  <Words>1259</Words>
  <Application>Microsoft Office PowerPoint</Application>
  <PresentationFormat>화면 슬라이드 쇼(4:3)</PresentationFormat>
  <Paragraphs>493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3  함수</vt:lpstr>
      <vt:lpstr>목차</vt:lpstr>
      <vt:lpstr>함수의 정의</vt:lpstr>
      <vt:lpstr>함수의 정의</vt:lpstr>
      <vt:lpstr>함수의 정의</vt:lpstr>
      <vt:lpstr>return</vt:lpstr>
      <vt:lpstr>return</vt:lpstr>
      <vt:lpstr>인자 전달</vt:lpstr>
      <vt:lpstr>인자 전달</vt:lpstr>
      <vt:lpstr>인자 전달</vt:lpstr>
      <vt:lpstr>스코핑 룰</vt:lpstr>
      <vt:lpstr>스코핑 룰</vt:lpstr>
      <vt:lpstr>스코핑 룰</vt:lpstr>
      <vt:lpstr>함수 인자</vt:lpstr>
      <vt:lpstr>함수 인자</vt:lpstr>
      <vt:lpstr>함수 인자</vt:lpstr>
      <vt:lpstr>람다( lambda)  함수</vt:lpstr>
      <vt:lpstr>람다( lambda)  함수</vt:lpstr>
      <vt:lpstr>재귀적 함수 호출</vt:lpstr>
      <vt:lpstr>재귀적 함수 호출</vt:lpstr>
      <vt:lpstr>pass 구문</vt:lpstr>
      <vt:lpstr>__doc__속성과  help 함수</vt:lpstr>
      <vt:lpstr>__doc__속성과  help 함수</vt:lpstr>
      <vt:lpstr>이터레이터(iterator)</vt:lpstr>
      <vt:lpstr>이터레이터(iterator)</vt:lpstr>
      <vt:lpstr>제너레이터 (generator)</vt:lpstr>
      <vt:lpstr>제너레이터 (generator)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wdw</cp:lastModifiedBy>
  <cp:revision>580</cp:revision>
  <cp:lastPrinted>2012-03-06T00:26:48Z</cp:lastPrinted>
  <dcterms:created xsi:type="dcterms:W3CDTF">1999-03-28T02:55:44Z</dcterms:created>
  <dcterms:modified xsi:type="dcterms:W3CDTF">2018-03-20T12:13:24Z</dcterms:modified>
</cp:coreProperties>
</file>