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75" r:id="rId6"/>
    <p:sldId id="262" r:id="rId7"/>
    <p:sldId id="274" r:id="rId8"/>
    <p:sldId id="276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15FFD7-0F08-459D-B857-A2DD076EAF6C}" type="datetimeFigureOut">
              <a:rPr lang="ko-KR" altLang="en-US" smtClean="0"/>
              <a:pPr/>
              <a:t>2018-05-25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44C1C2-4A33-4E35-83CA-160CDB91DB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%5bVAP%5d&#51060;&#49464;&#46028;%20vs%20&#50508;&#54028;&#44256;%2078&#49688;&#44032;%20&#50780;%20&#49888;&#51032;&#54620;&#49688;&#51064;&#44032;%20&#49772;&#50868;%20&#49444;&#47749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aehu\Desktop\&#52384;&#44060;%20&#49436;&#52384;&#51077;%202017-2\2017-1%20&#52384;&#44060;%20&#49436;&#52384;&#51077;\&#52384;&#54617;&#44060;&#47200;%20&#49436;&#50577;&#52384;&#54617;&#51077;&#47928;%20PPT\12&#51452;(5.28~5.30)\&#50508;&#54028;&#44256;%20&#49888;&#51032;%20&#54620;%20&#49688;%20'119&#49688;'&#47196;%20&#51064;&#44036;&#51012;%20&#51208;&#47581;&#49884;&#53412;&#45796;%20%20%20YTN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기계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(4)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인공지능의 차이는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</a:p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창의성과 자기의식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3472" y="1196752"/>
            <a:ext cx="10369152" cy="544684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1) (</a:t>
            </a:r>
            <a:r>
              <a:rPr lang="ko-KR" altLang="en-US" sz="2200" b="1" dirty="0">
                <a:latin typeface="나눔고딕"/>
                <a:ea typeface="나눔고딕"/>
              </a:rPr>
              <a:t>주입된 기억을 통해</a:t>
            </a:r>
            <a:r>
              <a:rPr lang="en-US" altLang="ko-KR" sz="2200" b="1" dirty="0">
                <a:latin typeface="나눔고딕"/>
                <a:ea typeface="나눔고딕"/>
              </a:rPr>
              <a:t>)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인간이라고 생각하는 기계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2)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쿠사나기와의</a:t>
            </a:r>
            <a:r>
              <a:rPr lang="ko-KR" altLang="en-US" sz="2200" b="1" dirty="0">
                <a:latin typeface="나눔고딕"/>
                <a:ea typeface="나눔고딕"/>
              </a:rPr>
              <a:t> 비교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>
                <a:latin typeface="나눔고딕"/>
                <a:ea typeface="나눔고딕"/>
              </a:rPr>
              <a:t>레이첼</a:t>
            </a:r>
            <a:r>
              <a:rPr lang="en-US" altLang="ko-KR" sz="2200" b="1" dirty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존재가 기계에 주입된 기억에서 파생된 것임을 알고</a:t>
            </a:r>
            <a:r>
              <a:rPr lang="en-US" altLang="ko-KR" sz="2200" b="1" dirty="0">
                <a:latin typeface="나눔고딕"/>
                <a:ea typeface="나눔고딕"/>
              </a:rPr>
              <a:t>, </a:t>
            </a:r>
            <a:r>
              <a:rPr lang="ko-KR" altLang="en-US" sz="2200" b="1" dirty="0">
                <a:latin typeface="나눔고딕"/>
                <a:ea typeface="나눔고딕"/>
              </a:rPr>
              <a:t>자신이 인간이 아니라는 </a:t>
            </a:r>
            <a:r>
              <a:rPr lang="en-US" altLang="ko-KR" sz="2200" b="1" dirty="0">
                <a:latin typeface="나눔고딕"/>
                <a:ea typeface="나눔고딕"/>
              </a:rPr>
              <a:t>‘</a:t>
            </a:r>
            <a:r>
              <a:rPr lang="ko-KR" altLang="en-US" sz="2200" b="1" dirty="0">
                <a:latin typeface="나눔고딕"/>
                <a:ea typeface="나눔고딕"/>
              </a:rPr>
              <a:t>사실</a:t>
            </a:r>
            <a:r>
              <a:rPr lang="en-US" altLang="ko-KR" sz="2200" b="1" dirty="0">
                <a:latin typeface="나눔고딕"/>
                <a:ea typeface="나눔고딕"/>
              </a:rPr>
              <a:t>’</a:t>
            </a:r>
            <a:r>
              <a:rPr lang="ko-KR" altLang="en-US" sz="2200" b="1" dirty="0">
                <a:latin typeface="나눔고딕"/>
                <a:ea typeface="나눔고딕"/>
              </a:rPr>
              <a:t>에 괴로워함</a:t>
            </a:r>
            <a:endParaRPr lang="en-US" altLang="ko-KR" sz="2200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나눔고딕"/>
                <a:ea typeface="나눔고딕"/>
              </a:rPr>
              <a:t>- </a:t>
            </a:r>
            <a:r>
              <a:rPr lang="ko-KR" altLang="en-US" sz="2200" b="1" dirty="0" err="1">
                <a:latin typeface="나눔고딕"/>
                <a:ea typeface="나눔고딕"/>
              </a:rPr>
              <a:t>쿠사나기</a:t>
            </a:r>
            <a:r>
              <a:rPr lang="en-US" altLang="ko-KR" sz="2200" b="1" dirty="0">
                <a:latin typeface="나눔고딕"/>
                <a:ea typeface="나눔고딕"/>
              </a:rPr>
              <a:t>: </a:t>
            </a:r>
            <a:r>
              <a:rPr lang="ko-KR" altLang="en-US" sz="2200" b="1" dirty="0">
                <a:latin typeface="나눔고딕"/>
                <a:ea typeface="나눔고딕"/>
              </a:rPr>
              <a:t>자신의 인격</a:t>
            </a:r>
            <a:r>
              <a:rPr lang="en-US" altLang="ko-KR" sz="2200" b="1" dirty="0">
                <a:latin typeface="나눔고딕"/>
                <a:ea typeface="나눔고딕"/>
              </a:rPr>
              <a:t>(=‘</a:t>
            </a:r>
            <a:r>
              <a:rPr lang="ko-KR" altLang="en-US" sz="2200" b="1" dirty="0">
                <a:latin typeface="나눔고딕"/>
                <a:ea typeface="나눔고딕"/>
              </a:rPr>
              <a:t>고스트</a:t>
            </a:r>
            <a:r>
              <a:rPr lang="en-US" altLang="ko-KR" sz="2200" b="1" dirty="0">
                <a:latin typeface="나눔고딕"/>
                <a:ea typeface="나눔고딕"/>
              </a:rPr>
              <a:t>’)</a:t>
            </a:r>
            <a:r>
              <a:rPr lang="ko-KR" altLang="en-US" sz="2200" b="1" dirty="0">
                <a:latin typeface="나눔고딕"/>
                <a:ea typeface="나눔고딕"/>
              </a:rPr>
              <a:t>이 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뇌 및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의체로부터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생겨난 것이 아닌지 의심함</a:t>
            </a:r>
            <a:endParaRPr lang="en-US" altLang="ko-KR" sz="2200" b="1" dirty="0">
              <a:latin typeface="Times New Roman"/>
              <a:ea typeface="나눔고딕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-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레이첼은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인간의 기억을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주입당한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기계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이고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dirty="0" err="1">
                <a:latin typeface="Times New Roman"/>
                <a:ea typeface="나눔고딕"/>
                <a:cs typeface="Times New Roman"/>
              </a:rPr>
              <a:t>쿠사나기는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(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기계의 몸을 가진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)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 </a:t>
            </a:r>
            <a:r>
              <a:rPr lang="ko-KR" altLang="en-US" sz="2200" b="1" u="sng" dirty="0">
                <a:latin typeface="Times New Roman"/>
                <a:ea typeface="나눔고딕"/>
                <a:cs typeface="Times New Roman"/>
              </a:rPr>
              <a:t>인간</a:t>
            </a:r>
            <a:r>
              <a:rPr lang="ko-KR" altLang="en-US" sz="2200" b="1" dirty="0">
                <a:latin typeface="Times New Roman"/>
                <a:ea typeface="나눔고딕"/>
                <a:cs typeface="Times New Roman"/>
              </a:rPr>
              <a:t>이라고 확정적으로 말할 수 있는가</a:t>
            </a:r>
            <a:r>
              <a:rPr lang="en-US" altLang="ko-KR" sz="2200" b="1" dirty="0">
                <a:latin typeface="Times New Roman"/>
                <a:ea typeface="나눔고딕"/>
                <a:cs typeface="Times New Roman"/>
              </a:rPr>
              <a:t>?</a:t>
            </a:r>
            <a:endParaRPr lang="en-US" altLang="ko-KR" sz="2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686800" cy="928686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3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3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300" dirty="0" err="1">
                <a:latin typeface="나눔고딕" pitchFamily="50" charset="-127"/>
                <a:ea typeface="나눔고딕" pitchFamily="50" charset="-127"/>
              </a:rPr>
              <a:t>레이첼</a:t>
            </a:r>
            <a:endParaRPr lang="ko-KR" altLang="en-US" sz="33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412776"/>
            <a:ext cx="9937104" cy="4942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</a:t>
            </a:r>
            <a:r>
              <a:rPr lang="en-US" altLang="ko-KR" sz="2000" dirty="0"/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“나는 너희 인간들이 믿지 못할 것들을 봤어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오리온좌의 어깨 위로 포화를 내뿜는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공격함들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광선의 빛이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탄호이저의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게이트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주변의 어둠 속에서 명멸하는 것도 봤지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그 기억들 모두 시간 속에 사라지겠지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빗속의 눈물처럼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 </a:t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죽을 시간이다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실제 경험에서 생긴 기억을 가짐 → 이 실제 경험을 가진 만큼은 이미 인간적이지 않은가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?  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/>
                <a:ea typeface="나눔고딕"/>
              </a:rPr>
              <a:t>▶ </a:t>
            </a:r>
            <a:r>
              <a:rPr lang="ko-KR" altLang="en-US" sz="2000" b="1" dirty="0">
                <a:latin typeface="나눔고딕"/>
                <a:ea typeface="나눔고딕"/>
              </a:rPr>
              <a:t>마지막 장면</a:t>
            </a:r>
            <a:r>
              <a:rPr lang="en-US" altLang="ko-KR" sz="2000" b="1" dirty="0">
                <a:latin typeface="나눔고딕"/>
                <a:ea typeface="나눔고딕"/>
              </a:rPr>
              <a:t>: </a:t>
            </a:r>
            <a:r>
              <a:rPr lang="ko-KR" altLang="en-US" sz="2000" b="1" dirty="0">
                <a:latin typeface="나눔고딕"/>
                <a:ea typeface="나눔고딕"/>
              </a:rPr>
              <a:t>죽음을 받아들이는 복제인간의 숭고한 모습 </a:t>
            </a:r>
            <a:r>
              <a:rPr lang="en-US" altLang="ko-KR" sz="2000" b="1" dirty="0" err="1">
                <a:latin typeface="나눔고딕"/>
                <a:ea typeface="나눔고딕"/>
              </a:rPr>
              <a:t>vs</a:t>
            </a:r>
            <a:r>
              <a:rPr lang="ko-KR" altLang="en-US" sz="2000" b="1" dirty="0">
                <a:latin typeface="나눔고딕"/>
                <a:ea typeface="나눔고딕"/>
              </a:rPr>
              <a:t> 살려고 발버둥치는 인간의 비루한 모습</a:t>
            </a:r>
            <a:r>
              <a:rPr lang="en-US" altLang="ko-KR" sz="2000" b="1" dirty="0">
                <a:latin typeface="나눔고딕"/>
                <a:ea typeface="나눔고딕"/>
              </a:rPr>
              <a:t> 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Blade Runner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의 인물들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3600" dirty="0" err="1">
                <a:latin typeface="나눔고딕" pitchFamily="50" charset="-127"/>
                <a:ea typeface="나눔고딕" pitchFamily="50" charset="-127"/>
              </a:rPr>
              <a:t>로이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800" dirty="0">
                <a:latin typeface="나눔고딕"/>
                <a:ea typeface="나눔고딕"/>
              </a:rPr>
              <a:t>▶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인간은 자신이 동물이라는 것을 알고 있다는 바로 이 사실 때문에 동물이기를 멈춘다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800" dirty="0">
                <a:latin typeface="나눔고딕"/>
                <a:ea typeface="나눔고딕"/>
              </a:rPr>
              <a:t>『</a:t>
            </a:r>
            <a:r>
              <a:rPr lang="ko-KR" altLang="en-US" sz="2800" dirty="0">
                <a:latin typeface="나눔고딕"/>
                <a:ea typeface="나눔고딕"/>
              </a:rPr>
              <a:t>미학강의</a:t>
            </a:r>
            <a:r>
              <a:rPr lang="en-US" altLang="ko-KR" sz="2800" dirty="0">
                <a:latin typeface="나눔고딕"/>
                <a:ea typeface="나눔고딕"/>
              </a:rPr>
              <a:t>』)</a:t>
            </a:r>
            <a:r>
              <a:rPr lang="ko-KR" altLang="en-US" sz="2800" dirty="0">
                <a:latin typeface="나눔고딕"/>
                <a:ea typeface="나눔고딕"/>
              </a:rPr>
              <a:t>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800" b="1" dirty="0">
                <a:latin typeface="나눔고딕"/>
                <a:ea typeface="나눔고딕"/>
              </a:rPr>
              <a:t>▶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레이첼과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로이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자신이 기계임을 아는 기계 </a:t>
            </a:r>
            <a:r>
              <a:rPr lang="ko-KR" altLang="en-US" sz="2800" b="1" dirty="0">
                <a:latin typeface="Times New Roman"/>
                <a:ea typeface="나눔고딕" pitchFamily="50" charset="-127"/>
                <a:cs typeface="Times New Roman"/>
              </a:rPr>
              <a:t>→ 이들은 이미 더 이상 기계가 아니다</a:t>
            </a:r>
            <a:endParaRPr lang="en-US" altLang="ko-KR" sz="28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600" dirty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자신이 동물임을 아는 동물 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헤겔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1464" y="1556792"/>
            <a:ext cx="9505056" cy="47987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자기의식을 통해서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이면서 동시에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인간≠동물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자신에 대한 앎을 통해 동물인 자기 자신과 불일치  → 이 불일치가 바로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순전한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기계가 가지지 못한 것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인간은 내용적으로는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기계와 전혀 구별되지 않는다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고유성을 이루는 것은 어떤 실체적인 내용이 아니라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맺는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반성적 관계의 형식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데카르트의 영혼실체론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기계의 차이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자기의식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자기를 대상으로 하는 의식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자기와 의식되는 자기의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분리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심리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물리 법칙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규정에 따름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자연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일부분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의식하는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의식되는 자기와 거리를 두는 자기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더 이상 자연의 영역에 속하지 않는다</a:t>
            </a:r>
            <a:endParaRPr lang="en-US" altLang="ko-KR" sz="24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/>
                <a:ea typeface="나눔고딕"/>
              </a:rPr>
              <a:t> </a:t>
            </a:r>
            <a:r>
              <a:rPr lang="ko-KR" altLang="en-US" sz="2400" b="1" dirty="0">
                <a:latin typeface="나눔고딕"/>
                <a:ea typeface="나눔고딕"/>
              </a:rPr>
              <a:t>의식하는 자기는 결코 의식의 대상이 될 수 없음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/>
                <a:ea typeface="나눔고딕"/>
              </a:rPr>
              <a:t>동물은 자기를 의식하는가</a:t>
            </a:r>
            <a:r>
              <a:rPr lang="en-US" altLang="ko-KR" b="1" dirty="0">
                <a:latin typeface="나눔고딕"/>
                <a:ea typeface="나눔고딕"/>
              </a:rPr>
              <a:t>?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나눔고딕"/>
                <a:ea typeface="나눔고딕"/>
              </a:rPr>
              <a:t>    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동물에게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라는 관념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생각이 있을까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데카르트는 이에 대해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아니다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라고 답하겠지만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이는 열린 문제이다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  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 자신이 동물임을 알까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자신을 동물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로서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알까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자신을 동물로서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할 수 있을까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>
                <a:latin typeface="나눔고딕"/>
                <a:ea typeface="나눔고딕"/>
              </a:rPr>
              <a:t>→ No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일치하는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자신과의 분리의 부재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자기의식적 동물로서의 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 자신과 분리를 겪고 분리된 자기자신을 의식하는 존재로서의 인간 </a:t>
            </a:r>
            <a:r>
              <a:rPr lang="ko-KR" altLang="en-US" b="1" dirty="0">
                <a:latin typeface="나눔고딕"/>
                <a:ea typeface="나눔고딕"/>
              </a:rPr>
              <a:t>→ 인간은 </a:t>
            </a:r>
            <a:r>
              <a:rPr lang="en-US" altLang="ko-KR" b="1" dirty="0">
                <a:latin typeface="나눔고딕"/>
                <a:ea typeface="나눔고딕"/>
              </a:rPr>
              <a:t>‘</a:t>
            </a:r>
            <a:r>
              <a:rPr lang="ko-KR" altLang="en-US" b="1" dirty="0">
                <a:latin typeface="나눔고딕"/>
                <a:ea typeface="나눔고딕"/>
              </a:rPr>
              <a:t>반성</a:t>
            </a:r>
            <a:r>
              <a:rPr lang="en-US" altLang="ko-KR" b="1" dirty="0">
                <a:latin typeface="나눔고딕"/>
                <a:ea typeface="나눔고딕"/>
              </a:rPr>
              <a:t>(</a:t>
            </a:r>
            <a:r>
              <a:rPr lang="en-US" altLang="ko-KR" b="1" dirty="0" err="1">
                <a:latin typeface="나눔고딕"/>
                <a:ea typeface="나눔고딕"/>
              </a:rPr>
              <a:t>reflexion</a:t>
            </a:r>
            <a:r>
              <a:rPr lang="en-US" altLang="ko-KR" b="1" dirty="0">
                <a:latin typeface="나눔고딕"/>
                <a:ea typeface="나눔고딕"/>
              </a:rPr>
              <a:t>)’</a:t>
            </a:r>
            <a:r>
              <a:rPr lang="ko-KR" altLang="en-US" b="1" dirty="0">
                <a:latin typeface="나눔고딕"/>
                <a:ea typeface="나눔고딕"/>
              </a:rPr>
              <a:t>의 능력을 가짐</a:t>
            </a:r>
            <a:endParaRPr lang="en-US" altLang="ko-KR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/>
                <a:ea typeface="나눔고딕"/>
              </a:rPr>
              <a:t>반성</a:t>
            </a:r>
            <a:r>
              <a:rPr lang="en-US" altLang="ko-KR" b="1" dirty="0">
                <a:latin typeface="나눔고딕"/>
                <a:ea typeface="나눔고딕"/>
              </a:rPr>
              <a:t>: </a:t>
            </a:r>
            <a:r>
              <a:rPr lang="ko-KR" altLang="en-US" b="1" dirty="0">
                <a:latin typeface="나눔고딕"/>
                <a:ea typeface="나눔고딕"/>
              </a:rPr>
              <a:t>의식을 자기 자신으로 향하게 하여</a:t>
            </a:r>
            <a:r>
              <a:rPr lang="en-US" altLang="ko-KR" b="1" dirty="0">
                <a:latin typeface="나눔고딕"/>
                <a:ea typeface="나눔고딕"/>
              </a:rPr>
              <a:t>, </a:t>
            </a:r>
            <a:r>
              <a:rPr lang="ko-KR" altLang="en-US" b="1" dirty="0">
                <a:latin typeface="나눔고딕"/>
                <a:ea typeface="나눔고딕"/>
              </a:rPr>
              <a:t>자신과 관계를 맺음</a:t>
            </a:r>
            <a:endParaRPr lang="en-US" altLang="ko-KR" b="1" dirty="0"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/>
                <a:ea typeface="나눔고딕"/>
              </a:rPr>
              <a:t>re(</a:t>
            </a:r>
            <a:r>
              <a:rPr lang="ko-KR" altLang="en-US" b="1" dirty="0">
                <a:latin typeface="나눔고딕"/>
                <a:ea typeface="나눔고딕"/>
              </a:rPr>
              <a:t>다시</a:t>
            </a:r>
            <a:r>
              <a:rPr lang="en-US" altLang="ko-KR" b="1" dirty="0">
                <a:latin typeface="나눔고딕"/>
                <a:ea typeface="나눔고딕"/>
              </a:rPr>
              <a:t>)-</a:t>
            </a:r>
            <a:r>
              <a:rPr lang="en-US" altLang="ko-KR" b="1" dirty="0" err="1">
                <a:latin typeface="나눔고딕"/>
                <a:ea typeface="나눔고딕"/>
              </a:rPr>
              <a:t>flectare</a:t>
            </a:r>
            <a:r>
              <a:rPr lang="en-US" altLang="ko-KR" b="1" dirty="0">
                <a:latin typeface="나눔고딕"/>
                <a:ea typeface="나눔고딕"/>
              </a:rPr>
              <a:t>(</a:t>
            </a:r>
            <a:r>
              <a:rPr lang="ko-KR" altLang="en-US" b="1" dirty="0">
                <a:latin typeface="나눔고딕"/>
                <a:ea typeface="나눔고딕"/>
              </a:rPr>
              <a:t>구부리다</a:t>
            </a:r>
            <a:r>
              <a:rPr lang="en-US" altLang="ko-KR" b="1" dirty="0">
                <a:latin typeface="나눔고딕"/>
                <a:ea typeface="나눔고딕"/>
              </a:rPr>
              <a:t>) → </a:t>
            </a:r>
            <a:r>
              <a:rPr lang="en-US" altLang="ko-KR" b="1" dirty="0" err="1">
                <a:latin typeface="나눔고딕"/>
                <a:ea typeface="나눔고딕"/>
              </a:rPr>
              <a:t>reflexion</a:t>
            </a:r>
            <a:r>
              <a:rPr lang="en-US" altLang="ko-KR" b="1" dirty="0">
                <a:latin typeface="나눔고딕"/>
                <a:ea typeface="나눔고딕"/>
              </a:rPr>
              <a:t>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7568" y="332656"/>
            <a:ext cx="8003232" cy="928686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 자신을 동물로 </a:t>
            </a:r>
            <a:r>
              <a:rPr lang="ko-KR" altLang="en-US" sz="36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할 줄 아는 의식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규정은 부정이다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자기를 동물로서 규정할 줄 안다 → 자기를 동물로서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부정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할 줄 안다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한정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지을 수 있다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이 규정을 넘어 나아갈 수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변증법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(dialectics)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dialectics ← 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dialektike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변증술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  <a:cs typeface="Times New Roman"/>
              </a:rPr>
              <a:t>대화술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):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  소크라테스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플라톤의 방법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 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소크라테스의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대화술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자신의 믿음이 단지 제한된 주관적인 의견임을 알게 됨 → 이 의견을 부정하고 더 나은 의견 및 완전한 앎을 향해 나아감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변증법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규정을 통한 부정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9456" y="1340768"/>
            <a:ext cx="9577064" cy="5014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1) 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생각함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의 한 기준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기본규칙을 구체적 상황에서 적용</a:t>
            </a:r>
            <a:r>
              <a:rPr lang="en-US" altLang="ko-KR" sz="2000" b="1" dirty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응용 </a:t>
            </a:r>
            <a:r>
              <a:rPr lang="ko-KR" altLang="en-US" sz="2000" b="1" dirty="0">
                <a:latin typeface="나눔고딕"/>
                <a:ea typeface="나눔고딕"/>
              </a:rPr>
              <a:t>→ 예측을 벗어난 새로운 결과의 창출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예측가능한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예측을 벗어난 차이를 만들어내는 반복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기계성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자극에 대한 동일한 반응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동일한 패턴의 반복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latin typeface="나눔고딕"/>
                <a:ea typeface="나눔고딕"/>
                <a:cs typeface="Times New Roman"/>
              </a:rPr>
              <a:t>→</a:t>
            </a:r>
            <a:r>
              <a:rPr lang="en-US" altLang="ko-KR" sz="2000" b="1" dirty="0">
                <a:latin typeface="나눔고딕"/>
                <a:ea typeface="나눔고딕"/>
              </a:rPr>
              <a:t> ‘</a:t>
            </a:r>
            <a:r>
              <a:rPr lang="ko-KR" altLang="en-US" sz="2000" b="1" dirty="0">
                <a:latin typeface="나눔고딕"/>
                <a:ea typeface="나눔고딕"/>
              </a:rPr>
              <a:t>생각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  <a:r>
              <a:rPr lang="ko-KR" altLang="en-US" sz="2000" b="1" dirty="0">
                <a:latin typeface="나눔고딕"/>
                <a:ea typeface="나눔고딕"/>
              </a:rPr>
              <a:t>하지 않음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고딕"/>
                <a:ea typeface="나눔고딕"/>
              </a:rPr>
              <a:t>창의성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자극으로부터 차이를 만듦 </a:t>
            </a:r>
            <a:r>
              <a:rPr lang="ko-KR" altLang="en-US" sz="2000" b="1" dirty="0">
                <a:latin typeface="Times New Roman"/>
                <a:ea typeface="나눔고딕"/>
                <a:cs typeface="Times New Roman"/>
              </a:rPr>
              <a:t>→</a:t>
            </a:r>
            <a:r>
              <a:rPr lang="ko-KR" altLang="en-US" sz="2000" b="1" dirty="0">
                <a:latin typeface="나눔고딕"/>
                <a:ea typeface="나눔고딕"/>
              </a:rPr>
              <a:t> 지성의 자발성</a:t>
            </a:r>
            <a:r>
              <a:rPr lang="en-US" altLang="ko-KR" sz="2000" b="1" dirty="0">
                <a:latin typeface="나눔고딕"/>
                <a:ea typeface="나눔고딕"/>
              </a:rPr>
              <a:t>, ‘</a:t>
            </a:r>
            <a:r>
              <a:rPr lang="ko-KR" altLang="en-US" sz="2000" b="1" dirty="0">
                <a:latin typeface="나눔고딕"/>
                <a:ea typeface="나눔고딕"/>
              </a:rPr>
              <a:t>생각함</a:t>
            </a:r>
            <a:r>
              <a:rPr lang="en-US" altLang="ko-KR" sz="2000" b="1" dirty="0">
                <a:latin typeface="나눔고딕"/>
                <a:ea typeface="나눔고딕"/>
              </a:rPr>
              <a:t>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91264" cy="928686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차이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67CC79-974D-43AE-AB10-36A7C37AA116}"/>
              </a:ext>
            </a:extLst>
          </p:cNvPr>
          <p:cNvCxnSpPr/>
          <p:nvPr/>
        </p:nvCxnSpPr>
        <p:spPr>
          <a:xfrm>
            <a:off x="5663952" y="580526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B6808-B353-4CF1-9791-BCCD0BA0EA6C}"/>
              </a:ext>
            </a:extLst>
          </p:cNvPr>
          <p:cNvSpPr txBox="1"/>
          <p:nvPr/>
        </p:nvSpPr>
        <p:spPr>
          <a:xfrm>
            <a:off x="7176120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혼돈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VAP]이세돌 vs 알파고 78수가 왜 신의한수인가 쉬운 설명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47775" y="0"/>
            <a:ext cx="97536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7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알파고 신의 한 수 '119수'로 인간을 절망시키다   YT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"/>
            <a:ext cx="92202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(4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78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직감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’ (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↔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계산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  <a:cs typeface="Times New Roman"/>
              </a:rPr>
              <a:t>)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→ ‘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이세돌은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!’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커제의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대국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(2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국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119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800" b="1" dirty="0" err="1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생각한다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계산한다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 or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생각하는 것처럼 보인다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나눔고딕"/>
                <a:ea typeface="나눔고딕"/>
              </a:rPr>
              <a:t>‘</a:t>
            </a:r>
            <a:r>
              <a:rPr lang="ko-KR" altLang="en-US" sz="4400" dirty="0">
                <a:latin typeface="나눔고딕"/>
                <a:ea typeface="나눔고딕"/>
              </a:rPr>
              <a:t>신의 한 수</a:t>
            </a:r>
            <a:r>
              <a:rPr lang="en-US" altLang="ko-KR" sz="4400" dirty="0">
                <a:latin typeface="나눔고딕"/>
                <a:ea typeface="나눔고딕"/>
              </a:rPr>
              <a:t>’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알파고가 지난해까지만 해도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사람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같았는데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이제는 바둑의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같다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프로기사가 어느 정도 기력 차이가 나는지도 가늠하기 어렵다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앞으로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바둑의 스승으로 삼겠다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알파고의 장점으로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창의력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자유로운 발상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꼽음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창의력과 새로운 발상을 하는 것으로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즉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생각하는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’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것으로 </a:t>
            </a:r>
            <a:r>
              <a:rPr lang="ko-KR" altLang="en-US" b="1" u="sng" dirty="0">
                <a:latin typeface="Times New Roman"/>
                <a:ea typeface="나눔고딕" pitchFamily="50" charset="-127"/>
                <a:cs typeface="Times New Roman"/>
              </a:rPr>
              <a:t>보임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테스터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커제에게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알파고는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튜링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테스트를 통과했다고 말할 수 있음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커제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인터뷰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7"/>
            <a:ext cx="8229600" cy="4234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바둑계는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이미 기존 알파고의 수법을 많이 모방하고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거기서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창출하고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 제로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대해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 마스터가 강화학습을 위해 벌였던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판의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'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셀프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대국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'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기보를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봤을 때와 비교해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충격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강도가 덜하다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처음에는 이해도 안 되고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외계인의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 같았다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그런 것을 이미 많이 접하고 나서 그런지 조금은 익숙해졌다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알파고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제로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’(2017)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에 대한 한국기원 국가대표팀 감독 목진석 </a:t>
            </a:r>
            <a:r>
              <a:rPr lang="en-US" altLang="ko-KR" sz="3200" dirty="0"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3200" dirty="0">
                <a:latin typeface="나눔고딕" pitchFamily="50" charset="-127"/>
                <a:ea typeface="나눔고딕" pitchFamily="50" charset="-127"/>
              </a:rPr>
              <a:t>단의 인터뷰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지성으로 예측하지 못한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지성의 한계를 벗어난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우리에게 창의적이고 새롭게 보임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알파고는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바둑의 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지성에 의한 이해가능성의 범위를 벗어남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but,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지성에 의한 이해가능성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예측가능성의 범위를 벗어난다고 해서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대해 말할 수 있나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알파고의 입장에서 볼 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신의 한 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단지 승리가능성을 높이기 위한 통계적 계산의 결과일 것임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지성에 낯선 것은 창의적으로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익숙한 것은 진부하게 보임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새로운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창의적인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그것이 우리의 지성에 익숙해질 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더 이상 새로운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창의적인 것으로 보이지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창의성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’, 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새로움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B8B764-76F7-4F66-B91B-84154E174777}"/>
              </a:ext>
            </a:extLst>
          </p:cNvPr>
          <p:cNvCxnSpPr/>
          <p:nvPr/>
        </p:nvCxnSpPr>
        <p:spPr>
          <a:xfrm>
            <a:off x="3575720" y="6007292"/>
            <a:ext cx="1152128" cy="8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4806-4159-4A3A-B81C-BD864529988A}"/>
              </a:ext>
            </a:extLst>
          </p:cNvPr>
          <p:cNvSpPr txBox="1"/>
          <p:nvPr/>
        </p:nvSpPr>
        <p:spPr>
          <a:xfrm>
            <a:off x="4727848" y="587901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우리의 수준보다 높은 행동을 창출해 내면 창의적으로 보임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수사물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리플리컨트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replicant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복제인간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를 찾아내어 제거함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리플리컨트를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찾아내기 위해서는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기계를 구별해야 한다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데커드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형사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질문에 대한 정서적 반응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눈동자의 반응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관찰하여 기계를 구별하는 인간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판정자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수사물의 외양 속에 담긴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주제 질문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차이는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전제된 차이에서 출발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차이의 대한 의문으로 끝남 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인간중심주의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homocentrism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전제된 차이에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대한 문제제기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Blade Runner 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리들리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스콧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1982)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214D9-ECAC-422E-93E2-66DE405EA590}"/>
              </a:ext>
            </a:extLst>
          </p:cNvPr>
          <p:cNvSpPr txBox="1"/>
          <p:nvPr/>
        </p:nvSpPr>
        <p:spPr>
          <a:xfrm>
            <a:off x="6456040" y="60932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인간이 더 우월한가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2955</TotalTime>
  <Words>961</Words>
  <Application>Microsoft Office PowerPoint</Application>
  <PresentationFormat>와이드스크린</PresentationFormat>
  <Paragraphs>75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 (4)</vt:lpstr>
      <vt:lpstr>인간과 기계의 차이: 창의성?</vt:lpstr>
      <vt:lpstr>PowerPoint 프레젠테이션</vt:lpstr>
      <vt:lpstr>PowerPoint 프레젠테이션</vt:lpstr>
      <vt:lpstr>‘신의 한 수’</vt:lpstr>
      <vt:lpstr>커제 인터뷰 </vt:lpstr>
      <vt:lpstr>‘알파고 제로’(2017)에 대한 한국기원 국가대표팀 감독 목진석 9단의 인터뷰</vt:lpstr>
      <vt:lpstr>‘창의성’, ‘새로움’이란 무엇인가?</vt:lpstr>
      <vt:lpstr>Blade Runner (리들리 스콧, 1982)</vt:lpstr>
      <vt:lpstr>Blade Runner의 인물들: 레이첼</vt:lpstr>
      <vt:lpstr>Blade Runner의 인물들: 로이</vt:lpstr>
      <vt:lpstr>인간은 자신이 동물임을 아는 동물 (헤겔)</vt:lpstr>
      <vt:lpstr>인간과 동물/기계의 차이: 자기의식</vt:lpstr>
      <vt:lpstr>자기의식</vt:lpstr>
      <vt:lpstr>인간: 자신을 동물로 규정할 줄 아는 의식 </vt:lpstr>
      <vt:lpstr>변증법: 규정을 통한 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 (4)</dc:title>
  <dc:creator>정대훈</dc:creator>
  <cp:lastModifiedBy>원동욱</cp:lastModifiedBy>
  <cp:revision>56</cp:revision>
  <dcterms:created xsi:type="dcterms:W3CDTF">2017-11-23T11:18:02Z</dcterms:created>
  <dcterms:modified xsi:type="dcterms:W3CDTF">2018-05-25T07:37:19Z</dcterms:modified>
</cp:coreProperties>
</file>