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68" r:id="rId9"/>
    <p:sldId id="258" r:id="rId10"/>
    <p:sldId id="259" r:id="rId11"/>
    <p:sldId id="261" r:id="rId12"/>
    <p:sldId id="260" r:id="rId13"/>
    <p:sldId id="269" r:id="rId14"/>
    <p:sldId id="31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91" r:id="rId26"/>
    <p:sldId id="282" r:id="rId27"/>
    <p:sldId id="283" r:id="rId28"/>
    <p:sldId id="284" r:id="rId29"/>
    <p:sldId id="285" r:id="rId30"/>
    <p:sldId id="287" r:id="rId31"/>
    <p:sldId id="288" r:id="rId32"/>
    <p:sldId id="290" r:id="rId33"/>
    <p:sldId id="292" r:id="rId34"/>
    <p:sldId id="289" r:id="rId35"/>
    <p:sldId id="300" r:id="rId36"/>
    <p:sldId id="301" r:id="rId37"/>
    <p:sldId id="302" r:id="rId38"/>
    <p:sldId id="304" r:id="rId39"/>
    <p:sldId id="293" r:id="rId40"/>
    <p:sldId id="296" r:id="rId41"/>
    <p:sldId id="299" r:id="rId42"/>
    <p:sldId id="298" r:id="rId43"/>
    <p:sldId id="295" r:id="rId44"/>
    <p:sldId id="318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1" r:id="rId56"/>
    <p:sldId id="316" r:id="rId57"/>
    <p:sldId id="317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A%B3%B5%ED%95%9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FP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_%ED%94%84%EB%A1%9C%EA%B7%B8%EB%9E%A8" TargetMode="External"/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(</a:t>
            </a:r>
            <a:r>
              <a:rPr lang="ko-KR" altLang="en-US" dirty="0"/>
              <a:t>확대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데이터 및 </a:t>
            </a:r>
            <a:r>
              <a:rPr lang="en-US" altLang="ko-KR" dirty="0"/>
              <a:t>Instructions.</a:t>
            </a:r>
          </a:p>
          <a:p>
            <a:pPr lvl="1"/>
            <a:r>
              <a:rPr lang="ko-KR" altLang="en-US" dirty="0"/>
              <a:t>컴퓨터 프로그램 및 라이브러리</a:t>
            </a:r>
            <a:endParaRPr lang="en-US" altLang="ko-KR" dirty="0"/>
          </a:p>
          <a:p>
            <a:pPr lvl="1"/>
            <a:r>
              <a:rPr lang="ko-KR" altLang="en-US" dirty="0"/>
              <a:t>온라인 문서 및 디지털 미디어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3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응용 및 시스템 소프트웨어 </a:t>
            </a:r>
            <a:r>
              <a:rPr lang="en-US" altLang="ko-KR" dirty="0"/>
              <a:t>(</a:t>
            </a:r>
            <a:r>
              <a:rPr lang="ko-KR" altLang="en-US" dirty="0"/>
              <a:t>목적에 따른 분류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대표적인 두 가지 소프트웨어 분야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43497" y="3707712"/>
            <a:ext cx="3713017" cy="731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응용</a:t>
            </a:r>
            <a:endParaRPr lang="en-US" altLang="ko-KR" sz="2400" dirty="0"/>
          </a:p>
          <a:p>
            <a:pPr algn="ctr"/>
            <a:r>
              <a:rPr lang="ko-KR" altLang="en-US" sz="2400" dirty="0"/>
              <a:t>소프트웨어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50626" y="3707710"/>
            <a:ext cx="3728605" cy="731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시스템 </a:t>
            </a:r>
            <a:endParaRPr lang="en-US" altLang="ko-KR" sz="2400" dirty="0"/>
          </a:p>
          <a:p>
            <a:pPr algn="ctr"/>
            <a:r>
              <a:rPr lang="ko-KR" altLang="en-US" sz="2400" dirty="0"/>
              <a:t>소프트웨어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6286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오피스</a:t>
            </a:r>
            <a:endParaRPr lang="en-US" altLang="ko-KR" sz="2400" dirty="0"/>
          </a:p>
          <a:p>
            <a:r>
              <a:rPr lang="ko-KR" altLang="en-US" sz="2400" dirty="0"/>
              <a:t>게임</a:t>
            </a:r>
            <a:endParaRPr lang="en-US" altLang="ko-KR" sz="2400" dirty="0"/>
          </a:p>
          <a:p>
            <a:r>
              <a:rPr lang="ko-KR" altLang="en-US" sz="2400" dirty="0"/>
              <a:t>미디어 플레이어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764723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6918614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디바이스 드라이버</a:t>
            </a:r>
            <a:endParaRPr lang="en-US" altLang="ko-KR" sz="2400" dirty="0"/>
          </a:p>
          <a:p>
            <a:r>
              <a:rPr lang="ko-KR" altLang="en-US" sz="2400" dirty="0"/>
              <a:t>운영체제</a:t>
            </a:r>
            <a:endParaRPr lang="en-US" altLang="ko-KR" sz="2400" dirty="0"/>
          </a:p>
          <a:p>
            <a:r>
              <a:rPr lang="ko-KR" altLang="en-US" sz="2400" dirty="0"/>
              <a:t>유틸리티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877051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C7730915-7505-436E-AFE0-131CFEFA03EC}"/>
              </a:ext>
            </a:extLst>
          </p:cNvPr>
          <p:cNvSpPr/>
          <p:nvPr/>
        </p:nvSpPr>
        <p:spPr>
          <a:xfrm>
            <a:off x="158931" y="58161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F7F264-B2FA-4BB9-B328-3671593DB602}"/>
              </a:ext>
            </a:extLst>
          </p:cNvPr>
          <p:cNvCxnSpPr/>
          <p:nvPr/>
        </p:nvCxnSpPr>
        <p:spPr>
          <a:xfrm flipV="1">
            <a:off x="9779726" y="3429000"/>
            <a:ext cx="409303" cy="4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D32D80-B28A-4A73-94FF-4BA151C96F99}"/>
              </a:ext>
            </a:extLst>
          </p:cNvPr>
          <p:cNvSpPr txBox="1"/>
          <p:nvPr/>
        </p:nvSpPr>
        <p:spPr>
          <a:xfrm>
            <a:off x="9518469" y="2782669"/>
            <a:ext cx="151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하드웨어와 밀접한 관련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9A916D-30D2-41C9-92F8-2D735365CA10}"/>
              </a:ext>
            </a:extLst>
          </p:cNvPr>
          <p:cNvCxnSpPr/>
          <p:nvPr/>
        </p:nvCxnSpPr>
        <p:spPr>
          <a:xfrm flipH="1">
            <a:off x="1489166" y="4249783"/>
            <a:ext cx="531223" cy="18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279F1D-10C2-46FD-B2C1-243672FF75D9}"/>
              </a:ext>
            </a:extLst>
          </p:cNvPr>
          <p:cNvSpPr txBox="1"/>
          <p:nvPr/>
        </p:nvSpPr>
        <p:spPr>
          <a:xfrm>
            <a:off x="-792479" y="4354286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더블 클릭으로 실행하는 </a:t>
            </a:r>
            <a:r>
              <a:rPr lang="ko-KR" altLang="en-US" dirty="0" err="1"/>
              <a:t>모든것</a:t>
            </a:r>
            <a:r>
              <a:rPr lang="ko-KR" altLang="en-US" dirty="0"/>
              <a:t> 들</a:t>
            </a:r>
          </a:p>
        </p:txBody>
      </p:sp>
    </p:spTree>
    <p:extLst>
      <p:ext uri="{BB962C8B-B14F-4D97-AF65-F5344CB8AC3E}">
        <p14:creationId xmlns:p14="http://schemas.microsoft.com/office/powerpoint/2010/main" val="371725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사용자 작성 및 응용</a:t>
            </a:r>
            <a:r>
              <a:rPr lang="en-US" altLang="ko-KR" dirty="0"/>
              <a:t>, </a:t>
            </a:r>
            <a:r>
              <a:rPr lang="ko-KR" altLang="en-US" dirty="0"/>
              <a:t>플랫폼 소프트웨어 </a:t>
            </a:r>
            <a:r>
              <a:rPr lang="en-US" altLang="ko-KR" dirty="0"/>
              <a:t>(</a:t>
            </a:r>
            <a:r>
              <a:rPr lang="ko-KR" altLang="en-US" dirty="0"/>
              <a:t>계층적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446943" y="5133504"/>
            <a:ext cx="3467967" cy="719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플랫폼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소프트웨어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1946" y="3059443"/>
            <a:ext cx="3793983" cy="77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사용자 작성 소프트웨어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9343" y="5853328"/>
            <a:ext cx="3204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컴퓨터와</a:t>
            </a:r>
            <a:r>
              <a:rPr lang="en-US" altLang="ko-KR" sz="2000" dirty="0"/>
              <a:t> </a:t>
            </a:r>
            <a:r>
              <a:rPr lang="ko-KR" altLang="en-US" sz="2000" dirty="0"/>
              <a:t>주변기기 제어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BIOS, Drivers, OS, GUI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Graphic Libraries</a:t>
            </a:r>
            <a:endParaRPr lang="ko-KR" altLang="en-US" sz="2000" dirty="0"/>
          </a:p>
        </p:txBody>
      </p:sp>
      <p:sp>
        <p:nvSpPr>
          <p:cNvPr id="9" name="위로 굽은 화살표 8"/>
          <p:cNvSpPr/>
          <p:nvPr/>
        </p:nvSpPr>
        <p:spPr>
          <a:xfrm flipH="1">
            <a:off x="7832580" y="4828704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위로 굽은 화살표 9"/>
          <p:cNvSpPr/>
          <p:nvPr/>
        </p:nvSpPr>
        <p:spPr>
          <a:xfrm flipH="1">
            <a:off x="3879272" y="3833208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4488871" y="4878299"/>
            <a:ext cx="28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가장 일반적인 의미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오피스</a:t>
            </a:r>
            <a:r>
              <a:rPr lang="en-US" altLang="ko-KR" sz="2000" dirty="0"/>
              <a:t>, </a:t>
            </a:r>
            <a:r>
              <a:rPr lang="ko-KR" altLang="en-US" sz="2000" dirty="0"/>
              <a:t>게임 등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79784" y="4132328"/>
            <a:ext cx="3735962" cy="689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응용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소프트웨어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879" y="3833208"/>
            <a:ext cx="30229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사용자가 응용 소프트 </a:t>
            </a:r>
            <a:r>
              <a:rPr lang="ko-KR" altLang="en-US" sz="2000" dirty="0" err="1"/>
              <a:t>웨어</a:t>
            </a:r>
            <a:r>
              <a:rPr lang="ko-KR" altLang="en-US" sz="2000" dirty="0"/>
              <a:t> 상위에 작성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스프레드시트 템플릿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매크로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스크립트</a:t>
            </a:r>
            <a:endParaRPr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31AB04-0DB7-423A-A39A-C85B2E921C1C}"/>
              </a:ext>
            </a:extLst>
          </p:cNvPr>
          <p:cNvCxnSpPr/>
          <p:nvPr/>
        </p:nvCxnSpPr>
        <p:spPr>
          <a:xfrm flipV="1">
            <a:off x="9353006" y="4720046"/>
            <a:ext cx="252548" cy="4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B714AC-2B77-48E3-9F7A-7C5CD5360484}"/>
              </a:ext>
            </a:extLst>
          </p:cNvPr>
          <p:cNvSpPr txBox="1"/>
          <p:nvPr/>
        </p:nvSpPr>
        <p:spPr>
          <a:xfrm>
            <a:off x="9292046" y="4132328"/>
            <a:ext cx="236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소프트 </a:t>
            </a:r>
            <a:r>
              <a:rPr lang="ko-KR" altLang="en-US" dirty="0" err="1"/>
              <a:t>웨어와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비슷</a:t>
            </a:r>
            <a:r>
              <a:rPr lang="ko-KR" altLang="en-US" dirty="0"/>
              <a:t>＇</a:t>
            </a:r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B8428152-970F-444E-B3D8-163928EA6026}"/>
              </a:ext>
            </a:extLst>
          </p:cNvPr>
          <p:cNvSpPr/>
          <p:nvPr/>
        </p:nvSpPr>
        <p:spPr>
          <a:xfrm>
            <a:off x="80744" y="1134696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7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엔진의 분류는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응용 소프트웨어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플랫폼 소프트웨어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게임 엔진 활용에 대한 의견 논의 필요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BA1910-E9B4-451E-9812-228539193273}"/>
              </a:ext>
            </a:extLst>
          </p:cNvPr>
          <p:cNvCxnSpPr/>
          <p:nvPr/>
        </p:nvCxnSpPr>
        <p:spPr>
          <a:xfrm flipV="1">
            <a:off x="5329646" y="1825625"/>
            <a:ext cx="618308" cy="18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CEE61C-292A-407A-B7EB-F9A9F05AA035}"/>
              </a:ext>
            </a:extLst>
          </p:cNvPr>
          <p:cNvSpPr txBox="1"/>
          <p:nvPr/>
        </p:nvSpPr>
        <p:spPr>
          <a:xfrm>
            <a:off x="6418216" y="1358537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</a:t>
            </a:r>
            <a:r>
              <a:rPr lang="ko-KR" altLang="en-US" dirty="0"/>
              <a:t>기 대문에 </a:t>
            </a:r>
            <a:r>
              <a:rPr lang="en-US" altLang="ko-KR" dirty="0"/>
              <a:t>~ </a:t>
            </a:r>
            <a:r>
              <a:rPr lang="ko-KR" altLang="en-US" dirty="0"/>
              <a:t>라고 할 수 있을 거 같다</a:t>
            </a:r>
          </a:p>
        </p:txBody>
      </p:sp>
    </p:spTree>
    <p:extLst>
      <p:ext uri="{BB962C8B-B14F-4D97-AF65-F5344CB8AC3E}">
        <p14:creationId xmlns:p14="http://schemas.microsoft.com/office/powerpoint/2010/main" val="145861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분야의 개발자 대우가 가장 좋을까</a:t>
            </a:r>
            <a:r>
              <a:rPr lang="en-US" altLang="ko-KR" dirty="0"/>
              <a:t>?</a:t>
            </a:r>
          </a:p>
        </p:txBody>
      </p:sp>
      <p:pic>
        <p:nvPicPr>
          <p:cNvPr id="5124" name="Picture 4" descr="달러 이미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2942199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61C52A-95FC-4069-8DCA-DC4C0837151B}"/>
              </a:ext>
            </a:extLst>
          </p:cNvPr>
          <p:cNvCxnSpPr/>
          <p:nvPr/>
        </p:nvCxnSpPr>
        <p:spPr>
          <a:xfrm>
            <a:off x="7141029" y="3082834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0AA974-21BE-43FD-925B-94E9578B5C8A}"/>
              </a:ext>
            </a:extLst>
          </p:cNvPr>
          <p:cNvSpPr txBox="1"/>
          <p:nvPr/>
        </p:nvSpPr>
        <p:spPr>
          <a:xfrm>
            <a:off x="7759336" y="2734491"/>
            <a:ext cx="205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en-US" altLang="ko-KR" dirty="0" err="1"/>
              <a:t>open_gl</a:t>
            </a:r>
            <a:r>
              <a:rPr lang="en-US" altLang="ko-KR" dirty="0"/>
              <a:t>, </a:t>
            </a:r>
            <a:r>
              <a:rPr lang="ko-KR" altLang="en-US" dirty="0" err="1"/>
              <a:t>다렉을</a:t>
            </a:r>
            <a:r>
              <a:rPr lang="ko-KR" altLang="en-US" dirty="0"/>
              <a:t> 등한시 하지 말자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93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8/8a/H96566k.jpg/260px-H96566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66" y="1709738"/>
            <a:ext cx="5828834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것은 버그로부터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5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학문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2" tooltip="공학"/>
              </a:rPr>
              <a:t>공학</a:t>
            </a:r>
            <a:r>
              <a:rPr lang="ko-KR" altLang="en-US" dirty="0"/>
              <a:t>을 소프트웨어에 적용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287682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1941</a:t>
            </a:r>
            <a:r>
              <a:rPr lang="ko-KR" altLang="en-US" dirty="0"/>
              <a:t>년 최초 디지털 </a:t>
            </a:r>
            <a:r>
              <a:rPr lang="ko-KR" altLang="en-US" dirty="0">
                <a:hlinkClick r:id="rId2" tooltip="컴퓨터"/>
              </a:rPr>
              <a:t>컴퓨터</a:t>
            </a:r>
            <a:r>
              <a:rPr lang="ko-KR" altLang="en-US" dirty="0"/>
              <a:t>의 연산 명령은 배선으로 주어짐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유연하지 못한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내장 방식으로 발전 </a:t>
            </a:r>
            <a:r>
              <a:rPr lang="en-US" altLang="ko-KR" dirty="0"/>
              <a:t>(</a:t>
            </a:r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DEEFF4-002B-4B19-BB98-D9F6C94AC704}"/>
              </a:ext>
            </a:extLst>
          </p:cNvPr>
          <p:cNvSpPr/>
          <p:nvPr/>
        </p:nvSpPr>
        <p:spPr>
          <a:xfrm>
            <a:off x="7167154" y="4563291"/>
            <a:ext cx="348343" cy="339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7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소프트웨어 공학의 정의</a:t>
            </a:r>
            <a:endParaRPr lang="en-US" altLang="ko-KR" dirty="0"/>
          </a:p>
          <a:p>
            <a:pPr lvl="1"/>
            <a:r>
              <a:rPr lang="ko-KR" altLang="en-US" dirty="0"/>
              <a:t>실무종사자들이 수많은 어려움을 뚫고 전진하는 과정 중</a:t>
            </a:r>
            <a:endParaRPr lang="en-US" altLang="ko-KR" dirty="0"/>
          </a:p>
          <a:p>
            <a:pPr lvl="1"/>
            <a:r>
              <a:rPr lang="ko-KR" altLang="en-US" dirty="0"/>
              <a:t>여전히 그 정의에 대해 논쟁 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12983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왜 필요한가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빠른 버그 해결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단순한 메모리 관리 잘못으로 인한 출시 연기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0525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프로그래밍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45669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5563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2276475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00813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0707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331619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55957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05851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8386763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0525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1</a:t>
            </a:r>
            <a:r>
              <a:rPr lang="ko-KR" altLang="en-US" dirty="0"/>
              <a:t>개월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476" y="488070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48427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2136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2" name="타원 21"/>
          <p:cNvSpPr/>
          <p:nvPr/>
        </p:nvSpPr>
        <p:spPr>
          <a:xfrm>
            <a:off x="1152762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73717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194672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2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endParaRPr lang="en-US" altLang="ko-KR" dirty="0"/>
          </a:p>
          <a:p>
            <a:r>
              <a:rPr lang="ko-KR" altLang="en-US" dirty="0"/>
              <a:t>소프트웨어 공학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19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90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266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48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19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95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077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48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124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43500" y="30480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7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결국 문제는 개발 프로세스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핵심 소프트웨어의 외주 개발</a:t>
            </a:r>
            <a:endParaRPr lang="en-US" altLang="ko-KR" dirty="0"/>
          </a:p>
          <a:p>
            <a:pPr lvl="2"/>
            <a:r>
              <a:rPr lang="ko-KR" altLang="en-US" dirty="0"/>
              <a:t>관리 부족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관련된 전문 인력 부족</a:t>
            </a:r>
            <a:endParaRPr lang="en-US" altLang="ko-KR" dirty="0"/>
          </a:p>
          <a:p>
            <a:pPr lvl="2"/>
            <a:r>
              <a:rPr lang="ko-KR" altLang="en-US" dirty="0"/>
              <a:t>문제 해결 어려움</a:t>
            </a:r>
          </a:p>
        </p:txBody>
      </p:sp>
    </p:spTree>
    <p:extLst>
      <p:ext uri="{BB962C8B-B14F-4D97-AF65-F5344CB8AC3E}">
        <p14:creationId xmlns:p14="http://schemas.microsoft.com/office/powerpoint/2010/main" val="316020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개발에 있어 체계적이며 공학적인 프로세스가 확립 되어야 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46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게임</a:t>
            </a:r>
            <a:r>
              <a:rPr lang="ko-KR" altLang="en-US" dirty="0"/>
              <a:t> 소프트웨어 공학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게임</a:t>
            </a:r>
            <a:r>
              <a:rPr lang="ko-KR" altLang="en-US" dirty="0"/>
              <a:t> 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학문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게임 개발 프로세스는 상당히 오랜 기간 소프트웨어 공학의 변화를 이끌었음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자체가 가지는 특성을 이해해야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모델을 그대로 적용한다면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84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7650" y="1709738"/>
            <a:ext cx="11715750" cy="2852737"/>
          </a:xfrm>
        </p:spPr>
        <p:txBody>
          <a:bodyPr/>
          <a:lstStyle/>
          <a:p>
            <a:r>
              <a:rPr lang="ko-KR" altLang="en-US" dirty="0"/>
              <a:t>대표적 개발 모델 </a:t>
            </a:r>
            <a:r>
              <a:rPr lang="en-US" altLang="ko-KR" dirty="0"/>
              <a:t>(</a:t>
            </a:r>
            <a:r>
              <a:rPr lang="ko-KR" altLang="en-US" dirty="0"/>
              <a:t>폭포수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2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순차적 모델 </a:t>
            </a:r>
            <a:r>
              <a:rPr lang="en-US" altLang="ko-KR" dirty="0"/>
              <a:t>(Sequential Model)</a:t>
            </a:r>
          </a:p>
          <a:p>
            <a:endParaRPr lang="en-US" altLang="ko-KR" dirty="0"/>
          </a:p>
          <a:p>
            <a:r>
              <a:rPr lang="ko-KR" altLang="en-US" dirty="0"/>
              <a:t>고전적</a:t>
            </a:r>
            <a:r>
              <a:rPr lang="en-US" altLang="ko-KR" dirty="0"/>
              <a:t> </a:t>
            </a:r>
            <a:r>
              <a:rPr lang="ko-KR" altLang="en-US" dirty="0"/>
              <a:t>생명주기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단계의 완벽한 작업 완료를 가정</a:t>
            </a:r>
          </a:p>
        </p:txBody>
      </p:sp>
    </p:spTree>
    <p:extLst>
      <p:ext uri="{BB962C8B-B14F-4D97-AF65-F5344CB8AC3E}">
        <p14:creationId xmlns:p14="http://schemas.microsoft.com/office/powerpoint/2010/main" val="2346973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42501" y="1455340"/>
            <a:ext cx="10515600" cy="4351338"/>
          </a:xfrm>
        </p:spPr>
        <p:txBody>
          <a:bodyPr/>
          <a:lstStyle/>
          <a:p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ko-KR" altLang="en-US" dirty="0" err="1"/>
              <a:t>윈스턴</a:t>
            </a:r>
            <a:r>
              <a:rPr lang="ko-KR" altLang="en-US" dirty="0"/>
              <a:t> </a:t>
            </a:r>
            <a:r>
              <a:rPr lang="en-US" altLang="ko-KR" dirty="0"/>
              <a:t>W. </a:t>
            </a:r>
            <a:r>
              <a:rPr lang="ko-KR" altLang="en-US" dirty="0" err="1"/>
              <a:t>로이스</a:t>
            </a:r>
            <a:r>
              <a:rPr lang="ko-KR" altLang="en-US" dirty="0"/>
              <a:t> </a:t>
            </a:r>
            <a:r>
              <a:rPr lang="en-US" altLang="ko-KR" dirty="0"/>
              <a:t>(1929–1995)</a:t>
            </a:r>
          </a:p>
          <a:p>
            <a:pPr lvl="1"/>
            <a:r>
              <a:rPr lang="en-US" altLang="ko-KR" sz="2400" b="1" dirty="0"/>
              <a:t>"Managing the Development of Large Software Systems"</a:t>
            </a:r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요구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설계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구현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검증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유지보수</a:t>
            </a:r>
          </a:p>
        </p:txBody>
      </p:sp>
      <p:sp>
        <p:nvSpPr>
          <p:cNvPr id="11" name="위로 굽은 화살표 10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18D2CDD-5886-4583-B6D6-CD8A2DBA3D2E}"/>
              </a:ext>
            </a:extLst>
          </p:cNvPr>
          <p:cNvCxnSpPr/>
          <p:nvPr/>
        </p:nvCxnSpPr>
        <p:spPr>
          <a:xfrm flipV="1">
            <a:off x="5460274" y="1924594"/>
            <a:ext cx="3587932" cy="159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8122BB-9DDB-4B8D-A42F-71ABDBCEC029}"/>
              </a:ext>
            </a:extLst>
          </p:cNvPr>
          <p:cNvSpPr txBox="1"/>
          <p:nvPr/>
        </p:nvSpPr>
        <p:spPr>
          <a:xfrm>
            <a:off x="9326880" y="1455340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완벽한 설계 불가능</a:t>
            </a:r>
          </a:p>
        </p:txBody>
      </p:sp>
    </p:spTree>
    <p:extLst>
      <p:ext uri="{BB962C8B-B14F-4D97-AF65-F5344CB8AC3E}">
        <p14:creationId xmlns:p14="http://schemas.microsoft.com/office/powerpoint/2010/main" val="28435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pic>
        <p:nvPicPr>
          <p:cNvPr id="12290" name="Picture 2" descr="http://www.informatik.uni-bremen.de/uniform/vm97/images/Royce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73122"/>
            <a:ext cx="5848350" cy="51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150" y="6488668"/>
            <a:ext cx="88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http://www.informatik.uni-bremen.de/uniform/vm97/def/def_w/WATERFALL.htm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41282" y="1373122"/>
            <a:ext cx="56054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 most of the publications, the waterfall model is claimed to be inefficient because of the lack of feedback loops. Surprisingly, they were explicitly considered in the original model of Royce.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404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pic>
        <p:nvPicPr>
          <p:cNvPr id="3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요구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설계</a:t>
            </a:r>
            <a:endParaRPr lang="ko-KR" altLang="en-US" sz="3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검증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유지보수</a:t>
            </a:r>
          </a:p>
        </p:txBody>
      </p:sp>
      <p:sp>
        <p:nvSpPr>
          <p:cNvPr id="9" name="위로 굽은 화살표 8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로 굽은 화살표 10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rot="10800000" flipV="1">
            <a:off x="2095276" y="3450628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rot="10800000" flipV="1">
            <a:off x="4057426" y="4212431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rot="10800000" flipV="1">
            <a:off x="5962538" y="4929982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로 굽은 화살표 15"/>
          <p:cNvSpPr/>
          <p:nvPr/>
        </p:nvSpPr>
        <p:spPr>
          <a:xfrm rot="10800000" flipV="1">
            <a:off x="7811398" y="5678487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3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458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최초의 소프트웨어는</a:t>
            </a:r>
            <a:r>
              <a:rPr lang="en-US" altLang="ko-KR" dirty="0"/>
              <a:t>? 	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프로그래머</a:t>
            </a:r>
            <a:r>
              <a:rPr lang="en-US" altLang="ko-KR" dirty="0"/>
              <a:t>)</a:t>
            </a:r>
            <a:r>
              <a:rPr lang="ko-KR" altLang="en-US" dirty="0"/>
              <a:t>에이다</a:t>
            </a:r>
            <a:r>
              <a:rPr lang="en-US" altLang="ko-KR" dirty="0"/>
              <a:t>, </a:t>
            </a:r>
            <a:r>
              <a:rPr lang="ko-KR" altLang="en-US" dirty="0" err="1"/>
              <a:t>배비지의</a:t>
            </a:r>
            <a:r>
              <a:rPr lang="ko-KR" altLang="en-US" dirty="0"/>
              <a:t> 해석기관</a:t>
            </a:r>
            <a:endParaRPr lang="en-US" altLang="ko-KR" dirty="0"/>
          </a:p>
          <a:p>
            <a:r>
              <a:rPr lang="ko-KR" altLang="en-US" dirty="0"/>
              <a:t>프로그램 내장 방식을 최초로 고안한 사람은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폰노이만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최초가 왜 중요할까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폴아웃의</a:t>
            </a:r>
            <a:r>
              <a:rPr lang="ko-KR" altLang="en-US" dirty="0"/>
              <a:t> 세계관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48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24113" y="1572475"/>
            <a:ext cx="8086725" cy="4585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err="1">
                <a:solidFill>
                  <a:srgbClr val="FF0000"/>
                </a:solidFill>
              </a:rPr>
              <a:t>엇</a:t>
            </a:r>
            <a:r>
              <a:rPr lang="en-US" altLang="ko-KR" sz="4400" b="1" dirty="0">
                <a:solidFill>
                  <a:srgbClr val="FF0000"/>
                </a:solidFill>
              </a:rPr>
              <a:t>, </a:t>
            </a:r>
            <a:r>
              <a:rPr lang="ko-KR" altLang="en-US" sz="4400" b="1" dirty="0">
                <a:solidFill>
                  <a:srgbClr val="FF0000"/>
                </a:solidFill>
              </a:rPr>
              <a:t>기존 기능 명세를 전부 안 하고 요청했어요</a:t>
            </a:r>
            <a:r>
              <a:rPr lang="en-US" altLang="ko-KR" sz="4400" b="1" dirty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ko-KR" altLang="en-US" sz="4400" b="1" dirty="0" err="1">
                <a:solidFill>
                  <a:srgbClr val="FF0000"/>
                </a:solidFill>
              </a:rPr>
              <a:t>ㅈㅅㅈㅅ</a:t>
            </a:r>
            <a:endParaRPr lang="en-US" altLang="ko-KR" sz="4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이거 더 필요하고 저거 더 필요하고</a:t>
            </a:r>
            <a:r>
              <a:rPr lang="en-US" altLang="ko-KR" sz="4400" b="1" dirty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어라 좌표계가 다르네요</a:t>
            </a:r>
            <a:r>
              <a:rPr lang="en-US" altLang="ko-KR" sz="4400" b="1" dirty="0">
                <a:solidFill>
                  <a:srgbClr val="FF0000"/>
                </a:solidFill>
              </a:rPr>
              <a:t>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1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713" y="1834991"/>
            <a:ext cx="6376987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상무님 뷰어 플랫폼 완성이 지연 될 것으로 보입니다</a:t>
            </a:r>
            <a:r>
              <a:rPr lang="en-US" altLang="ko-KR" sz="4400" b="1" dirty="0">
                <a:solidFill>
                  <a:srgbClr val="FF0000"/>
                </a:solidFill>
              </a:rPr>
              <a:t>.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11354" y="4655478"/>
            <a:ext cx="6922293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플랫폼이 지연되면 </a:t>
            </a:r>
            <a:r>
              <a:rPr lang="ko-KR" altLang="en-US" sz="4400" b="1" dirty="0" err="1">
                <a:solidFill>
                  <a:srgbClr val="FF0000"/>
                </a:solidFill>
              </a:rPr>
              <a:t>어플은</a:t>
            </a:r>
            <a:r>
              <a:rPr lang="ko-KR" altLang="en-US" sz="4400" b="1" dirty="0">
                <a:solidFill>
                  <a:srgbClr val="FF0000"/>
                </a:solidFill>
              </a:rPr>
              <a:t> 더 지연되는 것 아닌가</a:t>
            </a:r>
            <a:r>
              <a:rPr lang="en-US" altLang="ko-KR" sz="4400" b="1" dirty="0">
                <a:solidFill>
                  <a:srgbClr val="FF0000"/>
                </a:solidFill>
              </a:rPr>
              <a:t>????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61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3963" y="1510369"/>
            <a:ext cx="9996487" cy="4489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플랫폼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이후 </a:t>
            </a:r>
            <a:r>
              <a:rPr lang="ko-KR" altLang="en-US" sz="4400" b="1" dirty="0" err="1">
                <a:solidFill>
                  <a:schemeClr val="accent1">
                    <a:lumMod val="50000"/>
                  </a:schemeClr>
                </a:solidFill>
              </a:rPr>
              <a:t>어플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외주 제작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 내내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출시 </a:t>
            </a:r>
            <a:r>
              <a:rPr lang="en-US" altLang="ko-KR" sz="4400" b="1" dirty="0">
                <a:solidFill>
                  <a:srgbClr val="FF0000"/>
                </a:solidFill>
              </a:rPr>
              <a:t>2</a:t>
            </a:r>
            <a:r>
              <a:rPr lang="ko-KR" altLang="en-US" sz="4400" b="1" dirty="0">
                <a:solidFill>
                  <a:srgbClr val="FF0000"/>
                </a:solidFill>
              </a:rPr>
              <a:t>주 연기</a:t>
            </a:r>
          </a:p>
        </p:txBody>
      </p:sp>
    </p:spTree>
    <p:extLst>
      <p:ext uri="{BB962C8B-B14F-4D97-AF65-F5344CB8AC3E}">
        <p14:creationId xmlns:p14="http://schemas.microsoft.com/office/powerpoint/2010/main" val="3094001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이해하기 쉽다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경험이 매우 많은 개발자들만 있다면 좋을 결과를 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진행상황 판단 쉬움</a:t>
            </a:r>
          </a:p>
        </p:txBody>
      </p:sp>
    </p:spTree>
    <p:extLst>
      <p:ext uri="{BB962C8B-B14F-4D97-AF65-F5344CB8AC3E}">
        <p14:creationId xmlns:p14="http://schemas.microsoft.com/office/powerpoint/2010/main" val="1127803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한계점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요구 단계에서 완벽하게 정리된 요구사항을 전달해야 하나 현실적으로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 중 요구사항이 변경될 경우 대응이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완벽하게 요구사항을 맞추었더라도 개발 결과에 따라 추가 요구사항 발생 가능</a:t>
            </a:r>
          </a:p>
        </p:txBody>
      </p:sp>
    </p:spTree>
    <p:extLst>
      <p:ext uri="{BB962C8B-B14F-4D97-AF65-F5344CB8AC3E}">
        <p14:creationId xmlns:p14="http://schemas.microsoft.com/office/powerpoint/2010/main" val="400206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개발 실패 사례 </a:t>
            </a:r>
            <a:br>
              <a:rPr lang="en-US" altLang="ko-KR" dirty="0"/>
            </a:br>
            <a:r>
              <a:rPr lang="en-US" altLang="ko-KR" dirty="0"/>
              <a:t>(Duke </a:t>
            </a:r>
            <a:r>
              <a:rPr lang="en-US" altLang="ko-KR" dirty="0" err="1"/>
              <a:t>Nukem</a:t>
            </a:r>
            <a:r>
              <a:rPr lang="en-US" altLang="ko-KR" dirty="0"/>
              <a:t> Forever)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96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듀크</a:t>
            </a:r>
            <a:r>
              <a:rPr lang="ko-KR" altLang="en-US" dirty="0"/>
              <a:t> </a:t>
            </a:r>
            <a:r>
              <a:rPr lang="ko-KR" altLang="en-US" dirty="0" err="1"/>
              <a:t>뉴켐</a:t>
            </a:r>
            <a:r>
              <a:rPr lang="ko-KR" altLang="en-US" dirty="0"/>
              <a:t> </a:t>
            </a:r>
            <a:r>
              <a:rPr lang="ko-KR" altLang="en-US" dirty="0" err="1"/>
              <a:t>포에버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3D(1996</a:t>
            </a:r>
            <a:r>
              <a:rPr lang="ko-KR" altLang="en-US" dirty="0"/>
              <a:t>년</a:t>
            </a:r>
            <a:r>
              <a:rPr lang="en-US" altLang="ko-KR" dirty="0"/>
              <a:t>, 3D Realm, </a:t>
            </a:r>
            <a:r>
              <a:rPr lang="ko-KR" altLang="en-US" dirty="0"/>
              <a:t>고전 </a:t>
            </a:r>
            <a:r>
              <a:rPr lang="en-US" altLang="ko-KR" dirty="0">
                <a:hlinkClick r:id="rId2" tooltip="FPS"/>
              </a:rPr>
              <a:t>FPS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Doom </a:t>
            </a:r>
            <a:r>
              <a:rPr lang="ko-KR" altLang="en-US" dirty="0"/>
              <a:t>류의 게임 중 가장 성공한 게임</a:t>
            </a:r>
            <a:endParaRPr lang="en-US" altLang="ko-KR" dirty="0"/>
          </a:p>
          <a:p>
            <a:pPr lvl="1"/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r>
              <a:rPr lang="ko-KR" altLang="en-US" dirty="0"/>
              <a:t>는 이 게임의 </a:t>
            </a:r>
            <a:r>
              <a:rPr lang="ko-KR" altLang="en-US" dirty="0" err="1"/>
              <a:t>후속작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개발 발표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출시 </a:t>
            </a:r>
            <a:r>
              <a:rPr lang="en-US" altLang="ko-KR" dirty="0"/>
              <a:t>(</a:t>
            </a:r>
            <a:r>
              <a:rPr lang="ko-KR" altLang="en-US" dirty="0"/>
              <a:t>개발 기간 </a:t>
            </a:r>
            <a:r>
              <a:rPr lang="en-US" altLang="ko-KR" dirty="0"/>
              <a:t>14</a:t>
            </a:r>
            <a:r>
              <a:rPr lang="ko-KR" altLang="en-US" dirty="0"/>
              <a:t>년 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11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판매수익 배분 문제</a:t>
            </a:r>
            <a:endParaRPr lang="en-US" altLang="ko-KR" dirty="0"/>
          </a:p>
          <a:p>
            <a:pPr lvl="1"/>
            <a:r>
              <a:rPr lang="en-US" altLang="ko-KR" dirty="0"/>
              <a:t>1/N </a:t>
            </a:r>
            <a:r>
              <a:rPr lang="ko-KR" altLang="en-US" dirty="0"/>
              <a:t>분배 </a:t>
            </a:r>
            <a:r>
              <a:rPr lang="en-US" altLang="ko-KR" dirty="0"/>
              <a:t>: </a:t>
            </a:r>
            <a:r>
              <a:rPr lang="ko-KR" altLang="en-US" dirty="0"/>
              <a:t>신규 개발자 모집을 꺼림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개발총책이 착함</a:t>
            </a:r>
            <a:endParaRPr lang="en-US" altLang="ko-KR" dirty="0"/>
          </a:p>
          <a:p>
            <a:pPr lvl="1"/>
            <a:r>
              <a:rPr lang="ko-KR" altLang="en-US" dirty="0"/>
              <a:t>냉정하지 못하여 일정 지연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잦은 엔진 변경</a:t>
            </a:r>
            <a:endParaRPr lang="en-US" altLang="ko-KR" dirty="0"/>
          </a:p>
          <a:p>
            <a:pPr lvl="1"/>
            <a:r>
              <a:rPr lang="ko-KR" altLang="en-US" dirty="0" err="1"/>
              <a:t>퀘이크</a:t>
            </a:r>
            <a:r>
              <a:rPr lang="en-US" altLang="ko-KR" dirty="0"/>
              <a:t>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 err="1"/>
              <a:t>퀘이크</a:t>
            </a:r>
            <a:r>
              <a:rPr lang="en-US" altLang="ko-KR" dirty="0"/>
              <a:t>2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언리얼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언리얼</a:t>
            </a:r>
            <a:r>
              <a:rPr lang="ko-KR" altLang="en-US" dirty="0">
                <a:sym typeface="Wingdings" panose="05000000000000000000" pitchFamily="2" charset="2"/>
              </a:rPr>
              <a:t> 토너먼트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305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PC </a:t>
            </a:r>
            <a:r>
              <a:rPr lang="ko-KR" altLang="en-US" dirty="0">
                <a:sym typeface="Wingdings" panose="05000000000000000000" pitchFamily="2" charset="2"/>
              </a:rPr>
              <a:t>버전에 추가로 콘솔 버전 개발 추가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추가 개발자 고용의 문제</a:t>
            </a:r>
            <a:endParaRPr lang="en-US" altLang="ko-KR" dirty="0"/>
          </a:p>
          <a:p>
            <a:pPr lvl="1"/>
            <a:r>
              <a:rPr lang="en-US" altLang="ko-KR" dirty="0"/>
              <a:t>1/N </a:t>
            </a:r>
            <a:r>
              <a:rPr lang="ko-KR" altLang="en-US" dirty="0"/>
              <a:t>분배는 도대체 언제</a:t>
            </a:r>
            <a:r>
              <a:rPr lang="en-US" altLang="ko-KR" dirty="0"/>
              <a:t>? (</a:t>
            </a:r>
            <a:r>
              <a:rPr lang="ko-KR" altLang="en-US" dirty="0"/>
              <a:t>개발자 이탈 시작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개발 기간이 십 년이 넘어 엄청나게 꼬인 소스코드</a:t>
            </a:r>
          </a:p>
        </p:txBody>
      </p:sp>
    </p:spTree>
    <p:extLst>
      <p:ext uri="{BB962C8B-B14F-4D97-AF65-F5344CB8AC3E}">
        <p14:creationId xmlns:p14="http://schemas.microsoft.com/office/powerpoint/2010/main" val="2971044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어떠한 개발 모델을 선택해야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8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942" y="1770782"/>
            <a:ext cx="119824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20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세기 중엽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히로시마와 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+mn-ea"/>
              </a:rPr>
              <a:t>나가사키에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 떨어진 원자폭탄은 전 세계를 공포로 몰아넣었다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그와 함께 시작된 냉전 시대는 </a:t>
            </a:r>
            <a:r>
              <a:rPr lang="en-US" altLang="ko-KR" sz="4000" b="0" i="0" dirty="0">
                <a:solidFill>
                  <a:srgbClr val="FF0000"/>
                </a:solidFill>
                <a:effectLst/>
                <a:latin typeface="+mn-ea"/>
              </a:rPr>
              <a:t>21</a:t>
            </a:r>
            <a:r>
              <a:rPr lang="ko-KR" altLang="en-US" sz="4000" b="0" i="0" dirty="0">
                <a:solidFill>
                  <a:srgbClr val="FF0000"/>
                </a:solidFill>
                <a:effectLst/>
                <a:latin typeface="+mn-ea"/>
              </a:rPr>
              <a:t>세기까지도 끝나지 않았고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무분별한 </a:t>
            </a:r>
            <a:r>
              <a:rPr lang="ko-KR" altLang="en-US" sz="4000" b="0" i="0" dirty="0">
                <a:solidFill>
                  <a:srgbClr val="FF0000"/>
                </a:solidFill>
                <a:effectLst/>
                <a:latin typeface="+mn-ea"/>
              </a:rPr>
              <a:t>핵무기 경쟁으로 인해 더 작고 강력한 원격 핵폭탄들까지 등장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했다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40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030" name="Picture 6" descr="http://postfiles8.naver.net/20150904_183/roland02_1441365641483d6BIE_PNG/003.png?type=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4842619"/>
            <a:ext cx="52387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49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13380"/>
            <a:ext cx="3262312" cy="516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4" y="1616703"/>
            <a:ext cx="4029075" cy="50812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49" y="1616703"/>
            <a:ext cx="4011516" cy="50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5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1945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103" y="0"/>
            <a:ext cx="38556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클래시 로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"/>
            <a:ext cx="79100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70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13380"/>
            <a:ext cx="3262312" cy="5161886"/>
          </a:xfrm>
          <a:prstGeom prst="rect">
            <a:avLst/>
          </a:prstGeom>
        </p:spPr>
      </p:pic>
      <p:pic>
        <p:nvPicPr>
          <p:cNvPr id="13318" name="Picture 6" descr="클래시 로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1868875"/>
            <a:ext cx="8305170" cy="46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98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숙제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185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6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**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프로그램 실행 시 최초로 호출되는 함수</a:t>
            </a:r>
          </a:p>
        </p:txBody>
      </p:sp>
    </p:spTree>
    <p:extLst>
      <p:ext uri="{BB962C8B-B14F-4D97-AF65-F5344CB8AC3E}">
        <p14:creationId xmlns:p14="http://schemas.microsoft.com/office/powerpoint/2010/main" val="3617101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</a:t>
            </a:r>
            <a:r>
              <a:rPr lang="en-US" altLang="ko-KR" dirty="0"/>
              <a:t>(&amp;</a:t>
            </a:r>
            <a:r>
              <a:rPr lang="en-US" altLang="ko-KR" dirty="0" err="1"/>
              <a:t>argc</a:t>
            </a:r>
            <a:r>
              <a:rPr lang="en-US" altLang="ko-KR" dirty="0"/>
              <a:t>, </a:t>
            </a:r>
            <a:r>
              <a:rPr lang="en-US" altLang="ko-KR" dirty="0" err="1"/>
              <a:t>argv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GLUT library </a:t>
            </a:r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3817549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glutInitDisplayMode</a:t>
            </a:r>
            <a:r>
              <a:rPr lang="en-US" altLang="ko-KR" dirty="0"/>
              <a:t>(GLUT_DEPTH | GLUT_DOUBLE | GLUT_RGBA);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스크린 버퍼</a:t>
            </a:r>
            <a:r>
              <a:rPr lang="en-US" altLang="ko-KR" dirty="0"/>
              <a:t>(</a:t>
            </a:r>
            <a:r>
              <a:rPr lang="ko-KR" altLang="en-US" dirty="0"/>
              <a:t>윈도우 버퍼</a:t>
            </a:r>
            <a:r>
              <a:rPr lang="en-US" altLang="ko-KR" dirty="0"/>
              <a:t>, </a:t>
            </a:r>
            <a:r>
              <a:rPr lang="ko-KR" altLang="en-US" dirty="0"/>
              <a:t>프레임 버퍼</a:t>
            </a:r>
            <a:r>
              <a:rPr lang="en-US" altLang="ko-KR" dirty="0"/>
              <a:t>) </a:t>
            </a:r>
            <a:r>
              <a:rPr lang="ko-KR" altLang="en-US" dirty="0"/>
              <a:t>초기화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더블 </a:t>
            </a:r>
            <a:r>
              <a:rPr lang="ko-KR" altLang="en-US" dirty="0" err="1"/>
              <a:t>버퍼링</a:t>
            </a:r>
            <a:r>
              <a:rPr lang="en-US" altLang="ko-KR" dirty="0"/>
              <a:t>, RGBA, Depth buffer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464401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glutInitWindowPosition</a:t>
            </a:r>
            <a:r>
              <a:rPr lang="en-US" altLang="ko-KR" dirty="0"/>
              <a:t>(0, 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윈도우 초기 위치 지정</a:t>
            </a:r>
          </a:p>
        </p:txBody>
      </p:sp>
    </p:spTree>
    <p:extLst>
      <p:ext uri="{BB962C8B-B14F-4D97-AF65-F5344CB8AC3E}">
        <p14:creationId xmlns:p14="http://schemas.microsoft.com/office/powerpoint/2010/main" val="63368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glutInitWindowSize</a:t>
            </a:r>
            <a:r>
              <a:rPr lang="en-US" altLang="ko-KR" dirty="0"/>
              <a:t>(500, 500);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초기 윈도우 사이즈 결정</a:t>
            </a:r>
          </a:p>
        </p:txBody>
      </p:sp>
    </p:spTree>
    <p:extLst>
      <p:ext uri="{BB962C8B-B14F-4D97-AF65-F5344CB8AC3E}">
        <p14:creationId xmlns:p14="http://schemas.microsoft.com/office/powerpoint/2010/main" val="418003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9550" y="2380382"/>
            <a:ext cx="1198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4000" dirty="0">
                <a:latin typeface="+mj-lt"/>
              </a:rPr>
              <a:t>미국 정부는 또한 대체 에너지 기술 개발에 주력하여 이른바 </a:t>
            </a:r>
            <a:r>
              <a:rPr lang="ko-KR" altLang="en-US" sz="4000" dirty="0">
                <a:solidFill>
                  <a:srgbClr val="FF0000"/>
                </a:solidFill>
                <a:latin typeface="+mj-lt"/>
              </a:rPr>
              <a:t>원자력 에너지 혁명</a:t>
            </a:r>
            <a:r>
              <a:rPr lang="ko-KR" altLang="en-US" sz="4000" dirty="0">
                <a:latin typeface="+mj-lt"/>
              </a:rPr>
              <a:t>을 이루어냈다</a:t>
            </a:r>
            <a:r>
              <a:rPr lang="en-US" altLang="ko-KR" sz="4000" dirty="0">
                <a:latin typeface="+mj-lt"/>
              </a:rPr>
              <a:t>. (※ </a:t>
            </a:r>
            <a:r>
              <a:rPr lang="ko-KR" altLang="en-US" sz="4000" dirty="0">
                <a:latin typeface="+mj-lt"/>
              </a:rPr>
              <a:t>대신 </a:t>
            </a:r>
            <a:r>
              <a:rPr lang="ko-KR" altLang="en-US" sz="4000" dirty="0" err="1">
                <a:latin typeface="+mj-lt"/>
              </a:rPr>
              <a:t>폴아웃의</a:t>
            </a:r>
            <a:r>
              <a:rPr lang="ko-KR" altLang="en-US" sz="4000" dirty="0">
                <a:latin typeface="+mj-lt"/>
              </a:rPr>
              <a:t> 세계에는 반도체 기술과 인터넷 등 정보 혁명이 발생하지 않는다</a:t>
            </a:r>
            <a:r>
              <a:rPr lang="en-US" altLang="ko-KR" sz="4000" dirty="0">
                <a:latin typeface="+mj-lt"/>
              </a:rPr>
              <a:t>.)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54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glutCreateWindow</a:t>
            </a:r>
            <a:r>
              <a:rPr lang="en-US" altLang="ko-KR" dirty="0"/>
              <a:t>("Game Software Engineering KPU");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지금까지 설정된 옵션으로 실제 윈도우 생성</a:t>
            </a:r>
          </a:p>
        </p:txBody>
      </p:sp>
    </p:spTree>
    <p:extLst>
      <p:ext uri="{BB962C8B-B14F-4D97-AF65-F5344CB8AC3E}">
        <p14:creationId xmlns:p14="http://schemas.microsoft.com/office/powerpoint/2010/main" val="395285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glewInit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GL extension </a:t>
            </a:r>
            <a:r>
              <a:rPr lang="ko-KR" altLang="en-US" dirty="0"/>
              <a:t>사용을 위한 라이브러리 초기화</a:t>
            </a:r>
          </a:p>
        </p:txBody>
      </p:sp>
    </p:spTree>
    <p:extLst>
      <p:ext uri="{BB962C8B-B14F-4D97-AF65-F5344CB8AC3E}">
        <p14:creationId xmlns:p14="http://schemas.microsoft.com/office/powerpoint/2010/main" val="2919615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glewIsSupported</a:t>
            </a:r>
            <a:r>
              <a:rPr lang="en-US" altLang="ko-KR" dirty="0"/>
              <a:t>("GL_VERSION_3_0")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glew</a:t>
            </a:r>
            <a:r>
              <a:rPr lang="en-US" altLang="ko-KR" dirty="0"/>
              <a:t> </a:t>
            </a:r>
            <a:r>
              <a:rPr lang="ko-KR" altLang="en-US" dirty="0"/>
              <a:t>를 사용하여 지원되는 버전인지 체크</a:t>
            </a:r>
          </a:p>
        </p:txBody>
      </p:sp>
    </p:spTree>
    <p:extLst>
      <p:ext uri="{BB962C8B-B14F-4D97-AF65-F5344CB8AC3E}">
        <p14:creationId xmlns:p14="http://schemas.microsoft.com/office/powerpoint/2010/main" val="1347346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glutDisplayFunc</a:t>
            </a:r>
            <a:r>
              <a:rPr lang="en-US" altLang="ko-KR" dirty="0"/>
              <a:t>(</a:t>
            </a:r>
            <a:r>
              <a:rPr lang="en-US" altLang="ko-KR" dirty="0" err="1"/>
              <a:t>RenderScene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glutIdleFunc</a:t>
            </a:r>
            <a:r>
              <a:rPr lang="en-US" altLang="ko-KR" dirty="0"/>
              <a:t>(Idle);</a:t>
            </a:r>
          </a:p>
          <a:p>
            <a:pPr marL="0" indent="0">
              <a:buNone/>
            </a:pPr>
            <a:r>
              <a:rPr lang="en-US" altLang="ko-KR" dirty="0" err="1"/>
              <a:t>glutKeyboardFunc</a:t>
            </a:r>
            <a:r>
              <a:rPr lang="en-US" altLang="ko-KR" dirty="0"/>
              <a:t>(</a:t>
            </a:r>
            <a:r>
              <a:rPr lang="en-US" altLang="ko-KR" dirty="0" err="1"/>
              <a:t>KeyInput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glutSpecialFunc</a:t>
            </a:r>
            <a:r>
              <a:rPr lang="en-US" altLang="ko-KR" dirty="0"/>
              <a:t>(</a:t>
            </a:r>
            <a:r>
              <a:rPr lang="en-US" altLang="ko-KR" dirty="0" err="1"/>
              <a:t>SpecialKeyInput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Function callback </a:t>
            </a:r>
            <a:r>
              <a:rPr lang="ko-KR" altLang="en-US" dirty="0"/>
              <a:t>함수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009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glutMainLoop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메인 루프 실행</a:t>
            </a:r>
          </a:p>
        </p:txBody>
      </p:sp>
    </p:spTree>
    <p:extLst>
      <p:ext uri="{BB962C8B-B14F-4D97-AF65-F5344CB8AC3E}">
        <p14:creationId xmlns:p14="http://schemas.microsoft.com/office/powerpoint/2010/main" val="1566155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RenderScene</a:t>
            </a:r>
            <a:r>
              <a:rPr lang="en-US" altLang="ko-KR" dirty="0"/>
              <a:t>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glClear</a:t>
            </a:r>
            <a:r>
              <a:rPr lang="en-US" altLang="ko-KR" dirty="0"/>
              <a:t>(GL_COLOR_BUFFER_BIT | 					                             GL_DEPTH_BUFFER_BIT);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glClearColor</a:t>
            </a:r>
            <a:r>
              <a:rPr lang="en-US" altLang="ko-KR" dirty="0"/>
              <a:t>(0.0f, 0.3f, 0.3f, 1.0f);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glutSwapBuffers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473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Idle(void)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KeyInput</a:t>
            </a:r>
            <a:r>
              <a:rPr lang="en-US" altLang="ko-KR" dirty="0"/>
              <a:t>(unsigned char key,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SpecialKeyInput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key,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023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준비를 위한 소프트웨어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2017 Community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개발환경 포함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Microsoft Office</a:t>
            </a:r>
          </a:p>
          <a:p>
            <a:pPr lvl="1"/>
            <a:r>
              <a:rPr lang="ko-KR" altLang="en-US" dirty="0"/>
              <a:t>기획서</a:t>
            </a:r>
            <a:endParaRPr lang="en-US" altLang="ko-KR" dirty="0"/>
          </a:p>
          <a:p>
            <a:pPr lvl="1"/>
            <a:r>
              <a:rPr lang="ko-KR" altLang="en-US" dirty="0"/>
              <a:t>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471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805222"/>
            <a:ext cx="1198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4000" dirty="0"/>
              <a:t>갈수록 커지는 핵 전쟁의 우려에 대비한다는 명목으로 하이테크놀러지 기업인 </a:t>
            </a:r>
            <a:r>
              <a:rPr lang="en-US" altLang="ko-KR" sz="4000" dirty="0"/>
              <a:t>&lt;</a:t>
            </a:r>
            <a:r>
              <a:rPr lang="ko-KR" altLang="en-US" sz="4000" b="1" dirty="0"/>
              <a:t>볼트 </a:t>
            </a:r>
            <a:r>
              <a:rPr lang="ko-KR" altLang="en-US" sz="4000" b="1" dirty="0" err="1"/>
              <a:t>텍</a:t>
            </a:r>
            <a:r>
              <a:rPr lang="en-US" altLang="ko-KR" sz="4000" dirty="0"/>
              <a:t>(Vault-Tec)&gt;</a:t>
            </a:r>
            <a:r>
              <a:rPr lang="ko-KR" altLang="en-US" sz="4000" dirty="0"/>
              <a:t>을 지원해 지하 방공호 </a:t>
            </a:r>
            <a:r>
              <a:rPr lang="ko-KR" altLang="en-US" sz="4000" b="1" dirty="0"/>
              <a:t>볼트</a:t>
            </a:r>
            <a:r>
              <a:rPr lang="ko-KR" altLang="en-US" sz="4000" dirty="0"/>
              <a:t> 건설 사업을 국가적으로 추진했다</a:t>
            </a:r>
            <a:r>
              <a:rPr lang="en-US" altLang="ko-KR" sz="4000" dirty="0"/>
              <a:t>. 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45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750" y="157162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강의 될 내용은 거의 모두 최초의 발명자 혹은 사용자에 의해 정의된 내용이 발전한 결과</a:t>
            </a:r>
            <a:endParaRPr lang="en-US" altLang="ko-KR" sz="3600" dirty="0"/>
          </a:p>
          <a:p>
            <a:r>
              <a:rPr lang="ko-KR" altLang="en-US" sz="3200" dirty="0"/>
              <a:t>따라서 최초에 왜 그랬을까</a:t>
            </a:r>
            <a:r>
              <a:rPr lang="en-US" altLang="ko-KR" sz="3200" dirty="0"/>
              <a:t>? </a:t>
            </a:r>
            <a:r>
              <a:rPr lang="ko-KR" altLang="en-US" sz="3200" dirty="0"/>
              <a:t>라는 의문은 항상 가지고 있는 것이 좋음</a:t>
            </a:r>
            <a:endParaRPr lang="en-US" altLang="ko-KR" sz="3200" dirty="0"/>
          </a:p>
        </p:txBody>
      </p:sp>
      <p:pic>
        <p:nvPicPr>
          <p:cNvPr id="4098" name="Picture 2" descr="폴아웃 핵융합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3747295"/>
            <a:ext cx="3711575" cy="309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91700" y="4165628"/>
            <a:ext cx="1390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C00000"/>
                </a:solidFill>
              </a:rPr>
              <a:t>?</a:t>
            </a:r>
            <a:endParaRPr lang="ko-KR" altLang="en-US" sz="13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8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 </a:t>
            </a:r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</a:t>
            </a:r>
            <a:r>
              <a:rPr lang="ko-KR" altLang="en-US" dirty="0">
                <a:hlinkClick r:id="rId3" tooltip="컴퓨터 프로그램"/>
              </a:rPr>
              <a:t>컴퓨터 프로그램</a:t>
            </a:r>
            <a:r>
              <a:rPr lang="ko-KR" altLang="en-US" dirty="0"/>
              <a:t> </a:t>
            </a:r>
            <a:r>
              <a:rPr lang="en-US" altLang="ko-KR" dirty="0"/>
              <a:t>(https://ko.wikipedia.org/wiki/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21528" y="3737026"/>
            <a:ext cx="1659082" cy="26350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46073" y="3737026"/>
            <a:ext cx="1745673" cy="26339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</a:t>
            </a:r>
            <a:endParaRPr lang="en-US" altLang="ko-KR" dirty="0"/>
          </a:p>
          <a:p>
            <a:pPr algn="ctr"/>
            <a:r>
              <a:rPr lang="ko-KR" altLang="en-US" dirty="0"/>
              <a:t>소프트웨어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457209" y="3737026"/>
            <a:ext cx="1672935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892141" y="3737026"/>
            <a:ext cx="1769919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8" name="왼쪽/오른쪽 화살표 7"/>
          <p:cNvSpPr/>
          <p:nvPr/>
        </p:nvSpPr>
        <p:spPr>
          <a:xfrm>
            <a:off x="4216978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6729847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9164779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64873" y="6488668"/>
            <a:ext cx="80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소프트웨어 구조 예시</a:t>
            </a: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9C9D7321-8521-46FE-ADB1-D235566DC192}"/>
              </a:ext>
            </a:extLst>
          </p:cNvPr>
          <p:cNvSpPr/>
          <p:nvPr/>
        </p:nvSpPr>
        <p:spPr>
          <a:xfrm>
            <a:off x="235132" y="1300957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1245</Words>
  <Application>Microsoft Office PowerPoint</Application>
  <PresentationFormat>와이드스크린</PresentationFormat>
  <Paragraphs>353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맑은 고딕</vt:lpstr>
      <vt:lpstr>Arial</vt:lpstr>
      <vt:lpstr>Wingdings</vt:lpstr>
      <vt:lpstr>Office 테마</vt:lpstr>
      <vt:lpstr>게임 소프트웨어 공학 Lecture 1</vt:lpstr>
      <vt:lpstr>목차</vt:lpstr>
      <vt:lpstr>최초의 중요성</vt:lpstr>
      <vt:lpstr>PowerPoint 프레젠테이션</vt:lpstr>
      <vt:lpstr>PowerPoint 프레젠테이션</vt:lpstr>
      <vt:lpstr>PowerPoint 프레젠테이션</vt:lpstr>
      <vt:lpstr>최초의 중요성</vt:lpstr>
      <vt:lpstr>소프트웨어</vt:lpstr>
      <vt:lpstr>소프트웨어</vt:lpstr>
      <vt:lpstr>소프트웨어</vt:lpstr>
      <vt:lpstr>소프트웨어</vt:lpstr>
      <vt:lpstr>소프트웨어</vt:lpstr>
      <vt:lpstr>소프트웨어</vt:lpstr>
      <vt:lpstr>소프트웨어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게임 소프트웨어 공학</vt:lpstr>
      <vt:lpstr>대표적 개발 모델 (폭포수 모델)</vt:lpstr>
      <vt:lpstr>폭포수 모델</vt:lpstr>
      <vt:lpstr>폭포수 모델 (Waterfall model)</vt:lpstr>
      <vt:lpstr>폭포수 모델 (Waterfall model)</vt:lpstr>
      <vt:lpstr>폭포수 모델 (Waterfall model)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</vt:lpstr>
      <vt:lpstr>폭포수 모델 (Waterfall model)</vt:lpstr>
      <vt:lpstr>게임 개발 실패 사례  (Duke Nukem Forever)</vt:lpstr>
      <vt:lpstr>듀크 뉴켐 포에버</vt:lpstr>
      <vt:lpstr>Duke Nukem Forever</vt:lpstr>
      <vt:lpstr>Duke Nukem Forever</vt:lpstr>
      <vt:lpstr>어떠한 개발 모델을 선택해야 할까?</vt:lpstr>
      <vt:lpstr>개발 목표 : 클래시 로얄</vt:lpstr>
      <vt:lpstr>개발 목표 : 클래시 로얄</vt:lpstr>
      <vt:lpstr>개발 목표 : 클래시 로얄</vt:lpstr>
      <vt:lpstr>실습 숙제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준비를 위한 소프트웨어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원동욱</cp:lastModifiedBy>
  <cp:revision>38</cp:revision>
  <dcterms:created xsi:type="dcterms:W3CDTF">2017-09-10T13:04:55Z</dcterms:created>
  <dcterms:modified xsi:type="dcterms:W3CDTF">2018-09-07T02:51:53Z</dcterms:modified>
</cp:coreProperties>
</file>