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75" d="100"/>
          <a:sy n="75" d="100"/>
        </p:scale>
        <p:origin x="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1CB00-A629-4037-83DB-EB41C40AE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30682-EEFE-41F7-A9A6-CC644D20A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D0DD6-3A64-436D-945B-3C0B989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D510A-3536-465A-983A-AF0C250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59EE5-C272-4D88-833D-78C838F6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8266-44D5-4922-A540-12F8C83D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B4D49-DD97-493F-A6D1-A047C27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96373-BE76-4002-9A09-38C3F415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4EB5D-46E6-47E8-AC82-9655F8A0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95B1E-D216-4C7B-91D3-374DAE5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58997E-A447-4691-A9C1-0786A74C3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D0010-A5D8-4D09-9CB9-8AA1D29EB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A38FD-C15B-4D4F-AA80-99692A12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09F63-53DB-4367-91F9-46E39D8F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69AD7-F755-4E37-A6A4-7F3C9B02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EF7-F352-4231-8E6A-7DE4DCD5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6BF01-21F4-488F-9D37-215E42C9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68F62-E95C-429C-B614-B5883A74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59BDF-9E9D-4B98-9FA1-513BFA67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941C9-CB88-4B20-86CB-F28E1B04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2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4A850-6C18-4F81-9A57-7FF71D14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9B60E-6D72-4CE5-BDC6-AA470D11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12ACE-D025-4AFE-9D20-45D37653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C4B2D-CD15-46B1-BE0F-7ABABB21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FDAB4-3370-4F0B-B4DF-7647BB06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C4C8-9BDC-444C-9FC6-A6EBDBEC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38F23-97E7-4207-B202-671CDBA95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0D5F6-80D3-4326-84B7-7BB6BE32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C53FE-9604-42FA-B4A6-9D854565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3B854-AD48-4639-8A79-E140D8EA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A8576-A26C-403B-8D6E-29DC85CB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998F6-1F95-4199-8B53-7363C45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79ED3-CE0D-4A00-895F-1BFF10FB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52BE5-7DCF-4E39-B770-4303024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16CBA-612C-4927-A8C2-5DFFD0C06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56578-7071-4791-95B9-D4E56C20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40852-C6D6-4629-8A17-3020DD40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06F90-0343-4F85-800D-072F8049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FA3FA-A6D2-47C5-BD78-6A821A0B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30315-F6C2-435F-AF3E-ABBC6FAA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4BB2B9-EB70-4A92-B9F4-94D313FE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536E11-A16A-4B7E-9EF3-84106D18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4E043-110E-4D30-B2FA-6044D9C0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2EC5F-AA41-47AE-B3FD-EB36442F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9909BC-C054-44AF-8520-570B967F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EFC33-768C-4B53-AA94-C66CDB97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3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869F3-5EBE-4134-A547-D05DF74E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31457-F48C-4DF4-889C-9C577E94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4EDA6-D77D-44E3-AA09-9F62CC0D6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4DCE4-C61F-40B4-8C76-CB2309A9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72F4C-95B2-4661-B223-2D4C94C9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A5A3F-3C58-41F4-8EED-F491FC33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C4BC1-02A5-4834-A120-2236F54A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3180DF-2F8C-442B-958A-4FB312CD6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6F4CB-151F-4614-A647-2E5E249F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8315E-EA43-4655-9761-82669FE5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284AB-31A2-454A-811D-C9421AFC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67406-3698-4AD7-B6E0-2E15AC1F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92AA3-2A09-4E68-AF6E-36224530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5894C-79C1-4D7C-AB6E-5CAB1FD7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BB152-9B5A-4CA6-9CC3-DF5AF9798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06C4-DEC7-4E7E-B91D-57877A0CE9E3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3DB8B-EE66-4955-87CF-87E61260D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2FA89-E2F8-436E-93D9-C1DDE947C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CA5D-6E22-4E3C-849E-B6825AF24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48523E9B-55BC-4E8F-B2D6-A9ACD8400A97}"/>
              </a:ext>
            </a:extLst>
          </p:cNvPr>
          <p:cNvSpPr txBox="1">
            <a:spLocks noChangeArrowheads="1"/>
          </p:cNvSpPr>
          <p:nvPr/>
        </p:nvSpPr>
        <p:spPr>
          <a:xfrm>
            <a:off x="627017" y="644525"/>
            <a:ext cx="8686800" cy="49752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TCP/IP </a:t>
            </a:r>
            <a:r>
              <a:rPr lang="ko-KR" altLang="en-US"/>
              <a:t>프로토콜 구조</a:t>
            </a:r>
          </a:p>
          <a:p>
            <a:pPr lvl="1"/>
            <a:r>
              <a:rPr lang="ko-KR" altLang="en-US"/>
              <a:t>계층적 구조</a:t>
            </a:r>
            <a:endParaRPr lang="ko-KR" altLang="en-US" dirty="0"/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277C8BE8-505F-4998-9849-8E376132D3F0}"/>
              </a:ext>
            </a:extLst>
          </p:cNvPr>
          <p:cNvGrpSpPr>
            <a:grpSpLocks/>
          </p:cNvGrpSpPr>
          <p:nvPr/>
        </p:nvGrpSpPr>
        <p:grpSpPr bwMode="auto">
          <a:xfrm>
            <a:off x="809897" y="2010229"/>
            <a:ext cx="6826794" cy="3810000"/>
            <a:chOff x="832" y="1488"/>
            <a:chExt cx="4576" cy="2016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3CBAD5F-9D1E-4A51-BC0A-307458541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3000"/>
              <a:ext cx="2405" cy="504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>
                  <a:solidFill>
                    <a:schemeClr val="bg1"/>
                  </a:solidFill>
                </a:rPr>
                <a:t>네트워크 액세스 계층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06A9739-8368-47C2-BDD6-3A6298935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496"/>
              <a:ext cx="2405" cy="504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>
                  <a:solidFill>
                    <a:schemeClr val="bg1"/>
                  </a:solidFill>
                </a:rPr>
                <a:t>인터넷 계층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B448FD23-0C87-4674-B385-7753527A9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992"/>
              <a:ext cx="2405" cy="504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>
                  <a:solidFill>
                    <a:schemeClr val="bg1"/>
                  </a:solidFill>
                </a:rPr>
                <a:t>전송 계층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ADEC8530-F20E-4777-AF98-F9918C776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488"/>
              <a:ext cx="2405" cy="504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>
                  <a:solidFill>
                    <a:schemeClr val="bg1"/>
                  </a:solidFill>
                </a:rPr>
                <a:t>애플리케이션 계층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F8EC99DE-826E-4715-804B-AD004008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3000"/>
              <a:ext cx="2041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000" b="1" dirty="0"/>
                <a:t>디바이스 드라이버</a:t>
              </a:r>
            </a:p>
            <a:p>
              <a:r>
                <a:rPr lang="ko-KR" altLang="en-US" sz="2000" b="1" dirty="0"/>
                <a:t>네트워크 하드웨어 </a:t>
              </a:r>
              <a:endParaRPr lang="en-US" altLang="ko-KR" sz="2000" b="1" dirty="0"/>
            </a:p>
            <a:p>
              <a:r>
                <a:rPr lang="ko-KR" altLang="en-US" sz="2000" b="1" dirty="0"/>
                <a:t>싸고 좋은 이더넷</a:t>
              </a:r>
              <a:r>
                <a:rPr lang="en-US" altLang="ko-KR" sz="2000" b="1" dirty="0"/>
                <a:t>!</a:t>
              </a:r>
              <a:endParaRPr lang="ko-KR" altLang="en-US" sz="2000" b="1" dirty="0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7DF0A925-4FC9-4AFF-8E42-8ECFD0A5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2496"/>
              <a:ext cx="2041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000" b="1" dirty="0"/>
                <a:t>IP : </a:t>
              </a:r>
              <a:r>
                <a:rPr lang="ko-KR" altLang="en-US" sz="2000" b="1" dirty="0"/>
                <a:t>라우터 네트워크 최적 경로</a:t>
              </a:r>
              <a:endParaRPr lang="en-US" altLang="ko-KR" sz="2000" b="1" dirty="0"/>
            </a:p>
            <a:p>
              <a:r>
                <a:rPr lang="en-US" altLang="ko-KR" sz="2000" b="1" dirty="0"/>
                <a:t>(</a:t>
              </a:r>
              <a:r>
                <a:rPr lang="ko-KR" altLang="en-US" sz="2000" b="1" dirty="0"/>
                <a:t>호스트를 구분</a:t>
              </a:r>
              <a:r>
                <a:rPr lang="en-US" altLang="ko-KR" sz="2000" b="1" dirty="0"/>
                <a:t>)</a:t>
              </a:r>
              <a:r>
                <a:rPr lang="ko-KR" altLang="en-US" sz="2000" b="1" dirty="0"/>
                <a:t> </a:t>
              </a:r>
              <a:endParaRPr lang="en-US" altLang="ko-KR" sz="2000" b="1" dirty="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1715D969-3113-4385-8680-C07491584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992"/>
              <a:ext cx="2041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000" b="1" dirty="0"/>
                <a:t>TCP, UDP : </a:t>
              </a:r>
              <a:r>
                <a:rPr lang="ko-KR" altLang="en-US" sz="2000" b="1" dirty="0"/>
                <a:t>포트번호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오류 체크</a:t>
              </a:r>
              <a:endParaRPr lang="en-US" altLang="ko-KR" sz="2000" b="1" dirty="0"/>
            </a:p>
            <a:p>
              <a:r>
                <a:rPr lang="en-US" altLang="ko-KR" sz="2000" b="1" dirty="0"/>
                <a:t>(</a:t>
              </a:r>
              <a:r>
                <a:rPr lang="ko-KR" altLang="en-US" sz="2000" b="1" dirty="0"/>
                <a:t>프로세스 확인</a:t>
              </a:r>
              <a:r>
                <a:rPr lang="en-US" altLang="ko-KR" sz="2000" b="1" dirty="0"/>
                <a:t>)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29C5C531-A0DC-4434-B4B8-84995CAC8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488"/>
              <a:ext cx="2041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000" b="1"/>
                <a:t>TELNET, FTP, HTTP,</a:t>
              </a:r>
            </a:p>
            <a:p>
              <a:r>
                <a:rPr lang="en-US" altLang="ko-KR" sz="2000" b="1"/>
                <a:t>SMTP, MIME, SNMP, ...</a:t>
              </a: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5B114D-4C3B-4E73-B087-5D58DC71F974}"/>
              </a:ext>
            </a:extLst>
          </p:cNvPr>
          <p:cNvCxnSpPr>
            <a:cxnSpLocks/>
          </p:cNvCxnSpPr>
          <p:nvPr/>
        </p:nvCxnSpPr>
        <p:spPr>
          <a:xfrm>
            <a:off x="8647615" y="2119840"/>
            <a:ext cx="0" cy="356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2D1231-C3DC-402B-8D08-6C85863CB969}"/>
              </a:ext>
            </a:extLst>
          </p:cNvPr>
          <p:cNvCxnSpPr>
            <a:cxnSpLocks/>
          </p:cNvCxnSpPr>
          <p:nvPr/>
        </p:nvCxnSpPr>
        <p:spPr>
          <a:xfrm flipV="1">
            <a:off x="8826140" y="2085703"/>
            <a:ext cx="0" cy="368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AA1ACE-4D94-4A89-BEAD-0106F6750166}"/>
              </a:ext>
            </a:extLst>
          </p:cNvPr>
          <p:cNvSpPr txBox="1"/>
          <p:nvPr/>
        </p:nvSpPr>
        <p:spPr>
          <a:xfrm>
            <a:off x="9039501" y="3138743"/>
            <a:ext cx="2342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헤더 트레일러 추가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패킷 </a:t>
            </a:r>
            <a:r>
              <a:rPr lang="en-US" altLang="ko-KR" dirty="0"/>
              <a:t>: </a:t>
            </a:r>
            <a:r>
              <a:rPr lang="ko-KR" altLang="en-US" dirty="0"/>
              <a:t>택배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A8A85C-AB83-4954-A600-E3EFBE548497}"/>
              </a:ext>
            </a:extLst>
          </p:cNvPr>
          <p:cNvSpPr txBox="1"/>
          <p:nvPr/>
        </p:nvSpPr>
        <p:spPr>
          <a:xfrm>
            <a:off x="9405261" y="434067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송수신</a:t>
            </a:r>
          </a:p>
        </p:txBody>
      </p:sp>
    </p:spTree>
    <p:extLst>
      <p:ext uri="{BB962C8B-B14F-4D97-AF65-F5344CB8AC3E}">
        <p14:creationId xmlns:p14="http://schemas.microsoft.com/office/powerpoint/2010/main" val="154272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C6D886-7C90-45E9-91AD-A8CF879122CD}"/>
              </a:ext>
            </a:extLst>
          </p:cNvPr>
          <p:cNvSpPr txBox="1">
            <a:spLocks noChangeArrowheads="1"/>
          </p:cNvSpPr>
          <p:nvPr/>
        </p:nvSpPr>
        <p:spPr>
          <a:xfrm>
            <a:off x="579120" y="589279"/>
            <a:ext cx="8686800" cy="497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</a:p>
          <a:p>
            <a:endParaRPr lang="en-US" altLang="ko-KR" dirty="0"/>
          </a:p>
        </p:txBody>
      </p:sp>
      <p:graphicFrame>
        <p:nvGraphicFramePr>
          <p:cNvPr id="7" name="Group 45">
            <a:extLst>
              <a:ext uri="{FF2B5EF4-FFF2-40B4-BE49-F238E27FC236}">
                <a16:creationId xmlns:a16="http://schemas.microsoft.com/office/drawing/2014/main" id="{7CBEBACA-51A3-4146-A019-4D9617907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52960"/>
              </p:ext>
            </p:extLst>
          </p:nvPr>
        </p:nvGraphicFramePr>
        <p:xfrm>
          <a:off x="1555750" y="1293496"/>
          <a:ext cx="9080500" cy="4495801"/>
        </p:xfrm>
        <a:graphic>
          <a:graphicData uri="http://schemas.openxmlformats.org/drawingml/2006/table">
            <a:tbl>
              <a:tblPr/>
              <a:tblGrid>
                <a:gridCol w="4705350">
                  <a:extLst>
                    <a:ext uri="{9D8B030D-6E8A-4147-A177-3AD203B41FA5}">
                      <a16:colId xmlns:a16="http://schemas.microsoft.com/office/drawing/2014/main" val="1623714287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1993813197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TCP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전화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UDP =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카톡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71412"/>
                  </a:ext>
                </a:extLst>
              </a:tr>
              <a:tr h="890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연결형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(connection-oriented)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연결이 성공해야 통신 가능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비연결형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(connectionless)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연결 없이 통신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3463"/>
                  </a:ext>
                </a:extLst>
              </a:tr>
              <a:tr h="892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경계를 구분하지 않음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바이트 스트림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(byte-stream)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경계를 구분함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데이터그램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(datagram)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503667"/>
                  </a:ext>
                </a:extLst>
              </a:tr>
              <a:tr h="892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신뢰성 있는 데이터 전송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데이터를 재전송함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비신뢰적인 데이터 전송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데이터를 재전송하지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05800"/>
                  </a:ext>
                </a:extLst>
              </a:tr>
              <a:tr h="1314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통신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(unicast)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통신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(unicast),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 다 통신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(broadcast),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 대 다 통신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(multicast)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7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12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DC0CE1-FFCA-4A28-9186-BE07323A048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61012"/>
            <a:ext cx="8686800" cy="497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</a:t>
            </a:r>
            <a:r>
              <a:rPr lang="en-US" altLang="ko-KR" dirty="0"/>
              <a:t>(client/server) </a:t>
            </a:r>
            <a:r>
              <a:rPr lang="ko-KR" altLang="en-US" dirty="0"/>
              <a:t>모델</a:t>
            </a:r>
          </a:p>
          <a:p>
            <a:pPr lvl="1"/>
            <a:r>
              <a:rPr lang="ko-KR" altLang="en-US" dirty="0"/>
              <a:t>두 개의 애플리케이션이 상호 작용하는 방식을 나타냄</a:t>
            </a:r>
          </a:p>
          <a:p>
            <a:pPr lvl="2"/>
            <a:r>
              <a:rPr lang="ko-KR" altLang="en-US" dirty="0"/>
              <a:t>서버가 먼저 실행하여 대기</a:t>
            </a:r>
          </a:p>
          <a:p>
            <a:pPr lvl="2"/>
            <a:r>
              <a:rPr lang="ko-KR" altLang="en-US" dirty="0"/>
              <a:t>클라이언트가 서버에게 요청을 하면 서버는 이 요청을 받아 처리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55882E-5C93-457B-BCCA-FB943227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43" y="3692435"/>
            <a:ext cx="2144713" cy="1295400"/>
          </a:xfrm>
          <a:prstGeom prst="ellipse">
            <a:avLst/>
          </a:prstGeom>
          <a:solidFill>
            <a:srgbClr val="00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5587B2-6248-454E-98FD-E013482DA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31" y="3692435"/>
            <a:ext cx="2144712" cy="1295400"/>
          </a:xfrm>
          <a:prstGeom prst="ellipse">
            <a:avLst/>
          </a:prstGeom>
          <a:solidFill>
            <a:srgbClr val="00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4F3CACD-9A77-4ADB-9A41-D43E2B090DD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082143" y="4378235"/>
            <a:ext cx="2576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9346D-8765-4517-8A3D-11094BEE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693" y="5064035"/>
            <a:ext cx="1031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 b="1"/>
              <a:t>대기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D664D-0AB7-4866-80E5-F4470C12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831" y="4454435"/>
            <a:ext cx="1031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 b="1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403098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31C42B-76E8-4686-ABDA-CBD6E40BDF3A}"/>
              </a:ext>
            </a:extLst>
          </p:cNvPr>
          <p:cNvSpPr/>
          <p:nvPr/>
        </p:nvSpPr>
        <p:spPr>
          <a:xfrm>
            <a:off x="406408" y="194338"/>
            <a:ext cx="2724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소켓의 개념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BAD239-C6D9-43C7-8D86-7520A6B3E48B}"/>
              </a:ext>
            </a:extLst>
          </p:cNvPr>
          <p:cNvSpPr/>
          <p:nvPr/>
        </p:nvSpPr>
        <p:spPr>
          <a:xfrm>
            <a:off x="1427345" y="960402"/>
            <a:ext cx="469976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데이터 타입</a:t>
            </a:r>
          </a:p>
          <a:p>
            <a:pPr lvl="1"/>
            <a:r>
              <a:rPr lang="ko-KR" altLang="en-US" dirty="0"/>
              <a:t>운영체제가 통신을 위해 관리하는 데이터를 간접적으로 참조할 수 있도록 만든 일종의 핸들</a:t>
            </a:r>
            <a:r>
              <a:rPr lang="en-US" altLang="ko-KR" dirty="0"/>
              <a:t>(handle)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D901F-67DF-4513-8BB4-E7A8722E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490" y="647018"/>
            <a:ext cx="3262085" cy="16498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en-US" altLang="ko-KR" sz="1800" b="1" dirty="0">
                <a:solidFill>
                  <a:srgbClr val="0000CC"/>
                </a:solidFill>
              </a:rPr>
              <a:t> // </a:t>
            </a:r>
            <a:r>
              <a:rPr lang="ko-KR" altLang="en-US" sz="1800" b="1" dirty="0">
                <a:solidFill>
                  <a:srgbClr val="0000CC"/>
                </a:solidFill>
              </a:rPr>
              <a:t>소켓 생성</a:t>
            </a:r>
          </a:p>
          <a:p>
            <a:pPr>
              <a:lnSpc>
                <a:spcPct val="140000"/>
              </a:lnSpc>
            </a:pP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SOCKET</a:t>
            </a:r>
            <a:r>
              <a:rPr lang="en-US" altLang="ko-KR" sz="1800" b="1" dirty="0">
                <a:solidFill>
                  <a:srgbClr val="0000CC"/>
                </a:solidFill>
              </a:rPr>
              <a:t> sock = socket(...);</a:t>
            </a:r>
          </a:p>
          <a:p>
            <a:pPr>
              <a:lnSpc>
                <a:spcPct val="140000"/>
              </a:lnSpc>
            </a:pPr>
            <a:r>
              <a:rPr lang="en-US" altLang="ko-KR" sz="1800" b="1" dirty="0">
                <a:solidFill>
                  <a:srgbClr val="0000CC"/>
                </a:solidFill>
              </a:rPr>
              <a:t> ...</a:t>
            </a:r>
          </a:p>
          <a:p>
            <a:pPr>
              <a:lnSpc>
                <a:spcPct val="140000"/>
              </a:lnSpc>
            </a:pPr>
            <a:r>
              <a:rPr lang="en-US" altLang="ko-KR" sz="1800" b="1" dirty="0">
                <a:solidFill>
                  <a:srgbClr val="0000CC"/>
                </a:solidFill>
              </a:rPr>
              <a:t> </a:t>
            </a:r>
            <a:r>
              <a:rPr lang="en-US" altLang="ko-KR" sz="1800" b="1" dirty="0" err="1">
                <a:solidFill>
                  <a:srgbClr val="0000CC"/>
                </a:solidFill>
              </a:rPr>
              <a:t>recv</a:t>
            </a:r>
            <a:r>
              <a:rPr lang="en-US" altLang="ko-KR" sz="1800" b="1" dirty="0">
                <a:solidFill>
                  <a:srgbClr val="0000CC"/>
                </a:solidFill>
              </a:rPr>
              <a:t>(sock, ...) // </a:t>
            </a:r>
            <a:r>
              <a:rPr lang="ko-KR" altLang="en-US" sz="1800" b="1" dirty="0">
                <a:solidFill>
                  <a:srgbClr val="0000CC"/>
                </a:solidFill>
              </a:rPr>
              <a:t>받기</a:t>
            </a:r>
          </a:p>
          <a:p>
            <a:pPr>
              <a:lnSpc>
                <a:spcPct val="140000"/>
              </a:lnSpc>
            </a:pPr>
            <a:r>
              <a:rPr lang="ko-KR" altLang="en-US" sz="1800" b="1" dirty="0">
                <a:solidFill>
                  <a:srgbClr val="0000CC"/>
                </a:solidFill>
              </a:rPr>
              <a:t> </a:t>
            </a:r>
            <a:r>
              <a:rPr lang="en-US" altLang="ko-KR" sz="1800" b="1" dirty="0">
                <a:solidFill>
                  <a:srgbClr val="0000CC"/>
                </a:solidFill>
              </a:rPr>
              <a:t>send(sock, ...) // </a:t>
            </a:r>
            <a:r>
              <a:rPr lang="ko-KR" altLang="en-US" sz="1800" b="1" dirty="0">
                <a:solidFill>
                  <a:srgbClr val="0000CC"/>
                </a:solidFill>
              </a:rPr>
              <a:t>보내기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73601-5422-45C8-8ED5-43320FEC5ED9}"/>
              </a:ext>
            </a:extLst>
          </p:cNvPr>
          <p:cNvSpPr/>
          <p:nvPr/>
        </p:nvSpPr>
        <p:spPr>
          <a:xfrm>
            <a:off x="1440558" y="2865880"/>
            <a:ext cx="2103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통신 </a:t>
            </a:r>
            <a:r>
              <a:rPr lang="ko-KR" altLang="en-US" sz="2400" dirty="0" err="1"/>
              <a:t>종단점</a:t>
            </a:r>
            <a:r>
              <a:rPr lang="en-US" altLang="ko-KR" dirty="0"/>
              <a:t>(cont</a:t>
            </a:r>
            <a:r>
              <a:rPr lang="en-US" altLang="ko-KR" dirty="0">
                <a:latin typeface="Times New Roman" panose="02020603050405020304" pitchFamily="18" charset="0"/>
              </a:rPr>
              <a:t>’</a:t>
            </a:r>
            <a:r>
              <a:rPr lang="en-US" altLang="ko-KR" dirty="0"/>
              <a:t>d)</a:t>
            </a: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6159298D-D4E8-4499-9EF9-AA4CEDA3EDCA}"/>
              </a:ext>
            </a:extLst>
          </p:cNvPr>
          <p:cNvGrpSpPr>
            <a:grpSpLocks/>
          </p:cNvGrpSpPr>
          <p:nvPr/>
        </p:nvGrpSpPr>
        <p:grpSpPr bwMode="auto">
          <a:xfrm>
            <a:off x="4664400" y="2913603"/>
            <a:ext cx="7031929" cy="1041010"/>
            <a:chOff x="442" y="1440"/>
            <a:chExt cx="5356" cy="1008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3CE82249-DFFE-4407-A303-9D9775EF7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 b="1"/>
                <a:t>클라이언트</a:t>
              </a:r>
            </a:p>
            <a:p>
              <a:pPr algn="ctr"/>
              <a:endParaRPr lang="ko-KR" altLang="en-US" sz="1800" b="1"/>
            </a:p>
            <a:p>
              <a:pPr algn="ctr"/>
              <a:r>
                <a:rPr lang="en-US" altLang="ko-KR" sz="1800" b="1"/>
                <a:t>send (sock, ...)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2112631E-7738-4D89-A205-E9B20B7D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272"/>
              <a:ext cx="2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9BF40B4-FD30-4D37-89EF-50217368A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 b="1"/>
                <a:t>서버</a:t>
              </a:r>
            </a:p>
            <a:p>
              <a:pPr algn="ctr"/>
              <a:endParaRPr lang="ko-KR" altLang="en-US" sz="1800" b="1"/>
            </a:p>
            <a:p>
              <a:pPr algn="ctr"/>
              <a:r>
                <a:rPr lang="en-US" altLang="ko-KR" sz="1800" b="1"/>
                <a:t>recv (sock, ...)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4E42BE01-8DD5-4B54-922C-89510B73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2160"/>
              <a:ext cx="78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 b="1"/>
                <a:t>데이터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0B433029-C386-4323-BF7E-87AF2305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2185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8D002130-2324-4A2A-B45A-9912A90AF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190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" name="원호 19">
            <a:extLst>
              <a:ext uri="{FF2B5EF4-FFF2-40B4-BE49-F238E27FC236}">
                <a16:creationId xmlns:a16="http://schemas.microsoft.com/office/drawing/2014/main" id="{5170D381-FAE7-48C3-8FBC-92B517C9C63F}"/>
              </a:ext>
            </a:extLst>
          </p:cNvPr>
          <p:cNvSpPr/>
          <p:nvPr/>
        </p:nvSpPr>
        <p:spPr>
          <a:xfrm>
            <a:off x="6445173" y="3335146"/>
            <a:ext cx="3168120" cy="703193"/>
          </a:xfrm>
          <a:prstGeom prst="arc">
            <a:avLst>
              <a:gd name="adj1" fmla="val 110113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EE3D42-D34F-4714-9763-8FDA1B151C0E}"/>
              </a:ext>
            </a:extLst>
          </p:cNvPr>
          <p:cNvSpPr txBox="1"/>
          <p:nvPr/>
        </p:nvSpPr>
        <p:spPr>
          <a:xfrm>
            <a:off x="7941999" y="2946232"/>
            <a:ext cx="65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소켓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7A3835-E709-4450-8DF3-F3CBA0605257}"/>
              </a:ext>
            </a:extLst>
          </p:cNvPr>
          <p:cNvSpPr/>
          <p:nvPr/>
        </p:nvSpPr>
        <p:spPr>
          <a:xfrm>
            <a:off x="955797" y="4574268"/>
            <a:ext cx="5175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네트워크 프로그래밍 인터페이스</a:t>
            </a: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3D25A929-8A4F-4BAF-9FD8-5719AA29AF25}"/>
              </a:ext>
            </a:extLst>
          </p:cNvPr>
          <p:cNvGrpSpPr>
            <a:grpSpLocks/>
          </p:cNvGrpSpPr>
          <p:nvPr/>
        </p:nvGrpSpPr>
        <p:grpSpPr bwMode="auto">
          <a:xfrm>
            <a:off x="5172954" y="5147969"/>
            <a:ext cx="6523375" cy="1336697"/>
            <a:chOff x="806" y="2016"/>
            <a:chExt cx="5330" cy="1680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6EEABAC-F6CC-4F28-9ED1-2A834DC86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애플리케이션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9A6FDE3A-4F2A-44B0-82E1-BDCE16F0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TCP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0FC84190-D214-4A17-861B-F4ABC3420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456"/>
              <a:ext cx="396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IP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DF78C4F2-54A7-4125-8E34-C8E4FFC6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UDP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189C42F3-D276-4E90-B203-ECE601400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2400"/>
              <a:ext cx="3965" cy="2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8E03E6D7-10A6-42C2-A129-7BF6C2941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애플리케이션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CEEBF45E-16BE-4F48-8EBF-DDF16C24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 dirty="0"/>
                <a:t>애플리케이션</a:t>
              </a:r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48499F90-313B-49C6-988C-B9360898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E88FC219-715A-434E-AE97-D4395A34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F1473847-A36F-48C6-8BFA-62A65187E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1B90E526-E6F4-4E44-AE29-C3C43CDBA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A39037DB-58FA-4FDF-BDF2-B0F36EAC7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26E593A3-4BCF-47A6-9747-BC3101BB2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8FBB21D6-E71E-49D6-A27D-EF1B9EBBD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2400"/>
              <a:ext cx="110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소켓 인터페이스</a:t>
              </a:r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9D5CD4E2-0C6D-49CC-8755-4A168308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529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CFC42BAF-C39A-4043-90DB-F89C3AD7D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2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8382FE4F-7B63-480E-AB8E-96820AF0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:a16="http://schemas.microsoft.com/office/drawing/2014/main" id="{CAAC12BA-9A4C-4BF9-97BB-9770C0B52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3120"/>
              <a:ext cx="113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ICMP, IGMP</a:t>
              </a:r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C33518E5-6858-4A1B-9DB0-569656809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1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23">
              <a:extLst>
                <a:ext uri="{FF2B5EF4-FFF2-40B4-BE49-F238E27FC236}">
                  <a16:creationId xmlns:a16="http://schemas.microsoft.com/office/drawing/2014/main" id="{2428EE3D-DE9D-4AB9-AE3F-354AB2EE7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1" y="2880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24">
              <a:extLst>
                <a:ext uri="{FF2B5EF4-FFF2-40B4-BE49-F238E27FC236}">
                  <a16:creationId xmlns:a16="http://schemas.microsoft.com/office/drawing/2014/main" id="{75FBEA5B-5A75-474C-9426-ABAC76F1C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5">
              <a:extLst>
                <a:ext uri="{FF2B5EF4-FFF2-40B4-BE49-F238E27FC236}">
                  <a16:creationId xmlns:a16="http://schemas.microsoft.com/office/drawing/2014/main" id="{2F732DF2-C3DA-4A59-8DD6-E7E2808D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9DCD6878-0F30-4D1E-A96C-E12D9982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1" y="3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76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273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원동욱</dc:creator>
  <cp:lastModifiedBy>원동욱</cp:lastModifiedBy>
  <cp:revision>2</cp:revision>
  <dcterms:created xsi:type="dcterms:W3CDTF">2018-09-04T07:45:34Z</dcterms:created>
  <dcterms:modified xsi:type="dcterms:W3CDTF">2018-09-04T08:00:33Z</dcterms:modified>
</cp:coreProperties>
</file>