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571" r:id="rId2"/>
    <p:sldId id="572" r:id="rId3"/>
    <p:sldId id="474" r:id="rId4"/>
    <p:sldId id="482" r:id="rId5"/>
    <p:sldId id="484" r:id="rId6"/>
    <p:sldId id="485" r:id="rId7"/>
    <p:sldId id="486" r:id="rId8"/>
    <p:sldId id="487" r:id="rId9"/>
    <p:sldId id="488" r:id="rId10"/>
    <p:sldId id="573" r:id="rId11"/>
    <p:sldId id="489" r:id="rId12"/>
    <p:sldId id="490" r:id="rId13"/>
    <p:sldId id="492" r:id="rId14"/>
    <p:sldId id="418" r:id="rId15"/>
    <p:sldId id="493" r:id="rId16"/>
    <p:sldId id="494" r:id="rId17"/>
    <p:sldId id="495" r:id="rId18"/>
    <p:sldId id="497" r:id="rId19"/>
    <p:sldId id="498" r:id="rId20"/>
    <p:sldId id="499" r:id="rId21"/>
    <p:sldId id="500" r:id="rId22"/>
    <p:sldId id="501" r:id="rId23"/>
    <p:sldId id="574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8" r:id="rId39"/>
    <p:sldId id="575" r:id="rId40"/>
    <p:sldId id="519" r:id="rId41"/>
    <p:sldId id="520" r:id="rId42"/>
    <p:sldId id="521" r:id="rId43"/>
    <p:sldId id="522" r:id="rId44"/>
    <p:sldId id="523" r:id="rId45"/>
    <p:sldId id="525" r:id="rId46"/>
    <p:sldId id="526" r:id="rId47"/>
    <p:sldId id="527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76" r:id="rId57"/>
    <p:sldId id="558" r:id="rId58"/>
    <p:sldId id="559" r:id="rId59"/>
    <p:sldId id="560" r:id="rId60"/>
    <p:sldId id="561" r:id="rId61"/>
    <p:sldId id="562" r:id="rId62"/>
    <p:sldId id="564" r:id="rId63"/>
    <p:sldId id="565" r:id="rId64"/>
    <p:sldId id="567" r:id="rId65"/>
    <p:sldId id="568" r:id="rId66"/>
    <p:sldId id="569" r:id="rId67"/>
    <p:sldId id="570" r:id="rId68"/>
    <p:sldId id="577" r:id="rId69"/>
    <p:sldId id="547" r:id="rId70"/>
    <p:sldId id="548" r:id="rId71"/>
    <p:sldId id="549" r:id="rId72"/>
    <p:sldId id="550" r:id="rId73"/>
    <p:sldId id="551" r:id="rId74"/>
    <p:sldId id="552" r:id="rId75"/>
    <p:sldId id="554" r:id="rId76"/>
    <p:sldId id="555" r:id="rId77"/>
    <p:sldId id="556" r:id="rId78"/>
    <p:sldId id="557" r:id="rId79"/>
    <p:sldId id="578" r:id="rId80"/>
    <p:sldId id="537" r:id="rId81"/>
    <p:sldId id="538" r:id="rId82"/>
    <p:sldId id="539" r:id="rId83"/>
    <p:sldId id="540" r:id="rId84"/>
    <p:sldId id="541" r:id="rId85"/>
    <p:sldId id="544" r:id="rId86"/>
    <p:sldId id="545" r:id="rId87"/>
    <p:sldId id="546" r:id="rId88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71" userDrawn="1">
          <p15:clr>
            <a:srgbClr val="A4A3A4"/>
          </p15:clr>
        </p15:guide>
        <p15:guide id="3" orient="horz" pos="2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/>
    <p:restoredTop sz="94643"/>
  </p:normalViewPr>
  <p:slideViewPr>
    <p:cSldViewPr>
      <p:cViewPr varScale="1">
        <p:scale>
          <a:sx n="96" d="100"/>
          <a:sy n="96" d="100"/>
        </p:scale>
        <p:origin x="990" y="84"/>
      </p:cViewPr>
      <p:guideLst>
        <p:guide pos="3171"/>
        <p:guide orient="horz" pos="23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4F1ED-C1A9-C149-AD89-68591A95AA3D}" type="datetimeFigureOut">
              <a:rPr kumimoji="1" lang="ko-KR" altLang="en-US" smtClean="0"/>
              <a:t>2018-09-10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C3E4-3747-0E46-9B88-2723F6D675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36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2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65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4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1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95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15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123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75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76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57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EC3E4-3747-0E46-9B88-2723F6D675A0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ydata/pandas/blob/master/pandas/tests/data/iris.csv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train-labels-idx1-ubyte.gz" TargetMode="External"/><Relationship Id="rId2" Type="http://schemas.openxmlformats.org/officeDocument/2006/relationships/hyperlink" Target="http://yann.lecun.com/exdb/mnist/train-images-idx3-ubyte.g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ann.lecun.com/exdb/mnist/t10k-labels-idx1-ubyte.gz" TargetMode="External"/><Relationship Id="rId4" Type="http://schemas.openxmlformats.org/officeDocument/2006/relationships/hyperlink" Target="http://yann.lecun.com/exdb/mnist/t10k-images-idx3-ubyte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105" dirty="0">
                <a:solidFill>
                  <a:srgbClr val="FFFFFF"/>
                </a:solidFill>
                <a:latin typeface="+mn-ea"/>
                <a:cs typeface="Arial Unicode MS"/>
              </a:rPr>
              <a:t>4</a:t>
            </a:r>
            <a:r>
              <a:rPr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569" y="1870075"/>
            <a:ext cx="1371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solidFill>
                  <a:schemeClr val="bg1"/>
                </a:solidFill>
                <a:latin typeface="+mn-ea"/>
                <a:ea typeface="+mn-ea"/>
              </a:rPr>
              <a:t>머신 러닝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지금까지는 </a:t>
            </a:r>
            <a:r>
              <a:rPr lang="ko-KR" altLang="en-US" dirty="0"/>
              <a:t>데이터를 수집하는 방법과 수집한 데이터를 다루는  방법을 </a:t>
            </a:r>
            <a:r>
              <a:rPr lang="ko-KR" altLang="en-US" dirty="0" smtClean="0"/>
              <a:t>살펴보았다</a:t>
            </a:r>
            <a:r>
              <a:rPr lang="en-US" altLang="ko-KR" dirty="0"/>
              <a:t>. </a:t>
            </a:r>
            <a:r>
              <a:rPr lang="ko-KR" altLang="en-US" dirty="0"/>
              <a:t>이번 장부터는 이러한 방법으로 데이터를 </a:t>
            </a:r>
            <a:r>
              <a:rPr lang="ko-KR" altLang="en-US" dirty="0" smtClean="0"/>
              <a:t>수집했다고 </a:t>
            </a:r>
            <a:r>
              <a:rPr lang="ko-KR" altLang="en-US" dirty="0"/>
              <a:t>가정하고</a:t>
            </a:r>
            <a:r>
              <a:rPr lang="en-US" altLang="ko-KR" dirty="0"/>
              <a:t>, </a:t>
            </a:r>
            <a:r>
              <a:rPr lang="ko-KR" altLang="en-US" dirty="0"/>
              <a:t>본격적으로 </a:t>
            </a:r>
            <a:r>
              <a:rPr lang="ko-KR" altLang="en-US" dirty="0" smtClean="0"/>
              <a:t>머신 러닝을 살펴본다</a:t>
            </a:r>
            <a:r>
              <a:rPr lang="en-US" altLang="ko-KR" dirty="0"/>
              <a:t>. </a:t>
            </a:r>
            <a:r>
              <a:rPr lang="ko-KR" altLang="en-US" dirty="0" smtClean="0"/>
              <a:t>일단 머신 러닝이란 </a:t>
            </a:r>
            <a:r>
              <a:rPr lang="ko-KR" altLang="en-US" dirty="0"/>
              <a:t>무엇이고 어떻게 하는지에 대해 </a:t>
            </a:r>
            <a:r>
              <a:rPr lang="ko-KR" altLang="en-US" dirty="0" smtClean="0"/>
              <a:t>살펴본다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6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90766" y="2225847"/>
            <a:ext cx="22854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머신 러닝 </a:t>
            </a:r>
            <a:r>
              <a:rPr lang="ko-KR" altLang="en-US" sz="2400" spc="-200" dirty="0">
                <a:latin typeface="+mn-ea"/>
                <a:ea typeface="+mn-ea"/>
              </a:rPr>
              <a:t>첫걸음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-learn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머신러닝의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흐름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070475"/>
            <a:ext cx="3429000" cy="131382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Pandas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Fisher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붓꽃 데이터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13969" y="2881829"/>
            <a:ext cx="2819400" cy="373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실행 해봅니다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860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6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r>
              <a:rPr lang="ko-KR" altLang="en-US" sz="2400" dirty="0">
                <a:latin typeface="+mn-ea"/>
                <a:cs typeface="Arial Unicode MS"/>
              </a:rPr>
              <a:t>  프레임워크 </a:t>
            </a:r>
            <a:r>
              <a:rPr lang="en-US" altLang="ko-KR" sz="2400" dirty="0" err="1">
                <a:latin typeface="+mn-ea"/>
                <a:cs typeface="Arial Unicode MS"/>
              </a:rPr>
              <a:t>scikit</a:t>
            </a:r>
            <a:r>
              <a:rPr lang="en-US" altLang="ko-KR" sz="2400" dirty="0">
                <a:latin typeface="+mn-ea"/>
                <a:cs typeface="Arial Unicode MS"/>
              </a:rPr>
              <a:t>-learn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라이브러리의 </a:t>
            </a:r>
            <a:r>
              <a:rPr lang="ko-KR" altLang="en-US" dirty="0" err="1">
                <a:latin typeface="+mn-ea"/>
                <a:cs typeface="Arial Unicode MS"/>
              </a:rPr>
              <a:t>정석과도</a:t>
            </a:r>
            <a:r>
              <a:rPr lang="ko-KR" altLang="en-US" dirty="0">
                <a:latin typeface="+mn-ea"/>
                <a:cs typeface="Arial Unicode MS"/>
              </a:rPr>
              <a:t> 같은 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</a:t>
            </a:r>
            <a:r>
              <a:rPr lang="ko-KR" altLang="en-US" dirty="0" err="1">
                <a:latin typeface="+mn-ea"/>
                <a:cs typeface="Arial Unicode MS"/>
              </a:rPr>
              <a:t>분류기를</a:t>
            </a:r>
            <a:r>
              <a:rPr lang="ko-KR" altLang="en-US" dirty="0">
                <a:latin typeface="+mn-ea"/>
                <a:cs typeface="Arial Unicode MS"/>
              </a:rPr>
              <a:t>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머신러닝의</a:t>
            </a:r>
            <a:r>
              <a:rPr lang="ko-KR" altLang="en-US" dirty="0">
                <a:latin typeface="+mn-ea"/>
                <a:cs typeface="Arial Unicode MS"/>
              </a:rPr>
              <a:t> 결과를 검증하는 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분류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차원 축소처럼 </a:t>
            </a:r>
            <a:r>
              <a:rPr lang="ko-KR" altLang="en-US" dirty="0" err="1">
                <a:latin typeface="+mn-ea"/>
                <a:cs typeface="Arial Unicode MS"/>
              </a:rPr>
              <a:t>머신러닝에서</a:t>
            </a:r>
            <a:r>
              <a:rPr lang="ko-KR" altLang="en-US" dirty="0">
                <a:latin typeface="+mn-ea"/>
                <a:cs typeface="Arial Unicode MS"/>
              </a:rPr>
              <a:t> 자주 사용되는 다양한 알고리즘 지원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사용해 패키지를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읽어 들이고 분할할 때 편리하게 사용할 수 있는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도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ADF61BF-F795-7549-BA87-B20C1DB73DAF}"/>
              </a:ext>
            </a:extLst>
          </p:cNvPr>
          <p:cNvSpPr txBox="1"/>
          <p:nvPr/>
        </p:nvSpPr>
        <p:spPr>
          <a:xfrm>
            <a:off x="233362" y="3286381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pip3 install -U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scikit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-learn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matplotlib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scikit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-image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FBB8E58-04F7-A348-9750-0380E1D95132}"/>
              </a:ext>
            </a:extLst>
          </p:cNvPr>
          <p:cNvSpPr txBox="1"/>
          <p:nvPr/>
        </p:nvSpPr>
        <p:spPr>
          <a:xfrm>
            <a:off x="233362" y="4537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3336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XOR </a:t>
            </a:r>
            <a:r>
              <a:rPr lang="ko-KR" altLang="en-US" sz="2400" dirty="0">
                <a:latin typeface="+mn-ea"/>
                <a:cs typeface="Arial Unicode MS"/>
              </a:rPr>
              <a:t>연산 </a:t>
            </a:r>
            <a:r>
              <a:rPr lang="ko-KR" altLang="en-US" sz="2400" dirty="0" smtClean="0">
                <a:latin typeface="+mn-ea"/>
                <a:cs typeface="Arial Unicode MS"/>
              </a:rPr>
              <a:t>학습 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배타적 논리합</a:t>
            </a:r>
            <a:r>
              <a:rPr lang="en-US" altLang="ko-KR" dirty="0">
                <a:latin typeface="+mn-ea"/>
                <a:cs typeface="Arial Unicode MS"/>
              </a:rPr>
              <a:t>(XOR)</a:t>
            </a:r>
            <a:r>
              <a:rPr lang="ko-KR" altLang="en-US" dirty="0">
                <a:latin typeface="+mn-ea"/>
                <a:cs typeface="Arial Unicode MS"/>
              </a:rPr>
              <a:t>은 굉장히 재미있는 성질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 입력 중 하나만 참이고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다른 한 쪽이 거짓일 때 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모두 참이거나 모두 거짓인 경우는 거짓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EE2505-9D48-3348-93D9-9C02DB996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58516"/>
              </p:ext>
            </p:extLst>
          </p:nvPr>
        </p:nvGraphicFramePr>
        <p:xfrm>
          <a:off x="537369" y="2174875"/>
          <a:ext cx="4640594" cy="220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Q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xor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Q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3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392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117475"/>
            <a:ext cx="9753599" cy="7309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xor-train.py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267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XOR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2700" marR="32677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66713" marR="4075429"/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#P,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Q,</a:t>
            </a:r>
            <a:r>
              <a:rPr lang="en-US" altLang="ko-KR" spc="-2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0],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분리하기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44056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4056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 in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row[0]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q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row[1]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row[2]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([p,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q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(r)</a:t>
            </a:r>
          </a:p>
          <a:p>
            <a:pPr marL="366713" marR="115316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8890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889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2700" marR="8890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22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1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551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9855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예측결과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108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12700" marR="108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answer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pre[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27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answer: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"=",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ok/total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622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82A1E3C-A16F-1B4C-9F6F-4FB49D7E7D9D}"/>
              </a:ext>
            </a:extLst>
          </p:cNvPr>
          <p:cNvSpPr txBox="1"/>
          <p:nvPr/>
        </p:nvSpPr>
        <p:spPr>
          <a:xfrm>
            <a:off x="233362" y="3927475"/>
            <a:ext cx="9601201" cy="1076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xor-train.py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예측결과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1 1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8548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프레임워크로 </a:t>
            </a:r>
            <a:r>
              <a:rPr lang="ko-KR" altLang="en-US" sz="2400" dirty="0" smtClean="0">
                <a:latin typeface="Arial Unicode MS"/>
                <a:cs typeface="Arial Unicode MS"/>
              </a:rPr>
              <a:t>프로그램 간단하게 </a:t>
            </a:r>
            <a:r>
              <a:rPr lang="ko-KR" altLang="en-US" sz="2400" dirty="0">
                <a:latin typeface="Arial Unicode MS"/>
                <a:cs typeface="Arial Unicode MS"/>
              </a:rPr>
              <a:t>작성하기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727075"/>
            <a:ext cx="9753599" cy="6840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src/ch4/xor-train2.py</a:t>
            </a: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4253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XOR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연산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xor_input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0],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1],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42532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692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분류하기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2700" marR="16929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xor_input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1051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xor_df.ix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[:,0:1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105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xor_df.ix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[:,2]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2700"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2700" marR="32727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2700" marR="32727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xor_data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xor_label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272790"/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955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34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B8635B3-839F-1145-A367-C20C2E24B017}"/>
              </a:ext>
            </a:extLst>
          </p:cNvPr>
          <p:cNvSpPr txBox="1"/>
          <p:nvPr/>
        </p:nvSpPr>
        <p:spPr>
          <a:xfrm>
            <a:off x="233362" y="269875"/>
            <a:ext cx="9601201" cy="719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xor-train2.py</a:t>
            </a:r>
          </a:p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0755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붓꽃의  품종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붓꽃은 </a:t>
            </a:r>
            <a:r>
              <a:rPr lang="en-US" altLang="ko-KR" dirty="0">
                <a:latin typeface="+mn-ea"/>
                <a:cs typeface="Arial Unicode MS"/>
              </a:rPr>
              <a:t>150</a:t>
            </a:r>
            <a:r>
              <a:rPr lang="ko-KR" altLang="en-US" dirty="0">
                <a:latin typeface="+mn-ea"/>
                <a:cs typeface="Arial Unicode MS"/>
              </a:rPr>
              <a:t>종류 이상의 품종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일반적인 사람은 물론이고 꽃을 조금 아는 사람도 품종을 분류하기 굉장히 어려움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머신러닝을</a:t>
            </a:r>
            <a:r>
              <a:rPr lang="ko-KR" altLang="en-US" dirty="0">
                <a:latin typeface="+mn-ea"/>
                <a:cs typeface="Arial Unicode MS"/>
              </a:rPr>
              <a:t> 사용해 꽃잎과 꽃받침의 크기를 기반으로 </a:t>
            </a:r>
            <a:r>
              <a:rPr lang="ko-KR" altLang="en-US" dirty="0" smtClean="0">
                <a:latin typeface="+mn-ea"/>
                <a:cs typeface="Arial Unicode MS"/>
              </a:rPr>
              <a:t>분류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B8D837-9321-464C-8ECF-74EA11CCA865}"/>
              </a:ext>
            </a:extLst>
          </p:cNvPr>
          <p:cNvSpPr/>
          <p:nvPr/>
        </p:nvSpPr>
        <p:spPr>
          <a:xfrm>
            <a:off x="537369" y="2098675"/>
            <a:ext cx="75438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61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붓꽃 데이터 구하기 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Fisher</a:t>
            </a:r>
            <a:r>
              <a:rPr lang="ko-KR" altLang="en-US" dirty="0">
                <a:latin typeface="+mn-ea"/>
                <a:cs typeface="Arial Unicode MS"/>
              </a:rPr>
              <a:t>의 붓꽃 </a:t>
            </a:r>
            <a:r>
              <a:rPr lang="ko-KR" altLang="en-US" dirty="0" err="1">
                <a:latin typeface="+mn-ea"/>
                <a:cs typeface="Arial Unicode MS"/>
              </a:rPr>
              <a:t>데이터”라는</a:t>
            </a:r>
            <a:r>
              <a:rPr lang="ko-KR" altLang="en-US" dirty="0">
                <a:latin typeface="+mn-ea"/>
                <a:cs typeface="Arial Unicode MS"/>
              </a:rPr>
              <a:t> 유명한 붓꽃 분류 데이터가 인터넷에 공개돼 있음</a:t>
            </a:r>
            <a:endParaRPr lang="en-US" altLang="ko-KR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GitHub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endParaRPr lang="en-US" altLang="ko-KR" dirty="0"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[URL]</a:t>
            </a:r>
            <a:r>
              <a:rPr lang="en-US" altLang="ko-KR" spc="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https://github.com/pydata/pandas/blob/master/pandas/tests/data/iris.csv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0668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92430" indent="-285750">
              <a:spcBef>
                <a:spcPts val="340"/>
              </a:spcBef>
              <a:buFontTx/>
              <a:buChar char="-"/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데이터 위에 있는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[Raw]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버튼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→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웹 브라우저의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→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다른 이름으로 </a:t>
            </a:r>
            <a:r>
              <a:rPr lang="ko-KR" altLang="en-US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저장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F04C969-BA54-B245-BAA4-26B7CF0A397B}"/>
              </a:ext>
            </a:extLst>
          </p:cNvPr>
          <p:cNvSpPr/>
          <p:nvPr/>
        </p:nvSpPr>
        <p:spPr>
          <a:xfrm>
            <a:off x="537370" y="2022475"/>
            <a:ext cx="7315199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5642769" y="3698875"/>
            <a:ext cx="304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6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머신러닝으로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cs typeface="Arial Unicode MS"/>
              </a:rPr>
              <a:t>붓꽃 품종 </a:t>
            </a:r>
            <a:r>
              <a:rPr lang="ko-KR" altLang="en-US" sz="2400" dirty="0">
                <a:latin typeface="Arial Unicode MS"/>
                <a:cs typeface="Arial Unicode MS"/>
              </a:rPr>
              <a:t>분류하기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89191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/ch4/iris-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train.py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 marR="330072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  </a:t>
            </a:r>
          </a:p>
          <a:p>
            <a:pPr marL="12700" marR="330072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open('iris.csv',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'r',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encoding='utf-8')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line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line.strip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2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line.split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(',’)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쉼표로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자르기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숫자로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float(n)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(r'^[0-9\.]+$',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cols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(cols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757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앞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757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2700" marR="3757929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331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셔플하기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섞기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2700" marR="33312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random.shuffle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8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2053" y="2225847"/>
            <a:ext cx="205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머신 </a:t>
            </a:r>
            <a:r>
              <a:rPr lang="ko-KR" altLang="en-US" sz="2400" spc="-200" dirty="0">
                <a:latin typeface="+mn-ea"/>
                <a:ea typeface="+mn-ea"/>
              </a:rPr>
              <a:t>러닝이란</a:t>
            </a:r>
            <a:r>
              <a:rPr lang="en-US" altLang="ko-KR" sz="2400" spc="-200" dirty="0">
                <a:latin typeface="+mn-ea"/>
                <a:ea typeface="+mn-ea"/>
              </a:rPr>
              <a:t>?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러닝은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어떤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도움을 줄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수 있을까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?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744811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71755">
              <a:spcBef>
                <a:spcPts val="405"/>
              </a:spcBef>
              <a:buClr>
                <a:srgbClr val="58595B"/>
              </a:buClr>
              <a:buSzPct val="75000"/>
              <a:tabLst>
                <a:tab pos="180340" algn="l"/>
              </a:tabLst>
            </a:pP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881829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간단하게 설명하면 “수많은 데이터를 학습시켜 거기에 있는 패턴을 찾아내는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것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”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이라고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일단 패턴을 찾으면 그러한 패턴을 기반으로 데이터를 분류하거나 미래를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예측할 수 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11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652899"/>
            <a:ext cx="96011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481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(2:1</a:t>
            </a:r>
            <a:r>
              <a:rPr lang="ko-KR" altLang="en-US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비율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16548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234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train_len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3)  </a:t>
            </a:r>
          </a:p>
          <a:p>
            <a:pPr marL="12700" marR="3234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2700" marR="4113529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61061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61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total_len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0:4]</a:t>
            </a:r>
          </a:p>
          <a:p>
            <a:pPr marL="12700" marR="36106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4]</a:t>
            </a:r>
          </a:p>
          <a:p>
            <a:pPr marL="12700" marR="36106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&lt;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train_len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 marR="36106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</a:p>
          <a:p>
            <a:pPr marL="12700" marR="3610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12700" marR="36106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</a:p>
          <a:p>
            <a:pPr marL="719138" marR="333121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2990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29908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33058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2700" marR="330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433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269875"/>
            <a:ext cx="9753599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336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85A40D-1D72-D942-B0BC-77A71C511D74}"/>
              </a:ext>
            </a:extLst>
          </p:cNvPr>
          <p:cNvSpPr txBox="1"/>
          <p:nvPr/>
        </p:nvSpPr>
        <p:spPr>
          <a:xfrm>
            <a:off x="233362" y="1641475"/>
            <a:ext cx="9601201" cy="70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iris-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68554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6C07B41-D49D-9C41-87B6-E39FBD1926D0}"/>
              </a:ext>
            </a:extLst>
          </p:cNvPr>
          <p:cNvSpPr txBox="1"/>
          <p:nvPr/>
        </p:nvSpPr>
        <p:spPr>
          <a:xfrm>
            <a:off x="227012" y="2555875"/>
            <a:ext cx="9601201" cy="70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파이썬의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삼항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연산자</a:t>
            </a:r>
          </a:p>
          <a:p>
            <a:pPr marL="156210" marR="36855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= (True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때의 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if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else (False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때의 값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51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훈련 전용 데이터와 테스트 전용 데이터로 분할하는 메서드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650875"/>
            <a:ext cx="9753599" cy="680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src/ch4/iris-train2.py</a:t>
            </a: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 marR="1385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"]]  </a:t>
            </a:r>
          </a:p>
          <a:p>
            <a:pPr marL="84455" marR="1385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csv["Name"]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2132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21323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1323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csv_data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csv_label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84455" marR="2132330"/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3087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84455" marR="308737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33058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84455" marR="330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84455" marR="330581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879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738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78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56769" y="2225847"/>
            <a:ext cx="3124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이미지 내부의 문자 인식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이미지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내부의 문자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인식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MNIST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이용한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손글씨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숫자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인식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34622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MNIST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손글씨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숫자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752809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이용하면 이미지 내부의 문자를 인식할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많은 이미지 데이터를 학습해서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아직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접하지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않았던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이미지 데이터가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입력 되었을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때 무엇을 나타내는지 판별하는 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교사 학습의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일종인데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이런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것을 어떻게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러닝으로 인식하는지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6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손글씨</a:t>
            </a:r>
            <a:r>
              <a:rPr lang="ko-KR" altLang="en-US" sz="2400" dirty="0">
                <a:latin typeface="+mn-ea"/>
                <a:cs typeface="Arial Unicode MS"/>
              </a:rPr>
              <a:t>  숫자 인식하기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의 샘플 데이터에는 </a:t>
            </a:r>
            <a:r>
              <a:rPr lang="ko-KR" altLang="en-US" dirty="0" err="1">
                <a:latin typeface="+mn-ea"/>
                <a:cs typeface="Arial Unicode MS"/>
              </a:rPr>
              <a:t>손글씨</a:t>
            </a:r>
            <a:r>
              <a:rPr lang="ko-KR" altLang="en-US" dirty="0">
                <a:latin typeface="+mn-ea"/>
                <a:cs typeface="Arial Unicode MS"/>
              </a:rPr>
              <a:t> 샘플이 들어 있음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실제로 데이터를 수집하고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가공하고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머신 러닝을 </a:t>
            </a:r>
            <a:r>
              <a:rPr lang="ko-KR" altLang="en-US" dirty="0">
                <a:latin typeface="+mn-ea"/>
                <a:cs typeface="Arial Unicode MS"/>
              </a:rPr>
              <a:t>수행하는 방법을 알아보는 것이 </a:t>
            </a:r>
            <a:r>
              <a:rPr lang="ko-KR" altLang="en-US" dirty="0" smtClean="0">
                <a:latin typeface="+mn-ea"/>
                <a:cs typeface="Arial Unicode MS"/>
              </a:rPr>
              <a:t>목표로 하나 씩 </a:t>
            </a:r>
            <a:r>
              <a:rPr lang="ko-KR" altLang="en-US" dirty="0">
                <a:latin typeface="+mn-ea"/>
                <a:cs typeface="Arial Unicode MS"/>
              </a:rPr>
              <a:t>직접 </a:t>
            </a:r>
            <a:r>
              <a:rPr lang="ko-KR" altLang="en-US" dirty="0" smtClean="0">
                <a:latin typeface="+mn-ea"/>
                <a:cs typeface="Arial Unicode MS"/>
              </a:rPr>
              <a:t>실습한다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MNIST </a:t>
            </a:r>
            <a:r>
              <a:rPr lang="en-US" altLang="ko-KR" sz="2400" dirty="0" smtClean="0">
                <a:latin typeface="+mn-ea"/>
                <a:cs typeface="Arial Unicode MS"/>
              </a:rPr>
              <a:t>– </a:t>
            </a:r>
            <a:r>
              <a:rPr lang="ko-KR" altLang="en-US" sz="2400" dirty="0" err="1">
                <a:latin typeface="+mn-ea"/>
                <a:cs typeface="Arial Unicode MS"/>
              </a:rPr>
              <a:t>손글씨</a:t>
            </a:r>
            <a:r>
              <a:rPr lang="ko-KR" altLang="en-US" sz="2400" dirty="0">
                <a:latin typeface="+mn-ea"/>
                <a:cs typeface="Arial Unicode MS"/>
              </a:rPr>
              <a:t>  숫자 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수집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MNIST</a:t>
            </a:r>
            <a:r>
              <a:rPr lang="ko-KR" altLang="en-US" dirty="0">
                <a:latin typeface="+mn-ea"/>
                <a:cs typeface="Arial Unicode MS"/>
              </a:rPr>
              <a:t>에서 공개하고 있는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전용으로 </a:t>
            </a:r>
            <a:r>
              <a:rPr lang="en-US" altLang="ko-KR" dirty="0">
                <a:latin typeface="+mn-ea"/>
                <a:cs typeface="Arial Unicode MS"/>
              </a:rPr>
              <a:t>6</a:t>
            </a:r>
            <a:r>
              <a:rPr lang="ko-KR" altLang="en-US" dirty="0">
                <a:latin typeface="+mn-ea"/>
                <a:cs typeface="Arial Unicode MS"/>
              </a:rPr>
              <a:t>만개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</a:t>
            </a:r>
            <a:r>
              <a:rPr lang="ko-KR" altLang="en-US" dirty="0" smtClean="0">
                <a:latin typeface="+mn-ea"/>
                <a:cs typeface="Arial Unicode MS"/>
              </a:rPr>
              <a:t>전용으로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만개의 </a:t>
            </a:r>
            <a:r>
              <a:rPr lang="ko-KR" altLang="en-US" dirty="0" err="1">
                <a:latin typeface="+mn-ea"/>
                <a:cs typeface="Arial Unicode MS"/>
              </a:rPr>
              <a:t>손글씨</a:t>
            </a:r>
            <a:r>
              <a:rPr lang="ko-KR" altLang="en-US" dirty="0">
                <a:latin typeface="+mn-ea"/>
                <a:cs typeface="Arial Unicode MS"/>
              </a:rPr>
              <a:t> 숫자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THE MNIST DATABASE of handwritten digits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http://yann.lecun.com/exdb/mnist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6135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64458C6-F6A6-F041-B2AC-3B347B15DE58}"/>
              </a:ext>
            </a:extLst>
          </p:cNvPr>
          <p:cNvSpPr/>
          <p:nvPr/>
        </p:nvSpPr>
        <p:spPr>
          <a:xfrm>
            <a:off x="613569" y="205499"/>
            <a:ext cx="5715000" cy="354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1D6EEB5-A9E8-C645-AE08-FEB5093BD55B}"/>
              </a:ext>
            </a:extLst>
          </p:cNvPr>
          <p:cNvSpPr/>
          <p:nvPr/>
        </p:nvSpPr>
        <p:spPr>
          <a:xfrm>
            <a:off x="613569" y="4003675"/>
            <a:ext cx="5715000" cy="4277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77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GZ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GZip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압축된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개의 데이터 </a:t>
            </a:r>
            <a:r>
              <a:rPr lang="ko-KR" altLang="en-US" dirty="0" smtClean="0">
                <a:latin typeface="+mn-ea"/>
                <a:cs typeface="Arial Unicode MS"/>
              </a:rPr>
              <a:t>파일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8A87DBD-9FDD-D14C-98EF-7F78795A6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314"/>
              </p:ext>
            </p:extLst>
          </p:nvPr>
        </p:nvGraphicFramePr>
        <p:xfrm>
          <a:off x="537368" y="727075"/>
          <a:ext cx="6019801" cy="212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파일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train-images-idx3-ubyte.gz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  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train-labels-idx1-ubyte.gz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  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2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t10k-images-idx3-ubyte.gz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테스트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t10k-labels-idx1-ubyte.gz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테스트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전용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1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3232016"/>
            <a:ext cx="9753599" cy="336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mnist-download.py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239204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baseurl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http://yann.lecun.com/exdb/mnist"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239204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6713" marR="294576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images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idx3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ubyte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366713" marR="294576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idx1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ubyte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366713" marR="294576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"t10k-images-idx3-ubyte.gz",  </a:t>
            </a:r>
          </a:p>
          <a:p>
            <a:pPr marL="366713" marR="294576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"t10k-labels-idx1-ubyte.gz"]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357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30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225480"/>
            <a:ext cx="9601199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다운로드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20313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os.mkdir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baseurl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2031364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("download:",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2700" marR="2031364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 marR="203136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loc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압축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해제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f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2700" marR="37992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gz_file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</a:t>
            </a:r>
          </a:p>
          <a:p>
            <a:pPr marL="12700" marR="3799204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raw_file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f.replace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gz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"")</a:t>
            </a:r>
          </a:p>
          <a:p>
            <a:pPr marL="12700" marR="3799204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:",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f)</a:t>
            </a: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gzip.open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gz_file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2700" marR="379920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fp.read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2700" marR="3799204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raw_file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w:</a:t>
            </a:r>
          </a:p>
          <a:p>
            <a:pPr marL="12700" marR="3799204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(body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5603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772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3601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mnist-download.py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3887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http://yann.lecun.com/exdb/mnist/train-images-idx3-ubyte.gz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http://yann.lecun.com/exdb/mnist/train-labels-idx1-ubyte.gz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http://yann.lecun.com/exdb/mnist/t10k-images-idx3-ubyte.gz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http://yann.lecun.com/exdb/mnist/t10k-labels-idx1-ubyte.gz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38874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train-images-idx3-ubyte.gz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train-labels-idx1-ubyte.gz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t10k-images-idx3-ubyte.gz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gzip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t10k-labels-idx1-ubyte.gz  </a:t>
            </a:r>
          </a:p>
          <a:p>
            <a:pPr marL="156210" marR="322770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471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TRAINING SET  LABEL FILE (train-labels-idx1-ubyte)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TRAINING SET IMAGE  FILE(train-images-idx3-ubyte</a:t>
            </a:r>
            <a:r>
              <a:rPr lang="en-US" altLang="ko-KR" dirty="0" smtClean="0">
                <a:latin typeface="+mn-ea"/>
                <a:cs typeface="Arial Unicode MS"/>
              </a:rPr>
              <a:t>):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30D1C38-0DB5-FF4D-A0E1-DEC926C14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48968"/>
              </p:ext>
            </p:extLst>
          </p:nvPr>
        </p:nvGraphicFramePr>
        <p:xfrm>
          <a:off x="271463" y="720273"/>
          <a:ext cx="9525000" cy="242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[offset]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[type]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[value]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[description]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0000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b="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0x00000801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매직  </a:t>
                      </a:r>
                      <a:r>
                        <a:rPr sz="1600" b="0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넘버(MSB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first)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0004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b="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40000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  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아이템의</a:t>
                      </a: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수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0008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레이블(0에서 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9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사이의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숫자)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0009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b="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두 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레이블(0에서  </a:t>
                      </a:r>
                      <a:r>
                        <a:rPr sz="1600" b="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9 </a:t>
                      </a:r>
                      <a:r>
                        <a:rPr sz="1600" b="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사이의</a:t>
                      </a:r>
                      <a:r>
                        <a:rPr sz="1600" b="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숫자)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b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b="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53F969-2986-4A43-A2D4-6FFCA9EDC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30946"/>
              </p:ext>
            </p:extLst>
          </p:nvPr>
        </p:nvGraphicFramePr>
        <p:xfrm>
          <a:off x="537369" y="3974065"/>
          <a:ext cx="8954672" cy="323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[offset]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[type]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[value]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[description]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0000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0x00000803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매직  </a:t>
                      </a:r>
                      <a:r>
                        <a:rPr sz="1600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넘버(MSB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first)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0004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60000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아이템의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수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0008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픽셀 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행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0012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32bit</a:t>
                      </a: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integer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28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픽셀 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열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0016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데이터(0,</a:t>
                      </a:r>
                      <a:r>
                        <a:rPr sz="1600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5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0017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unsigned</a:t>
                      </a:r>
                      <a:r>
                        <a:rPr sz="1600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byte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이미지  </a:t>
                      </a:r>
                      <a:r>
                        <a:rPr sz="1600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데이터(0,</a:t>
                      </a:r>
                      <a:r>
                        <a:rPr sz="1600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1)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3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??</a:t>
                      </a:r>
                      <a:endParaRPr sz="160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…</a:t>
                      </a:r>
                      <a:endParaRPr sz="1600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5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r>
              <a:rPr lang="ko-KR" altLang="en-US" sz="2400" dirty="0">
                <a:latin typeface="+mn-ea"/>
                <a:cs typeface="Arial Unicode MS"/>
              </a:rPr>
              <a:t> 개요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인간의 뇌가 자연스럽게 수행하는 “</a:t>
            </a:r>
            <a:r>
              <a:rPr lang="ko-KR" altLang="en-US" dirty="0" err="1">
                <a:latin typeface="+mn-ea"/>
                <a:cs typeface="Arial Unicode MS"/>
              </a:rPr>
              <a:t>학습”이라는</a:t>
            </a:r>
            <a:r>
              <a:rPr lang="ko-KR" altLang="en-US" dirty="0">
                <a:latin typeface="+mn-ea"/>
                <a:cs typeface="Arial Unicode MS"/>
              </a:rPr>
              <a:t> 능력을 컴퓨터로 구현하는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어느 정도 규모가 있는 샘플 데이터를 입력으로 넣어 분석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데이터에서 일정한 규칙을 찾기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찾아낸 규칙을 기반으로 다른 데이터를  분류하거나 미래를 예측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문자 인식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음성 인식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바둑 또는 장기 등의 게임 전략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의료 진단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로봇 개발 등의 다양한  분야에서 활용</a:t>
            </a:r>
          </a:p>
        </p:txBody>
      </p:sp>
    </p:spTree>
    <p:extLst>
      <p:ext uri="{BB962C8B-B14F-4D97-AF65-F5344CB8AC3E}">
        <p14:creationId xmlns:p14="http://schemas.microsoft.com/office/powerpoint/2010/main" val="3975038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변환 </a:t>
            </a:r>
            <a:r>
              <a:rPr lang="ko-KR" altLang="en-US" dirty="0" smtClean="0">
                <a:latin typeface="+mn-ea"/>
                <a:cs typeface="Arial Unicode MS"/>
              </a:rPr>
              <a:t>프로그램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27761FB-E3C4-8749-B92B-37202D35DEDE}"/>
              </a:ext>
            </a:extLst>
          </p:cNvPr>
          <p:cNvSpPr txBox="1"/>
          <p:nvPr/>
        </p:nvSpPr>
        <p:spPr>
          <a:xfrm>
            <a:off x="232570" y="803275"/>
            <a:ext cx="9563893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src/ch4/mnist-tocsv.py</a:t>
            </a:r>
          </a:p>
          <a:p>
            <a:pPr marL="12700" algn="just"/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struct</a:t>
            </a:r>
            <a:endParaRPr lang="en-US" altLang="ko-KR" dirty="0">
              <a:latin typeface="+mn-ea"/>
              <a:cs typeface="Times New Roman"/>
            </a:endParaRPr>
          </a:p>
          <a:p>
            <a:pPr marL="1270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(name,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/"+name+"-labels-idx1-ubyte",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img_f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/"+name+"-images-idx3-ubyte",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/"+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name+".csv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 "w",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lbl_count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img_count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cols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("&gt;II",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pixels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rows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cols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lbl_count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maxdata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struct.unpack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lbl_f.read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(1))[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img_f.read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(pixels)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(n),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27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csv_f.write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(label)+",")</a:t>
            </a:r>
          </a:p>
          <a:p>
            <a:pPr marL="127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csv_f.write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(",".join(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sdata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)+"\r\n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1138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3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6822C59-D653-374B-A050-8D50D79C088A}"/>
              </a:ext>
            </a:extLst>
          </p:cNvPr>
          <p:cNvSpPr/>
          <p:nvPr/>
        </p:nvSpPr>
        <p:spPr>
          <a:xfrm flipV="1">
            <a:off x="232569" y="430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232569" y="269875"/>
            <a:ext cx="96011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		# 잘 저장됐는지 이미지 파일로 저장해서 테스트하기 -- (※3)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idx</a:t>
            </a:r>
            <a:r>
              <a:rPr lang="ko-KR" altLang="en-US" dirty="0"/>
              <a:t> &lt; 10: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</a:t>
            </a:r>
            <a:r>
              <a:rPr lang="ko-KR" altLang="en-US" dirty="0"/>
              <a:t> = "P2 28 28 255\</a:t>
            </a:r>
            <a:r>
              <a:rPr lang="ko-KR" altLang="en-US" dirty="0" err="1"/>
              <a:t>n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s</a:t>
            </a:r>
            <a:r>
              <a:rPr lang="ko-KR" altLang="en-US" dirty="0"/>
              <a:t> += " ".</a:t>
            </a:r>
            <a:r>
              <a:rPr lang="ko-KR" altLang="en-US" dirty="0" err="1"/>
              <a:t>join</a:t>
            </a:r>
            <a:r>
              <a:rPr lang="ko-KR" altLang="en-US" dirty="0"/>
              <a:t>(</a:t>
            </a:r>
            <a:r>
              <a:rPr lang="ko-KR" altLang="en-US" dirty="0" err="1"/>
              <a:t>sdata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iname</a:t>
            </a:r>
            <a:r>
              <a:rPr lang="ko-KR" altLang="en-US" dirty="0"/>
              <a:t> = "./</a:t>
            </a:r>
            <a:r>
              <a:rPr lang="ko-KR" altLang="en-US" dirty="0" err="1"/>
              <a:t>mnist</a:t>
            </a:r>
            <a:r>
              <a:rPr lang="ko-KR" altLang="en-US" dirty="0"/>
              <a:t>/{0}-{1}-{2}.</a:t>
            </a:r>
            <a:r>
              <a:rPr lang="ko-KR" altLang="en-US" dirty="0" err="1"/>
              <a:t>pgm</a:t>
            </a:r>
            <a:r>
              <a:rPr lang="ko-KR" altLang="en-US" dirty="0"/>
              <a:t>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name,idx,label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	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(</a:t>
            </a:r>
            <a:r>
              <a:rPr lang="ko-KR" altLang="en-US" dirty="0" err="1"/>
              <a:t>iname</a:t>
            </a:r>
            <a:r>
              <a:rPr lang="ko-KR" altLang="en-US" dirty="0"/>
              <a:t>, "</a:t>
            </a:r>
            <a:r>
              <a:rPr lang="ko-KR" altLang="en-US" dirty="0" err="1"/>
              <a:t>w</a:t>
            </a:r>
            <a:r>
              <a:rPr lang="ko-KR" altLang="en-US" dirty="0"/>
              <a:t>", </a:t>
            </a:r>
            <a:r>
              <a:rPr lang="ko-KR" altLang="en-US" dirty="0" err="1"/>
              <a:t>encoding</a:t>
            </a:r>
            <a:r>
              <a:rPr lang="ko-KR" altLang="en-US" dirty="0"/>
              <a:t>="utf-8") </a:t>
            </a:r>
            <a:r>
              <a:rPr lang="ko-KR" altLang="en-US" dirty="0" err="1"/>
              <a:t>as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	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f.write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csv_f.close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lbl_f.close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img_f.close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결과를 파일로 출력하기 --- (※4)</a:t>
            </a:r>
          </a:p>
          <a:p>
            <a:r>
              <a:rPr lang="ko-KR" altLang="en-US" dirty="0" err="1"/>
              <a:t>to_csv</a:t>
            </a:r>
            <a:r>
              <a:rPr lang="ko-KR" altLang="en-US" dirty="0"/>
              <a:t>("</a:t>
            </a:r>
            <a:r>
              <a:rPr lang="ko-KR" altLang="en-US" dirty="0" err="1"/>
              <a:t>train</a:t>
            </a:r>
            <a:r>
              <a:rPr lang="ko-KR" altLang="en-US" dirty="0"/>
              <a:t>", 1000)</a:t>
            </a:r>
          </a:p>
          <a:p>
            <a:r>
              <a:rPr lang="ko-KR" altLang="en-US" dirty="0" err="1"/>
              <a:t>to_csv</a:t>
            </a:r>
            <a:r>
              <a:rPr lang="ko-KR" altLang="en-US" dirty="0"/>
              <a:t>("t10k", 500)</a:t>
            </a:r>
          </a:p>
        </p:txBody>
      </p:sp>
    </p:spTree>
    <p:extLst>
      <p:ext uri="{BB962C8B-B14F-4D97-AF65-F5344CB8AC3E}">
        <p14:creationId xmlns:p14="http://schemas.microsoft.com/office/powerpoint/2010/main" val="278641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mnist-tocsv.py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5DCA962-380D-FE49-8089-BE0DAE62CDC3}"/>
              </a:ext>
            </a:extLst>
          </p:cNvPr>
          <p:cNvSpPr/>
          <p:nvPr/>
        </p:nvSpPr>
        <p:spPr>
          <a:xfrm>
            <a:off x="233362" y="727075"/>
            <a:ext cx="9601201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49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13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이미지 </a:t>
            </a:r>
            <a:r>
              <a:rPr lang="ko-KR" altLang="en-US" sz="2400" dirty="0" smtClean="0">
                <a:latin typeface="+mn-ea"/>
                <a:cs typeface="Arial Unicode MS"/>
              </a:rPr>
              <a:t>데이터 </a:t>
            </a:r>
            <a:r>
              <a:rPr lang="ko-KR" altLang="en-US" sz="2400" dirty="0">
                <a:latin typeface="+mn-ea"/>
                <a:cs typeface="Arial Unicode MS"/>
              </a:rPr>
              <a:t>학습시키기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픽셀 데이터를 그대로 벡터로 넣는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이미지 픽셀 데이터를 </a:t>
            </a:r>
            <a:r>
              <a:rPr lang="en-US" altLang="ko-KR" dirty="0">
                <a:latin typeface="+mn-ea"/>
                <a:cs typeface="Arial Unicode MS"/>
              </a:rPr>
              <a:t>24x24(576)</a:t>
            </a:r>
            <a:r>
              <a:rPr lang="ko-KR" altLang="en-US" dirty="0">
                <a:latin typeface="+mn-ea"/>
                <a:cs typeface="Arial Unicode MS"/>
              </a:rPr>
              <a:t>의 </a:t>
            </a:r>
            <a:r>
              <a:rPr lang="ko-KR" altLang="en-US" dirty="0" smtClean="0">
                <a:latin typeface="+mn-ea"/>
                <a:cs typeface="Arial Unicode MS"/>
              </a:rPr>
              <a:t>벡터 그대로 넣어 </a:t>
            </a:r>
            <a:r>
              <a:rPr lang="ko-KR" altLang="en-US" dirty="0">
                <a:latin typeface="+mn-ea"/>
                <a:cs typeface="Arial Unicode MS"/>
              </a:rPr>
              <a:t>학습시키는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파일에서 학습 데이터와 테스트 데이터를 읽음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학습 데이터를 사용해 이미지 픽셀을 학습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테스트 데이터를 </a:t>
            </a:r>
            <a:r>
              <a:rPr lang="ko-KR" altLang="en-US" dirty="0" smtClean="0">
                <a:latin typeface="+mn-ea"/>
                <a:cs typeface="Arial Unicode MS"/>
              </a:rPr>
              <a:t>활용해 </a:t>
            </a:r>
            <a:r>
              <a:rPr lang="ko-KR" altLang="en-US" dirty="0">
                <a:latin typeface="+mn-ea"/>
                <a:cs typeface="Arial Unicode MS"/>
              </a:rPr>
              <a:t>예측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예측 결과와 </a:t>
            </a:r>
            <a:r>
              <a:rPr lang="ko-KR" altLang="en-US" dirty="0" smtClean="0">
                <a:latin typeface="+mn-ea"/>
                <a:cs typeface="Arial Unicode MS"/>
              </a:rPr>
              <a:t>답을 </a:t>
            </a:r>
            <a:r>
              <a:rPr lang="ko-KR" altLang="en-US" dirty="0">
                <a:latin typeface="+mn-ea"/>
                <a:cs typeface="Arial Unicode MS"/>
              </a:rPr>
              <a:t>비교해서 </a:t>
            </a:r>
            <a:r>
              <a:rPr lang="ko-KR" altLang="en-US" dirty="0" err="1">
                <a:latin typeface="+mn-ea"/>
                <a:cs typeface="Arial Unicode MS"/>
              </a:rPr>
              <a:t>정답률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94397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9A816A-8838-4F48-867A-B121BBA9B64D}"/>
              </a:ext>
            </a:extLst>
          </p:cNvPr>
          <p:cNvSpPr/>
          <p:nvPr/>
        </p:nvSpPr>
        <p:spPr>
          <a:xfrm flipV="1">
            <a:off x="232569" y="49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232569" y="117475"/>
            <a:ext cx="9601199" cy="7332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file: src/ch4/mnist-train.py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/>
              <a:t>sklearn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model_selection</a:t>
            </a:r>
            <a:r>
              <a:rPr lang="ko-KR" altLang="en-US" dirty="0"/>
              <a:t>, </a:t>
            </a:r>
            <a:r>
              <a:rPr lang="ko-KR" altLang="en-US" dirty="0" err="1"/>
              <a:t>svm</a:t>
            </a:r>
            <a:r>
              <a:rPr lang="ko-KR" altLang="en-US" dirty="0"/>
              <a:t>, </a:t>
            </a:r>
            <a:r>
              <a:rPr lang="ko-KR" altLang="en-US" dirty="0" err="1"/>
              <a:t>metrics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CSV 파일을 읽어 들이고 가공하기 --- (※1)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load_csv</a:t>
            </a:r>
            <a:r>
              <a:rPr lang="ko-KR" altLang="en-US" dirty="0"/>
              <a:t>(</a:t>
            </a:r>
            <a:r>
              <a:rPr lang="ko-KR" altLang="en-US" dirty="0" err="1"/>
              <a:t>fname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labels</a:t>
            </a:r>
            <a:r>
              <a:rPr lang="ko-KR" altLang="en-US" dirty="0"/>
              <a:t> = []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images</a:t>
            </a:r>
            <a:r>
              <a:rPr lang="ko-KR" altLang="en-US" dirty="0"/>
              <a:t> = []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open</a:t>
            </a:r>
            <a:r>
              <a:rPr lang="ko-KR" altLang="en-US" dirty="0"/>
              <a:t>(</a:t>
            </a:r>
            <a:r>
              <a:rPr lang="ko-KR" altLang="en-US" dirty="0" err="1"/>
              <a:t>fname</a:t>
            </a:r>
            <a:r>
              <a:rPr lang="ko-KR" altLang="en-US" dirty="0"/>
              <a:t>, "</a:t>
            </a:r>
            <a:r>
              <a:rPr lang="ko-KR" altLang="en-US" dirty="0" err="1"/>
              <a:t>r</a:t>
            </a:r>
            <a:r>
              <a:rPr lang="ko-KR" altLang="en-US" dirty="0"/>
              <a:t>") </a:t>
            </a:r>
            <a:r>
              <a:rPr lang="ko-KR" altLang="en-US" dirty="0" err="1"/>
              <a:t>as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line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f: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cols</a:t>
            </a:r>
            <a:r>
              <a:rPr lang="ko-KR" altLang="en-US" dirty="0"/>
              <a:t> = </a:t>
            </a:r>
            <a:r>
              <a:rPr lang="ko-KR" altLang="en-US" dirty="0" err="1"/>
              <a:t>line.split</a:t>
            </a:r>
            <a:r>
              <a:rPr lang="ko-KR" altLang="en-US" dirty="0"/>
              <a:t>(",")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cols</a:t>
            </a:r>
            <a:r>
              <a:rPr lang="ko-KR" altLang="en-US" dirty="0"/>
              <a:t>) &lt; 2: </a:t>
            </a:r>
            <a:r>
              <a:rPr lang="ko-KR" altLang="en-US" dirty="0" err="1"/>
              <a:t>continue</a:t>
            </a:r>
            <a:endParaRPr lang="ko-KR" altLang="en-US" dirty="0"/>
          </a:p>
          <a:p>
            <a:r>
              <a:rPr lang="ko-KR" altLang="en-US" dirty="0"/>
              <a:t>			</a:t>
            </a:r>
            <a:r>
              <a:rPr lang="ko-KR" altLang="en-US" dirty="0" err="1"/>
              <a:t>labels.append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cols.pop</a:t>
            </a:r>
            <a:r>
              <a:rPr lang="ko-KR" altLang="en-US" dirty="0"/>
              <a:t>(0)))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vals</a:t>
            </a:r>
            <a:r>
              <a:rPr lang="ko-KR" altLang="en-US" dirty="0"/>
              <a:t> = </a:t>
            </a:r>
            <a:r>
              <a:rPr lang="ko-KR" altLang="en-US" dirty="0" err="1"/>
              <a:t>list</a:t>
            </a:r>
            <a:r>
              <a:rPr lang="ko-KR" altLang="en-US" dirty="0"/>
              <a:t>(</a:t>
            </a:r>
            <a:r>
              <a:rPr lang="ko-KR" altLang="en-US" dirty="0" err="1"/>
              <a:t>map</a:t>
            </a:r>
            <a:r>
              <a:rPr lang="ko-KR" altLang="en-US" dirty="0"/>
              <a:t>(</a:t>
            </a:r>
            <a:r>
              <a:rPr lang="ko-KR" altLang="en-US" dirty="0" err="1"/>
              <a:t>lambda</a:t>
            </a:r>
            <a:r>
              <a:rPr lang="ko-KR" altLang="en-US" dirty="0"/>
              <a:t> n: 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 / 256, </a:t>
            </a:r>
            <a:r>
              <a:rPr lang="ko-KR" altLang="en-US" dirty="0" err="1"/>
              <a:t>cols</a:t>
            </a:r>
            <a:r>
              <a:rPr lang="ko-KR" altLang="en-US" dirty="0"/>
              <a:t>))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images.append</a:t>
            </a:r>
            <a:r>
              <a:rPr lang="ko-KR" altLang="en-US" dirty="0"/>
              <a:t>(</a:t>
            </a:r>
            <a:r>
              <a:rPr lang="ko-KR" altLang="en-US" dirty="0" err="1"/>
              <a:t>vals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labels</a:t>
            </a:r>
            <a:r>
              <a:rPr lang="ko-KR" altLang="en-US" dirty="0"/>
              <a:t>":</a:t>
            </a:r>
            <a:r>
              <a:rPr lang="ko-KR" altLang="en-US" dirty="0" err="1"/>
              <a:t>labels</a:t>
            </a:r>
            <a:r>
              <a:rPr lang="ko-KR" altLang="en-US" dirty="0"/>
              <a:t>, "</a:t>
            </a:r>
            <a:r>
              <a:rPr lang="ko-KR" altLang="en-US" dirty="0" err="1"/>
              <a:t>images</a:t>
            </a:r>
            <a:r>
              <a:rPr lang="ko-KR" altLang="en-US" dirty="0"/>
              <a:t>":</a:t>
            </a:r>
            <a:r>
              <a:rPr lang="ko-KR" altLang="en-US" dirty="0" err="1"/>
              <a:t>images</a:t>
            </a:r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load_csv</a:t>
            </a:r>
            <a:r>
              <a:rPr lang="ko-KR" altLang="en-US" dirty="0"/>
              <a:t>("./</a:t>
            </a:r>
            <a:r>
              <a:rPr lang="ko-KR" altLang="en-US" dirty="0" err="1"/>
              <a:t>mnist</a:t>
            </a:r>
            <a:r>
              <a:rPr lang="ko-KR" altLang="en-US" dirty="0"/>
              <a:t>/</a:t>
            </a:r>
            <a:r>
              <a:rPr lang="ko-KR" altLang="en-US" dirty="0" err="1"/>
              <a:t>train.csv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 = </a:t>
            </a:r>
            <a:r>
              <a:rPr lang="ko-KR" altLang="en-US" dirty="0" err="1"/>
              <a:t>load_csv</a:t>
            </a:r>
            <a:r>
              <a:rPr lang="ko-KR" altLang="en-US" dirty="0"/>
              <a:t>("./</a:t>
            </a:r>
            <a:r>
              <a:rPr lang="ko-KR" altLang="en-US" dirty="0" err="1"/>
              <a:t>mnist</a:t>
            </a:r>
            <a:r>
              <a:rPr lang="ko-KR" altLang="en-US" dirty="0"/>
              <a:t>/t10k.csv")</a:t>
            </a:r>
          </a:p>
          <a:p>
            <a:endParaRPr lang="ko-KR" altLang="en-US" dirty="0"/>
          </a:p>
          <a:p>
            <a:r>
              <a:rPr lang="ko-KR" altLang="en-US" dirty="0"/>
              <a:t># 학습하기 --- (※2)</a:t>
            </a:r>
          </a:p>
          <a:p>
            <a:r>
              <a:rPr lang="ko-KR" altLang="en-US" dirty="0" err="1"/>
              <a:t>clf</a:t>
            </a:r>
            <a:r>
              <a:rPr lang="ko-KR" altLang="en-US" dirty="0"/>
              <a:t> = </a:t>
            </a:r>
            <a:r>
              <a:rPr lang="ko-KR" altLang="en-US" dirty="0" err="1"/>
              <a:t>svm.SVC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clf.fit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images</a:t>
            </a:r>
            <a:r>
              <a:rPr lang="ko-KR" altLang="en-US" dirty="0"/>
              <a:t>"], </a:t>
            </a:r>
            <a:r>
              <a:rPr lang="ko-KR" altLang="en-US" dirty="0" err="1"/>
              <a:t>data</a:t>
            </a:r>
            <a:r>
              <a:rPr lang="ko-KR" altLang="en-US" dirty="0"/>
              <a:t>["</a:t>
            </a:r>
            <a:r>
              <a:rPr lang="ko-KR" altLang="en-US" dirty="0" err="1"/>
              <a:t>labels</a:t>
            </a:r>
            <a:r>
              <a:rPr lang="ko-KR" altLang="en-US" dirty="0" smtClean="0"/>
              <a:t>"])</a:t>
            </a:r>
            <a:endParaRPr lang="en-US" altLang="ko-KR" dirty="0" smtClean="0"/>
          </a:p>
          <a:p>
            <a:endParaRPr lang="en-US" altLang="ko-KR" dirty="0"/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(test["images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46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8F9A2FA5-3F63-5D4C-BA1B-7396441041EE}"/>
              </a:ext>
            </a:extLst>
          </p:cNvPr>
          <p:cNvSpPr txBox="1"/>
          <p:nvPr/>
        </p:nvSpPr>
        <p:spPr>
          <a:xfrm>
            <a:off x="232570" y="269875"/>
            <a:ext cx="975359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  </a:t>
            </a:r>
          </a:p>
          <a:p>
            <a:pPr marL="12700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</a:p>
          <a:p>
            <a:pPr marL="12700" marR="50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report(test["labels"],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2700"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=")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9A816A-8838-4F48-867A-B121BBA9B64D}"/>
              </a:ext>
            </a:extLst>
          </p:cNvPr>
          <p:cNvSpPr/>
          <p:nvPr/>
        </p:nvSpPr>
        <p:spPr>
          <a:xfrm flipV="1">
            <a:off x="232569" y="2174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43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6110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0.788423153693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7565"/>
              </p:ext>
            </p:extLst>
          </p:nvPr>
        </p:nvGraphicFramePr>
        <p:xfrm>
          <a:off x="687642" y="1489075"/>
          <a:ext cx="6250527" cy="469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42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69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0.68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0.75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80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43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74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86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91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72</a:t>
                      </a:r>
                      <a:endParaRPr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0.76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54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2655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 err="1"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0.80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0.79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501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0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6</a:t>
            </a:r>
            <a:r>
              <a:rPr lang="ko-KR" altLang="en-US" sz="2400" dirty="0">
                <a:latin typeface="+mn-ea"/>
                <a:cs typeface="Arial Unicode MS"/>
              </a:rPr>
              <a:t>만 개의 </a:t>
            </a:r>
            <a:r>
              <a:rPr lang="ko-KR" altLang="en-US" sz="2400" dirty="0" smtClean="0">
                <a:latin typeface="+mn-ea"/>
                <a:cs typeface="Arial Unicode MS"/>
              </a:rPr>
              <a:t>데이터 모두를 학습시키기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앞서 </a:t>
            </a:r>
            <a:r>
              <a:rPr lang="en-US" altLang="ko-KR" dirty="0">
                <a:latin typeface="+mn-ea"/>
                <a:cs typeface="Arial Unicode MS"/>
              </a:rPr>
              <a:t>1000</a:t>
            </a:r>
            <a:r>
              <a:rPr lang="ko-KR" altLang="en-US" dirty="0">
                <a:latin typeface="+mn-ea"/>
                <a:cs typeface="Arial Unicode MS"/>
              </a:rPr>
              <a:t>개의 데이터를 학습시키고</a:t>
            </a:r>
            <a:r>
              <a:rPr lang="en-US" altLang="ko-KR" dirty="0">
                <a:latin typeface="+mn-ea"/>
                <a:cs typeface="Arial Unicode MS"/>
              </a:rPr>
              <a:t>, 500</a:t>
            </a:r>
            <a:r>
              <a:rPr lang="ko-KR" altLang="en-US" dirty="0">
                <a:latin typeface="+mn-ea"/>
                <a:cs typeface="Arial Unicode MS"/>
              </a:rPr>
              <a:t>개의 데이터로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6</a:t>
            </a:r>
            <a:r>
              <a:rPr lang="ko-KR" altLang="en-US" dirty="0">
                <a:latin typeface="+mn-ea"/>
                <a:cs typeface="Arial Unicode MS"/>
              </a:rPr>
              <a:t>만 개의 모든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생성 프로그램 “</a:t>
            </a:r>
            <a:r>
              <a:rPr lang="en-US" altLang="ko-KR" dirty="0" err="1">
                <a:latin typeface="+mn-ea"/>
                <a:cs typeface="Arial Unicode MS"/>
              </a:rPr>
              <a:t>mnist-tocsv.py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(※4)</a:t>
            </a:r>
            <a:r>
              <a:rPr lang="ko-KR" altLang="en-US" dirty="0">
                <a:latin typeface="+mn-ea"/>
                <a:cs typeface="Arial Unicode MS"/>
              </a:rPr>
              <a:t>의 “</a:t>
            </a:r>
            <a:r>
              <a:rPr lang="en-US" altLang="ko-KR" dirty="0">
                <a:latin typeface="+mn-ea"/>
                <a:cs typeface="Arial Unicode MS"/>
              </a:rPr>
              <a:t>train” </a:t>
            </a:r>
            <a:r>
              <a:rPr lang="ko-KR" altLang="en-US" dirty="0">
                <a:latin typeface="+mn-ea"/>
                <a:cs typeface="Arial Unicode MS"/>
              </a:rPr>
              <a:t>옆의 매개변수를 </a:t>
            </a:r>
            <a:r>
              <a:rPr lang="en-US" altLang="ko-KR" dirty="0">
                <a:latin typeface="+mn-ea"/>
                <a:cs typeface="Arial Unicode MS"/>
              </a:rPr>
              <a:t>99999</a:t>
            </a:r>
            <a:r>
              <a:rPr lang="ko-KR" altLang="en-US" dirty="0">
                <a:latin typeface="+mn-ea"/>
                <a:cs typeface="Arial Unicode MS"/>
              </a:rPr>
              <a:t>로 설정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이전의 </a:t>
            </a:r>
            <a:r>
              <a:rPr lang="en-US" altLang="ko-KR" dirty="0">
                <a:latin typeface="+mn-ea"/>
                <a:cs typeface="Arial Unicode MS"/>
              </a:rPr>
              <a:t>0.786</a:t>
            </a:r>
            <a:r>
              <a:rPr lang="ko-KR" altLang="en-US" dirty="0">
                <a:latin typeface="+mn-ea"/>
                <a:cs typeface="Arial Unicode MS"/>
              </a:rPr>
              <a:t>이었던 </a:t>
            </a:r>
            <a:r>
              <a:rPr lang="ko-KR" altLang="en-US" dirty="0" err="1">
                <a:latin typeface="+mn-ea"/>
                <a:cs typeface="Arial Unicode MS"/>
              </a:rPr>
              <a:t>정답률이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0.94</a:t>
            </a:r>
            <a:r>
              <a:rPr lang="ko-KR" altLang="en-US" dirty="0">
                <a:latin typeface="+mn-ea"/>
                <a:cs typeface="Arial Unicode MS"/>
              </a:rPr>
              <a:t>까지 </a:t>
            </a:r>
            <a:r>
              <a:rPr lang="ko-KR" altLang="en-US" dirty="0" smtClean="0">
                <a:latin typeface="+mn-ea"/>
                <a:cs typeface="Arial Unicode MS"/>
              </a:rPr>
              <a:t>오름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1839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69875"/>
            <a:ext cx="9601201" cy="6110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0.946107784431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13374"/>
              </p:ext>
            </p:extLst>
          </p:nvPr>
        </p:nvGraphicFramePr>
        <p:xfrm>
          <a:off x="687642" y="1489075"/>
          <a:ext cx="6250527" cy="4690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42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67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.96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.87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46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43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.94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lang="ko-KR" altLang="en-US" sz="18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.93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.97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9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>
                          <a:latin typeface="+mn-ea"/>
                          <a:ea typeface="+mn-ea"/>
                          <a:cs typeface="나눔고딕코딩"/>
                        </a:rPr>
                        <a:t>54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26557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>
                          <a:latin typeface="+mn-ea"/>
                          <a:ea typeface="+mn-ea"/>
                          <a:cs typeface="나눔고딕코딩"/>
                        </a:rPr>
                        <a:t>avg/total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0.95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501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29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1569" y="2225847"/>
            <a:ext cx="281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외국어 문장 판별하기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297433"/>
            <a:ext cx="3942019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해당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글자가 어떤 언어인지 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판정하기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알파벳의 출현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횟수 확인하기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데이터를 그래프로 그리는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34622"/>
            <a:ext cx="3224399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scikit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-learn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Pandas/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matplotlib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라이브러리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SVM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75280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웹에서 추출한 데이터가 한국어가 아닌 경우가 굉장히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많다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연습으로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활용하는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간단한 예로 외국어 글자를 읽어 들이고 어떤 언어인지 판정하는 프로그램을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만들어 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0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152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어떻게  특징과  규칙을 찾을까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벡터</a:t>
            </a:r>
            <a:r>
              <a:rPr lang="en-US" altLang="ko-KR" dirty="0">
                <a:latin typeface="+mn-ea"/>
                <a:cs typeface="Arial Unicode MS"/>
              </a:rPr>
              <a:t>(vector)</a:t>
            </a:r>
            <a:r>
              <a:rPr lang="ko-KR" altLang="en-US" dirty="0">
                <a:latin typeface="+mn-ea"/>
                <a:cs typeface="Arial Unicode MS"/>
              </a:rPr>
              <a:t>란 공간에서 크기와 방향을 가진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  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   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많이 그려져 있고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내부에 </a:t>
            </a:r>
            <a:r>
              <a:rPr lang="ko-KR" altLang="en-US" dirty="0" smtClean="0">
                <a:latin typeface="+mn-ea"/>
                <a:cs typeface="Arial Unicode MS"/>
              </a:rPr>
              <a:t>빈 공간이 </a:t>
            </a:r>
            <a:r>
              <a:rPr lang="ko-KR" altLang="en-US" dirty="0">
                <a:latin typeface="+mn-ea"/>
                <a:cs typeface="Arial Unicode MS"/>
              </a:rPr>
              <a:t>하나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공간에 ○와 </a:t>
            </a:r>
            <a:r>
              <a:rPr lang="en-US" altLang="ko-KR" dirty="0">
                <a:latin typeface="+mn-ea"/>
                <a:cs typeface="Arial Unicode MS"/>
              </a:rPr>
              <a:t>× </a:t>
            </a:r>
            <a:r>
              <a:rPr lang="ko-KR" altLang="en-US" dirty="0">
                <a:latin typeface="+mn-ea"/>
                <a:cs typeface="Arial Unicode MS"/>
              </a:rPr>
              <a:t>중에 하나를 넣으라고  하면 무엇을 넣을까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  와 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모여있는 위치 관계를 파악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요소가 모여있는 것 “</a:t>
            </a:r>
            <a:r>
              <a:rPr lang="ko-KR" altLang="en-US" dirty="0" err="1">
                <a:latin typeface="+mn-ea"/>
                <a:cs typeface="Arial Unicode MS"/>
              </a:rPr>
              <a:t>특징량</a:t>
            </a:r>
            <a:r>
              <a:rPr lang="ko-KR" altLang="en-US" dirty="0">
                <a:latin typeface="+mn-ea"/>
                <a:cs typeface="Arial Unicode MS"/>
              </a:rPr>
              <a:t>”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계산을 통해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찾아내는 것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FEDE49-DB5E-F148-B62D-901FDA7E4AA8}"/>
              </a:ext>
            </a:extLst>
          </p:cNvPr>
          <p:cNvSpPr/>
          <p:nvPr/>
        </p:nvSpPr>
        <p:spPr>
          <a:xfrm>
            <a:off x="537369" y="2555874"/>
            <a:ext cx="4114800" cy="344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타원 4"/>
          <p:cNvSpPr/>
          <p:nvPr/>
        </p:nvSpPr>
        <p:spPr>
          <a:xfrm>
            <a:off x="537369" y="1717675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셈 기호 6"/>
          <p:cNvSpPr/>
          <p:nvPr/>
        </p:nvSpPr>
        <p:spPr>
          <a:xfrm>
            <a:off x="1015966" y="1641475"/>
            <a:ext cx="283403" cy="2734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9" y="6213475"/>
            <a:ext cx="176799" cy="176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42" y="6189088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1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외국어 판정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 문장은 </a:t>
            </a:r>
            <a:r>
              <a:rPr lang="ko-KR" altLang="en-US" dirty="0" smtClean="0">
                <a:latin typeface="+mn-ea"/>
                <a:cs typeface="Arial Unicode MS"/>
              </a:rPr>
              <a:t>알파벳으로 </a:t>
            </a:r>
            <a:r>
              <a:rPr lang="ko-KR" altLang="en-US" dirty="0">
                <a:latin typeface="+mn-ea"/>
                <a:cs typeface="Arial Unicode MS"/>
              </a:rPr>
              <a:t>구성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한국어 문장은 한국어로 구성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알파벳인지 한국어인지 확인하면 영어인지 한국어인지 구분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프랑스어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타갈로그어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인도네시아어 등이 모두 알파벳을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알파벳을 사용하는 자연 언어가 어떤 나라의 말인지 판정하는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62886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샘플 데이터 수집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언어별로 풍부한 데이터가 있는 위키피디아의 글자를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무작위로 기사를 </a:t>
            </a:r>
            <a:r>
              <a:rPr lang="ko-KR" altLang="en-US" dirty="0" smtClean="0">
                <a:latin typeface="+mn-ea"/>
                <a:cs typeface="Arial Unicode MS"/>
              </a:rPr>
              <a:t>추출하고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각 언어의 </a:t>
            </a:r>
            <a:r>
              <a:rPr lang="ko-KR" altLang="en-US" dirty="0" err="1">
                <a:latin typeface="+mn-ea"/>
                <a:cs typeface="Arial Unicode MS"/>
              </a:rPr>
              <a:t>식별자를</a:t>
            </a:r>
            <a:r>
              <a:rPr lang="ko-KR" altLang="en-US" dirty="0">
                <a:latin typeface="+mn-ea"/>
                <a:cs typeface="Arial Unicode MS"/>
              </a:rPr>
              <a:t> 나누어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en</a:t>
            </a:r>
            <a:r>
              <a:rPr lang="en-US" altLang="ko-KR" dirty="0">
                <a:latin typeface="+mn-ea"/>
                <a:cs typeface="Arial Unicode MS"/>
              </a:rPr>
              <a:t>), </a:t>
            </a:r>
            <a:r>
              <a:rPr lang="ko-KR" altLang="en-US" dirty="0">
                <a:latin typeface="+mn-ea"/>
                <a:cs typeface="Arial Unicode MS"/>
              </a:rPr>
              <a:t>프랑스어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fr</a:t>
            </a:r>
            <a:r>
              <a:rPr lang="en-US" altLang="ko-KR" dirty="0">
                <a:latin typeface="+mn-ea"/>
                <a:cs typeface="Arial Unicode MS"/>
              </a:rPr>
              <a:t>), </a:t>
            </a:r>
            <a:r>
              <a:rPr lang="ko-KR" altLang="en-US" dirty="0">
                <a:latin typeface="+mn-ea"/>
                <a:cs typeface="Arial Unicode MS"/>
              </a:rPr>
              <a:t>인도네시아어</a:t>
            </a:r>
            <a:r>
              <a:rPr lang="en-US" altLang="ko-KR" dirty="0">
                <a:latin typeface="+mn-ea"/>
                <a:cs typeface="Arial Unicode MS"/>
              </a:rPr>
              <a:t>(id), </a:t>
            </a:r>
            <a:r>
              <a:rPr lang="ko-KR" altLang="en-US" dirty="0" smtClean="0">
                <a:latin typeface="+mn-ea"/>
                <a:cs typeface="Arial Unicode MS"/>
              </a:rPr>
              <a:t>타갈로그어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 err="1">
                <a:latin typeface="+mn-ea"/>
                <a:cs typeface="Arial Unicode MS"/>
              </a:rPr>
              <a:t>tl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ch4/</a:t>
            </a:r>
            <a:r>
              <a:rPr lang="en-US" altLang="ko-KR" dirty="0" err="1">
                <a:latin typeface="+mn-ea"/>
                <a:cs typeface="Arial Unicode MS"/>
              </a:rPr>
              <a:t>lang.zip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 샘플 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학습 데이터가 </a:t>
            </a:r>
            <a:r>
              <a:rPr lang="en-US" altLang="ko-KR" dirty="0">
                <a:latin typeface="+mn-ea"/>
                <a:cs typeface="Arial Unicode MS"/>
              </a:rPr>
              <a:t>20</a:t>
            </a:r>
            <a:r>
              <a:rPr lang="ko-KR" altLang="en-US" dirty="0">
                <a:latin typeface="+mn-ea"/>
                <a:cs typeface="Arial Unicode MS"/>
              </a:rPr>
              <a:t>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데이터가 </a:t>
            </a:r>
            <a:r>
              <a:rPr lang="en-US" altLang="ko-KR" dirty="0">
                <a:latin typeface="+mn-ea"/>
                <a:cs typeface="Arial Unicode MS"/>
              </a:rPr>
              <a:t>8</a:t>
            </a:r>
            <a:r>
              <a:rPr lang="ko-KR" altLang="en-US" dirty="0">
                <a:latin typeface="+mn-ea"/>
                <a:cs typeface="Arial Unicode MS"/>
              </a:rPr>
              <a:t>개</a:t>
            </a:r>
            <a:r>
              <a:rPr lang="en-US" altLang="ko-KR" dirty="0" smtClean="0">
                <a:latin typeface="+mn-ea"/>
                <a:cs typeface="Arial Unicode MS"/>
              </a:rPr>
              <a:t>)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B40C8EB-B738-0C46-B64C-3BA213FB3641}"/>
              </a:ext>
            </a:extLst>
          </p:cNvPr>
          <p:cNvSpPr/>
          <p:nvPr/>
        </p:nvSpPr>
        <p:spPr>
          <a:xfrm>
            <a:off x="537369" y="2409666"/>
            <a:ext cx="9067800" cy="494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910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15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85519">
              <a:spcBef>
                <a:spcPts val="550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src/ch4/lang-train.py</a:t>
            </a:r>
            <a:endParaRPr lang="en-US" altLang="ko-KR" spc="15" dirty="0">
              <a:solidFill>
                <a:srgbClr val="58595B"/>
              </a:solidFill>
              <a:latin typeface="+mn-ea"/>
              <a:cs typeface="Arial Unicode MS"/>
            </a:endParaRPr>
          </a:p>
          <a:p>
            <a:pPr marR="985519">
              <a:spcBef>
                <a:spcPts val="550"/>
              </a:spcBef>
            </a:pPr>
            <a:endParaRPr lang="en-US" altLang="ko-KR" spc="15" dirty="0">
              <a:solidFill>
                <a:srgbClr val="58595B"/>
              </a:solidFill>
              <a:latin typeface="+mn-ea"/>
              <a:cs typeface="Arial Unicode MS"/>
            </a:endParaRPr>
          </a:p>
          <a:p>
            <a:pPr marR="985519">
              <a:spcBef>
                <a:spcPts val="550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  </a:t>
            </a:r>
          </a:p>
          <a:p>
            <a:pPr marR="985519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glob,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조사하기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check_freq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os.path.basename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(r'^[a-z]{2,}',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name).group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R="152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text.lower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숫자 세기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("a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("z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text: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a~z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사이에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R="152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정규화하기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3)</a:t>
            </a:r>
          </a:p>
          <a:p>
            <a:pPr marR="1524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24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R="152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605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477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64485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392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처리하기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53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(path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53924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539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(path)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1539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check_freq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539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(r[0])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(r[1])</a:t>
            </a:r>
          </a:p>
          <a:p>
            <a:pPr marR="153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labels":labels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</a:p>
          <a:p>
            <a:pPr marR="137668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37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/train/*.txt")  </a:t>
            </a:r>
          </a:p>
          <a:p>
            <a:pPr marR="137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test 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load_files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/test/*.txt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376680"/>
            <a:endParaRPr lang="en-US" altLang="ko-KR" spc="-1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이후를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대비해서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endParaRPr lang="ko-KR" altLang="en-US" dirty="0">
              <a:latin typeface="+mn-ea"/>
              <a:cs typeface="나눔고딕코딩"/>
            </a:endParaRPr>
          </a:p>
          <a:p>
            <a:pPr marR="401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401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([data, test],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3418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3418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(data["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data["labels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40"/>
              </a:spcBef>
            </a:pPr>
            <a:endParaRPr lang="en-US" altLang="ko-KR" dirty="0" smtClean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120602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(test["labels"],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76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=")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761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2022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310868"/>
            <a:ext cx="9601201" cy="39026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2076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2076450">
              <a:lnSpc>
                <a:spcPct val="135400"/>
              </a:lnSpc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0.875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20414"/>
              </p:ext>
            </p:extLst>
          </p:nvPr>
        </p:nvGraphicFramePr>
        <p:xfrm>
          <a:off x="687642" y="3530068"/>
          <a:ext cx="6250527" cy="2463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 err="1">
                          <a:latin typeface="+mn-ea"/>
                          <a:ea typeface="+mn-ea"/>
                          <a:cs typeface="나눔고딕코딩"/>
                        </a:rPr>
                        <a:t>en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0.67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0.80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fr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18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0.50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0.67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tl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1800" dirty="0">
                          <a:latin typeface="+mn-ea"/>
                          <a:ea typeface="+mn-ea"/>
                          <a:cs typeface="나눔고딕코딩"/>
                        </a:rPr>
                        <a:t>8</a:t>
                      </a:r>
                      <a:endParaRPr lang="ko-KR" altLang="en-US" sz="18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33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데이터마다의 분포를 그래프로 확인하기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어느 정도로 알파벳 빈도가 다른지 시각적으로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Matplotlib, </a:t>
            </a:r>
            <a:r>
              <a:rPr lang="en-US" altLang="ko-KR" dirty="0" err="1">
                <a:latin typeface="+mn-ea"/>
                <a:cs typeface="Arial Unicode MS"/>
              </a:rPr>
              <a:t>numpy</a:t>
            </a:r>
            <a:r>
              <a:rPr lang="en-US" altLang="ko-KR" dirty="0">
                <a:latin typeface="+mn-ea"/>
                <a:cs typeface="Arial Unicode MS"/>
              </a:rPr>
              <a:t>, pandas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Anaconda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설치한 환경이라면 이미 설치돼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있겠지만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설치돼 있지 않다면 다음 명령어로 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0F5C185-C704-304B-A396-57D088A29DC5}"/>
              </a:ext>
            </a:extLst>
          </p:cNvPr>
          <p:cNvSpPr txBox="1"/>
          <p:nvPr/>
        </p:nvSpPr>
        <p:spPr>
          <a:xfrm>
            <a:off x="233362" y="24796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pip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matplotlib,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3089275"/>
            <a:ext cx="9753599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lang-plot.py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/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R="20059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R="2005964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5147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언어마다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R="3514725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068863-B766-524E-952F-AFA4E90B34D5}"/>
              </a:ext>
            </a:extLst>
          </p:cNvPr>
          <p:cNvSpPr/>
          <p:nvPr/>
        </p:nvSpPr>
        <p:spPr>
          <a:xfrm flipV="1">
            <a:off x="232569" y="33928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2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269875"/>
            <a:ext cx="9753599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[0]["labels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"]):</a:t>
            </a:r>
          </a:p>
          <a:p>
            <a:pPr marR="277812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[0]["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R="277812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77812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continue</a:t>
            </a:r>
          </a:p>
          <a:p>
            <a:pPr marR="27781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v in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77812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6917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Pandas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DataFrame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2691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asclist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(n)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range(97,97+26)]]  </a:t>
            </a:r>
          </a:p>
          <a:p>
            <a:pPr marR="2691765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pd.DataFrame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index=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asclist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plt.style.use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ggplot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R="2483485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df.plot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(kind="bar",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subplots=True,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ylim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=(0,0.15))  </a:t>
            </a:r>
          </a:p>
          <a:p>
            <a:pPr marR="248348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plt.savefig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lang-plot.png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CC111B5-A394-1F4F-A073-2E15EB171EE1}"/>
              </a:ext>
            </a:extLst>
          </p:cNvPr>
          <p:cNvSpPr/>
          <p:nvPr/>
        </p:nvSpPr>
        <p:spPr>
          <a:xfrm flipV="1">
            <a:off x="232569" y="484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173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50222870-A105-DD46-8D99-BE4CE5D82011}"/>
              </a:ext>
            </a:extLst>
          </p:cNvPr>
          <p:cNvSpPr txBox="1"/>
          <p:nvPr/>
        </p:nvSpPr>
        <p:spPr>
          <a:xfrm>
            <a:off x="233362" y="346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latin typeface="+mn-ea"/>
              </a:rPr>
              <a:t>$ python3 </a:t>
            </a:r>
            <a:r>
              <a:rPr lang="en-US" altLang="ko-KR" dirty="0" err="1">
                <a:latin typeface="+mn-ea"/>
              </a:rPr>
              <a:t>lang-plot.py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33FE24E-FB83-7B46-AF49-E319D51BA680}"/>
              </a:ext>
            </a:extLst>
          </p:cNvPr>
          <p:cNvSpPr txBox="1"/>
          <p:nvPr/>
        </p:nvSpPr>
        <p:spPr>
          <a:xfrm>
            <a:off x="271463" y="882155"/>
            <a:ext cx="9525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Docker</a:t>
            </a:r>
            <a:r>
              <a:rPr lang="ko-KR" altLang="en-US" dirty="0" err="1">
                <a:latin typeface="+mn-ea"/>
              </a:rPr>
              <a:t>처럼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GUI </a:t>
            </a:r>
            <a:r>
              <a:rPr lang="ko-KR" altLang="en-US" dirty="0">
                <a:latin typeface="+mn-ea"/>
              </a:rPr>
              <a:t>없는 환경에서 실행하면 오류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발생</a:t>
            </a:r>
            <a:endParaRPr lang="ko-KR" altLang="en-US" dirty="0">
              <a:latin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8D19F2-D039-BF43-B3A0-9D0D17B73B7E}"/>
              </a:ext>
            </a:extLst>
          </p:cNvPr>
          <p:cNvSpPr txBox="1"/>
          <p:nvPr/>
        </p:nvSpPr>
        <p:spPr>
          <a:xfrm>
            <a:off x="233362" y="141823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export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MPLBACKEND="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agg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endParaRPr lang="en-US" altLang="ko-KR" spc="-5" dirty="0"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lang-plot.py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57EB499-51D8-D040-AA3A-D8E508F27B3B}"/>
              </a:ext>
            </a:extLst>
          </p:cNvPr>
          <p:cNvSpPr/>
          <p:nvPr/>
        </p:nvSpPr>
        <p:spPr>
          <a:xfrm>
            <a:off x="233362" y="2231314"/>
            <a:ext cx="6323807" cy="5012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366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4BE2CAE-A6AC-6C4A-96F1-0746B002DDC4}"/>
              </a:ext>
            </a:extLst>
          </p:cNvPr>
          <p:cNvSpPr txBox="1"/>
          <p:nvPr/>
        </p:nvSpPr>
        <p:spPr>
          <a:xfrm>
            <a:off x="232570" y="346075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 marR="363156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 그리기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plt.style.use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ggplot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df.plot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(kind="line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631565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plt.show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B5BD8283-05CD-8F4E-B5F1-74B291432ADA}"/>
              </a:ext>
            </a:extLst>
          </p:cNvPr>
          <p:cNvSpPr/>
          <p:nvPr/>
        </p:nvSpPr>
        <p:spPr>
          <a:xfrm>
            <a:off x="384970" y="1717675"/>
            <a:ext cx="8381999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543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71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인터페이스 추가하기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인터페이스를 </a:t>
            </a:r>
            <a:r>
              <a:rPr lang="ko-KR" altLang="en-US" dirty="0" smtClean="0">
                <a:latin typeface="+mn-ea"/>
                <a:cs typeface="Arial Unicode MS"/>
              </a:rPr>
              <a:t>추가해 </a:t>
            </a:r>
            <a:r>
              <a:rPr lang="ko-KR" altLang="en-US" dirty="0">
                <a:latin typeface="+mn-ea"/>
                <a:cs typeface="Arial Unicode MS"/>
              </a:rPr>
              <a:t>손쉽게 언어를 판정할 수 있게 만들기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학습한 </a:t>
            </a:r>
            <a:r>
              <a:rPr lang="ko-KR" altLang="en-US" sz="2400" dirty="0" smtClean="0">
                <a:latin typeface="+mn-ea"/>
                <a:cs typeface="Arial Unicode MS"/>
              </a:rPr>
              <a:t>매개변수를 저장하는 </a:t>
            </a:r>
            <a:r>
              <a:rPr lang="ko-KR" altLang="en-US" sz="2400" dirty="0">
                <a:latin typeface="+mn-ea"/>
                <a:cs typeface="Arial Unicode MS"/>
              </a:rPr>
              <a:t>프로그램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실행할 때마다 새로 데이터를 학습시키는 것은 쓸데없는 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학습시킨 매개변수를 저장하고 활용하는 </a:t>
            </a:r>
            <a:r>
              <a:rPr lang="ko-KR" altLang="en-US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6721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24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특징 추출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이미지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텍스트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주가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를 곧바로 </a:t>
            </a:r>
            <a:r>
              <a:rPr lang="ko-KR" altLang="en-US" dirty="0" smtClean="0">
                <a:latin typeface="+mn-ea"/>
                <a:cs typeface="Arial Unicode MS"/>
              </a:rPr>
              <a:t>머신 러닝을 </a:t>
            </a:r>
            <a:r>
              <a:rPr lang="ko-KR" altLang="en-US" dirty="0">
                <a:latin typeface="+mn-ea"/>
                <a:cs typeface="Arial Unicode MS"/>
              </a:rPr>
              <a:t>위한 </a:t>
            </a:r>
            <a:r>
              <a:rPr lang="ko-KR" altLang="en-US" dirty="0" err="1">
                <a:latin typeface="+mn-ea"/>
                <a:cs typeface="Arial Unicode MS"/>
              </a:rPr>
              <a:t>학습기에</a:t>
            </a:r>
            <a:r>
              <a:rPr lang="ko-KR" altLang="en-US" dirty="0">
                <a:latin typeface="+mn-ea"/>
                <a:cs typeface="Arial Unicode MS"/>
              </a:rPr>
              <a:t> 입력할 수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어떤 특징을 가지고 있는지 찾고 벡터로 만들어야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같은 </a:t>
            </a:r>
            <a:r>
              <a:rPr lang="ko-KR" altLang="en-US" dirty="0" smtClean="0">
                <a:latin typeface="+mn-ea"/>
                <a:cs typeface="Arial Unicode MS"/>
              </a:rPr>
              <a:t>변환 처리를 </a:t>
            </a:r>
            <a:r>
              <a:rPr lang="ko-KR" altLang="en-US" dirty="0">
                <a:latin typeface="+mn-ea"/>
                <a:cs typeface="Arial Unicode MS"/>
              </a:rPr>
              <a:t>“특징 </a:t>
            </a:r>
            <a:r>
              <a:rPr lang="ko-KR" altLang="en-US" dirty="0" err="1">
                <a:latin typeface="+mn-ea"/>
                <a:cs typeface="Arial Unicode MS"/>
              </a:rPr>
              <a:t>추출”이라고</a:t>
            </a:r>
            <a:r>
              <a:rPr lang="ko-KR" altLang="en-US" dirty="0">
                <a:latin typeface="+mn-ea"/>
                <a:cs typeface="Arial Unicode MS"/>
              </a:rPr>
              <a:t>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학습을 기반으로 분류 등을 하는 시스템 “학습 기계”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>
                <a:latin typeface="+mn-ea"/>
                <a:cs typeface="Arial Unicode MS"/>
              </a:rPr>
              <a:t>분류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 err="1">
                <a:latin typeface="+mn-ea"/>
                <a:cs typeface="Arial Unicode MS"/>
              </a:rPr>
              <a:t>식별기</a:t>
            </a:r>
            <a:r>
              <a:rPr lang="en-US" altLang="ko-KR" dirty="0">
                <a:latin typeface="+mn-ea"/>
                <a:cs typeface="Arial Unicode MS"/>
              </a:rPr>
              <a:t>(classifier)”, “</a:t>
            </a:r>
            <a:r>
              <a:rPr lang="ko-KR" altLang="en-US" dirty="0" err="1">
                <a:latin typeface="+mn-ea"/>
                <a:cs typeface="Arial Unicode MS"/>
              </a:rPr>
              <a:t>학습기</a:t>
            </a:r>
            <a:r>
              <a:rPr lang="en-US" altLang="ko-KR" dirty="0">
                <a:latin typeface="+mn-ea"/>
                <a:cs typeface="Arial Unicode MS"/>
              </a:rPr>
              <a:t>(learner)”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회귀 분석이란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통계 용어인데</a:t>
            </a:r>
            <a:r>
              <a:rPr lang="en-US" altLang="ko-KR" dirty="0">
                <a:latin typeface="+mn-ea"/>
                <a:cs typeface="Arial Unicode MS"/>
              </a:rPr>
              <a:t>, Y</a:t>
            </a:r>
            <a:r>
              <a:rPr lang="ko-KR" altLang="en-US" dirty="0">
                <a:latin typeface="+mn-ea"/>
                <a:cs typeface="Arial Unicode MS"/>
              </a:rPr>
              <a:t>가 연속된 값일 때 </a:t>
            </a:r>
            <a:r>
              <a:rPr lang="en-US" altLang="ko-KR" dirty="0">
                <a:latin typeface="+mn-ea"/>
                <a:cs typeface="Arial Unicode MS"/>
              </a:rPr>
              <a:t>Y = f(x)</a:t>
            </a:r>
            <a:r>
              <a:rPr lang="ko-KR" altLang="en-US" dirty="0">
                <a:latin typeface="+mn-ea"/>
                <a:cs typeface="Arial Unicode MS"/>
              </a:rPr>
              <a:t>와 같은 모델로  나타내는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가장 기본적인 모델은 “선형 회귀” </a:t>
            </a:r>
            <a:r>
              <a:rPr lang="en-US" altLang="ko-KR" dirty="0">
                <a:latin typeface="+mn-ea"/>
                <a:cs typeface="Arial Unicode MS"/>
              </a:rPr>
              <a:t>Y = </a:t>
            </a:r>
            <a:r>
              <a:rPr lang="en-US" altLang="ko-KR" dirty="0" err="1">
                <a:latin typeface="+mn-ea"/>
                <a:cs typeface="Arial Unicode MS"/>
              </a:rPr>
              <a:t>aX</a:t>
            </a:r>
            <a:r>
              <a:rPr lang="en-US" altLang="ko-KR" dirty="0">
                <a:latin typeface="+mn-ea"/>
                <a:cs typeface="Arial Unicode MS"/>
              </a:rPr>
              <a:t> + 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</a:t>
            </a:r>
            <a:r>
              <a:rPr lang="ko-KR" altLang="en-US" dirty="0">
                <a:latin typeface="+mn-ea"/>
                <a:cs typeface="Arial Unicode MS"/>
              </a:rPr>
              <a:t>는 연속 측정의 종속 변수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목표 변수</a:t>
            </a:r>
            <a:r>
              <a:rPr lang="en-US" altLang="ko-KR" dirty="0">
                <a:latin typeface="+mn-ea"/>
                <a:cs typeface="Arial Unicode MS"/>
              </a:rPr>
              <a:t>), X</a:t>
            </a:r>
            <a:r>
              <a:rPr lang="ko-KR" altLang="en-US" dirty="0">
                <a:latin typeface="+mn-ea"/>
                <a:cs typeface="Arial Unicode MS"/>
              </a:rPr>
              <a:t>는 독립 변수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설명 변수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차원이라면 “단순 회귀”</a:t>
            </a:r>
            <a:r>
              <a:rPr lang="en-US" altLang="ko-KR" dirty="0">
                <a:latin typeface="+mn-ea"/>
                <a:cs typeface="Arial Unicode MS"/>
              </a:rPr>
              <a:t>, 2</a:t>
            </a:r>
            <a:r>
              <a:rPr lang="ko-KR" altLang="en-US" dirty="0">
                <a:latin typeface="+mn-ea"/>
                <a:cs typeface="Arial Unicode MS"/>
              </a:rPr>
              <a:t>차원 이상이면  “다중 회귀”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68898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lang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-train-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save.py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endParaRPr lang="en-US" altLang="ko-KR" dirty="0">
              <a:latin typeface="+mn-ea"/>
              <a:cs typeface="나눔고딕코딩"/>
            </a:endParaRPr>
          </a:p>
          <a:p>
            <a:pPr marR="1087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sklearn.externals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joblib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1087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언어의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(JSON)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</a:p>
          <a:p>
            <a:pPr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d[0]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082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0828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(data["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data["labels"])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168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1684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joblib.dump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freq.pkl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R="1168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A5558DD-37F5-444A-821B-03A50C060DE8}"/>
              </a:ext>
            </a:extLst>
          </p:cNvPr>
          <p:cNvSpPr/>
          <p:nvPr/>
        </p:nvSpPr>
        <p:spPr>
          <a:xfrm flipV="1">
            <a:off x="231775" y="554655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A56F4A5-0CEC-0742-A4FD-77227F803A67}"/>
              </a:ext>
            </a:extLst>
          </p:cNvPr>
          <p:cNvSpPr txBox="1"/>
          <p:nvPr/>
        </p:nvSpPr>
        <p:spPr>
          <a:xfrm>
            <a:off x="232568" y="575627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-train-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8747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</a:t>
            </a:r>
            <a:r>
              <a:rPr lang="ko-KR" altLang="en-US" sz="2400" dirty="0" smtClean="0">
                <a:latin typeface="+mn-ea"/>
                <a:cs typeface="Arial Unicode MS"/>
              </a:rPr>
              <a:t>사용할 수 </a:t>
            </a:r>
            <a:r>
              <a:rPr lang="ko-KR" altLang="en-US" sz="2400" dirty="0">
                <a:latin typeface="+mn-ea"/>
                <a:cs typeface="Arial Unicode MS"/>
              </a:rPr>
              <a:t>있는 </a:t>
            </a:r>
            <a:r>
              <a:rPr lang="ko-KR" altLang="en-US" sz="2400" dirty="0" smtClean="0">
                <a:latin typeface="+mn-ea"/>
                <a:cs typeface="Arial Unicode MS"/>
              </a:rPr>
              <a:t>언어 판별 </a:t>
            </a:r>
            <a:r>
              <a:rPr lang="ko-KR" altLang="en-US" sz="2400" dirty="0">
                <a:latin typeface="+mn-ea"/>
                <a:cs typeface="Arial Unicode MS"/>
              </a:rPr>
              <a:t>애플리케이션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언어를 판별하는 웹 애플리케이션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260475"/>
            <a:ext cx="9753599" cy="5893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lang-Webapp.py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sklearn.externals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joblib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R="6705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pklfile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os.path.dirname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 ) +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freq.pkl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R="6705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joblib.load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pklfile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696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 양식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67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=""):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("Content-Type: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text/html;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charset=utf-8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16967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print("")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print(""“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html&gt;&lt;body&gt;&lt;form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textarea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name="text" rows="8"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cols="40"&gt;{0}&lt;/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textarea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&lt;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p&gt;&lt;input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type="submit"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value="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판정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"&gt;&lt;/p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	&lt;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p&gt;{1}&lt;/p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form&gt;&lt;/body&gt;&lt;/html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R="16967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""".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format(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cgi.escape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(text),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B607F20-76B5-8749-9B55-098723BC0F37}"/>
              </a:ext>
            </a:extLst>
          </p:cNvPr>
          <p:cNvSpPr/>
          <p:nvPr/>
        </p:nvSpPr>
        <p:spPr>
          <a:xfrm flipV="1">
            <a:off x="232569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338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93675"/>
            <a:ext cx="9753599" cy="595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판정하기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detect_lang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알파벳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빈도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text.lower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code_z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("a"),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("z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range(26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code_a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26: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 return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입력이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없습니다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list(map(lambda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n/total,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freq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코드를 한국어로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en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영어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프랑스어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id":"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인도네시아어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tl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":"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타갈로그어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"}</a:t>
            </a:r>
          </a:p>
          <a:p>
            <a:pPr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[res[0]]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24021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F1AE080-9EED-ED4C-92F1-1FC984965B46}"/>
              </a:ext>
            </a:extLst>
          </p:cNvPr>
          <p:cNvSpPr txBox="1"/>
          <p:nvPr/>
        </p:nvSpPr>
        <p:spPr>
          <a:xfrm>
            <a:off x="232570" y="193675"/>
            <a:ext cx="9753599" cy="296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37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양식의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737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cgi.FieldStorage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("text",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default="")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""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text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detect_lang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판정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:"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lang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 양식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9163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msg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1E86C31-47D9-5545-A416-B8AEC17F58A4}"/>
              </a:ext>
            </a:extLst>
          </p:cNvPr>
          <p:cNvSpPr/>
          <p:nvPr/>
        </p:nvSpPr>
        <p:spPr>
          <a:xfrm flipV="1">
            <a:off x="232569" y="331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FAB7367-6480-D749-AD64-26216EFE1B5B}"/>
              </a:ext>
            </a:extLst>
          </p:cNvPr>
          <p:cNvSpPr txBox="1"/>
          <p:nvPr/>
        </p:nvSpPr>
        <p:spPr>
          <a:xfrm>
            <a:off x="271463" y="3698875"/>
            <a:ext cx="9525000" cy="2583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</a:t>
            </a:r>
            <a:r>
              <a:rPr lang="ko-KR" altLang="en-US" sz="2400" dirty="0" smtClean="0">
                <a:latin typeface="+mn-ea"/>
                <a:cs typeface="Arial Unicode MS"/>
              </a:rPr>
              <a:t>사용할 수 </a:t>
            </a:r>
            <a:r>
              <a:rPr lang="ko-KR" altLang="en-US" sz="2400" dirty="0">
                <a:latin typeface="+mn-ea"/>
                <a:cs typeface="Arial Unicode MS"/>
              </a:rPr>
              <a:t>있는 </a:t>
            </a:r>
            <a:r>
              <a:rPr lang="ko-KR" altLang="en-US" sz="2400" dirty="0" smtClean="0">
                <a:latin typeface="+mn-ea"/>
                <a:cs typeface="Arial Unicode MS"/>
              </a:rPr>
              <a:t>언어 판별 </a:t>
            </a:r>
            <a:r>
              <a:rPr lang="ko-KR" altLang="en-US" sz="2400" dirty="0">
                <a:latin typeface="+mn-ea"/>
                <a:cs typeface="Arial Unicode MS"/>
              </a:rPr>
              <a:t>애플리케이션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</a:t>
            </a:r>
            <a:r>
              <a:rPr lang="ko-KR" altLang="en-US" dirty="0">
                <a:latin typeface="+mn-ea"/>
                <a:cs typeface="Arial Unicode MS"/>
              </a:rPr>
              <a:t> 내장돼 있는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프로그램을 </a:t>
            </a: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en-US" altLang="ko-KR" dirty="0" err="1">
                <a:latin typeface="+mn-ea"/>
                <a:cs typeface="Arial Unicode MS"/>
              </a:rPr>
              <a:t>cgi</a:t>
            </a:r>
            <a:r>
              <a:rPr lang="en-US" altLang="ko-KR" dirty="0">
                <a:latin typeface="+mn-ea"/>
                <a:cs typeface="Arial Unicode MS"/>
              </a:rPr>
              <a:t>-bin&gt; </a:t>
            </a:r>
            <a:r>
              <a:rPr lang="ko-KR" altLang="en-US" dirty="0">
                <a:latin typeface="+mn-ea"/>
                <a:cs typeface="Arial Unicode MS"/>
              </a:rPr>
              <a:t>폴더 내부에 배치해야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&lt;root&gt;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지정한  폴더에서  다음 명령어를 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4FE13A-FE7C-5A4F-B98C-B3D0200AED86}"/>
              </a:ext>
            </a:extLst>
          </p:cNvPr>
          <p:cNvSpPr txBox="1"/>
          <p:nvPr/>
        </p:nvSpPr>
        <p:spPr>
          <a:xfrm>
            <a:off x="233362" y="4848334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&lt;root&gt;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|--+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|--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lang-Webapp.py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151143C-D9EB-EF49-91EC-B1B29C6524EC}"/>
              </a:ext>
            </a:extLst>
          </p:cNvPr>
          <p:cNvSpPr txBox="1"/>
          <p:nvPr/>
        </p:nvSpPr>
        <p:spPr>
          <a:xfrm>
            <a:off x="232568" y="64420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8080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946596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FAB7367-6480-D749-AD64-26216EFE1B5B}"/>
              </a:ext>
            </a:extLst>
          </p:cNvPr>
          <p:cNvSpPr txBox="1"/>
          <p:nvPr/>
        </p:nvSpPr>
        <p:spPr>
          <a:xfrm>
            <a:off x="271463" y="193675"/>
            <a:ext cx="9714706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python</a:t>
            </a:r>
            <a:r>
              <a:rPr lang="ko-KR" altLang="en-US" dirty="0">
                <a:latin typeface="+mn-ea"/>
                <a:cs typeface="Arial Unicode MS"/>
              </a:rPr>
              <a:t>을 사용하고 있다면 포트 포워드 옵션을 가진 </a:t>
            </a:r>
            <a:r>
              <a:rPr lang="en-US" altLang="ko-KR" dirty="0">
                <a:latin typeface="+mn-ea"/>
                <a:cs typeface="Arial Unicode MS"/>
              </a:rPr>
              <a:t>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붙여서 컨테이너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 smtClean="0">
                <a:latin typeface="+mn-ea"/>
                <a:cs typeface="Arial Unicode MS"/>
              </a:rPr>
              <a:t>-</a:t>
            </a:r>
            <a:r>
              <a:rPr lang="en-US" altLang="ko-KR" dirty="0">
                <a:latin typeface="+mn-ea"/>
                <a:cs typeface="Arial Unicode MS"/>
              </a:rPr>
              <a:t>p &lt;</a:t>
            </a:r>
            <a:r>
              <a:rPr lang="ko-KR" altLang="en-US" dirty="0">
                <a:latin typeface="+mn-ea"/>
                <a:cs typeface="Arial Unicode MS"/>
              </a:rPr>
              <a:t>호스트 포트</a:t>
            </a:r>
            <a:r>
              <a:rPr lang="en-US" altLang="ko-KR" dirty="0">
                <a:latin typeface="+mn-ea"/>
                <a:cs typeface="Arial Unicode MS"/>
              </a:rPr>
              <a:t>&gt;:&lt;</a:t>
            </a:r>
            <a:r>
              <a:rPr lang="ko-KR" altLang="en-US" dirty="0">
                <a:latin typeface="+mn-ea"/>
                <a:cs typeface="Arial Unicode MS"/>
              </a:rPr>
              <a:t>컨테이너 포트</a:t>
            </a:r>
            <a:r>
              <a:rPr lang="en-US" altLang="ko-KR" dirty="0" smtClean="0">
                <a:latin typeface="+mn-ea"/>
                <a:cs typeface="Arial Unicode MS"/>
              </a:rPr>
              <a:t>&gt;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형태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브라우저에서 다음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접근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4FE13A-FE7C-5A4F-B98C-B3D0200AED86}"/>
              </a:ext>
            </a:extLst>
          </p:cNvPr>
          <p:cNvSpPr txBox="1"/>
          <p:nvPr/>
        </p:nvSpPr>
        <p:spPr>
          <a:xfrm>
            <a:off x="233362" y="11080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-it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-v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$HOME:$HOME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203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-p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8080:8080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mlearn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6657819-F9BA-4047-8A0C-8B67D0884F29}"/>
              </a:ext>
            </a:extLst>
          </p:cNvPr>
          <p:cNvSpPr txBox="1"/>
          <p:nvPr/>
        </p:nvSpPr>
        <p:spPr>
          <a:xfrm>
            <a:off x="233362" y="2714734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http://localhost:8080/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lang-Webapp.py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4A0B4D-6003-BE4D-9237-E656BBECA71B}"/>
              </a:ext>
            </a:extLst>
          </p:cNvPr>
          <p:cNvSpPr/>
          <p:nvPr/>
        </p:nvSpPr>
        <p:spPr>
          <a:xfrm>
            <a:off x="233362" y="3165475"/>
            <a:ext cx="7695407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192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B9753FB2-6CB3-B54C-BE7D-82E750B6D51A}"/>
              </a:ext>
            </a:extLst>
          </p:cNvPr>
          <p:cNvSpPr/>
          <p:nvPr/>
        </p:nvSpPr>
        <p:spPr>
          <a:xfrm>
            <a:off x="233362" y="269875"/>
            <a:ext cx="6781007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99B468E-1D1F-CA4F-B863-3576E499D151}"/>
              </a:ext>
            </a:extLst>
          </p:cNvPr>
          <p:cNvSpPr/>
          <p:nvPr/>
        </p:nvSpPr>
        <p:spPr>
          <a:xfrm>
            <a:off x="233362" y="4003675"/>
            <a:ext cx="6781007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159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61569" y="2225847"/>
            <a:ext cx="2895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서포트</a:t>
            </a:r>
            <a:r>
              <a:rPr lang="ko-KR" altLang="en-US" sz="2400" spc="-200" dirty="0">
                <a:latin typeface="+mn-ea"/>
                <a:ea typeface="+mn-ea"/>
              </a:rPr>
              <a:t> 벡터 머신</a:t>
            </a:r>
            <a:r>
              <a:rPr lang="en-US" altLang="ko-KR" sz="2400" spc="-200" dirty="0">
                <a:latin typeface="+mn-ea"/>
                <a:ea typeface="+mn-ea"/>
              </a:rPr>
              <a:t>(SVM)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323081"/>
            <a:ext cx="4087675" cy="93423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SVM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BMI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계산식을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사용하지 않고 비만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판정하기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62917"/>
            <a:ext cx="322439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55" dirty="0">
                <a:solidFill>
                  <a:srgbClr val="414042"/>
                </a:solidFill>
                <a:latin typeface="+mn-ea"/>
                <a:cs typeface="Arial Unicode MS"/>
              </a:rPr>
              <a:t>SVM</a:t>
            </a:r>
            <a:r>
              <a:rPr lang="en-US" altLang="ko-KR" spc="-7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414042"/>
                </a:solidFill>
                <a:latin typeface="+mn-ea"/>
                <a:cs typeface="Arial Unicode MS"/>
              </a:rPr>
              <a:t>알고리즘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절까지의 실제 프로그램으로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수행하는 순서를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SVM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알고리즘에 대해 조금 더 자세히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1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연구가 활발하게 진행되어 굉장히 높은 인식 성능을 발휘하는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선을 구성하는 매개변수를 조정해서 요소들을 구분하는 선을 찾고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이를 기반으로 패턴을 인식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라는 두 가지 패턴이 있을 때 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라는 패턴을 구분하는 방법을 찾는 것이 패턴 </a:t>
            </a:r>
            <a:r>
              <a:rPr lang="ko-KR" altLang="en-US" dirty="0" smtClean="0">
                <a:latin typeface="+mn-ea"/>
                <a:cs typeface="Arial Unicode MS"/>
              </a:rPr>
              <a:t>인식의 </a:t>
            </a:r>
            <a:r>
              <a:rPr lang="ko-KR" altLang="en-US" dirty="0">
                <a:latin typeface="+mn-ea"/>
                <a:cs typeface="Arial Unicode MS"/>
              </a:rPr>
              <a:t>목표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벡터로 나타내서 평면 위에 올리고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그림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패턴의 경계가 되는 것을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식별 평면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이라고 </a:t>
            </a:r>
            <a:r>
              <a:rPr lang="ko-KR" altLang="en-US" dirty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확실하게 정할 수 있으면 이후에 새로운 패턴이 나타났을 때도 쉽게 분류 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92265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598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그래프에는 “●”과 “■”이라는 두 가지 종류의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종류의 데이터를 나눌 수 있는 적당한 </a:t>
            </a:r>
            <a:r>
              <a:rPr lang="ko-KR" altLang="en-US" dirty="0" err="1">
                <a:latin typeface="+mn-ea"/>
                <a:cs typeface="Arial Unicode MS"/>
              </a:rPr>
              <a:t>구분선을</a:t>
            </a:r>
            <a:r>
              <a:rPr lang="ko-KR" altLang="en-US" dirty="0">
                <a:latin typeface="+mn-ea"/>
                <a:cs typeface="Arial Unicode MS"/>
              </a:rPr>
              <a:t> 긋는다고 생각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●와 ■의 정확히 중간을 지나는 선이 가장 좋을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중간을 지나는 선을 결정할 때는 식별 평면에서 </a:t>
            </a:r>
            <a:r>
              <a:rPr lang="ko-KR" altLang="en-US" dirty="0" err="1">
                <a:latin typeface="+mn-ea"/>
                <a:cs typeface="Arial Unicode MS"/>
              </a:rPr>
              <a:t>패턴들과의</a:t>
            </a:r>
            <a:r>
              <a:rPr lang="ko-KR" altLang="en-US" dirty="0">
                <a:latin typeface="+mn-ea"/>
                <a:cs typeface="Arial Unicode MS"/>
              </a:rPr>
              <a:t> 거리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마진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최대로 만드는 것이 가장 좋은 결과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78F1B3C-2F7B-BA48-A7EF-7F8CC090E32B}"/>
              </a:ext>
            </a:extLst>
          </p:cNvPr>
          <p:cNvSpPr/>
          <p:nvPr/>
        </p:nvSpPr>
        <p:spPr>
          <a:xfrm>
            <a:off x="537369" y="1184275"/>
            <a:ext cx="4038600" cy="382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734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598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●와 ■의 정확히 중간을 지나는 선이 가장 좋을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중간을 지나는 선을 결정할 때는 식별 평면에서 </a:t>
            </a:r>
            <a:r>
              <a:rPr lang="ko-KR" altLang="en-US" dirty="0" err="1">
                <a:latin typeface="+mn-ea"/>
                <a:cs typeface="Arial Unicode MS"/>
              </a:rPr>
              <a:t>패턴들과의</a:t>
            </a:r>
            <a:r>
              <a:rPr lang="ko-KR" altLang="en-US" dirty="0">
                <a:latin typeface="+mn-ea"/>
                <a:cs typeface="Arial Unicode MS"/>
              </a:rPr>
              <a:t> 거리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마진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최대로 만드는 것이 가장 좋은 결과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의 특징인 “마진 최대화”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알 수 없는 패턴도 제대로 분류할 확률이 굉장히 높음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이론에서는 “일반화 능력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이라고 부름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4AD72B-0C75-EF4B-9C94-BC36220CC5FF}"/>
              </a:ext>
            </a:extLst>
          </p:cNvPr>
          <p:cNvSpPr>
            <a:spLocks noChangeAspect="1"/>
          </p:cNvSpPr>
          <p:nvPr/>
        </p:nvSpPr>
        <p:spPr>
          <a:xfrm>
            <a:off x="533169" y="1565275"/>
            <a:ext cx="4042800" cy="3833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29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 러닝의 </a:t>
            </a:r>
            <a:r>
              <a:rPr lang="ko-KR" altLang="en-US" sz="2400" dirty="0">
                <a:latin typeface="+mn-ea"/>
                <a:cs typeface="Arial Unicode MS"/>
              </a:rPr>
              <a:t>종류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 smtClean="0">
                <a:latin typeface="+mn-ea"/>
                <a:cs typeface="Arial Unicode MS"/>
              </a:rPr>
              <a:t>교사학습</a:t>
            </a:r>
            <a:r>
              <a:rPr lang="en-US" altLang="ko-KR" sz="2400" dirty="0" smtClean="0">
                <a:latin typeface="+mn-ea"/>
                <a:cs typeface="Arial Unicode MS"/>
              </a:rPr>
              <a:t>(supervised learning)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선생님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교사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옆에서 문제를 주고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답을 알려주는 것과 같은 학습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입력할 때 레이블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답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을 함께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글자 인식이 교사 </a:t>
            </a:r>
            <a:r>
              <a:rPr lang="ko-KR" altLang="en-US" dirty="0" smtClean="0">
                <a:latin typeface="+mn-ea"/>
                <a:cs typeface="Arial Unicode MS"/>
              </a:rPr>
              <a:t> 학습의 </a:t>
            </a:r>
            <a:r>
              <a:rPr lang="ko-KR" altLang="en-US" dirty="0">
                <a:latin typeface="+mn-ea"/>
                <a:cs typeface="Arial Unicode MS"/>
              </a:rPr>
              <a:t>대표적인 예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B9F138-55D3-B940-9267-1671DC2B2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0326"/>
              </p:ext>
            </p:extLst>
          </p:nvPr>
        </p:nvGraphicFramePr>
        <p:xfrm>
          <a:off x="275431" y="879475"/>
          <a:ext cx="9174391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4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교사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데이터와  </a:t>
                      </a:r>
                      <a:r>
                        <a:rPr sz="18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함께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</a:t>
                      </a:r>
                      <a:r>
                        <a:rPr sz="1800" b="1" spc="-125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lang="en-US" sz="1800" b="1" spc="-90" baseline="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다른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데이터의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예측합니다.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비교사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데이터는  입력하지만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답은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입력하지 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않습니다.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다른  </a:t>
                      </a: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데이터의  규칙성을</a:t>
                      </a:r>
                      <a:r>
                        <a:rPr sz="18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찾습니다.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강화</a:t>
                      </a:r>
                      <a:r>
                        <a:rPr sz="18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학습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부분적으로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64">
                <a:tc>
                  <a:txBody>
                    <a:bodyPr/>
                    <a:lstStyle/>
                    <a:p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데이터를  기반으로 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최적의  </a:t>
                      </a:r>
                      <a:r>
                        <a:rPr sz="18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답을</a:t>
                      </a:r>
                      <a:r>
                        <a:rPr sz="18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찾아냅니다.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18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93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을 실제로 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무작위로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만 명의 키와 몸무게 데이터 생성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비만도 계산에 사용되는 </a:t>
            </a:r>
            <a:r>
              <a:rPr lang="en-US" altLang="ko-KR" dirty="0">
                <a:latin typeface="+mn-ea"/>
                <a:cs typeface="Arial Unicode MS"/>
              </a:rPr>
              <a:t>BMI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활용해 </a:t>
            </a:r>
            <a:r>
              <a:rPr lang="ko-KR" altLang="en-US" dirty="0" err="1">
                <a:latin typeface="+mn-ea"/>
                <a:cs typeface="Arial Unicode MS"/>
              </a:rPr>
              <a:t>저체중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정상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비만 레이블을 붙임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데이터를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학습시켜보고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비만을 정확하게 맞출 수 있는지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BMI </a:t>
            </a:r>
            <a:r>
              <a:rPr lang="ko-KR" altLang="en-US" dirty="0">
                <a:latin typeface="+mn-ea"/>
                <a:cs typeface="Arial Unicode MS"/>
              </a:rPr>
              <a:t>계산식 </a:t>
            </a:r>
            <a:r>
              <a:rPr lang="en-US" altLang="ko-KR" dirty="0">
                <a:latin typeface="+mn-ea"/>
                <a:cs typeface="Arial Unicode MS"/>
              </a:rPr>
              <a:t>(18.5 </a:t>
            </a:r>
            <a:r>
              <a:rPr lang="ko-KR" altLang="en-US" dirty="0">
                <a:latin typeface="+mn-ea"/>
                <a:cs typeface="Arial Unicode MS"/>
              </a:rPr>
              <a:t>이상</a:t>
            </a:r>
            <a:r>
              <a:rPr lang="en-US" altLang="ko-KR" dirty="0">
                <a:latin typeface="+mn-ea"/>
                <a:cs typeface="Arial Unicode MS"/>
              </a:rPr>
              <a:t>, 25 </a:t>
            </a:r>
            <a:r>
              <a:rPr lang="ko-KR" altLang="en-US" dirty="0">
                <a:latin typeface="+mn-ea"/>
                <a:cs typeface="Arial Unicode MS"/>
              </a:rPr>
              <a:t>미만일 때 표준 몸무게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   &lt;BMI&gt;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(kg)&gt;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÷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(m)&gt;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×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(m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)&gt;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F54A33B-3751-E744-B689-8646805D87BB}"/>
              </a:ext>
            </a:extLst>
          </p:cNvPr>
          <p:cNvSpPr txBox="1"/>
          <p:nvPr/>
        </p:nvSpPr>
        <p:spPr>
          <a:xfrm>
            <a:off x="232570" y="3394075"/>
            <a:ext cx="9753599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bmi-create.py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리턴하는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함수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calc_bmi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302641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(h/100)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**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</a:p>
          <a:p>
            <a:pPr marR="30264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18.5: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thin“</a:t>
            </a:r>
          </a:p>
          <a:p>
            <a:pPr marR="30264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25: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normal“</a:t>
            </a:r>
          </a:p>
          <a:p>
            <a:pPr marR="30264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fat“</a:t>
            </a:r>
          </a:p>
          <a:p>
            <a:pPr marR="302641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출력 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준비하기</a:t>
            </a:r>
            <a:endParaRPr lang="ko-KR" altLang="en-US" dirty="0">
              <a:latin typeface="+mn-ea"/>
              <a:cs typeface="나눔고딕코딩"/>
            </a:endParaRPr>
          </a:p>
          <a:p>
            <a:pPr marR="289433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bmi.csv","w",encoding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="utf-8")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height,weight,label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\r\n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B07C3E8-7D43-654E-BED5-F4F9FFF5A4FC}"/>
              </a:ext>
            </a:extLst>
          </p:cNvPr>
          <p:cNvSpPr/>
          <p:nvPr/>
        </p:nvSpPr>
        <p:spPr>
          <a:xfrm flipV="1">
            <a:off x="232569" y="3698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343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DF54A33B-3751-E744-B689-8646805D87BB}"/>
              </a:ext>
            </a:extLst>
          </p:cNvPr>
          <p:cNvSpPr txBox="1"/>
          <p:nvPr/>
        </p:nvSpPr>
        <p:spPr>
          <a:xfrm>
            <a:off x="232570" y="433214"/>
            <a:ext cx="9601199" cy="280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무작위로 데이터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endParaRPr lang="ko-KR" altLang="en-US" dirty="0">
              <a:latin typeface="+mn-ea"/>
              <a:cs typeface="나눔고딕코딩"/>
            </a:endParaRPr>
          </a:p>
          <a:p>
            <a:pPr marR="31076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{"thin":0,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"normal":0,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"fat":0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107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range(20000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3107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h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(120,200)</a:t>
            </a:r>
          </a:p>
          <a:p>
            <a:pPr marR="3107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(35,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80)</a:t>
            </a:r>
          </a:p>
          <a:p>
            <a:pPr marR="3107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label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calc_bmi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w)</a:t>
            </a:r>
          </a:p>
          <a:p>
            <a:pPr marR="3107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R="310769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("{0},{1},{2}\r\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n".format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(h,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w,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4422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fp.close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print("ok,",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B07C3E8-7D43-654E-BED5-F4F9FFF5A4FC}"/>
              </a:ext>
            </a:extLst>
          </p:cNvPr>
          <p:cNvSpPr/>
          <p:nvPr/>
        </p:nvSpPr>
        <p:spPr>
          <a:xfrm flipV="1">
            <a:off x="232569" y="339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0ED7120-17EE-E248-A2A2-FD4A106F8D25}"/>
              </a:ext>
            </a:extLst>
          </p:cNvPr>
          <p:cNvSpPr txBox="1"/>
          <p:nvPr/>
        </p:nvSpPr>
        <p:spPr>
          <a:xfrm>
            <a:off x="233362" y="3798074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bmi-create.py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{'fat':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7380,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'normal':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6020,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'thin':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6600}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85858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412140"/>
            <a:ext cx="9753599" cy="656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bmi-test.py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891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몸무게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칼럼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정규화하기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["label"]</a:t>
            </a:r>
            <a:endParaRPr lang="en-US" altLang="ko-KR" dirty="0"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["weight"]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100kg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["height"]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200cm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13990" algn="just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wh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pd.concat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([w,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h],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axis=1)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1247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21247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212471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5600" marR="2124710"/>
            <a:endParaRPr lang="en-US" altLang="ko-KR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R="3608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R="360807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algn="just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757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6825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98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98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1794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794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</a:p>
          <a:p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255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725B070-441F-1842-9695-A26E785F2AC7}"/>
              </a:ext>
            </a:extLst>
          </p:cNvPr>
          <p:cNvSpPr txBox="1"/>
          <p:nvPr/>
        </p:nvSpPr>
        <p:spPr>
          <a:xfrm>
            <a:off x="233362" y="2860675"/>
            <a:ext cx="9601201" cy="3587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43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bmi-test.py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54330">
              <a:lnSpc>
                <a:spcPct val="135400"/>
              </a:lnSpc>
            </a:pP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0.9872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2700"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F3F888A-ADCA-1D42-9173-F91991FE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14235"/>
              </p:ext>
            </p:extLst>
          </p:nvPr>
        </p:nvGraphicFramePr>
        <p:xfrm>
          <a:off x="687642" y="4079875"/>
          <a:ext cx="6250527" cy="1975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fat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1804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normal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0.97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0.98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1577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thin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1619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4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>
                          <a:latin typeface="+mn-ea"/>
                          <a:ea typeface="+mn-ea"/>
                          <a:cs typeface="나눔고딕코딩"/>
                        </a:rPr>
                        <a:t>avg/total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0.99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5000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0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010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 분포 확인하기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어떻게 분포돼 있는지 산포도</a:t>
            </a:r>
            <a:r>
              <a:rPr lang="en-US" altLang="ko-KR" dirty="0">
                <a:latin typeface="+mn-ea"/>
                <a:cs typeface="Arial Unicode MS"/>
              </a:rPr>
              <a:t>(scatter)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그리면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데이터가 예쁘게 분포돼 </a:t>
            </a:r>
            <a:r>
              <a:rPr lang="ko-KR" altLang="en-US" dirty="0" smtClean="0">
                <a:latin typeface="+mn-ea"/>
                <a:cs typeface="Arial Unicode MS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데이터가  확실히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나눠져  있으면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을 활용해 정확하게  </a:t>
            </a:r>
            <a:r>
              <a:rPr lang="ko-KR" altLang="en-US" dirty="0" smtClean="0">
                <a:latin typeface="+mn-ea"/>
                <a:cs typeface="Arial Unicode MS"/>
              </a:rPr>
              <a:t>분류가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6FF5142-EE3B-0543-847D-0C62639A886F}"/>
              </a:ext>
            </a:extLst>
          </p:cNvPr>
          <p:cNvSpPr/>
          <p:nvPr/>
        </p:nvSpPr>
        <p:spPr>
          <a:xfrm>
            <a:off x="461169" y="1717674"/>
            <a:ext cx="8001000" cy="5715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581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209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bmi-plot.py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matplotlib.pyplot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; 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Pandas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tbl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bmi.csv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index_col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940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그래프 그리기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시작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940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fig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plt.figure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ax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fig.add_subplot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6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플롯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지정한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레이블을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임의의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색으로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칠하기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69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scatter(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26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tbl.loc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R="269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ax.scatter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["weight"],b["height"],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c=color,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label=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lbl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26924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6924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("fat",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"red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26924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("normal",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"yellow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R="2692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scatter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thin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6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purple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R="3552190"/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ax.legend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35521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plt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savefig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bmi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png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plt.show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AEFADA-1400-5F43-9FF4-FCA3480011B8}"/>
              </a:ext>
            </a:extLst>
          </p:cNvPr>
          <p:cNvSpPr/>
          <p:nvPr/>
        </p:nvSpPr>
        <p:spPr>
          <a:xfrm flipV="1">
            <a:off x="232569" y="6548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2407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SVM</a:t>
            </a:r>
            <a:r>
              <a:rPr lang="ko-KR" altLang="en-US" sz="2400" dirty="0">
                <a:latin typeface="+mn-ea"/>
                <a:cs typeface="Arial Unicode MS"/>
              </a:rPr>
              <a:t>의 종류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에서는 세 가지 종류의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  <a:r>
              <a:rPr lang="ko-KR" altLang="en-US" dirty="0">
                <a:latin typeface="+mn-ea"/>
                <a:cs typeface="Arial Unicode MS"/>
              </a:rPr>
              <a:t>을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SVC/</a:t>
            </a:r>
            <a:r>
              <a:rPr lang="en-US" altLang="ko-KR" dirty="0" err="1">
                <a:latin typeface="+mn-ea"/>
                <a:cs typeface="Arial Unicode MS"/>
              </a:rPr>
              <a:t>NuSVC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LinearSVC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모두 여러 개의 레이블 분류에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NuSVC</a:t>
            </a:r>
            <a:r>
              <a:rPr lang="ko-KR" altLang="en-US" dirty="0">
                <a:latin typeface="+mn-ea"/>
                <a:cs typeface="Arial Unicode MS"/>
              </a:rPr>
              <a:t>는 표준적으로 구현된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오류 처리 방법이 약간 다르지만 수학적으로는 같음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LinearSVC</a:t>
            </a:r>
            <a:r>
              <a:rPr lang="ko-KR" altLang="en-US" dirty="0">
                <a:latin typeface="+mn-ea"/>
                <a:cs typeface="Arial Unicode MS"/>
              </a:rPr>
              <a:t>는 선형 커널 특화된 </a:t>
            </a:r>
            <a:r>
              <a:rPr lang="en-US" altLang="ko-KR" dirty="0">
                <a:latin typeface="+mn-ea"/>
                <a:cs typeface="Arial Unicode MS"/>
              </a:rPr>
              <a:t>SVM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계산이 </a:t>
            </a:r>
            <a:r>
              <a:rPr lang="ko-KR" altLang="en-US" dirty="0" smtClean="0">
                <a:latin typeface="+mn-ea"/>
                <a:cs typeface="Arial Unicode MS"/>
              </a:rPr>
              <a:t>빠르며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다양한 </a:t>
            </a:r>
            <a:r>
              <a:rPr lang="ko-KR" altLang="en-US" dirty="0" smtClean="0">
                <a:latin typeface="+mn-ea"/>
                <a:cs typeface="Arial Unicode MS"/>
              </a:rPr>
              <a:t>옵션을 </a:t>
            </a:r>
            <a:r>
              <a:rPr lang="ko-KR" altLang="en-US" dirty="0">
                <a:latin typeface="+mn-ea"/>
                <a:cs typeface="Arial Unicode MS"/>
              </a:rPr>
              <a:t>가지고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bmi-test.py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에서는 </a:t>
            </a:r>
            <a:r>
              <a:rPr lang="en-US" altLang="ko-KR" dirty="0" err="1">
                <a:latin typeface="+mn-ea"/>
                <a:cs typeface="Arial Unicode MS"/>
              </a:rPr>
              <a:t>svm.SVC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알고리즘을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이를 </a:t>
            </a:r>
            <a:r>
              <a:rPr lang="en-US" altLang="ko-KR" dirty="0" err="1">
                <a:latin typeface="+mn-ea"/>
                <a:cs typeface="Arial Unicode MS"/>
              </a:rPr>
              <a:t>svm.LinearSVC</a:t>
            </a:r>
            <a:r>
              <a:rPr lang="ko-KR" altLang="en-US" dirty="0">
                <a:latin typeface="+mn-ea"/>
                <a:cs typeface="Arial Unicode MS"/>
              </a:rPr>
              <a:t>로 </a:t>
            </a:r>
            <a:r>
              <a:rPr lang="ko-KR" altLang="en-US" dirty="0" smtClean="0">
                <a:latin typeface="+mn-ea"/>
                <a:cs typeface="Arial Unicode MS"/>
              </a:rPr>
              <a:t>변경하려면 </a:t>
            </a:r>
            <a:r>
              <a:rPr lang="ko-KR" altLang="en-US" dirty="0">
                <a:latin typeface="+mn-ea"/>
                <a:cs typeface="Arial Unicode MS"/>
              </a:rPr>
              <a:t>소스코드에서 </a:t>
            </a:r>
            <a:r>
              <a:rPr lang="ko-KR" altLang="en-US" dirty="0" smtClean="0">
                <a:latin typeface="+mn-ea"/>
                <a:cs typeface="Arial Unicode MS"/>
              </a:rPr>
              <a:t>데이터를 학습하는 </a:t>
            </a:r>
            <a:r>
              <a:rPr lang="ko-KR" altLang="en-US" dirty="0">
                <a:latin typeface="+mn-ea"/>
                <a:cs typeface="Arial Unicode MS"/>
              </a:rPr>
              <a:t>부분</a:t>
            </a:r>
            <a:r>
              <a:rPr lang="en-US" altLang="ko-KR" dirty="0">
                <a:latin typeface="+mn-ea"/>
                <a:cs typeface="Arial Unicode MS"/>
              </a:rPr>
              <a:t>(※4)</a:t>
            </a:r>
            <a:r>
              <a:rPr lang="ko-KR" altLang="en-US" dirty="0">
                <a:latin typeface="+mn-ea"/>
                <a:cs typeface="Arial Unicode MS"/>
              </a:rPr>
              <a:t>을 수정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B6B2E0A-F2BF-094A-8A64-3B5FA5FE7528}"/>
              </a:ext>
            </a:extLst>
          </p:cNvPr>
          <p:cNvSpPr txBox="1"/>
          <p:nvPr/>
        </p:nvSpPr>
        <p:spPr>
          <a:xfrm>
            <a:off x="233362" y="5451475"/>
            <a:ext cx="9601201" cy="1063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420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57480" marR="35420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svm.LinearSVC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27517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SVC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LinearSVC</a:t>
            </a:r>
            <a:r>
              <a:rPr lang="ko-KR" altLang="en-US" dirty="0">
                <a:latin typeface="+mn-ea"/>
                <a:cs typeface="Arial Unicode MS"/>
              </a:rPr>
              <a:t>의 실행 속도 비교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7AD0D54-AEC1-DF42-A801-B8DF39D9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4735"/>
              </p:ext>
            </p:extLst>
          </p:nvPr>
        </p:nvGraphicFramePr>
        <p:xfrm>
          <a:off x="537369" y="727075"/>
          <a:ext cx="90134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알고리즘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정답률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SVC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4.212초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0.9968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LinearSVC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1.493초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0.9394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76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42569" y="2225847"/>
            <a:ext cx="184470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랜덤 </a:t>
            </a:r>
            <a:r>
              <a:rPr lang="ko-KR" altLang="en-US" sz="2400" spc="-200" dirty="0" err="1">
                <a:latin typeface="+mn-ea"/>
                <a:ea typeface="+mn-ea"/>
              </a:rPr>
              <a:t>포레스트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323081"/>
            <a:ext cx="4087675" cy="93423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랜덤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포레스트의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구조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머신 러닝에서 랜덤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포레스트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사용해보기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562917"/>
            <a:ext cx="322439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7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랜덤 </a:t>
            </a:r>
            <a:r>
              <a:rPr lang="ko-KR" altLang="en-US" spc="-95" dirty="0" err="1" smtClean="0">
                <a:solidFill>
                  <a:srgbClr val="414042"/>
                </a:solidFill>
                <a:latin typeface="Arial Unicode MS"/>
                <a:cs typeface="Arial Unicode MS"/>
              </a:rPr>
              <a:t>포레스트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5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>
                <a:solidFill>
                  <a:srgbClr val="414042"/>
                </a:solidFill>
                <a:latin typeface="Arial Unicode MS"/>
                <a:cs typeface="Arial Unicode MS"/>
              </a:rPr>
              <a:t>알고리즘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머신 러닝에서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자주 사용되는 알고리즘으로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랜덤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포레스트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라는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것이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이는 학습 전용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샘플링해서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여러 개의 의사결정 트리를 만들고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만든 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의사결정 트리를 기반으로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다수결로 결과를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결정하는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방법이다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랜덤 </a:t>
            </a:r>
            <a:r>
              <a:rPr lang="ko-KR" altLang="en-US" sz="2400" dirty="0" err="1">
                <a:latin typeface="+mn-ea"/>
                <a:cs typeface="Arial Unicode MS"/>
              </a:rPr>
              <a:t>포레스트란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2001</a:t>
            </a:r>
            <a:r>
              <a:rPr lang="ko-KR" altLang="en-US" dirty="0">
                <a:latin typeface="+mn-ea"/>
                <a:cs typeface="Arial Unicode MS"/>
              </a:rPr>
              <a:t>년에 레오 </a:t>
            </a:r>
            <a:r>
              <a:rPr lang="ko-KR" altLang="en-US" dirty="0" err="1">
                <a:latin typeface="+mn-ea"/>
                <a:cs typeface="Arial Unicode MS"/>
              </a:rPr>
              <a:t>브라이만</a:t>
            </a:r>
            <a:r>
              <a:rPr lang="en-US" altLang="ko-KR" dirty="0">
                <a:latin typeface="+mn-ea"/>
                <a:cs typeface="Arial Unicode MS"/>
              </a:rPr>
              <a:t>(Leo </a:t>
            </a:r>
            <a:r>
              <a:rPr lang="en-US" altLang="ko-KR" dirty="0" err="1">
                <a:latin typeface="+mn-ea"/>
                <a:cs typeface="Arial Unicode MS"/>
              </a:rPr>
              <a:t>Breiman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제안한 </a:t>
            </a:r>
            <a:r>
              <a:rPr lang="ko-KR" altLang="en-US" dirty="0" smtClean="0">
                <a:latin typeface="+mn-ea"/>
                <a:cs typeface="Arial Unicode MS"/>
              </a:rPr>
              <a:t>머신 러닝 </a:t>
            </a:r>
            <a:r>
              <a:rPr lang="ko-KR" altLang="en-US" dirty="0">
                <a:latin typeface="+mn-ea"/>
                <a:cs typeface="Arial Unicode MS"/>
              </a:rPr>
              <a:t>알고리즘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집단 학습을 기반으로 </a:t>
            </a:r>
            <a:r>
              <a:rPr lang="ko-KR" altLang="en-US" dirty="0" err="1">
                <a:latin typeface="+mn-ea"/>
                <a:cs typeface="Arial Unicode MS"/>
              </a:rPr>
              <a:t>고정밀</a:t>
            </a:r>
            <a:r>
              <a:rPr lang="ko-KR" altLang="en-US" dirty="0">
                <a:latin typeface="+mn-ea"/>
                <a:cs typeface="Arial Unicode MS"/>
              </a:rPr>
              <a:t> 분류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ko-KR" altLang="en-US" dirty="0">
                <a:latin typeface="+mn-ea"/>
                <a:cs typeface="Arial Unicode MS"/>
              </a:rPr>
              <a:t> 등을 구현하는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 전용 데이터를 기반으로 다수의 의사결정 트리를 만들고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만들어진 </a:t>
            </a:r>
            <a:r>
              <a:rPr lang="ko-KR" altLang="en-US" dirty="0">
                <a:latin typeface="+mn-ea"/>
                <a:cs typeface="Arial Unicode MS"/>
              </a:rPr>
              <a:t>의사결정 트리를 기반으로 다수결로 결과를 유도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높은 정밀도를 자랑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의사결정 트리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는 </a:t>
            </a:r>
            <a:r>
              <a:rPr lang="ko-KR" altLang="en-US" dirty="0">
                <a:latin typeface="+mn-ea"/>
                <a:cs typeface="Arial Unicode MS"/>
              </a:rPr>
              <a:t>트리 구조를 하고 있는 그래프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예측과 분류를 수행하는 알고리즘 자체를 의사결정 트리라고 부르기도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부정확한 학습 방법이라 </a:t>
            </a:r>
            <a:r>
              <a:rPr lang="ko-KR" altLang="en-US" dirty="0" err="1">
                <a:latin typeface="+mn-ea"/>
                <a:cs typeface="Arial Unicode MS"/>
              </a:rPr>
              <a:t>약학습</a:t>
            </a:r>
            <a:r>
              <a:rPr lang="ko-KR" altLang="en-US" dirty="0">
                <a:latin typeface="+mn-ea"/>
                <a:cs typeface="Arial Unicode MS"/>
              </a:rPr>
              <a:t> 방법으로 분류되지만 집단 학습을 하면 정밀도를 굉장히 높일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537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 smtClean="0">
                <a:latin typeface="+mn-ea"/>
                <a:cs typeface="Arial Unicode MS"/>
              </a:rPr>
              <a:t>비교사학습</a:t>
            </a:r>
            <a:r>
              <a:rPr lang="en-US" altLang="ko-KR" sz="2400" dirty="0" smtClean="0">
                <a:latin typeface="+mn-ea"/>
                <a:cs typeface="Arial Unicode MS"/>
              </a:rPr>
              <a:t>(Unsupervised </a:t>
            </a:r>
            <a:r>
              <a:rPr lang="en-US" altLang="ko-KR" sz="2400" dirty="0">
                <a:latin typeface="+mn-ea"/>
                <a:cs typeface="Arial Unicode MS"/>
              </a:rPr>
              <a:t>learning</a:t>
            </a:r>
            <a:r>
              <a:rPr lang="en-US" altLang="ko-KR" sz="2400" dirty="0" smtClean="0">
                <a:latin typeface="+mn-ea"/>
                <a:cs typeface="Arial Unicode MS"/>
              </a:rPr>
              <a:t>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교사 학습과 반대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“최종적으로 내야하는 </a:t>
            </a:r>
            <a:r>
              <a:rPr lang="ko-KR" altLang="en-US" dirty="0" err="1">
                <a:latin typeface="+mn-ea"/>
                <a:cs typeface="Arial Unicode MS"/>
              </a:rPr>
              <a:t>답”이</a:t>
            </a:r>
            <a:r>
              <a:rPr lang="ko-KR" altLang="en-US" dirty="0">
                <a:latin typeface="+mn-ea"/>
                <a:cs typeface="Arial Unicode MS"/>
              </a:rPr>
              <a:t> 정해져 있지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사람도 제대로 알 수 없는 본질적인  구조 등을 확인할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클러스터  분석</a:t>
            </a:r>
            <a:r>
              <a:rPr lang="en-US" altLang="ko-KR" dirty="0">
                <a:latin typeface="+mn-ea"/>
                <a:cs typeface="Arial Unicode MS"/>
              </a:rPr>
              <a:t>(Cluster analysis), </a:t>
            </a:r>
            <a:r>
              <a:rPr lang="ko-KR" altLang="en-US" dirty="0">
                <a:latin typeface="+mn-ea"/>
                <a:cs typeface="Arial Unicode MS"/>
              </a:rPr>
              <a:t>주성분  분석</a:t>
            </a:r>
            <a:r>
              <a:rPr lang="en-US" altLang="ko-KR" dirty="0">
                <a:latin typeface="+mn-ea"/>
                <a:cs typeface="Arial Unicode MS"/>
              </a:rPr>
              <a:t>(Principal component analysis), </a:t>
            </a:r>
            <a:r>
              <a:rPr lang="ko-KR" altLang="en-US" dirty="0">
                <a:latin typeface="+mn-ea"/>
                <a:cs typeface="Arial Unicode MS"/>
              </a:rPr>
              <a:t>벡터 양자화</a:t>
            </a:r>
            <a:r>
              <a:rPr lang="en-US" altLang="ko-KR" dirty="0">
                <a:latin typeface="+mn-ea"/>
                <a:cs typeface="Arial Unicode MS"/>
              </a:rPr>
              <a:t>(Vector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quantization), </a:t>
            </a:r>
            <a:r>
              <a:rPr lang="ko-KR" altLang="en-US" dirty="0">
                <a:latin typeface="+mn-ea"/>
                <a:cs typeface="Arial Unicode MS"/>
              </a:rPr>
              <a:t>자기 조직화</a:t>
            </a:r>
            <a:r>
              <a:rPr lang="en-US" altLang="ko-KR" dirty="0">
                <a:latin typeface="+mn-ea"/>
                <a:cs typeface="Arial Unicode MS"/>
              </a:rPr>
              <a:t>(Self organization) </a:t>
            </a:r>
            <a:r>
              <a:rPr lang="ko-KR" altLang="en-US" dirty="0">
                <a:latin typeface="+mn-ea"/>
                <a:cs typeface="Arial Unicode MS"/>
              </a:rPr>
              <a:t>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강화 </a:t>
            </a:r>
            <a:r>
              <a:rPr lang="ko-KR" altLang="en-US" sz="2400" dirty="0" smtClean="0">
                <a:latin typeface="+mn-ea"/>
                <a:cs typeface="Arial Unicode MS"/>
              </a:rPr>
              <a:t>학습</a:t>
            </a:r>
            <a:r>
              <a:rPr lang="en-US" altLang="ko-KR" sz="2400" dirty="0" smtClean="0">
                <a:latin typeface="+mn-ea"/>
                <a:cs typeface="Arial Unicode MS"/>
              </a:rPr>
              <a:t>(Reinforcement learning)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현재 상태를 관찰해서 어떻게 대응해야  </a:t>
            </a:r>
            <a:r>
              <a:rPr lang="ko-KR" altLang="en-US" dirty="0" smtClean="0">
                <a:latin typeface="+mn-ea"/>
                <a:cs typeface="Arial Unicode MS"/>
              </a:rPr>
              <a:t>할 지와 </a:t>
            </a:r>
            <a:r>
              <a:rPr lang="ko-KR" altLang="en-US" dirty="0">
                <a:latin typeface="+mn-ea"/>
                <a:cs typeface="Arial Unicode MS"/>
              </a:rPr>
              <a:t>관련된 문제를 다룸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교사 학습과 비슷하지만 교사가 완전한 답을 제공하지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“행동의 </a:t>
            </a:r>
            <a:r>
              <a:rPr lang="ko-KR" altLang="en-US" dirty="0" err="1">
                <a:latin typeface="+mn-ea"/>
                <a:cs typeface="Arial Unicode MS"/>
              </a:rPr>
              <a:t>주체”와</a:t>
            </a:r>
            <a:r>
              <a:rPr lang="ko-KR" altLang="en-US" dirty="0">
                <a:latin typeface="+mn-ea"/>
                <a:cs typeface="Arial Unicode MS"/>
              </a:rPr>
              <a:t> “환경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상황 또는 상태</a:t>
            </a:r>
            <a:r>
              <a:rPr lang="en-US" altLang="ko-KR" dirty="0">
                <a:latin typeface="+mn-ea"/>
                <a:cs typeface="Arial Unicode MS"/>
              </a:rPr>
              <a:t>)”</a:t>
            </a:r>
            <a:r>
              <a:rPr lang="ko-KR" altLang="en-US" dirty="0">
                <a:latin typeface="+mn-ea"/>
                <a:cs typeface="Arial Unicode MS"/>
              </a:rPr>
              <a:t>이 </a:t>
            </a:r>
            <a:r>
              <a:rPr lang="ko-KR" altLang="en-US" dirty="0" smtClean="0">
                <a:latin typeface="+mn-ea"/>
                <a:cs typeface="Arial Unicode MS"/>
              </a:rPr>
              <a:t>등장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4C2A5D3-3806-EB43-B7E5-A2FEBB8F1E2F}"/>
              </a:ext>
            </a:extLst>
          </p:cNvPr>
          <p:cNvSpPr/>
          <p:nvPr/>
        </p:nvSpPr>
        <p:spPr>
          <a:xfrm>
            <a:off x="613568" y="5294374"/>
            <a:ext cx="5430241" cy="183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730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ECE97E9-4447-8045-BBEA-DBDE03EE36B9}"/>
              </a:ext>
            </a:extLst>
          </p:cNvPr>
          <p:cNvSpPr/>
          <p:nvPr/>
        </p:nvSpPr>
        <p:spPr>
          <a:xfrm>
            <a:off x="330740" y="346075"/>
            <a:ext cx="9406445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166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160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랜덤 </a:t>
            </a:r>
            <a:r>
              <a:rPr lang="ko-KR" altLang="en-US" sz="2400" dirty="0" err="1">
                <a:latin typeface="+mn-ea"/>
                <a:cs typeface="Arial Unicode MS"/>
              </a:rPr>
              <a:t>포레스트</a:t>
            </a:r>
            <a:r>
              <a:rPr lang="ko-KR" altLang="en-US" sz="2400" dirty="0">
                <a:latin typeface="+mn-ea"/>
                <a:cs typeface="Arial Unicode MS"/>
              </a:rPr>
              <a:t>  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UCI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레포지토리에 공개돼 있는 독버섯과 관련된 데이터를 사용해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UCI </a:t>
            </a: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레포지토리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&gt; </a:t>
            </a:r>
            <a:r>
              <a:rPr lang="ko-KR" altLang="en-US" dirty="0">
                <a:latin typeface="+mn-ea"/>
                <a:cs typeface="Arial Unicode MS"/>
              </a:rPr>
              <a:t>버섯과 관련된 데이터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 https://</a:t>
            </a:r>
            <a:r>
              <a:rPr lang="en-US" altLang="ko-KR" dirty="0" smtClean="0">
                <a:latin typeface="+mn-ea"/>
                <a:cs typeface="Arial Unicode MS"/>
              </a:rPr>
              <a:t>archive.ics.uci.edu/ml/datasets/Mushroom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7AA4379-6C9E-5B40-AC6B-995C024AF6E2}"/>
              </a:ext>
            </a:extLst>
          </p:cNvPr>
          <p:cNvSpPr/>
          <p:nvPr/>
        </p:nvSpPr>
        <p:spPr>
          <a:xfrm>
            <a:off x="613569" y="2479675"/>
            <a:ext cx="80010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2862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8,124</a:t>
            </a:r>
            <a:r>
              <a:rPr lang="ko-KR" altLang="en-US" dirty="0">
                <a:latin typeface="+mn-ea"/>
                <a:cs typeface="Arial Unicode MS"/>
              </a:rPr>
              <a:t>종류의 버섯의 특징과 독이 있는지가 적혀 있는 데이터 세트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버섯의 특징을 기반으로 독의 유무를 판정하기 위한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버섯 </a:t>
            </a:r>
            <a:r>
              <a:rPr lang="ko-KR" altLang="en-US" dirty="0">
                <a:latin typeface="+mn-ea"/>
                <a:cs typeface="Arial Unicode MS"/>
              </a:rPr>
              <a:t>데이터 세트를 </a:t>
            </a:r>
            <a:r>
              <a:rPr lang="ko-KR" altLang="en-US" dirty="0" smtClean="0">
                <a:latin typeface="+mn-ea"/>
                <a:cs typeface="Arial Unicode MS"/>
              </a:rPr>
              <a:t>내려 받고 </a:t>
            </a:r>
            <a:r>
              <a:rPr lang="ko-KR" altLang="en-US" dirty="0">
                <a:latin typeface="+mn-ea"/>
                <a:cs typeface="Arial Unicode MS"/>
              </a:rPr>
              <a:t>데이터 형식을 </a:t>
            </a:r>
            <a:r>
              <a:rPr lang="ko-KR" altLang="en-US" dirty="0" smtClean="0">
                <a:latin typeface="+mn-ea"/>
                <a:cs typeface="Arial Unicode MS"/>
              </a:rPr>
              <a:t>확인 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FA49CCA-709A-E346-9962-0194FA4D8CEE}"/>
              </a:ext>
            </a:extLst>
          </p:cNvPr>
          <p:cNvSpPr txBox="1"/>
          <p:nvPr/>
        </p:nvSpPr>
        <p:spPr>
          <a:xfrm>
            <a:off x="232570" y="1717675"/>
            <a:ext cx="960119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src/ch4/mushroom-download.py</a:t>
            </a:r>
          </a:p>
          <a:p>
            <a:pPr marL="12700"/>
            <a:endParaRPr lang="en-US" altLang="ko-KR" dirty="0">
              <a:latin typeface="+mn-ea"/>
              <a:cs typeface="Arial Unicode MS"/>
            </a:endParaRPr>
          </a:p>
          <a:p>
            <a:pPr marL="84455" marR="34988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84455" marR="34988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local=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archive.ics.uci.edu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/ml/machine-learning-databases/mushroom/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agaricus-lepiota.data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local)</a:t>
            </a:r>
          </a:p>
          <a:p>
            <a:pPr marL="84455">
              <a:spcBef>
                <a:spcPts val="340"/>
              </a:spcBef>
            </a:pP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94DF32-F32A-E244-8579-C321D28D8161}"/>
              </a:ext>
            </a:extLst>
          </p:cNvPr>
          <p:cNvSpPr/>
          <p:nvPr/>
        </p:nvSpPr>
        <p:spPr>
          <a:xfrm flipV="1">
            <a:off x="232569" y="20212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4958598-045A-224B-8339-1B9C078F9A1E}"/>
              </a:ext>
            </a:extLst>
          </p:cNvPr>
          <p:cNvSpPr/>
          <p:nvPr/>
        </p:nvSpPr>
        <p:spPr>
          <a:xfrm flipV="1">
            <a:off x="232569" y="4308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89FCD8-24BB-1B43-9956-648234D8A252}"/>
              </a:ext>
            </a:extLst>
          </p:cNvPr>
          <p:cNvSpPr txBox="1"/>
          <p:nvPr/>
        </p:nvSpPr>
        <p:spPr>
          <a:xfrm>
            <a:off x="233362" y="4642579"/>
            <a:ext cx="9601201" cy="2485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R="2500630" algn="ctr"/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p,x,s,n,t,p,f,c,n,k,e,e,s,s,w,w,p,w,o,p,k,s,u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e,x,s,y,t,a,f,c,b,k,e,c,s,s,w,w,p,w,o,p,n,n,g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e,b,s,w,t,l,f,c,b,n,e,c,s,s,w,w,p,w,o,p,n,n,m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p,x,y,w,t,p,f,c,n,n,e,e,s,s,w,w,p,w,o,p,k,s,u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e,x,s,g,f,n,f,w,b,k,t,e,s,s,w,w,p,w,o,e,n,a,g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e,x,y,y,t,a,f,c,b,n,e,c,s,s,w,w,p,w,o,p,k,n,g</a:t>
            </a:r>
            <a:endParaRPr lang="en-US" altLang="ko-KR" dirty="0"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2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e,b,s,w,t,a,f,c,b,g,e,c,s,s,w,w,p,w,o,p,k,n,m</a:t>
            </a:r>
            <a:endParaRPr lang="en-US" altLang="ko-KR" spc="-2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500630" algn="ctr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나눔고딕코딩"/>
                <a:cs typeface="나눔고딕코딩"/>
              </a:rPr>
              <a:t>...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262941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672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/ch4/mushroom-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train.py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2330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sklearn.ensemble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23304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header=None)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숫자로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R="421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421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42151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mr.iterrows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[0])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row_data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in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:]:</a:t>
            </a:r>
          </a:p>
          <a:p>
            <a:pPr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ord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v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row_data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32080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62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전용과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62992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</a:p>
          <a:p>
            <a:pPr marR="6299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507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343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0020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R="16002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5087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R="15087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  </a:t>
            </a:r>
          </a:p>
          <a:p>
            <a:pPr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4079875"/>
            <a:ext cx="9601201" cy="29690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mushroom-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리포트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>
              <a:lnSpc>
                <a:spcPct val="100000"/>
              </a:lnSpc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09185FF-0C6F-2245-B87A-A4668621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06142"/>
              </p:ext>
            </p:extLst>
          </p:nvPr>
        </p:nvGraphicFramePr>
        <p:xfrm>
          <a:off x="1449642" y="5146675"/>
          <a:ext cx="6250527" cy="164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080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2000" dirty="0">
                          <a:latin typeface="+mn-ea"/>
                          <a:ea typeface="+mn-ea"/>
                          <a:cs typeface="나눔고딕코딩"/>
                        </a:rPr>
                        <a:t>e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1079</a:t>
                      </a:r>
                      <a:endParaRPr 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57186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r>
                        <a:rPr lang="en-US" altLang="ko-KR" sz="20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952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6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avg</a:t>
                      </a: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/total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latin typeface="+mn-ea"/>
                          <a:ea typeface="+mn-ea"/>
                          <a:cs typeface="나눔고딕코딩"/>
                        </a:rPr>
                        <a:t>1.00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altLang="ko-KR" sz="20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2031</a:t>
                      </a:r>
                      <a:endParaRPr lang="ko-KR" altLang="en-US" sz="20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8426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054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데이터를 </a:t>
            </a:r>
            <a:r>
              <a:rPr lang="ko-KR" altLang="en-US" sz="2400" dirty="0" smtClean="0">
                <a:latin typeface="+mn-ea"/>
                <a:cs typeface="Arial Unicode MS"/>
              </a:rPr>
              <a:t>숫자로 변경할 때 </a:t>
            </a:r>
            <a:r>
              <a:rPr lang="ko-KR" altLang="en-US" sz="2400" dirty="0">
                <a:latin typeface="+mn-ea"/>
                <a:cs typeface="Arial Unicode MS"/>
              </a:rPr>
              <a:t>주의할 사항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버섯의 특징을 한 글자로 나타낼 수 </a:t>
            </a:r>
            <a:r>
              <a:rPr lang="ko-KR" altLang="en-US" dirty="0" smtClean="0">
                <a:latin typeface="+mn-ea"/>
                <a:cs typeface="Arial Unicode MS"/>
              </a:rPr>
              <a:t>있어 </a:t>
            </a:r>
            <a:r>
              <a:rPr lang="ko-KR" altLang="en-US" dirty="0">
                <a:latin typeface="+mn-ea"/>
                <a:cs typeface="Arial Unicode MS"/>
              </a:rPr>
              <a:t>문자 코드로 변환하기 </a:t>
            </a:r>
            <a:r>
              <a:rPr lang="ko-KR" altLang="en-US" dirty="0" smtClean="0">
                <a:latin typeface="+mn-ea"/>
                <a:cs typeface="Arial Unicode MS"/>
              </a:rPr>
              <a:t>좋음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일반적으로 데이터를 </a:t>
            </a:r>
            <a:r>
              <a:rPr lang="ko-KR" altLang="en-US" dirty="0" smtClean="0">
                <a:latin typeface="+mn-ea"/>
                <a:cs typeface="Arial Unicode MS"/>
              </a:rPr>
              <a:t>숫자로 </a:t>
            </a:r>
            <a:r>
              <a:rPr lang="ko-KR" altLang="en-US" dirty="0">
                <a:latin typeface="+mn-ea"/>
                <a:cs typeface="Arial Unicode MS"/>
              </a:rPr>
              <a:t>변경할 때 주의할 점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같이 데이터에 숫자를 할당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숫자가 연속돼 있다고 생각하면 파랑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  <a:r>
              <a:rPr lang="ko-KR" altLang="en-US" dirty="0">
                <a:latin typeface="+mn-ea"/>
                <a:cs typeface="Arial Unicode MS"/>
              </a:rPr>
              <a:t>의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배가 흰색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빨강</a:t>
            </a:r>
            <a:r>
              <a:rPr lang="en-US" altLang="ko-KR" dirty="0">
                <a:latin typeface="+mn-ea"/>
                <a:cs typeface="Arial Unicode MS"/>
              </a:rPr>
              <a:t>(1)</a:t>
            </a:r>
            <a:r>
              <a:rPr lang="ko-KR" altLang="en-US" dirty="0">
                <a:latin typeface="+mn-ea"/>
                <a:cs typeface="Arial Unicode MS"/>
              </a:rPr>
              <a:t>과 파랑</a:t>
            </a:r>
            <a:r>
              <a:rPr lang="en-US" altLang="ko-KR" dirty="0">
                <a:latin typeface="+mn-ea"/>
                <a:cs typeface="Arial Unicode MS"/>
              </a:rPr>
              <a:t>(2)</a:t>
            </a:r>
            <a:r>
              <a:rPr lang="ko-KR" altLang="en-US" dirty="0">
                <a:latin typeface="+mn-ea"/>
                <a:cs typeface="Arial Unicode MS"/>
              </a:rPr>
              <a:t>은 값이 가까움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실제로 이러한 숫자는 그냥 순서대로 할당한 것이므로 아무런 </a:t>
            </a:r>
            <a:r>
              <a:rPr lang="ko-KR" altLang="en-US" dirty="0" smtClean="0">
                <a:latin typeface="+mn-ea"/>
                <a:cs typeface="Arial Unicode MS"/>
              </a:rPr>
              <a:t>관련성은 </a:t>
            </a:r>
            <a:r>
              <a:rPr lang="ko-KR" altLang="en-US" dirty="0">
                <a:latin typeface="+mn-ea"/>
                <a:cs typeface="Arial Unicode MS"/>
              </a:rPr>
              <a:t>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값의 </a:t>
            </a:r>
            <a:r>
              <a:rPr lang="ko-KR" altLang="en-US" dirty="0">
                <a:latin typeface="+mn-ea"/>
                <a:cs typeface="Arial Unicode MS"/>
              </a:rPr>
              <a:t>분류를 위한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분류 변수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연속된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연속 변수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인지는 </a:t>
            </a:r>
            <a:r>
              <a:rPr lang="ko-KR" altLang="en-US" dirty="0">
                <a:latin typeface="+mn-ea"/>
                <a:cs typeface="Arial Unicode MS"/>
              </a:rPr>
              <a:t>꼭 </a:t>
            </a:r>
            <a:r>
              <a:rPr lang="ko-KR" altLang="en-US" dirty="0" smtClean="0">
                <a:latin typeface="+mn-ea"/>
                <a:cs typeface="Arial Unicode MS"/>
              </a:rPr>
              <a:t>고려해야 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E3B8BE8-B395-D94B-A10A-8FE108792943}"/>
              </a:ext>
            </a:extLst>
          </p:cNvPr>
          <p:cNvSpPr txBox="1"/>
          <p:nvPr/>
        </p:nvSpPr>
        <p:spPr>
          <a:xfrm>
            <a:off x="233362" y="2479675"/>
            <a:ext cx="9601201" cy="332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빨강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=1,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파랑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=2,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=3,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흰색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=4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9313277-D496-D546-A7C0-841ECCA3460C}"/>
              </a:ext>
            </a:extLst>
          </p:cNvPr>
          <p:cNvSpPr txBox="1"/>
          <p:nvPr/>
        </p:nvSpPr>
        <p:spPr>
          <a:xfrm>
            <a:off x="271463" y="4966740"/>
            <a:ext cx="9601201" cy="1492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빨강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1 0 0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파랑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1 0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초록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0 1 0</a:t>
            </a:r>
          </a:p>
          <a:p>
            <a:pPr marL="143510" marR="346710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흰색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 0 0 1</a:t>
            </a:r>
          </a:p>
        </p:txBody>
      </p:sp>
    </p:spTree>
    <p:extLst>
      <p:ext uri="{BB962C8B-B14F-4D97-AF65-F5344CB8AC3E}">
        <p14:creationId xmlns:p14="http://schemas.microsoft.com/office/powerpoint/2010/main" val="65043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72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/ch4/mushroom-train2.py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40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sklearn.ensemble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R="406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mushroom.csv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header=None)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전개하기</a:t>
            </a:r>
            <a:endParaRPr lang="ko-KR" altLang="en-US" dirty="0">
              <a:latin typeface="+mn-ea"/>
              <a:cs typeface="나눔고딕코딩"/>
            </a:endParaRPr>
          </a:p>
          <a:p>
            <a:pPr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R="192532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mr.iterrows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[0])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828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col, v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enumerate(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:]):</a:t>
            </a:r>
          </a:p>
          <a:p>
            <a:pPr marR="828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row_index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{},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"cnt":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0}</a:t>
            </a:r>
          </a:p>
          <a:p>
            <a:pPr marR="828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attr_list.append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828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R="828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attr_list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[col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8387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51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버섯의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특징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배열로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나타내기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1200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0,0,0,0,0,0,0,0,0,0,0,0]</a:t>
            </a:r>
          </a:p>
          <a:p>
            <a:pPr marL="711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7112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v]</a:t>
            </a: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711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"][v]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12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attr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12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d[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idx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12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</a:t>
            </a:r>
          </a:p>
          <a:p>
            <a:pPr marL="7112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371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전용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 테스트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나누기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3716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\</a:t>
            </a:r>
          </a:p>
          <a:p>
            <a:pPr marR="1371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학습시키기</a:t>
            </a:r>
            <a:endParaRPr lang="ko-KR" altLang="en-US" dirty="0">
              <a:latin typeface="+mn-ea"/>
              <a:cs typeface="나눔고딕코딩"/>
            </a:endParaRPr>
          </a:p>
          <a:p>
            <a:pPr marR="1016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RandomForestClassifier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0160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label_train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01600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data_test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415120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52534"/>
            <a:ext cx="9601199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label_test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predict)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A5BC0A0-FCEC-FF43-BD97-8F0DD452BEA9}"/>
              </a:ext>
            </a:extLst>
          </p:cNvPr>
          <p:cNvSpPr txBox="1"/>
          <p:nvPr/>
        </p:nvSpPr>
        <p:spPr>
          <a:xfrm>
            <a:off x="232568" y="1793875"/>
            <a:ext cx="9601201" cy="719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418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mushroom-train2.py</a:t>
            </a:r>
          </a:p>
          <a:p>
            <a:pPr marL="143510" marR="3418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1.0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709425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35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3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32969" y="2225847"/>
            <a:ext cx="304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데이터를 검증하는 방법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0"/>
            <a:ext cx="40876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크로스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밸리데이션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그리드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서치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392358"/>
            <a:ext cx="3224399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14" dirty="0">
                <a:solidFill>
                  <a:srgbClr val="414042"/>
                </a:solidFill>
                <a:latin typeface="Arial Unicode MS"/>
                <a:cs typeface="Arial Unicode MS"/>
              </a:rPr>
              <a:t>크로스</a:t>
            </a:r>
            <a:r>
              <a:rPr lang="ko-KR" altLang="en-US" spc="-105" dirty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 err="1">
                <a:solidFill>
                  <a:srgbClr val="414042"/>
                </a:solidFill>
                <a:latin typeface="Arial Unicode MS"/>
                <a:cs typeface="Arial Unicode MS"/>
              </a:rPr>
              <a:t>밸리데이션</a:t>
            </a:r>
            <a:endParaRPr lang="ko-KR" altLang="en-US" dirty="0">
              <a:latin typeface="Arial Unicode MS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14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그리드</a:t>
            </a:r>
            <a:r>
              <a:rPr lang="ko-KR" altLang="en-US" spc="-120" dirty="0" smtClean="0">
                <a:solidFill>
                  <a:srgbClr val="414042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130" dirty="0" err="1">
                <a:solidFill>
                  <a:srgbClr val="414042"/>
                </a:solidFill>
                <a:latin typeface="Arial Unicode MS"/>
                <a:cs typeface="Arial Unicode MS"/>
              </a:rPr>
              <a:t>서치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968" y="2784475"/>
            <a:ext cx="746760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데이터의 학습 결과가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신뢰할 만한 것인지 어떻게 확인할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있을까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?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절에서는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모델의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타당성을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검증하는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크로스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밸리데이션에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대해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머신러닝의</a:t>
            </a:r>
            <a:r>
              <a:rPr lang="ko-KR" altLang="en-US" sz="2400" dirty="0">
                <a:latin typeface="Arial Unicode MS"/>
                <a:cs typeface="Arial Unicode MS"/>
              </a:rPr>
              <a:t> 흐름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Arial Unicode MS"/>
              <a:cs typeface="Arial Unicode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4B7D9E8-3E43-2E48-9230-3DADA79FDD61}"/>
              </a:ext>
            </a:extLst>
          </p:cNvPr>
          <p:cNvSpPr/>
          <p:nvPr/>
        </p:nvSpPr>
        <p:spPr>
          <a:xfrm>
            <a:off x="3681810" y="955675"/>
            <a:ext cx="2704306" cy="626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811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955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크로스 </a:t>
            </a:r>
            <a:r>
              <a:rPr lang="ko-KR" altLang="en-US" sz="2400" dirty="0" err="1">
                <a:latin typeface="+mn-ea"/>
                <a:cs typeface="Arial Unicode MS"/>
              </a:rPr>
              <a:t>밸리데이션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머신 러닝 </a:t>
            </a:r>
            <a:r>
              <a:rPr lang="ko-KR" altLang="en-US" dirty="0">
                <a:latin typeface="+mn-ea"/>
                <a:cs typeface="Arial Unicode MS"/>
              </a:rPr>
              <a:t>모델의 타당성을 검증하는 방법 중의 </a:t>
            </a:r>
            <a:r>
              <a:rPr lang="ko-KR" altLang="en-US" dirty="0" smtClean="0">
                <a:latin typeface="+mn-ea"/>
                <a:cs typeface="Arial Unicode MS"/>
              </a:rPr>
              <a:t>하나로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Arial Unicode MS"/>
              </a:rPr>
              <a:t>교차 검증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 smtClean="0">
                <a:latin typeface="+mn-ea"/>
                <a:cs typeface="나눔고딕코딩"/>
              </a:rPr>
              <a:t>이라고 함</a:t>
            </a:r>
            <a:r>
              <a:rPr lang="en-US" altLang="ko-KR" dirty="0" smtClean="0">
                <a:latin typeface="+mn-ea"/>
                <a:cs typeface="나눔고딕코딩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데이터를 훈련 전용 데이터와 테스트 전용 데이터로 분할한 뒤 훈련 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활용해 학습하고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테스트 데이터로 테스트해서 학습의 타당성을 검증하는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크로스 </a:t>
            </a:r>
            <a:r>
              <a:rPr lang="ko-KR" altLang="en-US" dirty="0" err="1">
                <a:latin typeface="+mn-ea"/>
                <a:cs typeface="Arial Unicode MS"/>
              </a:rPr>
              <a:t>밸리데이션의</a:t>
            </a:r>
            <a:r>
              <a:rPr lang="ko-KR" altLang="en-US" dirty="0">
                <a:latin typeface="+mn-ea"/>
                <a:cs typeface="Arial Unicode MS"/>
              </a:rPr>
              <a:t> 방법 중 하나인 </a:t>
            </a:r>
            <a:r>
              <a:rPr lang="en-US" altLang="ko-KR" dirty="0">
                <a:latin typeface="+mn-ea"/>
                <a:cs typeface="Arial Unicode MS"/>
              </a:rPr>
              <a:t>K </a:t>
            </a:r>
            <a:r>
              <a:rPr lang="ko-KR" altLang="en-US" dirty="0">
                <a:latin typeface="+mn-ea"/>
                <a:cs typeface="Arial Unicode MS"/>
              </a:rPr>
              <a:t>분할 교차 검증</a:t>
            </a:r>
            <a:r>
              <a:rPr lang="en-US" altLang="ko-KR" dirty="0">
                <a:latin typeface="+mn-ea"/>
                <a:cs typeface="Arial Unicode MS"/>
              </a:rPr>
              <a:t>(K-fold cross validation)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집합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개로 분할해 </a:t>
            </a:r>
            <a:r>
              <a:rPr lang="en-US" altLang="ko-KR" dirty="0">
                <a:latin typeface="+mn-ea"/>
                <a:cs typeface="Arial Unicode MS"/>
              </a:rPr>
              <a:t>A/B/C</a:t>
            </a:r>
            <a:r>
              <a:rPr lang="ko-KR" altLang="en-US" dirty="0">
                <a:latin typeface="+mn-ea"/>
                <a:cs typeface="Arial Unicode MS"/>
              </a:rPr>
              <a:t>로 만드는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집합  </a:t>
            </a:r>
            <a:r>
              <a:rPr lang="en-US" altLang="ko-KR" dirty="0">
                <a:latin typeface="+mn-ea"/>
                <a:cs typeface="Arial Unicode MS"/>
              </a:rPr>
              <a:t>X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A, B, C</a:t>
            </a:r>
            <a:r>
              <a:rPr lang="ko-KR" altLang="en-US" dirty="0">
                <a:latin typeface="+mn-ea"/>
                <a:cs typeface="Arial Unicode MS"/>
              </a:rPr>
              <a:t>로 분할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나머지 </a:t>
            </a:r>
            <a:r>
              <a:rPr lang="en-US" altLang="ko-KR" dirty="0">
                <a:latin typeface="+mn-ea"/>
                <a:cs typeface="Arial Unicode MS"/>
              </a:rPr>
              <a:t>B/C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s1</a:t>
            </a:r>
            <a:r>
              <a:rPr lang="ko-KR" altLang="en-US" dirty="0">
                <a:latin typeface="+mn-ea"/>
                <a:cs typeface="Arial Unicode MS"/>
              </a:rPr>
              <a:t>을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나머지 </a:t>
            </a:r>
            <a:r>
              <a:rPr lang="en-US" altLang="ko-KR" dirty="0">
                <a:latin typeface="+mn-ea"/>
                <a:cs typeface="Arial Unicode MS"/>
              </a:rPr>
              <a:t>A/C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s2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C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테스트 전용 데이터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나머지 </a:t>
            </a:r>
            <a:r>
              <a:rPr lang="en-US" altLang="ko-KR" dirty="0">
                <a:latin typeface="+mn-ea"/>
                <a:cs typeface="Arial Unicode MS"/>
              </a:rPr>
              <a:t>A/B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훈련 전용 데이터로 사용해 분류 정밀도 </a:t>
            </a:r>
            <a:r>
              <a:rPr lang="en-US" altLang="ko-KR" dirty="0">
                <a:latin typeface="+mn-ea"/>
                <a:cs typeface="Arial Unicode MS"/>
              </a:rPr>
              <a:t>s3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분류 정밀도 </a:t>
            </a:r>
            <a:r>
              <a:rPr lang="en-US" altLang="ko-KR" dirty="0">
                <a:latin typeface="+mn-ea"/>
                <a:cs typeface="Arial Unicode MS"/>
              </a:rPr>
              <a:t>s1, s2, s3</a:t>
            </a:r>
            <a:r>
              <a:rPr lang="ko-KR" altLang="en-US" dirty="0">
                <a:latin typeface="+mn-ea"/>
                <a:cs typeface="Arial Unicode MS"/>
              </a:rPr>
              <a:t>의 평균을 구해 최종적인 분류 정밀도를 구함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위의 예처럼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개로 분할하는 방법 </a:t>
            </a:r>
            <a:r>
              <a:rPr lang="en-US" altLang="ko-KR" dirty="0">
                <a:latin typeface="+mn-ea"/>
                <a:cs typeface="Arial Unicode MS"/>
              </a:rPr>
              <a:t>3-fold cross validation</a:t>
            </a:r>
            <a:r>
              <a:rPr lang="ko-KR" altLang="en-US" dirty="0">
                <a:latin typeface="+mn-ea"/>
                <a:cs typeface="Arial Unicode MS"/>
              </a:rPr>
              <a:t>이라고 부름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58099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45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src/ch4/cross-iris.py</a:t>
            </a:r>
          </a:p>
          <a:p>
            <a:endParaRPr lang="en-US" altLang="ko-KR" dirty="0">
              <a:latin typeface="+mn-ea"/>
              <a:cs typeface="Arial Unicode MS"/>
            </a:endParaRPr>
          </a:p>
          <a:p>
            <a:pPr marR="32931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931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R="1672589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open('iris.csv',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'r',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encoding='utf-8').read().split("\n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72589" algn="just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f_tonum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float(n)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re.match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(r'^[0-9\.]+$',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672589" algn="just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f_cols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lambda li:</a:t>
            </a:r>
            <a:r>
              <a:rPr lang="en-US" altLang="ko-KR" spc="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f_tonum,li.strip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().split(',')))</a:t>
            </a:r>
            <a:endParaRPr lang="en-US" altLang="ko-KR" dirty="0">
              <a:latin typeface="+mn-ea"/>
              <a:cs typeface="나눔고딕코딩"/>
            </a:endParaRPr>
          </a:p>
          <a:p>
            <a:pPr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list(map(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f_cols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lines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R="327279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72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제거하기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727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random.shuffle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(csv)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섞기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endParaRPr lang="en-US" altLang="ko-KR" dirty="0">
              <a:latin typeface="+mn-ea"/>
              <a:cs typeface="나눔고딕코딩"/>
            </a:endParaRPr>
          </a:p>
          <a:p>
            <a:pPr marR="33896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range(K)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 </a:t>
            </a:r>
          </a:p>
          <a:p>
            <a:pPr marR="33896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(csv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)):</a:t>
            </a:r>
          </a:p>
          <a:p>
            <a:pPr marR="33896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K].append(csv[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899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815717"/>
            <a:ext cx="9677399" cy="5332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(rows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[];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R="183007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rows:</a:t>
            </a:r>
          </a:p>
          <a:p>
            <a:pPr marR="1830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label.append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(row[4])</a:t>
            </a:r>
          </a:p>
          <a:p>
            <a:pPr marR="18300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(test,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(test)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split_data_label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(train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pre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test_f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62469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305638"/>
            <a:ext cx="9601199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9908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이외의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csvk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score_list.append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sum(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A5558DD-37F5-444A-821B-03A50C060DE8}"/>
              </a:ext>
            </a:extLst>
          </p:cNvPr>
          <p:cNvSpPr/>
          <p:nvPr/>
        </p:nvSpPr>
        <p:spPr>
          <a:xfrm flipV="1">
            <a:off x="232569" y="3927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A56F4A5-0CEC-0742-A4FD-77227F803A67}"/>
              </a:ext>
            </a:extLst>
          </p:cNvPr>
          <p:cNvSpPr txBox="1"/>
          <p:nvPr/>
        </p:nvSpPr>
        <p:spPr>
          <a:xfrm>
            <a:off x="233362" y="4232275"/>
            <a:ext cx="9601201" cy="1287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cross-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iris.py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[0.90000000000000002, 0.96666666666666667, 0.96666666666666667, 1.0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, 0.96666666666666667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0.96</a:t>
            </a:r>
          </a:p>
        </p:txBody>
      </p:sp>
    </p:spTree>
    <p:extLst>
      <p:ext uri="{BB962C8B-B14F-4D97-AF65-F5344CB8AC3E}">
        <p14:creationId xmlns:p14="http://schemas.microsoft.com/office/powerpoint/2010/main" val="9652942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scikit</a:t>
            </a:r>
            <a:r>
              <a:rPr lang="en-US" altLang="ko-KR" sz="2400" dirty="0">
                <a:latin typeface="+mn-ea"/>
                <a:cs typeface="Arial Unicode MS"/>
              </a:rPr>
              <a:t>-learn</a:t>
            </a:r>
            <a:r>
              <a:rPr lang="ko-KR" altLang="en-US" sz="2400" dirty="0">
                <a:latin typeface="+mn-ea"/>
                <a:cs typeface="Arial Unicode MS"/>
              </a:rPr>
              <a:t>의 크로스 </a:t>
            </a:r>
            <a:r>
              <a:rPr lang="ko-KR" altLang="en-US" sz="2400" dirty="0" err="1">
                <a:latin typeface="+mn-ea"/>
                <a:cs typeface="Arial Unicode MS"/>
              </a:rPr>
              <a:t>밸리데이션</a:t>
            </a:r>
            <a:r>
              <a:rPr lang="ko-KR" altLang="en-US" sz="2400" dirty="0">
                <a:latin typeface="+mn-ea"/>
                <a:cs typeface="Arial Unicode MS"/>
              </a:rPr>
              <a:t> 사용해보기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727075"/>
            <a:ext cx="9601199" cy="5101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/ch4/cross-iris2.py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452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84455" marR="2452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</a:p>
          <a:p>
            <a:pPr marL="84455" marR="294005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붓꽃의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84455" marR="29400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 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iris.csv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훈련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분할하기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csv[["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SepalWidth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PetalLength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PetalWidth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"]]  </a:t>
            </a:r>
          </a:p>
          <a:p>
            <a:pPr marL="84455" marR="1583690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label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csv["Name"]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33261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크로스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밸리데이션하기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84455" marR="33261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model_selection.cross_val_score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data, label,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cv=5)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scores)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algn="just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scores.mean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030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F5961A7-0835-9141-8DED-F8FDC33946B2}"/>
              </a:ext>
            </a:extLst>
          </p:cNvPr>
          <p:cNvSpPr/>
          <p:nvPr/>
        </p:nvSpPr>
        <p:spPr>
          <a:xfrm flipV="1">
            <a:off x="232569" y="5908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6193542"/>
            <a:ext cx="9601201" cy="1010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cross-iris2.py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각각의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[ 0.96666667 1. 0.9666666 0.96666667 1. ]</a:t>
            </a:r>
          </a:p>
          <a:p>
            <a:pPr marL="156210">
              <a:spcBef>
                <a:spcPts val="67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평균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0.98</a:t>
            </a:r>
          </a:p>
        </p:txBody>
      </p:sp>
    </p:spTree>
    <p:extLst>
      <p:ext uri="{BB962C8B-B14F-4D97-AF65-F5344CB8AC3E}">
        <p14:creationId xmlns:p14="http://schemas.microsoft.com/office/powerpoint/2010/main" val="11408031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그리드 </a:t>
            </a:r>
            <a:r>
              <a:rPr lang="ko-KR" altLang="en-US" sz="2400" dirty="0" err="1">
                <a:latin typeface="+mn-ea"/>
                <a:cs typeface="Arial Unicode MS"/>
              </a:rPr>
              <a:t>서치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의 여러 가지 </a:t>
            </a:r>
            <a:r>
              <a:rPr lang="ko-KR" altLang="en-US" dirty="0" err="1">
                <a:latin typeface="+mn-ea"/>
                <a:cs typeface="Arial Unicode MS"/>
              </a:rPr>
              <a:t>학습기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알고리즘 중에 </a:t>
            </a:r>
            <a:r>
              <a:rPr lang="ko-KR" altLang="en-US" dirty="0">
                <a:latin typeface="+mn-ea"/>
                <a:cs typeface="Arial Unicode MS"/>
              </a:rPr>
              <a:t>선택할 수 </a:t>
            </a:r>
            <a:r>
              <a:rPr lang="ko-KR" altLang="en-US" dirty="0" smtClean="0">
                <a:latin typeface="+mn-ea"/>
                <a:cs typeface="Arial Unicode MS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알고리즘에는 여러 개의 매개변수를 </a:t>
            </a:r>
            <a:r>
              <a:rPr lang="ko-KR" altLang="en-US" dirty="0" smtClean="0">
                <a:latin typeface="+mn-ea"/>
                <a:cs typeface="Arial Unicode MS"/>
              </a:rPr>
              <a:t>지정하는 것이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적절한 매개변수를 지정하면 </a:t>
            </a:r>
            <a:r>
              <a:rPr lang="ko-KR" altLang="en-US" dirty="0" err="1">
                <a:latin typeface="+mn-ea"/>
                <a:cs typeface="Arial Unicode MS"/>
              </a:rPr>
              <a:t>정답률이</a:t>
            </a:r>
            <a:r>
              <a:rPr lang="ko-KR" altLang="en-US" dirty="0">
                <a:latin typeface="+mn-ea"/>
                <a:cs typeface="Arial Unicode MS"/>
              </a:rPr>
              <a:t> 굉장히 </a:t>
            </a:r>
            <a:r>
              <a:rPr lang="ko-KR" altLang="en-US" dirty="0" smtClean="0">
                <a:latin typeface="+mn-ea"/>
                <a:cs typeface="Arial Unicode MS"/>
              </a:rPr>
              <a:t>상승함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매개변수 </a:t>
            </a:r>
            <a:r>
              <a:rPr lang="ko-KR" altLang="en-US" dirty="0">
                <a:latin typeface="+mn-ea"/>
                <a:cs typeface="Arial Unicode MS"/>
              </a:rPr>
              <a:t>튜닝은 굉장히 중요한 작업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매개변수가 적절한지 자동으로 조사하는 방법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“그리드 </a:t>
            </a:r>
            <a:r>
              <a:rPr lang="ko-KR" altLang="en-US" dirty="0" err="1">
                <a:latin typeface="+mn-ea"/>
                <a:cs typeface="Arial Unicode MS"/>
              </a:rPr>
              <a:t>서치</a:t>
            </a:r>
            <a:r>
              <a:rPr lang="ko-KR" altLang="en-US" dirty="0">
                <a:latin typeface="+mn-ea"/>
                <a:cs typeface="Arial Unicode MS"/>
              </a:rPr>
              <a:t>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매개변수를 적당한 범위 내부에서 변경하면서 가장 성능이 좋을 때의 값을 찾는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scikit</a:t>
            </a:r>
            <a:r>
              <a:rPr lang="en-US" altLang="ko-KR" dirty="0">
                <a:latin typeface="+mn-ea"/>
                <a:cs typeface="Arial Unicode MS"/>
              </a:rPr>
              <a:t>-learn</a:t>
            </a:r>
            <a:r>
              <a:rPr lang="ko-KR" altLang="en-US" dirty="0">
                <a:latin typeface="+mn-ea"/>
                <a:cs typeface="Arial Unicode MS"/>
              </a:rPr>
              <a:t>에서는 그리드 </a:t>
            </a:r>
            <a:r>
              <a:rPr lang="ko-KR" altLang="en-US" dirty="0" err="1">
                <a:latin typeface="+mn-ea"/>
                <a:cs typeface="Arial Unicode MS"/>
              </a:rPr>
              <a:t>서치를</a:t>
            </a:r>
            <a:r>
              <a:rPr lang="ko-KR" altLang="en-US" dirty="0">
                <a:latin typeface="+mn-ea"/>
                <a:cs typeface="Arial Unicode MS"/>
              </a:rPr>
              <a:t> 위한 </a:t>
            </a:r>
            <a:r>
              <a:rPr lang="en-US" altLang="ko-KR" dirty="0" err="1">
                <a:latin typeface="+mn-ea"/>
                <a:cs typeface="Arial Unicode MS"/>
              </a:rPr>
              <a:t>GridSearchCV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 smtClean="0">
                <a:latin typeface="+mn-ea"/>
                <a:cs typeface="Arial Unicode MS"/>
              </a:rPr>
              <a:t>메서드가 제공됨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FFBD7A7-7818-2144-BF8D-6553423D4185}"/>
              </a:ext>
            </a:extLst>
          </p:cNvPr>
          <p:cNvSpPr txBox="1"/>
          <p:nvPr/>
        </p:nvSpPr>
        <p:spPr>
          <a:xfrm>
            <a:off x="232570" y="4348344"/>
            <a:ext cx="960119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/ch4/grid-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mnist.py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나눔고딕코딩"/>
            </a:endParaRPr>
          </a:p>
          <a:p>
            <a:pPr marR="24447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svm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4447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sklearn.grid_search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GridSearchCV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27241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MNIST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24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Train_csv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(“./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/train.csv”)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2724150"/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Test_csv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pd.read_csv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(“./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mnist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/t10k.csv”)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CF63995-2786-524D-99B2-21C812946182}"/>
              </a:ext>
            </a:extLst>
          </p:cNvPr>
          <p:cNvSpPr/>
          <p:nvPr/>
        </p:nvSpPr>
        <p:spPr>
          <a:xfrm flipV="1">
            <a:off x="232569" y="4651947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5475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DFFBD7A7-7818-2144-BF8D-6553423D4185}"/>
              </a:ext>
            </a:extLst>
          </p:cNvPr>
          <p:cNvSpPr txBox="1"/>
          <p:nvPr/>
        </p:nvSpPr>
        <p:spPr>
          <a:xfrm>
            <a:off x="232570" y="269875"/>
            <a:ext cx="9601199" cy="636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185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318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train_csv.ix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train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train_csv.ix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1:577]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3185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label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R="3318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test_csv.ix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[:,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1:577]</a:t>
            </a:r>
          </a:p>
          <a:p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서치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매개변수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{"C":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[1,10,100,1000],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"kernel":["linear"]},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{"C":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[1,10,100,1000],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"kernel":["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rbf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"gamma":[0.001,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0.0001]}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그리드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서치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수행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R="87376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clf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GridSearchCV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svm.SVC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n_jobs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=-1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87376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학습기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clf.best_estimator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_)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clf.predict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test_data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(pre,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test_label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4104806-8C07-9E4A-988F-7AB71411AF0F}"/>
              </a:ext>
            </a:extLst>
          </p:cNvPr>
          <p:cNvSpPr/>
          <p:nvPr/>
        </p:nvSpPr>
        <p:spPr>
          <a:xfrm flipV="1">
            <a:off x="232569" y="6746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10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32DFA332-4B39-8946-9995-CD4E5FE7F312}"/>
              </a:ext>
            </a:extLst>
          </p:cNvPr>
          <p:cNvSpPr txBox="1"/>
          <p:nvPr/>
        </p:nvSpPr>
        <p:spPr>
          <a:xfrm>
            <a:off x="233362" y="346075"/>
            <a:ext cx="9601201" cy="257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grid-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mnist.py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728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학습 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데이터의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marR="1249680" indent="-91440">
              <a:lnSpc>
                <a:spcPct val="135400"/>
              </a:lnSpc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학습기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SVC(C=1,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cache_size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=200,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class_weight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coef0=0.0,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decision_function_shape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degree=3,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gamma='auto',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kernel='linear',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max_iter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=-1,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probability=False,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random_state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=None, shrinking=True,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=0.001,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verbose=False)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0.866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591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79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 러닝의  </a:t>
            </a:r>
            <a:r>
              <a:rPr lang="ko-KR" altLang="en-US" sz="2400" dirty="0">
                <a:latin typeface="+mn-ea"/>
                <a:cs typeface="Arial Unicode MS"/>
              </a:rPr>
              <a:t>응용 분야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클래스 분류</a:t>
            </a:r>
            <a:r>
              <a:rPr lang="en-US" altLang="ko-KR" dirty="0">
                <a:latin typeface="+mn-ea"/>
                <a:cs typeface="Arial Unicode MS"/>
              </a:rPr>
              <a:t>(Classification)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클러스터링</a:t>
            </a:r>
            <a:r>
              <a:rPr lang="ko-KR" altLang="en-US" dirty="0">
                <a:latin typeface="+mn-ea"/>
                <a:cs typeface="Arial Unicode MS"/>
              </a:rPr>
              <a:t> 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그룹  나누기</a:t>
            </a:r>
            <a:r>
              <a:rPr lang="en-US" altLang="ko-KR" dirty="0">
                <a:latin typeface="+mn-ea"/>
                <a:cs typeface="Arial Unicode MS"/>
              </a:rPr>
              <a:t>(Clustering)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추천</a:t>
            </a:r>
            <a:r>
              <a:rPr lang="en-US" altLang="ko-KR" dirty="0">
                <a:latin typeface="+mn-ea"/>
                <a:cs typeface="Arial Unicode MS"/>
              </a:rPr>
              <a:t>(Recommendation)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회귀</a:t>
            </a:r>
            <a:r>
              <a:rPr lang="en-US" altLang="ko-KR" dirty="0">
                <a:latin typeface="+mn-ea"/>
                <a:cs typeface="Arial Unicode MS"/>
              </a:rPr>
              <a:t>(Regression)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차원  축소</a:t>
            </a:r>
            <a:r>
              <a:rPr lang="en-US" altLang="ko-KR" dirty="0">
                <a:latin typeface="+mn-ea"/>
                <a:cs typeface="Arial Unicode MS"/>
              </a:rPr>
              <a:t>(Dimensionality Reduction)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초과 학습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ko-KR" altLang="en-US" sz="2400" dirty="0">
                <a:latin typeface="+mn-ea"/>
                <a:cs typeface="Arial Unicode MS"/>
              </a:rPr>
              <a:t>초과 </a:t>
            </a:r>
            <a:r>
              <a:rPr lang="ko-KR" altLang="en-US" sz="2400" dirty="0" smtClean="0">
                <a:latin typeface="+mn-ea"/>
                <a:cs typeface="Arial Unicode MS"/>
              </a:rPr>
              <a:t>적합</a:t>
            </a:r>
            <a:r>
              <a:rPr lang="en-US" altLang="ko-KR" sz="2400" dirty="0" smtClean="0">
                <a:latin typeface="+mn-ea"/>
                <a:cs typeface="Arial Unicode MS"/>
              </a:rPr>
              <a:t>, Over-fitting)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훈련 전용 데이터가 학습돼 있지만 학습되지 않은 새로운 데이터에 대해 제대로 된 예측을 못하는 상태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배운 것밖에 해결하지  못하는 상황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ADF61BF-F795-7549-BA87-B20C1DB73DAF}"/>
              </a:ext>
            </a:extLst>
          </p:cNvPr>
          <p:cNvSpPr txBox="1"/>
          <p:nvPr/>
        </p:nvSpPr>
        <p:spPr>
          <a:xfrm>
            <a:off x="233362" y="5146675"/>
            <a:ext cx="9601201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데이터가 너무 적은 경우</a:t>
            </a:r>
          </a:p>
          <a:p>
            <a:pPr marL="157480">
              <a:spcBef>
                <a:spcPts val="68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모델에 비해 문제가 너무 복잡한 경우</a:t>
            </a:r>
          </a:p>
        </p:txBody>
      </p:sp>
    </p:spTree>
    <p:extLst>
      <p:ext uri="{BB962C8B-B14F-4D97-AF65-F5344CB8AC3E}">
        <p14:creationId xmlns:p14="http://schemas.microsoft.com/office/powerpoint/2010/main" val="225371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4643</Words>
  <Application>Microsoft Office PowerPoint</Application>
  <PresentationFormat>사용자 지정</PresentationFormat>
  <Paragraphs>1437</Paragraphs>
  <Slides>87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4" baseType="lpstr">
      <vt:lpstr>Arial Unicode MS</vt:lpstr>
      <vt:lpstr>나눔고딕코딩</vt:lpstr>
      <vt:lpstr>맑은 고딕</vt:lpstr>
      <vt:lpstr>Calibri</vt:lpstr>
      <vt:lpstr>Century Gothic</vt:lpstr>
      <vt:lpstr>Times New Roman</vt:lpstr>
      <vt:lpstr>Office Theme</vt:lpstr>
      <vt:lpstr>머신 러닝</vt:lpstr>
      <vt:lpstr>머신 러닝이란?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머신 러닝 첫걸음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이미지 내부의 문자 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외국어 문장 판별하기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서포트 벡터 머신(SVM)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랜덤 포레스트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데이터를 검증하는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dc:creator>jylee</dc:creator>
  <cp:lastModifiedBy>Windows 사용자</cp:lastModifiedBy>
  <cp:revision>65</cp:revision>
  <dcterms:created xsi:type="dcterms:W3CDTF">2018-08-06T22:37:06Z</dcterms:created>
  <dcterms:modified xsi:type="dcterms:W3CDTF">2018-09-10T08:17:56Z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