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8" r:id="rId2"/>
    <p:sldId id="659" r:id="rId3"/>
    <p:sldId id="412" r:id="rId4"/>
    <p:sldId id="546" r:id="rId5"/>
    <p:sldId id="547" r:id="rId6"/>
    <p:sldId id="549" r:id="rId7"/>
    <p:sldId id="550" r:id="rId8"/>
    <p:sldId id="551" r:id="rId9"/>
    <p:sldId id="552" r:id="rId10"/>
    <p:sldId id="660" r:id="rId11"/>
    <p:sldId id="553" r:id="rId12"/>
    <p:sldId id="554" r:id="rId13"/>
    <p:sldId id="555" r:id="rId14"/>
    <p:sldId id="556" r:id="rId15"/>
    <p:sldId id="557" r:id="rId16"/>
    <p:sldId id="558" r:id="rId17"/>
    <p:sldId id="445" r:id="rId18"/>
    <p:sldId id="447" r:id="rId19"/>
    <p:sldId id="661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662" r:id="rId33"/>
    <p:sldId id="575" r:id="rId34"/>
    <p:sldId id="576" r:id="rId35"/>
    <p:sldId id="577" r:id="rId36"/>
    <p:sldId id="579" r:id="rId37"/>
    <p:sldId id="580" r:id="rId38"/>
    <p:sldId id="583" r:id="rId39"/>
    <p:sldId id="584" r:id="rId40"/>
    <p:sldId id="585" r:id="rId41"/>
    <p:sldId id="586" r:id="rId42"/>
    <p:sldId id="587" r:id="rId43"/>
    <p:sldId id="588" r:id="rId44"/>
    <p:sldId id="663" r:id="rId45"/>
    <p:sldId id="590" r:id="rId46"/>
    <p:sldId id="591" r:id="rId47"/>
    <p:sldId id="592" r:id="rId48"/>
    <p:sldId id="594" r:id="rId49"/>
    <p:sldId id="595" r:id="rId50"/>
    <p:sldId id="596" r:id="rId51"/>
    <p:sldId id="597" r:id="rId52"/>
    <p:sldId id="599" r:id="rId53"/>
    <p:sldId id="600" r:id="rId54"/>
    <p:sldId id="601" r:id="rId55"/>
    <p:sldId id="602" r:id="rId56"/>
    <p:sldId id="603" r:id="rId57"/>
    <p:sldId id="604" r:id="rId58"/>
    <p:sldId id="664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65" r:id="rId76"/>
    <p:sldId id="623" r:id="rId77"/>
    <p:sldId id="624" r:id="rId78"/>
    <p:sldId id="625" r:id="rId79"/>
    <p:sldId id="626" r:id="rId80"/>
    <p:sldId id="627" r:id="rId81"/>
    <p:sldId id="628" r:id="rId82"/>
    <p:sldId id="629" r:id="rId83"/>
    <p:sldId id="630" r:id="rId84"/>
    <p:sldId id="631" r:id="rId85"/>
    <p:sldId id="632" r:id="rId86"/>
    <p:sldId id="633" r:id="rId87"/>
    <p:sldId id="666" r:id="rId88"/>
    <p:sldId id="634" r:id="rId89"/>
    <p:sldId id="636" r:id="rId90"/>
    <p:sldId id="637" r:id="rId91"/>
    <p:sldId id="638" r:id="rId92"/>
    <p:sldId id="639" r:id="rId93"/>
    <p:sldId id="640" r:id="rId94"/>
    <p:sldId id="641" r:id="rId95"/>
    <p:sldId id="642" r:id="rId96"/>
    <p:sldId id="643" r:id="rId97"/>
    <p:sldId id="644" r:id="rId98"/>
    <p:sldId id="645" r:id="rId99"/>
    <p:sldId id="646" r:id="rId100"/>
    <p:sldId id="647" r:id="rId101"/>
    <p:sldId id="649" r:id="rId102"/>
    <p:sldId id="650" r:id="rId103"/>
    <p:sldId id="651" r:id="rId104"/>
    <p:sldId id="652" r:id="rId105"/>
    <p:sldId id="653" r:id="rId106"/>
    <p:sldId id="654" r:id="rId107"/>
    <p:sldId id="656" r:id="rId108"/>
    <p:sldId id="657" r:id="rId109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/>
    <p:restoredTop sz="94663"/>
  </p:normalViewPr>
  <p:slideViewPr>
    <p:cSldViewPr>
      <p:cViewPr varScale="1">
        <p:scale>
          <a:sx n="96" d="100"/>
          <a:sy n="96" d="100"/>
        </p:scale>
        <p:origin x="978" y="90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hyperlink" Target="http://docs.scipy.org/doc/nump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5</a:t>
            </a:r>
            <a:r>
              <a:rPr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1569" y="1870075"/>
            <a:ext cx="2895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solidFill>
                  <a:schemeClr val="bg1"/>
                </a:solidFill>
                <a:latin typeface="+mn-ea"/>
                <a:ea typeface="+mn-ea"/>
              </a:rPr>
              <a:t>딥 러닝</a:t>
            </a:r>
            <a:r>
              <a:rPr lang="en-US" altLang="ko-KR" sz="2400" spc="-200" dirty="0" smtClean="0">
                <a:solidFill>
                  <a:schemeClr val="bg1"/>
                </a:solidFill>
                <a:latin typeface="+mn-ea"/>
                <a:ea typeface="+mn-ea"/>
              </a:rPr>
              <a:t>(Deep Learning)</a:t>
            </a:r>
            <a:endParaRPr lang="ko-KR" altLang="en-US" sz="2400" spc="-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지금까지는 머신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러닝 </a:t>
            </a:r>
            <a:r>
              <a:rPr lang="ko-KR" altLang="en-US" dirty="0"/>
              <a:t>방법을 </a:t>
            </a:r>
            <a:r>
              <a:rPr lang="ko-KR" altLang="en-US" dirty="0" smtClean="0"/>
              <a:t>살펴보았다</a:t>
            </a:r>
            <a:r>
              <a:rPr lang="en-US" altLang="ko-KR" dirty="0"/>
              <a:t>. </a:t>
            </a:r>
            <a:r>
              <a:rPr lang="ko-KR" altLang="en-US" dirty="0"/>
              <a:t>이번 장부터는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를 이용하는 딥 러닝을 살펴본다</a:t>
            </a:r>
            <a:r>
              <a:rPr lang="en-US" altLang="ko-KR" dirty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 smtClean="0"/>
              <a:t>와 함께 사용되는 라이브러리에 대해 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42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3794" y="2225847"/>
            <a:ext cx="26447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TensorFlow</a:t>
            </a:r>
            <a:r>
              <a:rPr lang="en-US" altLang="ko-KR" sz="2400" spc="-200" dirty="0">
                <a:latin typeface="+mn-ea"/>
                <a:ea typeface="+mn-ea"/>
              </a:rPr>
              <a:t> </a:t>
            </a:r>
            <a:r>
              <a:rPr lang="ko-KR" altLang="en-US" sz="2400" spc="-200" dirty="0" smtClean="0">
                <a:latin typeface="+mn-ea"/>
                <a:ea typeface="+mn-ea"/>
              </a:rPr>
              <a:t>설치하기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297434"/>
            <a:ext cx="3942019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en-US" altLang="ko-KR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설치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간단한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계산 방법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63994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-3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305800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는 구글이 오픈소스로 공개한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라이브러리입니다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비롯해 다양한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러닝에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사용되고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일단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 기본적인 사용법을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32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행과 열을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반전</a:t>
            </a:r>
            <a:endParaRPr lang="ko-KR" altLang="en-US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27075"/>
            <a:ext cx="9753599" cy="395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rot.py</a:t>
            </a:r>
            <a:endParaRPr lang="en-US" altLang="ko-KR" spc="20" dirty="0">
              <a:latin typeface="+mn-ea"/>
              <a:cs typeface="Arial Unicode MS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508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["A",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"B",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"C"],</a:t>
            </a:r>
          </a:p>
          <a:p>
            <a:pPr marL="366713" marR="508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["D",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"E",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"F"],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508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["G",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"H",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"I"]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print("---") 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4384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3317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3813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rot.py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0 	1 	2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	A  	B 	C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	D 	E 	F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	G  	H 	I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0 	1 	2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	A  	D 	G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	B  	E 	H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	C  	F 	I</a:t>
            </a:r>
          </a:p>
        </p:txBody>
      </p:sp>
    </p:spTree>
    <p:extLst>
      <p:ext uri="{BB962C8B-B14F-4D97-AF65-F5344CB8AC3E}">
        <p14:creationId xmlns:p14="http://schemas.microsoft.com/office/powerpoint/2010/main" val="11912577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데이터 </a:t>
            </a:r>
            <a:r>
              <a:rPr lang="ko-KR" altLang="en-US" sz="2400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조작</a:t>
            </a:r>
            <a:endParaRPr lang="ko-KR" altLang="en-US" sz="2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595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/ch5/np-test-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calc.py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28956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float32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956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(10,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=np.float32)  </a:t>
            </a:r>
          </a:p>
          <a:p>
            <a:pPr marL="12700" marR="289560" algn="just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print(v)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연속된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uint64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np.arange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(10,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=np.uint64) 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print(v)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219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v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값을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배 하기 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219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*=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print(v)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173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평균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1734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v.mean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6975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5645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18798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np-test-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calc.py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[ 0. 0. 0. 0. 0. 0. 0. 0. 0. 0.]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[0 1 2 3 4 5 6 7 8 9]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[ 0 3 6 9 12 15 18 21 24  27]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13.5</a:t>
            </a:r>
          </a:p>
        </p:txBody>
      </p:sp>
    </p:spTree>
    <p:extLst>
      <p:ext uri="{BB962C8B-B14F-4D97-AF65-F5344CB8AC3E}">
        <p14:creationId xmlns:p14="http://schemas.microsoft.com/office/powerpoint/2010/main" val="32033082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의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DataFrame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으로도 같은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처리 가능</a:t>
            </a:r>
            <a:endParaRPr lang="ko-KR" altLang="en-US" sz="2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27075"/>
            <a:ext cx="9753599" cy="392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norm.py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 marR="3910329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2700" marR="3910329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3910329">
              <a:lnSpc>
                <a:spcPct val="135400"/>
              </a:lnSpc>
              <a:spcBef>
                <a:spcPts val="55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["A",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"B",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"C"],</a:t>
            </a:r>
          </a:p>
          <a:p>
            <a:pPr marL="366713" marR="3910329">
              <a:lnSpc>
                <a:spcPct val="135400"/>
              </a:lnSpc>
              <a:spcBef>
                <a:spcPts val="55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["D",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"E",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"F"],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3910329">
              <a:lnSpc>
                <a:spcPct val="135400"/>
              </a:lnSpc>
              <a:spcBef>
                <a:spcPts val="55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["G",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"H",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"I"]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430149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2700" marR="430149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print("---")  </a:t>
            </a:r>
          </a:p>
          <a:p>
            <a:pPr marL="12700" marR="43014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4796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1505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3040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norm.py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gender 	height 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	 f 	0.850 	0.800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 	m 	0.900 	0.704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 	m 	0.775 	0.655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 	f 	0.715 	0.459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 	f 	0.770 	0.512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 	m 	0.800 	0.725 </a:t>
            </a:r>
          </a:p>
        </p:txBody>
      </p:sp>
    </p:spTree>
    <p:extLst>
      <p:ext uri="{BB962C8B-B14F-4D97-AF65-F5344CB8AC3E}">
        <p14:creationId xmlns:p14="http://schemas.microsoft.com/office/powerpoint/2010/main" val="13462949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키가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200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이상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몸무게가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100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이상인 경우가 있다면 제대로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정규화 하지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못함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650875"/>
            <a:ext cx="9601199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0149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/ch5/pd-test-norm2.py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736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체중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데이터프레임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7366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</a:p>
          <a:p>
            <a:pPr marL="12700" marR="7366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weight":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80.0,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70.4,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65.5,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45.9,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51.2,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72.5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</a:p>
          <a:p>
            <a:pPr marL="12700" marR="7366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height":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[ 170, 180, 155, 143, 154,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160</a:t>
            </a:r>
            <a:r>
              <a:rPr lang="en-US" altLang="ko-KR" spc="2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</a:p>
          <a:p>
            <a:pPr marL="12700" marR="7366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gender":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"f", "m", "m", "f", "f",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"m"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2700" marR="7366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키와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정규화 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1402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최댓값과 최솟값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402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14020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[key]</a:t>
            </a:r>
          </a:p>
          <a:p>
            <a:pPr marL="12700" marR="1402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v_max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c.max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 marR="14020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v_min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c.min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 marR="14020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print(key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"=",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v_min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"-",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v_max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14020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[key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v_min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v_max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v_min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407988" marR="43688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10360" algn="just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"weight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10360" algn="just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"height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10360" algn="just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9544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7645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EC390AF1-287B-2346-A35B-C616E2FBC615}"/>
              </a:ext>
            </a:extLst>
          </p:cNvPr>
          <p:cNvSpPr txBox="1"/>
          <p:nvPr/>
        </p:nvSpPr>
        <p:spPr>
          <a:xfrm>
            <a:off x="233362" y="498475"/>
            <a:ext cx="9601201" cy="38136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pd-test-norm2.py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weight = 45.9 - 80.0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height = 143 - 180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gender 	height 	 	weight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 	f 	0.729730 	 1.000000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 	m 	1.000000 	 0.718475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 	m 	0.324324 	 0.574780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 	f 	0.000000 	 0.000000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 	f 	0.297297 	 0.155425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 	m 	0.459459 	 0.780059 </a:t>
            </a:r>
          </a:p>
        </p:txBody>
      </p:sp>
    </p:spTree>
    <p:extLst>
      <p:ext uri="{BB962C8B-B14F-4D97-AF65-F5344CB8AC3E}">
        <p14:creationId xmlns:p14="http://schemas.microsoft.com/office/powerpoint/2010/main" val="20410761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61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로 변환하기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의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DataFrame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지원하지  않은  경우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NumPy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형식으로 변환해야 함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as_matrix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()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이용하면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의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ndarray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자료형의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배열로 변환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Pandas/</a:t>
            </a: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정리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NumPy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매뉴얼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  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[URL]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  <a:hlinkClick r:id="rId2"/>
              </a:rPr>
              <a:t>http://docs.scipy.org/doc/numpy/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-----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매뉴얼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  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[URL]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  <a:hlinkClick r:id="rId3"/>
              </a:rPr>
              <a:t>http://pandas.pydata.org/pandas-docs/stable/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1840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829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대규모 숫자 계산을 해주는 라이브러리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머신 러닝과 딥 러닝에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많이 사용되고 있지만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실제로는 다양한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숫자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계산을 할 수 있는 범용적인 라이브러리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Tensor(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텐서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다차원 행렬 계산을 의미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다차원 행렬 계산을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흐르게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한다는 의미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라이선스는 상업적인 용도로 사용할 수 있는 오픈소스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(Apache 2.0)</a:t>
            </a: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기업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개인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연구기관을 불문하고 모든 곳에서 자유롭게 사용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자체는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C++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로 만들어진 라이브러리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파이썬을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사용해서 호출할 때  오버헤드가 거의 없는 구조로 설계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일단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계산식을 모두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만들어 놓고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하나하나 넣으며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실행하는 구조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592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숫자 계산을 해주는 범용적인 라이브러리지만 영상 처리 라이브러리도 일부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이미지 처리와 음향 처리 등을 할 때는 추가로 이미지 처리에 특화된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OpenCV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라이브러리 등과 함께 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웹 사이트</a:t>
            </a: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    [URL]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  <a:hlinkClick r:id="rId2"/>
              </a:rPr>
              <a:t>https://www.tensorflow.org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Arial Unicode MS"/>
                <a:hlinkClick r:id="rId2"/>
              </a:rPr>
              <a:t>/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5F73DA-F5B0-9040-BA89-F4CE5C3FE5DB}"/>
              </a:ext>
            </a:extLst>
          </p:cNvPr>
          <p:cNvSpPr/>
          <p:nvPr/>
        </p:nvSpPr>
        <p:spPr>
          <a:xfrm>
            <a:off x="613569" y="2555875"/>
            <a:ext cx="822960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9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3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Ubuntu Linux(Docker)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설치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공식 사이트에서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Docker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이미지를 배포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다음 명령어를 입력하면 곧바로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Ubuntu Linux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에 설치하기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Docker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사용하지 않고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곧바로 자신의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PC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설치된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Ubuntu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에 </a:t>
            </a:r>
            <a:r>
              <a:rPr lang="en-US" altLang="ko-KR" spc="-120" dirty="0" err="1" smtClean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설치하는 경우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pip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 설치돼  있다면  굉장히  간단하게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Notebook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등을 사용할 수 있게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Anaconda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설치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FCA2557-0E8B-2940-88FD-53F1462DE76E}"/>
              </a:ext>
            </a:extLst>
          </p:cNvPr>
          <p:cNvSpPr txBox="1"/>
          <p:nvPr/>
        </p:nvSpPr>
        <p:spPr>
          <a:xfrm>
            <a:off x="232568" y="1870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b.gcr.io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tensorflow:latest-devel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DD65B51-EA8A-0F45-BD55-FD334227DDE9}"/>
              </a:ext>
            </a:extLst>
          </p:cNvPr>
          <p:cNvSpPr txBox="1"/>
          <p:nvPr/>
        </p:nvSpPr>
        <p:spPr>
          <a:xfrm>
            <a:off x="233362" y="4918075"/>
            <a:ext cx="9601201" cy="16542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Anaconda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다운로드 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[URL]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https://www.continuum.io/downloads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---------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참고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Anaconda3.4.2 64bit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버전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repo.continuum.io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/archive/Anaconda3-4.2.0-Linux-x86_64.sh</a:t>
            </a:r>
          </a:p>
        </p:txBody>
      </p:sp>
    </p:spTree>
    <p:extLst>
      <p:ext uri="{BB962C8B-B14F-4D97-AF65-F5344CB8AC3E}">
        <p14:creationId xmlns:p14="http://schemas.microsoft.com/office/powerpoint/2010/main" val="11576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Anaconda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설치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FCA2557-0E8B-2940-88FD-53F1462DE76E}"/>
              </a:ext>
            </a:extLst>
          </p:cNvPr>
          <p:cNvSpPr txBox="1"/>
          <p:nvPr/>
        </p:nvSpPr>
        <p:spPr>
          <a:xfrm>
            <a:off x="232568" y="727075"/>
            <a:ext cx="9601201" cy="35779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APT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리포지토리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업데이트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sudo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apt-get update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인스톨러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다운로드를 위한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sudo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apt-get install -y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인스톨러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추출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cd ~/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repo.continuum.io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/archive/Anaconda3-4.2.0-Linux-x86_64.sh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Anaconda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 시작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chmod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766 Anaconda3-4.2.0-Linux-x86_64.sh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./Anaconda3-4.2.0-Linux-x86_64.sh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DD65B51-EA8A-0F45-BD55-FD334227DDE9}"/>
              </a:ext>
            </a:extLst>
          </p:cNvPr>
          <p:cNvSpPr txBox="1"/>
          <p:nvPr/>
        </p:nvSpPr>
        <p:spPr>
          <a:xfrm>
            <a:off x="233362" y="5098276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conda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create -n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python=3.4</a:t>
            </a:r>
          </a:p>
        </p:txBody>
      </p:sp>
    </p:spTree>
    <p:extLst>
      <p:ext uri="{BB962C8B-B14F-4D97-AF65-F5344CB8AC3E}">
        <p14:creationId xmlns:p14="http://schemas.microsoft.com/office/powerpoint/2010/main" val="346087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92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macOS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에 설치하기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pyenv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Anaconda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설치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FCA2557-0E8B-2940-88FD-53F1462DE76E}"/>
              </a:ext>
            </a:extLst>
          </p:cNvPr>
          <p:cNvSpPr txBox="1"/>
          <p:nvPr/>
        </p:nvSpPr>
        <p:spPr>
          <a:xfrm>
            <a:off x="232568" y="1340172"/>
            <a:ext cx="9601201" cy="50449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brew update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brew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경로 설정하기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export PYENV_ROOT="$HOME/.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export PATH="$PYENV_ROOT/bin:$PATH"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eval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"$(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-)"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install anaconda3-4.1.1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설정하기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global anaconda3-4.1.1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rehash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pip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명령어 설치하기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sudo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easy_install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pip</a:t>
            </a:r>
          </a:p>
        </p:txBody>
      </p:sp>
    </p:spTree>
    <p:extLst>
      <p:ext uri="{BB962C8B-B14F-4D97-AF65-F5344CB8AC3E}">
        <p14:creationId xmlns:p14="http://schemas.microsoft.com/office/powerpoint/2010/main" val="200757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30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 smtClean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 smtClean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설치가  제대로  됐는지 확인하기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첫 번째 줄에서 오류가 발생하면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가 제대로 설치되지 않은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것</a:t>
            </a:r>
            <a:endParaRPr lang="en-US" altLang="ko-KR" sz="1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FCA2557-0E8B-2940-88FD-53F1462DE76E}"/>
              </a:ext>
            </a:extLst>
          </p:cNvPr>
          <p:cNvSpPr txBox="1"/>
          <p:nvPr/>
        </p:nvSpPr>
        <p:spPr>
          <a:xfrm>
            <a:off x="232568" y="727075"/>
            <a:ext cx="9601201" cy="1063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export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TF_BINARY_URL=https://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storage.googleapis.com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/mac/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cpu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/tensorflow-0.10.0-py3-  none-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any.whl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--upgrade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$TF_BINARY_URL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DD65B51-EA8A-0F45-BD55-FD334227DDE9}"/>
              </a:ext>
            </a:extLst>
          </p:cNvPr>
          <p:cNvSpPr txBox="1"/>
          <p:nvPr/>
        </p:nvSpPr>
        <p:spPr>
          <a:xfrm>
            <a:off x="233362" y="2860675"/>
            <a:ext cx="9601201" cy="2673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REPL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hello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('Hello')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88683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(hello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 marR="3886835">
              <a:lnSpc>
                <a:spcPct val="135400"/>
              </a:lnSpc>
            </a:pP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b'Hello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‘</a:t>
            </a:r>
          </a:p>
          <a:p>
            <a:pPr marL="156210" marR="388683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81000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TensorFlow</a:t>
            </a:r>
            <a:r>
              <a:rPr lang="ko-KR" altLang="en-US" sz="2400" dirty="0">
                <a:latin typeface="+mn-ea"/>
                <a:cs typeface="Arial Unicode MS"/>
              </a:rPr>
              <a:t>로 간단한 </a:t>
            </a:r>
            <a:r>
              <a:rPr lang="ko-KR" altLang="en-US" sz="2400" dirty="0" smtClean="0">
                <a:latin typeface="+mn-ea"/>
                <a:cs typeface="Arial Unicode MS"/>
              </a:rPr>
              <a:t>계산 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smtClean="0">
                <a:solidFill>
                  <a:srgbClr val="58595B"/>
                </a:solidFill>
                <a:latin typeface="+mn-ea"/>
                <a:cs typeface="Arial Unicode MS"/>
              </a:rPr>
              <a:t>src/ch5/calc1.py</a:t>
            </a:r>
          </a:p>
          <a:p>
            <a:pPr marL="12700"/>
            <a:endParaRPr lang="en-US" altLang="ko-KR" dirty="0">
              <a:latin typeface="+mn-ea"/>
              <a:cs typeface="Arial Unicode MS"/>
            </a:endParaRPr>
          </a:p>
          <a:p>
            <a:pPr marL="84455" marR="33972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84455" marR="33972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8595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상수 정의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84455" marR="38595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(1234)  </a:t>
            </a:r>
          </a:p>
          <a:p>
            <a:pPr marL="84455" marR="38595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(5000)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905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390525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add_op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84455" marR="37122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3153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add_op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식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평가하기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1534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print(res)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77F9-0F74-4B4C-86DD-1B415CEDCC2A}"/>
              </a:ext>
            </a:extLst>
          </p:cNvPr>
          <p:cNvSpPr/>
          <p:nvPr/>
        </p:nvSpPr>
        <p:spPr>
          <a:xfrm flipV="1">
            <a:off x="233363" y="5603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BBB503-DF36-5946-9EF4-B52CF76FCA98}"/>
              </a:ext>
            </a:extLst>
          </p:cNvPr>
          <p:cNvSpPr txBox="1"/>
          <p:nvPr/>
        </p:nvSpPr>
        <p:spPr>
          <a:xfrm>
            <a:off x="229812" y="5850588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calc1.py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6234</a:t>
            </a:r>
          </a:p>
        </p:txBody>
      </p:sp>
    </p:spTree>
    <p:extLst>
      <p:ext uri="{BB962C8B-B14F-4D97-AF65-F5344CB8AC3E}">
        <p14:creationId xmlns:p14="http://schemas.microsoft.com/office/powerpoint/2010/main" val="423647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616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src/ch5/calc2.py</a:t>
            </a:r>
          </a:p>
          <a:p>
            <a:pPr marL="12700" algn="just"/>
            <a:endParaRPr lang="en-US" altLang="ko-KR" dirty="0">
              <a:latin typeface="+mn-ea"/>
              <a:cs typeface="Arial Unicode MS"/>
            </a:endParaRPr>
          </a:p>
          <a:p>
            <a:pPr marL="84455" marR="32550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TensorFlow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</a:p>
          <a:p>
            <a:pPr marL="84455" marR="371221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as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71221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상수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84455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4011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(3)  </a:t>
            </a:r>
          </a:p>
          <a:p>
            <a:pPr marL="84455" marR="4011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(4)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37122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calc1_op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a + b * c  </a:t>
            </a:r>
          </a:p>
          <a:p>
            <a:pPr marL="84455" marR="37122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calc2_op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(a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84455" marR="37122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9959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(calc1_op)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평가하기 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99593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print(res1)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9959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(calc2_op)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평가하기 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99593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print(res2)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5862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4539-E8D0-0F4E-9FBA-845DB4C59B25}"/>
              </a:ext>
            </a:extLst>
          </p:cNvPr>
          <p:cNvSpPr txBox="1"/>
          <p:nvPr/>
        </p:nvSpPr>
        <p:spPr>
          <a:xfrm>
            <a:off x="229811" y="6124574"/>
            <a:ext cx="9601201" cy="11557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934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calc2.py  </a:t>
            </a:r>
          </a:p>
          <a:p>
            <a:pPr marL="156210" marR="3934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48342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12394" y="2225847"/>
            <a:ext cx="22637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Jupyter</a:t>
            </a:r>
            <a:r>
              <a:rPr lang="en-US" altLang="ko-KR" sz="2400" spc="-200" dirty="0">
                <a:latin typeface="+mn-ea"/>
                <a:ea typeface="+mn-ea"/>
              </a:rPr>
              <a:t> Notebook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Notebook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시각적으로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살펴보기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71865"/>
            <a:ext cx="32244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5" dirty="0" err="1">
                <a:solidFill>
                  <a:srgbClr val="414042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6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Notebook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절에서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설치하였다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사용하다가 문제가  발생했을 때 사용할 수 있는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에 대해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은 웹  브라우저에서 사용하는 대화형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환경이다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0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88135" y="2225847"/>
            <a:ext cx="16070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딥러닝</a:t>
            </a:r>
            <a:r>
              <a:rPr lang="ko-KR" altLang="en-US" sz="2400" spc="-200" dirty="0">
                <a:latin typeface="+mn-ea"/>
                <a:ea typeface="+mn-ea"/>
              </a:rPr>
              <a:t> 개요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딥 러닝의 기본적인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구조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22875"/>
            <a:ext cx="3429000" cy="101117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신경망</a:t>
            </a:r>
            <a:endParaRPr lang="ko-KR" altLang="en-US"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</a:t>
            </a:r>
            <a:endParaRPr lang="ko-KR" altLang="en-US"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84475"/>
            <a:ext cx="8305800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(Deep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Learing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이란 여러 층을 가진 신경망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(Neural Network)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사용해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수행하는 것을 의미한다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러닝은 머신 러닝의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 종류라고 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최근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러닝이 굉장히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크게 주목받고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딥 러닝이 무엇이고 무엇때문에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주목받는지를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3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 Notebook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설치하고 실행하기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pip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명령어를 사용해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설치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설치가 완료되면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실행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0CDAE2F-F687-7743-A837-2072FD838D60}"/>
              </a:ext>
            </a:extLst>
          </p:cNvPr>
          <p:cNvSpPr txBox="1"/>
          <p:nvPr/>
        </p:nvSpPr>
        <p:spPr>
          <a:xfrm>
            <a:off x="229812" y="1336675"/>
            <a:ext cx="9601201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934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--upgrade pip</a:t>
            </a:r>
          </a:p>
          <a:p>
            <a:pPr marL="156210" marR="3934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jupyter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55D19F9-713E-1941-BDAC-4526840AA18C}"/>
              </a:ext>
            </a:extLst>
          </p:cNvPr>
          <p:cNvSpPr txBox="1"/>
          <p:nvPr/>
        </p:nvSpPr>
        <p:spPr>
          <a:xfrm>
            <a:off x="233362" y="2808654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934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jupyter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notebook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82FBA9E-EF1E-034C-AE98-581FF1C38FF4}"/>
              </a:ext>
            </a:extLst>
          </p:cNvPr>
          <p:cNvSpPr/>
          <p:nvPr/>
        </p:nvSpPr>
        <p:spPr>
          <a:xfrm>
            <a:off x="271463" y="3241675"/>
            <a:ext cx="910510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6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48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새 노트 만들기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은 노트 내부에서 프로그램 또는 도큐먼트를 만들 수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화면 오른쪽에 있는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New”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라는 버튼을 클릭하고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“Python3”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선택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04B4852-814F-2E4F-AC7E-289714CDC4CA}"/>
              </a:ext>
            </a:extLst>
          </p:cNvPr>
          <p:cNvSpPr/>
          <p:nvPr/>
        </p:nvSpPr>
        <p:spPr>
          <a:xfrm>
            <a:off x="271463" y="1793875"/>
            <a:ext cx="95250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01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66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새로운 노트가 만들어지면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In[]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이라는 레이블과 함께 텍스트 상자가 나옴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여기에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코드를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입력하고 위에 있는 실행 버튼을 클릭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또는 화면 위의 메뉴에서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[Cell] → [Run Cells]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클릭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간단하게  변수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val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1500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대입하고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val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출력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E81C9FE-2E32-B847-8F2F-64461C22AC23}"/>
              </a:ext>
            </a:extLst>
          </p:cNvPr>
          <p:cNvSpPr>
            <a:spLocks noChangeAspect="1"/>
          </p:cNvSpPr>
          <p:nvPr/>
        </p:nvSpPr>
        <p:spPr>
          <a:xfrm>
            <a:off x="271462" y="2022475"/>
            <a:ext cx="9533566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35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48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주석과 문서 입력하기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주석은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마크다운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(Markdown)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형식으로 작성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In[]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출력됐을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때 화면 위의 메뉴에서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[Cell] → [Cell Type] → [Markdown]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B30B1B-8F0C-8041-BEC6-9E757E5E5567}"/>
              </a:ext>
            </a:extLst>
          </p:cNvPr>
          <p:cNvSpPr>
            <a:spLocks noChangeAspect="1"/>
          </p:cNvSpPr>
          <p:nvPr/>
        </p:nvSpPr>
        <p:spPr>
          <a:xfrm>
            <a:off x="271461" y="1900399"/>
            <a:ext cx="9615563" cy="5379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26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309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#”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또는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-”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으로 시작하는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구문은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색상 하이라이트가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적용됨</a:t>
            </a:r>
            <a:endParaRPr lang="en-US" altLang="ko-KR" spc="-120" dirty="0" smtClean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주석 아래에 셀을 추가하려면  화면 위의 메뉴에서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[Insert] → [Insert Cell Below]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0DE17E2-B269-B542-A3A7-D54768757D64}"/>
              </a:ext>
            </a:extLst>
          </p:cNvPr>
          <p:cNvSpPr>
            <a:spLocks noChangeAspect="1"/>
          </p:cNvSpPr>
          <p:nvPr/>
        </p:nvSpPr>
        <p:spPr>
          <a:xfrm>
            <a:off x="271462" y="727075"/>
            <a:ext cx="958874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88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35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노트 저장하기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노트를  저장하려면  화면  위의  저장  버튼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플로피  디스크  모양의  아이콘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메뉴에서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[File] → [Save and Checkpoint]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파일 이름을 변경하려면 화면 위의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Untitled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메뉴에서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[File] → [Rename…]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노트의 저장 버튼을 누르면 체크 포인트가 만들어짐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언제나 해당  시점으로  복원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원하는 복원 시점으로 돌리고 싶을 때는 메뉴에서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[File] → [Revert to Checkpoint] → [&lt;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복원하고  싶은 시점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&gt;]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클릭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0339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97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출력이  제대로  되지 않는 경우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가 편리한 점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: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이미 실행된 내용을 변경하고 다시 실행할 수  있다는 것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In[&lt;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숫자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&gt;]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부분의 텍스트 상자를 수정하고 실행 버튼을 다시 누르면 소스코드가  다시 실행되며 결과를 출력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여러 번 이러한 과정을 반복하다 보면 출력이 이상하게 나오는 경우가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메뉴에서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[Kernel] → [Restart]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클릭해서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대화 실행 엔진을 다시 실행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  이외의  언어 지원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Jypyter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뿐만 아니라 루비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루아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자바스크립트 같은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다른 언어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실행 환경으로도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사용이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0800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905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데이터 시각화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에서는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matplotlib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이용해 데이터 시각화 결과를 인라인 출력으로 곧바로 확인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matplotlib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출력을 인라인으로  확인하려면  다음 코드를 셀에 입력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B4AD1DC4-3A57-634A-AEBE-7997E712435D}"/>
              </a:ext>
            </a:extLst>
          </p:cNvPr>
          <p:cNvSpPr txBox="1"/>
          <p:nvPr/>
        </p:nvSpPr>
        <p:spPr>
          <a:xfrm>
            <a:off x="232568" y="22510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%matplotlib inline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3241675"/>
            <a:ext cx="9601201" cy="149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np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np.arange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(-20, 20, 0.1)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np.sin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(x)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plt.plot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973607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149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np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np.arange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(-20, 20, 0.1)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np.sin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(x)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plt.plot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(x, y)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A8DD42F-EFEF-1F4A-A815-B2172CB7321F}"/>
              </a:ext>
            </a:extLst>
          </p:cNvPr>
          <p:cNvSpPr/>
          <p:nvPr/>
        </p:nvSpPr>
        <p:spPr>
          <a:xfrm>
            <a:off x="3204370" y="269875"/>
            <a:ext cx="6630194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5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007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 경로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은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실행한 경로를 작업 폴더로 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데이터 파일을 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읽고싶을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때는 해당 데이터  파일이 있는 폴더에서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실행하는  것이 편리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와 함께 사용하기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와 함께 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import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라고 작성하기만 하면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됨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89619A8-5DBC-AC40-919D-F4DD1B674299}"/>
              </a:ext>
            </a:extLst>
          </p:cNvPr>
          <p:cNvSpPr txBox="1"/>
          <p:nvPr/>
        </p:nvSpPr>
        <p:spPr>
          <a:xfrm>
            <a:off x="233362" y="4384675"/>
            <a:ext cx="9601201" cy="1671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%matplotlib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inline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66267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</a:p>
          <a:p>
            <a:pPr marL="143510" marR="3662679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 as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62679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4298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딥 러닝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딥 러닝은 머신 러닝의 </a:t>
            </a:r>
            <a:r>
              <a:rPr lang="ko-KR" altLang="en-US" dirty="0">
                <a:latin typeface="+mn-ea"/>
                <a:cs typeface="Arial Unicode MS"/>
              </a:rPr>
              <a:t>한 종류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딥 러닝이 </a:t>
            </a:r>
            <a:r>
              <a:rPr lang="ko-KR" altLang="en-US" dirty="0">
                <a:latin typeface="+mn-ea"/>
                <a:cs typeface="Arial Unicode MS"/>
              </a:rPr>
              <a:t>주목받기 시작한 때는 </a:t>
            </a:r>
            <a:r>
              <a:rPr lang="en-US" altLang="ko-KR" dirty="0">
                <a:latin typeface="+mn-ea"/>
                <a:cs typeface="Arial Unicode MS"/>
              </a:rPr>
              <a:t>2012</a:t>
            </a:r>
            <a:r>
              <a:rPr lang="ko-KR" altLang="en-US" dirty="0">
                <a:latin typeface="+mn-ea"/>
                <a:cs typeface="Arial Unicode MS"/>
              </a:rPr>
              <a:t>년에 개최된 이미지 인식 대회 “</a:t>
            </a:r>
            <a:r>
              <a:rPr lang="en-US" altLang="ko-KR" dirty="0">
                <a:latin typeface="+mn-ea"/>
                <a:cs typeface="Arial Unicode MS"/>
              </a:rPr>
              <a:t>ILSVRC(ImageNet Large Scale  Visual Recognition Competition)”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대규모 영상 인식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분류 소프트웨어들이 나오는 대회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ImageNet</a:t>
            </a:r>
            <a:r>
              <a:rPr lang="ko-KR" altLang="en-US" dirty="0">
                <a:latin typeface="+mn-ea"/>
                <a:cs typeface="Arial Unicode MS"/>
              </a:rPr>
              <a:t>에서 공개한 비행기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피아노 등의 다양한 이미지 데이터를 학습시키고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이를 기반으로 새로운 사진을 보여줬을 때 어느 정도의 정밀도로  사진을 인식할 수 있는지 경쟁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인식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음성 인식 분야뿐 아니라 자연 언어 처리 등의 다양한 </a:t>
            </a:r>
            <a:r>
              <a:rPr lang="ko-KR" altLang="en-US" dirty="0" smtClean="0">
                <a:latin typeface="+mn-ea"/>
                <a:cs typeface="Arial Unicode MS"/>
              </a:rPr>
              <a:t>분야에서 활용됨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5323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6337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연산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 marR="38296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(100)  </a:t>
            </a:r>
          </a:p>
          <a:p>
            <a:pPr marL="157480" marR="38296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(50)  </a:t>
            </a:r>
          </a:p>
          <a:p>
            <a:pPr marL="157480" marR="382968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add_op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9312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선언하기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9312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(0)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2302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add_op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대입하기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23024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let_op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tf.assign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(v,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add_op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sz="3200" dirty="0">
              <a:latin typeface="+mn-ea"/>
              <a:cs typeface="Times New Roman"/>
            </a:endParaRPr>
          </a:p>
          <a:p>
            <a:pPr marL="157480" marR="38804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시작하기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88048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2671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초기화하기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267144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tf.global_variables_initializer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99732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let_op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99732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let_op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92620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92620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run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669123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7BD15B-B77A-1540-9144-F13F21E95706}"/>
              </a:ext>
            </a:extLst>
          </p:cNvPr>
          <p:cNvSpPr/>
          <p:nvPr/>
        </p:nvSpPr>
        <p:spPr>
          <a:xfrm>
            <a:off x="842169" y="117475"/>
            <a:ext cx="83820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42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64794" y="2225847"/>
            <a:ext cx="21113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TensorFlow</a:t>
            </a:r>
            <a:r>
              <a:rPr lang="en-US" altLang="ko-KR" sz="2400" spc="-200" dirty="0">
                <a:latin typeface="+mn-ea"/>
                <a:ea typeface="+mn-ea"/>
              </a:rPr>
              <a:t> </a:t>
            </a:r>
            <a:r>
              <a:rPr lang="ko-KR" altLang="en-US" sz="2400" spc="-200" dirty="0">
                <a:latin typeface="+mn-ea"/>
                <a:ea typeface="+mn-ea"/>
              </a:rPr>
              <a:t>기본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기본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로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07718"/>
            <a:ext cx="32244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5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en-US" altLang="ko-KR" spc="-25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5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5" dirty="0" err="1" smtClean="0">
                <a:solidFill>
                  <a:srgbClr val="414042"/>
                </a:solidFill>
                <a:latin typeface="+mn-ea"/>
                <a:cs typeface="Arial Unicode MS"/>
              </a:rPr>
              <a:t>소프트맥스</a:t>
            </a:r>
            <a:r>
              <a:rPr lang="ko-KR" altLang="en-US" spc="-25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5" dirty="0">
                <a:solidFill>
                  <a:srgbClr val="414042"/>
                </a:solidFill>
                <a:latin typeface="+mn-ea"/>
                <a:cs typeface="Arial Unicode MS"/>
              </a:rPr>
              <a:t>회귀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305800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지금까지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Jupyter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 Notebook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설치하고 사용하는 방법을 간단하게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살펴보았다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절부터는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실행해 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TensorFlow</a:t>
            </a:r>
            <a:r>
              <a:rPr lang="ko-KR" altLang="en-US" sz="2400" dirty="0">
                <a:latin typeface="+mn-ea"/>
                <a:cs typeface="Arial Unicode MS"/>
              </a:rPr>
              <a:t>에서 변수를 표현하는 방법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var.py</a:t>
            </a:r>
            <a:endParaRPr lang="en-US" altLang="ko-KR" spc="10" dirty="0">
              <a:solidFill>
                <a:srgbClr val="58595B"/>
              </a:solidFill>
              <a:latin typeface="+mn-ea"/>
              <a:cs typeface="Arial Unicode MS"/>
            </a:endParaRPr>
          </a:p>
          <a:p>
            <a:pPr marL="14288"/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상수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508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(120,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name="a")</a:t>
            </a:r>
          </a:p>
          <a:p>
            <a:pPr marL="14288" marR="508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(130,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name="b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5080" algn="just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(140,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name="c")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(0,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name="v")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플로우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9451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calc_op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assign_op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tf.assign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(v,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calc_op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7122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		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7122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assign_op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endParaRPr lang="en-US" altLang="ko-KR" dirty="0" smtClean="0">
              <a:latin typeface="나눔고딕코딩"/>
              <a:cs typeface="나눔고딕코딩"/>
            </a:endParaRPr>
          </a:p>
          <a:p>
            <a:pPr marL="14288" marR="35191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내용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14288" marR="35191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(v)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234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921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CC5E6689-7601-D547-96ED-254CE830ACD7}"/>
              </a:ext>
            </a:extLst>
          </p:cNvPr>
          <p:cNvSpPr txBox="1"/>
          <p:nvPr/>
        </p:nvSpPr>
        <p:spPr>
          <a:xfrm>
            <a:off x="233362" y="574675"/>
            <a:ext cx="9601201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4037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var.py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4037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390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09421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TensorFlow</a:t>
            </a:r>
            <a:r>
              <a:rPr lang="ko-KR" altLang="en-US" sz="2400" dirty="0">
                <a:latin typeface="+mn-ea"/>
                <a:cs typeface="Arial Unicode MS"/>
              </a:rPr>
              <a:t>의 </a:t>
            </a:r>
            <a:r>
              <a:rPr lang="ko-KR" altLang="en-US" sz="2400" dirty="0" err="1" smtClean="0">
                <a:latin typeface="+mn-ea"/>
                <a:cs typeface="Arial Unicode MS"/>
              </a:rPr>
              <a:t>플레이스홀더</a:t>
            </a:r>
            <a:r>
              <a:rPr lang="en-US" altLang="ko-KR" sz="2400" dirty="0" smtClean="0">
                <a:latin typeface="+mn-ea"/>
                <a:cs typeface="Arial Unicode MS"/>
              </a:rPr>
              <a:t>(placeholder)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플레이스홀더는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템플릿처럼 값을 넣을 공간을 </a:t>
            </a:r>
            <a:r>
              <a:rPr lang="ko-KR" altLang="en-US" dirty="0" smtClean="0">
                <a:latin typeface="+mn-ea"/>
                <a:cs typeface="Arial Unicode MS"/>
              </a:rPr>
              <a:t>만들어 두는 </a:t>
            </a:r>
            <a:r>
              <a:rPr lang="ko-KR" altLang="en-US" dirty="0">
                <a:latin typeface="+mn-ea"/>
                <a:cs typeface="Arial Unicode MS"/>
              </a:rPr>
              <a:t>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 </a:t>
            </a:r>
            <a:r>
              <a:rPr lang="ko-KR" altLang="en-US" dirty="0" err="1">
                <a:latin typeface="+mn-ea"/>
                <a:cs typeface="Arial Unicode MS"/>
              </a:rPr>
              <a:t>플로우</a:t>
            </a:r>
            <a:r>
              <a:rPr lang="ko-KR" altLang="en-US" dirty="0">
                <a:latin typeface="+mn-ea"/>
                <a:cs typeface="Arial Unicode MS"/>
              </a:rPr>
              <a:t> 그래프를 구축할 </a:t>
            </a:r>
            <a:r>
              <a:rPr lang="ko-KR" altLang="en-US" dirty="0" smtClean="0">
                <a:latin typeface="+mn-ea"/>
                <a:cs typeface="Arial Unicode MS"/>
              </a:rPr>
              <a:t>때는 </a:t>
            </a:r>
            <a:r>
              <a:rPr lang="ko-KR" altLang="en-US" dirty="0">
                <a:latin typeface="+mn-ea"/>
                <a:cs typeface="Arial Unicode MS"/>
              </a:rPr>
              <a:t>값을 넣지 않고 값을 담을 수 있는 그릇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 err="1">
                <a:latin typeface="+mn-ea"/>
                <a:cs typeface="Arial Unicode MS"/>
              </a:rPr>
              <a:t>플레이스홀더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만 </a:t>
            </a:r>
            <a:r>
              <a:rPr lang="ko-KR" altLang="en-US" dirty="0" smtClean="0">
                <a:latin typeface="+mn-ea"/>
                <a:cs typeface="Arial Unicode MS"/>
              </a:rPr>
              <a:t>만들어 두고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세션을 실행할 때 그릇에 </a:t>
            </a:r>
            <a:r>
              <a:rPr lang="ko-KR" altLang="en-US" dirty="0" smtClean="0">
                <a:latin typeface="+mn-ea"/>
                <a:cs typeface="Arial Unicode MS"/>
              </a:rPr>
              <a:t>값을 </a:t>
            </a:r>
            <a:r>
              <a:rPr lang="ko-KR" altLang="en-US" dirty="0">
                <a:latin typeface="+mn-ea"/>
                <a:cs typeface="Arial Unicode MS"/>
              </a:rPr>
              <a:t>넣고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데이터베이스 프로그래밍에서도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SQL </a:t>
            </a:r>
            <a:r>
              <a:rPr lang="ko-KR" altLang="en-US" dirty="0">
                <a:latin typeface="+mn-ea"/>
                <a:cs typeface="Arial Unicode MS"/>
              </a:rPr>
              <a:t>문장에 임시로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>
                <a:latin typeface="+mn-ea"/>
                <a:cs typeface="Arial Unicode MS"/>
              </a:rPr>
              <a:t>라는 값을  넣고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데이터베이스를 조작할 때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>
                <a:latin typeface="+mn-ea"/>
                <a:cs typeface="Arial Unicode MS"/>
              </a:rPr>
              <a:t>를 실제 숫자 또는 문자열로 </a:t>
            </a:r>
            <a:r>
              <a:rPr lang="ko-KR" altLang="en-US" dirty="0" smtClean="0">
                <a:latin typeface="+mn-ea"/>
                <a:cs typeface="Arial Unicode MS"/>
              </a:rPr>
              <a:t>치환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8396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/ch5/placeholder1.py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(tf.int32,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[3])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배열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84455" marR="2505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값을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배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만드는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84455" marR="2505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(2);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x2_op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b;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7045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37045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26123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값을 넣고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84455" marR="26123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r1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(x2_op,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a:[1,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84455" marR="261239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print(r1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4599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(x2_op,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a:[10,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84455" marR="245999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print(r2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5680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898A9B-92DA-424B-96C3-BC3800A87FD0}"/>
              </a:ext>
            </a:extLst>
          </p:cNvPr>
          <p:cNvSpPr txBox="1"/>
          <p:nvPr/>
        </p:nvSpPr>
        <p:spPr>
          <a:xfrm>
            <a:off x="233362" y="5984875"/>
            <a:ext cx="9601201" cy="1076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5661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placeholder1.py  </a:t>
            </a:r>
          </a:p>
          <a:p>
            <a:pPr marL="143510" marR="3566160">
              <a:lnSpc>
                <a:spcPct val="135400"/>
              </a:lnSpc>
              <a:spcBef>
                <a:spcPts val="65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[2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6]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[20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20]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8397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/ch5/placeholder2.py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(tf.int32,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[None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크기를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지정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84455" marR="293560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값을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배로 만드는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93560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x10_op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9617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시작하기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961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값을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 marR="25139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r1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(x10_op,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={a: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[1,2,3,4,5]})  </a:t>
            </a:r>
          </a:p>
          <a:p>
            <a:pPr marL="84455" marR="251396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print(r1)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7019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 =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(x10_op,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={a: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[10,20]})  </a:t>
            </a:r>
          </a:p>
          <a:p>
            <a:pPr marL="84455" marR="270192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print(r2)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5680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6061075"/>
            <a:ext cx="9601201" cy="110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placeholder2.py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[10 20 30 40 50]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[100 200]</a:t>
            </a:r>
          </a:p>
        </p:txBody>
      </p:sp>
    </p:spTree>
    <p:extLst>
      <p:ext uri="{BB962C8B-B14F-4D97-AF65-F5344CB8AC3E}">
        <p14:creationId xmlns:p14="http://schemas.microsoft.com/office/powerpoint/2010/main" val="400313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 러닝 </a:t>
            </a:r>
            <a:r>
              <a:rPr lang="ko-KR" altLang="en-US" sz="2400" dirty="0">
                <a:latin typeface="+mn-ea"/>
                <a:cs typeface="Arial Unicode MS"/>
              </a:rPr>
              <a:t>해보기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03275"/>
            <a:ext cx="96011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src/ch5/bmi.py</a:t>
            </a:r>
          </a:p>
          <a:p>
            <a:pPr marL="14288"/>
            <a:endParaRPr lang="en-US" altLang="ko-KR" dirty="0">
              <a:latin typeface="+mn-ea"/>
              <a:cs typeface="Arial Unicode MS"/>
            </a:endParaRPr>
          </a:p>
          <a:p>
            <a:pPr marL="14288" marR="374269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74269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</a:p>
          <a:p>
            <a:pPr marL="14288" marR="3742690">
              <a:spcBef>
                <a:spcPts val="55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12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적힌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12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("bmi.csv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 marR="2127250"/>
            <a:endParaRPr lang="en-US" altLang="ko-KR" dirty="0">
              <a:latin typeface="+mn-ea"/>
              <a:cs typeface="나눔고딕코딩"/>
            </a:endParaRPr>
          </a:p>
          <a:p>
            <a:pPr marL="14288" marR="3188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정규화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31889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csv["height"]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csv["height"]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  </a:t>
            </a:r>
          </a:p>
          <a:p>
            <a:pPr marL="14288" marR="31889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csv["weight"]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csv["weight"]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</a:p>
          <a:p>
            <a:pPr marL="14288" marR="3188970"/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thin=(1,0,0)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normal=(0,1,0)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fat=(0,0,1)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5074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bclass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{"thin":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[1,0,0],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"normal":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[0,1,0],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"fat":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[0,0,1]}  </a:t>
            </a:r>
          </a:p>
          <a:p>
            <a:pPr marL="14288" marR="1507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label_pat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csv["label"].apply(lambda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bclass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[x]))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1330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31330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test_csv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csv[15000:20000]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298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test_pat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weight","height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"]]  </a:t>
            </a:r>
          </a:p>
          <a:p>
            <a:pPr marL="14288" marR="29298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test_ans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list(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label_pat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068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32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269875"/>
            <a:ext cx="9601199" cy="680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플로우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선언하기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593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(tf.float32,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[None,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2])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 데이터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넣기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593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y_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(tf.float32,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[None,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3])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선언하기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807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3]));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가중치 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807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([3]));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바이어스</a:t>
            </a:r>
            <a:endParaRPr lang="en-US" altLang="ko-KR" spc="-3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807970"/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소프트맥스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회귀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tf.nn.softmax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tf.matmul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훈련하기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3406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cross_entropy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tf.reduce_sum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(y_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tf.log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(y))  </a:t>
            </a:r>
          </a:p>
          <a:p>
            <a:pPr marL="14288" marR="234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optimizer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tf.train.GradientDescentOptimizer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(0.01)  </a:t>
            </a:r>
          </a:p>
          <a:p>
            <a:pPr marL="14288" marR="234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optimizer.minimize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cross_entropy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4061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67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tf.equal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tf.argmax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(y,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1),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tf.argmax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(y_,1))  </a:t>
            </a:r>
          </a:p>
          <a:p>
            <a:pPr marL="14288" marR="2167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accuracy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tf.reduce_mean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tf.cast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(predict,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tf.float32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216789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9611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시작하기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9611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tf.tf.global_variables_initializer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초기화하기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585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기존의 이미지 인식과 </a:t>
            </a:r>
            <a:r>
              <a:rPr lang="ko-KR" altLang="en-US" sz="2400" dirty="0" smtClean="0">
                <a:latin typeface="+mn-ea"/>
                <a:cs typeface="Arial Unicode MS"/>
              </a:rPr>
              <a:t>딥 러닝을 </a:t>
            </a:r>
            <a:r>
              <a:rPr lang="ko-KR" altLang="en-US" sz="2400" dirty="0">
                <a:latin typeface="+mn-ea"/>
                <a:cs typeface="Arial Unicode MS"/>
              </a:rPr>
              <a:t>이용한 이미지 인식의 차이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가장 큰 차이점은 “</a:t>
            </a:r>
            <a:r>
              <a:rPr lang="ko-KR" altLang="en-US" dirty="0" err="1">
                <a:latin typeface="+mn-ea"/>
                <a:cs typeface="Arial Unicode MS"/>
              </a:rPr>
              <a:t>특징량</a:t>
            </a:r>
            <a:r>
              <a:rPr lang="ko-KR" altLang="en-US" dirty="0">
                <a:latin typeface="+mn-ea"/>
                <a:cs typeface="Arial Unicode MS"/>
              </a:rPr>
              <a:t> 추출”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기존 방법에서는 사람이 이미지 내부에 있는 특징을 하나하나 지정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딥 러닝에서는 </a:t>
            </a:r>
            <a:r>
              <a:rPr lang="ko-KR" altLang="en-US" dirty="0">
                <a:latin typeface="+mn-ea"/>
                <a:cs typeface="Arial Unicode MS"/>
              </a:rPr>
              <a:t>학습 데이터에서 기계가 자동으로 특징을 추출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사과와 포도를 판별하는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사람이 직접 “색에  </a:t>
            </a:r>
            <a:r>
              <a:rPr lang="ko-KR" altLang="en-US" dirty="0" smtClean="0">
                <a:latin typeface="+mn-ea"/>
                <a:cs typeface="Arial Unicode MS"/>
              </a:rPr>
              <a:t>주목해서 살펴봐</a:t>
            </a:r>
            <a:r>
              <a:rPr lang="en-US" altLang="ko-KR" dirty="0">
                <a:latin typeface="+mn-ea"/>
                <a:cs typeface="Arial Unicode MS"/>
              </a:rPr>
              <a:t>!”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직접적으로 특징을 지정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딥 러닝을 </a:t>
            </a:r>
            <a:r>
              <a:rPr lang="ko-KR" altLang="en-US" dirty="0">
                <a:latin typeface="+mn-ea"/>
                <a:cs typeface="Arial Unicode MS"/>
              </a:rPr>
              <a:t>사용해 대량의 데이터를 학습시키면 특징을 기계가 직접 찾아냄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특징이 색이 될 수도 있고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모양이 될 수도 </a:t>
            </a:r>
            <a:r>
              <a:rPr lang="ko-KR" altLang="en-US" dirty="0" smtClean="0">
                <a:latin typeface="+mn-ea"/>
                <a:cs typeface="Arial Unicode MS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8101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269875"/>
            <a:ext cx="9753599" cy="485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학습시키기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step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range(3500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(step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14000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: 1 +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+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100]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x_pat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rows[["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weight","height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"]]</a:t>
            </a: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y_ans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list(rows["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label_pat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fd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{x: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x_pat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y_: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y_ans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500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cross_entropy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(accuracy,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={x: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test_pat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y_: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test_ans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("step=",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최종적인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80213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(accuracy,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feed_dict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={x: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test_pat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y_: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test_ans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})  </a:t>
            </a:r>
          </a:p>
          <a:p>
            <a:pPr marL="14288" marR="1802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5222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45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3426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108.663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0.3242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500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57.5887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0.8904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1000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45.0209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0.898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1500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41.6543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0.9566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2000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34.664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0.943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2500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34.287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0.9674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3000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26.8808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0.9726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0.9712</a:t>
            </a:r>
          </a:p>
        </p:txBody>
      </p:sp>
    </p:spTree>
    <p:extLst>
      <p:ext uri="{BB962C8B-B14F-4D97-AF65-F5344CB8AC3E}">
        <p14:creationId xmlns:p14="http://schemas.microsoft.com/office/powerpoint/2010/main" val="2969972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A63CD0-A87C-6C40-B5E7-2957C1E57B59}"/>
              </a:ext>
            </a:extLst>
          </p:cNvPr>
          <p:cNvGrpSpPr/>
          <p:nvPr/>
        </p:nvGrpSpPr>
        <p:grpSpPr>
          <a:xfrm>
            <a:off x="271463" y="1108075"/>
            <a:ext cx="2519593" cy="990600"/>
            <a:chOff x="308769" y="4079875"/>
            <a:chExt cx="2519593" cy="9906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60F3FE1-B7D3-FC44-9389-09AA00E87ECA}"/>
                </a:ext>
              </a:extLst>
            </p:cNvPr>
            <p:cNvSpPr/>
            <p:nvPr/>
          </p:nvSpPr>
          <p:spPr>
            <a:xfrm>
              <a:off x="308769" y="4146397"/>
              <a:ext cx="1436280" cy="238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478307B-150E-6940-84F1-78BE1E503575}"/>
                </a:ext>
              </a:extLst>
            </p:cNvPr>
            <p:cNvSpPr/>
            <p:nvPr/>
          </p:nvSpPr>
          <p:spPr>
            <a:xfrm>
              <a:off x="379928" y="4079875"/>
              <a:ext cx="2448434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1C0221E-A91F-E64C-A910-392AD41E374C}"/>
              </a:ext>
            </a:extLst>
          </p:cNvPr>
          <p:cNvSpPr txBox="1"/>
          <p:nvPr/>
        </p:nvSpPr>
        <p:spPr>
          <a:xfrm>
            <a:off x="271463" y="346075"/>
            <a:ext cx="9525000" cy="660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입력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>
                <a:latin typeface="+mn-ea"/>
                <a:cs typeface="Arial Unicode MS"/>
              </a:rPr>
              <a:t>가 있을 때 어떻게 분류하는 것이 좋을지 나타내는 계산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TensorFlow</a:t>
            </a:r>
            <a:r>
              <a:rPr lang="ko-KR" altLang="en-US" dirty="0">
                <a:latin typeface="+mn-ea"/>
                <a:cs typeface="Arial Unicode MS"/>
              </a:rPr>
              <a:t>에서는 다음과 같이 표현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오차 함수는 교차 엔트로피</a:t>
            </a:r>
            <a:r>
              <a:rPr lang="en-US" altLang="ko-KR" dirty="0">
                <a:latin typeface="+mn-ea"/>
                <a:cs typeface="Arial Unicode MS"/>
              </a:rPr>
              <a:t>(cross entropy)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예상 레이블 </a:t>
            </a:r>
            <a:r>
              <a:rPr lang="en-US" altLang="ko-KR" dirty="0">
                <a:latin typeface="+mn-ea"/>
                <a:cs typeface="Arial Unicode MS"/>
              </a:rPr>
              <a:t>y, </a:t>
            </a:r>
            <a:r>
              <a:rPr lang="ko-KR" altLang="en-US" dirty="0">
                <a:latin typeface="+mn-ea"/>
                <a:cs typeface="Arial Unicode MS"/>
              </a:rPr>
              <a:t>정답 레이블 </a:t>
            </a:r>
            <a:r>
              <a:rPr lang="en-US" altLang="ko-KR" dirty="0">
                <a:latin typeface="+mn-ea"/>
                <a:cs typeface="Arial Unicode MS"/>
              </a:rPr>
              <a:t>y’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TensorFlow</a:t>
            </a:r>
            <a:r>
              <a:rPr lang="ko-KR" altLang="en-US" dirty="0">
                <a:latin typeface="+mn-ea"/>
                <a:cs typeface="Arial Unicode MS"/>
              </a:rPr>
              <a:t>에서는 다음과 같이 표현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1A40C37-3BE3-CB4D-B524-EAA8A2FF9FB1}"/>
              </a:ext>
            </a:extLst>
          </p:cNvPr>
          <p:cNvSpPr txBox="1"/>
          <p:nvPr/>
        </p:nvSpPr>
        <p:spPr>
          <a:xfrm>
            <a:off x="271463" y="2908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tf.nn.softmax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tf.matmul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(x, W) + b)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2F457-148E-6D4C-A049-8BEB5941D6F3}"/>
              </a:ext>
            </a:extLst>
          </p:cNvPr>
          <p:cNvGrpSpPr/>
          <p:nvPr/>
        </p:nvGrpSpPr>
        <p:grpSpPr>
          <a:xfrm>
            <a:off x="271463" y="5077777"/>
            <a:ext cx="3700681" cy="602298"/>
            <a:chOff x="271463" y="4772977"/>
            <a:chExt cx="1768087" cy="287762"/>
          </a:xfrm>
        </p:grpSpPr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4382327F-C8C6-FA47-B54E-1E038592624D}"/>
                </a:ext>
              </a:extLst>
            </p:cNvPr>
            <p:cNvSpPr/>
            <p:nvPr/>
          </p:nvSpPr>
          <p:spPr>
            <a:xfrm>
              <a:off x="271463" y="4813694"/>
              <a:ext cx="1001198" cy="121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2">
              <a:extLst>
                <a:ext uri="{FF2B5EF4-FFF2-40B4-BE49-F238E27FC236}">
                  <a16:creationId xmlns:a16="http://schemas.microsoft.com/office/drawing/2014/main" id="{FD902B4C-596B-144E-BBE5-7096E7DB7C0F}"/>
                </a:ext>
              </a:extLst>
            </p:cNvPr>
            <p:cNvSpPr/>
            <p:nvPr/>
          </p:nvSpPr>
          <p:spPr>
            <a:xfrm>
              <a:off x="1314762" y="4772977"/>
              <a:ext cx="724788" cy="2877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04FC271C-E391-234A-A0A8-B813B289C34C}"/>
              </a:ext>
            </a:extLst>
          </p:cNvPr>
          <p:cNvSpPr txBox="1"/>
          <p:nvPr/>
        </p:nvSpPr>
        <p:spPr>
          <a:xfrm>
            <a:off x="271463" y="6613432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cross_entropy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tf.reduce_sum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 y_ *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tf.log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(y) )</a:t>
            </a:r>
          </a:p>
        </p:txBody>
      </p:sp>
    </p:spTree>
    <p:extLst>
      <p:ext uri="{BB962C8B-B14F-4D97-AF65-F5344CB8AC3E}">
        <p14:creationId xmlns:p14="http://schemas.microsoft.com/office/powerpoint/2010/main" val="15230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오차 함수가 최소가 되게 학습하는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0.01</a:t>
            </a:r>
            <a:r>
              <a:rPr lang="ko-KR" altLang="en-US" dirty="0">
                <a:latin typeface="+mn-ea"/>
                <a:cs typeface="Arial Unicode MS"/>
              </a:rPr>
              <a:t>은 학습 계수인데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경사하강법</a:t>
            </a:r>
            <a:r>
              <a:rPr lang="en-US" altLang="ko-KR" dirty="0">
                <a:latin typeface="+mn-ea"/>
                <a:cs typeface="Arial Unicode MS"/>
              </a:rPr>
              <a:t>(Steepest descent method)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TensorFlow</a:t>
            </a:r>
            <a:r>
              <a:rPr lang="ko-KR" altLang="en-US" dirty="0">
                <a:latin typeface="+mn-ea"/>
                <a:cs typeface="Arial Unicode MS"/>
              </a:rPr>
              <a:t>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가중치 </a:t>
            </a:r>
            <a:r>
              <a:rPr lang="en-US" altLang="ko-KR" dirty="0">
                <a:latin typeface="+mn-ea"/>
                <a:cs typeface="Arial Unicode MS"/>
              </a:rPr>
              <a:t>W</a:t>
            </a:r>
            <a:r>
              <a:rPr lang="ko-KR" altLang="en-US" dirty="0">
                <a:latin typeface="+mn-ea"/>
                <a:cs typeface="Arial Unicode MS"/>
              </a:rPr>
              <a:t>와 바이어스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의 값을 자동으로 변경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D06E3B4-055A-1046-8515-DF8DC868CE0E}"/>
              </a:ext>
            </a:extLst>
          </p:cNvPr>
          <p:cNvSpPr txBox="1"/>
          <p:nvPr/>
        </p:nvSpPr>
        <p:spPr>
          <a:xfrm>
            <a:off x="271463" y="1565275"/>
            <a:ext cx="9601201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22720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optimizer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tf.train.GradientDescentOptimizer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(0.01)</a:t>
            </a:r>
          </a:p>
          <a:p>
            <a:pPr marL="157480" marR="227203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train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optimizer.minimize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cross_entropy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16993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6769" y="2225847"/>
            <a:ext cx="3352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TensorBoard</a:t>
            </a:r>
            <a:r>
              <a:rPr lang="ko-KR" altLang="en-US" sz="2400" spc="-200" dirty="0">
                <a:latin typeface="+mn-ea"/>
                <a:ea typeface="+mn-ea"/>
              </a:rPr>
              <a:t>로 시각화하기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TensorBoard</a:t>
            </a:r>
            <a:endParaRPr lang="en-US" altLang="ko-KR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알고리즘을 시각화 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01306"/>
            <a:ext cx="3224400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en-US" altLang="ko-KR"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5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5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TensorBoard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 특징 중 하나는 데이터의 흐름을 시각화할 수 있다는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것이다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시각화하는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도구가 이번 절에서 다루는 “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TensorBoard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”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인데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이용해 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의 동작을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시각적으로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확인하는 방법을 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TensorBoard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의</a:t>
            </a: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사용법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에는 데이터의 흐름을  시각화하는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TensorBoard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라는 도구가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식을 잘 모르는 사람도 시각적으로 쉽게 이해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05688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Arial Unicode MS"/>
                <a:cs typeface="Arial Unicode MS"/>
              </a:rPr>
              <a:t>곱셈하는  코드를 </a:t>
            </a:r>
            <a:r>
              <a:rPr lang="ko-KR" altLang="en-US" sz="2400" spc="-120" dirty="0" smtClean="0">
                <a:solidFill>
                  <a:srgbClr val="231F20"/>
                </a:solidFill>
                <a:latin typeface="Arial Unicode MS"/>
                <a:cs typeface="Arial Unicode MS"/>
              </a:rPr>
              <a:t>시각화 해보기</a:t>
            </a:r>
            <a:endParaRPr lang="ko-KR" altLang="en-US" sz="2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4747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latin typeface="+mn-ea"/>
              </a:rPr>
              <a:t>file:</a:t>
            </a:r>
            <a:r>
              <a:rPr lang="en-US" altLang="ko-KR" spc="25" dirty="0">
                <a:latin typeface="+mn-ea"/>
              </a:rPr>
              <a:t> </a:t>
            </a:r>
            <a:r>
              <a:rPr lang="en-US" altLang="ko-KR" spc="15" dirty="0" err="1">
                <a:latin typeface="+mn-ea"/>
              </a:rPr>
              <a:t>src</a:t>
            </a:r>
            <a:r>
              <a:rPr lang="en-US" altLang="ko-KR" spc="15" dirty="0">
                <a:latin typeface="+mn-ea"/>
              </a:rPr>
              <a:t>/ch5/</a:t>
            </a:r>
            <a:r>
              <a:rPr lang="en-US" altLang="ko-KR" spc="15" dirty="0" err="1">
                <a:latin typeface="+mn-ea"/>
              </a:rPr>
              <a:t>tb-mul.py</a:t>
            </a:r>
            <a:endParaRPr lang="en-US" altLang="ko-KR" dirty="0">
              <a:latin typeface="+mn-ea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플로우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(20,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name="a")</a:t>
            </a:r>
          </a:p>
          <a:p>
            <a:pPr marL="14288" marR="3470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(30,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name="b")  </a:t>
            </a:r>
          </a:p>
          <a:p>
            <a:pPr marL="14288" marR="34709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mul_op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7045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37045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tf.summary.FileWriter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graph=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sess.graph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7045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</a:p>
          <a:p>
            <a:pPr marL="14288" marR="37045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mul_op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DF679D-F9FC-AD4A-B127-B3180FE9D4E4}"/>
              </a:ext>
            </a:extLst>
          </p:cNvPr>
          <p:cNvSpPr/>
          <p:nvPr/>
        </p:nvSpPr>
        <p:spPr>
          <a:xfrm flipV="1">
            <a:off x="232569" y="5756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950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18798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폴더 만들기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프로그램 실행하기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tb-mul.py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600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1E2C00B-B76C-6C43-BA63-319001580427}"/>
              </a:ext>
            </a:extLst>
          </p:cNvPr>
          <p:cNvSpPr txBox="1"/>
          <p:nvPr/>
        </p:nvSpPr>
        <p:spPr>
          <a:xfrm>
            <a:off x="271463" y="2422589"/>
            <a:ext cx="95250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 smtClean="0">
                <a:solidFill>
                  <a:srgbClr val="231F20"/>
                </a:solidFill>
                <a:latin typeface="+mn-ea"/>
                <a:cs typeface="Arial Unicode MS"/>
              </a:rPr>
              <a:t>TensorBoard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로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확인하기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5D3BE5E-2502-0542-8469-DCF17C299194}"/>
              </a:ext>
            </a:extLst>
          </p:cNvPr>
          <p:cNvSpPr txBox="1"/>
          <p:nvPr/>
        </p:nvSpPr>
        <p:spPr>
          <a:xfrm>
            <a:off x="239829" y="296206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Starting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b'28' on port 6006</a:t>
            </a:r>
          </a:p>
        </p:txBody>
      </p:sp>
    </p:spTree>
    <p:extLst>
      <p:ext uri="{BB962C8B-B14F-4D97-AF65-F5344CB8AC3E}">
        <p14:creationId xmlns:p14="http://schemas.microsoft.com/office/powerpoint/2010/main" val="2892537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“localhost:6006”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접근해서 확인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현재 단계에서는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EVENTS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IMAGES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등이 없으므로 화면 상부에 있는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GRAPHS”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클릭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78E942F-79B4-2A44-8D76-7C46A49542A7}"/>
              </a:ext>
            </a:extLst>
          </p:cNvPr>
          <p:cNvSpPr/>
          <p:nvPr/>
        </p:nvSpPr>
        <p:spPr>
          <a:xfrm>
            <a:off x="461169" y="1031875"/>
            <a:ext cx="7772400" cy="652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555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Arial Unicode MS"/>
                <a:cs typeface="Arial Unicode MS"/>
              </a:rPr>
              <a:t>변수를 사용하는 경우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601199" cy="6209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tb-add.py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상수와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선언하기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(100,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name="a")  </a:t>
            </a:r>
          </a:p>
          <a:p>
            <a:pPr marL="14288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(200,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name="b")  </a:t>
            </a:r>
          </a:p>
          <a:p>
            <a:pPr marL="14288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(300,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name="c")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(0,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name="v")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848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곱셈을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수행하는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28486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calc_op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assign_op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tf.assign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(v,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calc_op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71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37122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tf.Session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tf.train.SummaryWriter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graph=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sess.graph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>
              <a:spcBef>
                <a:spcPts val="34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666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14288" marR="36664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assign_op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</a:p>
          <a:p>
            <a:pPr marL="14288" marR="3666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sess.run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(v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158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66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98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ko-KR" altLang="en-US" sz="2400" spc="-175" dirty="0">
                <a:solidFill>
                  <a:srgbClr val="414042"/>
                </a:solidFill>
                <a:latin typeface="+mn-ea"/>
                <a:cs typeface="Arial Unicode MS"/>
              </a:rPr>
              <a:t>신경망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인간의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신경망을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본 따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만든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네트워크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구조를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의미</a:t>
            </a:r>
            <a:endParaRPr lang="en-US" altLang="ko-KR" spc="-1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컴퓨터에게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학습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능력을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갖게 해서 여러 가지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문제를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해결하기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위한 접근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방법</a:t>
            </a: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인간의 뇌에는 수많은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신경 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세포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뉴런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가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있음</a:t>
            </a:r>
            <a:endParaRPr lang="en-US" altLang="ko-KR" spc="-10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하나의 뉴런은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다른 </a:t>
            </a:r>
            <a:r>
              <a:rPr lang="ko-KR" altLang="en-US" spc="-140" dirty="0" err="1">
                <a:solidFill>
                  <a:srgbClr val="231F20"/>
                </a:solidFill>
                <a:latin typeface="+mn-ea"/>
                <a:cs typeface="Arial Unicode MS"/>
              </a:rPr>
              <a:t>뉴런에게서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신호를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받고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 </a:t>
            </a:r>
            <a:r>
              <a:rPr lang="ko-KR" altLang="en-US" spc="-140" dirty="0" smtClean="0">
                <a:solidFill>
                  <a:srgbClr val="231F20"/>
                </a:solidFill>
                <a:latin typeface="+mn-ea"/>
                <a:cs typeface="Arial Unicode MS"/>
              </a:rPr>
              <a:t>다른 </a:t>
            </a:r>
            <a:r>
              <a:rPr lang="ko-KR" altLang="en-US" spc="-140" dirty="0" err="1" smtClean="0">
                <a:solidFill>
                  <a:srgbClr val="231F20"/>
                </a:solidFill>
                <a:latin typeface="+mn-ea"/>
                <a:cs typeface="Arial Unicode MS"/>
              </a:rPr>
              <a:t>뉴런에게</a:t>
            </a:r>
            <a:r>
              <a:rPr lang="ko-KR" altLang="en-US" spc="-140" dirty="0" smtClean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신호를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전달하는 역할</a:t>
            </a:r>
            <a:endParaRPr lang="en-US" altLang="ko-KR" spc="-13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뇌는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이러한 신호의 흐름을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기반으로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다양한 정보를 생성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265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컴퓨터로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구현한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것이 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신경망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6E1DDF2-4705-9C48-B6B1-B1E94B68E55C}"/>
              </a:ext>
            </a:extLst>
          </p:cNvPr>
          <p:cNvSpPr/>
          <p:nvPr/>
        </p:nvSpPr>
        <p:spPr>
          <a:xfrm>
            <a:off x="2213769" y="3775075"/>
            <a:ext cx="5410200" cy="366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969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11B73B9A-8DF0-7746-87D4-A3ABF3C8284C}"/>
              </a:ext>
            </a:extLst>
          </p:cNvPr>
          <p:cNvSpPr txBox="1"/>
          <p:nvPr/>
        </p:nvSpPr>
        <p:spPr>
          <a:xfrm>
            <a:off x="233362" y="269875"/>
            <a:ext cx="9601201" cy="2653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로그 폴더 내부의 파일 제거하기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/*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프로그램 실행하기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tb-add.py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60100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D28D998-7447-7543-B3C6-0A02EEAF4554}"/>
              </a:ext>
            </a:extLst>
          </p:cNvPr>
          <p:cNvSpPr/>
          <p:nvPr/>
        </p:nvSpPr>
        <p:spPr>
          <a:xfrm>
            <a:off x="232569" y="3089275"/>
            <a:ext cx="7696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85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92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머신 러닝을 수행하는 프로그램을 </a:t>
            </a:r>
            <a:r>
              <a:rPr lang="en-US" altLang="ko-KR" sz="2400" spc="-120" dirty="0" err="1" smtClean="0">
                <a:solidFill>
                  <a:srgbClr val="231F20"/>
                </a:solidFill>
                <a:latin typeface="+mn-ea"/>
                <a:cs typeface="Arial Unicode MS"/>
              </a:rPr>
              <a:t>TensorBoard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에 출력하기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이전 절에서 만든 프로그램에  다음과 같은 한 줄을 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추가</a:t>
            </a:r>
            <a:endParaRPr lang="ko-KR" altLang="en-US" sz="2400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C9D8113-AB46-0A4A-AB3E-61FE6C075A02}"/>
              </a:ext>
            </a:extLst>
          </p:cNvPr>
          <p:cNvSpPr txBox="1"/>
          <p:nvPr/>
        </p:nvSpPr>
        <p:spPr>
          <a:xfrm>
            <a:off x="233362" y="1349919"/>
            <a:ext cx="9601201" cy="3327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tf.train.SummaryWriter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", graph=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sess.graph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75B0B2A-FBFE-D24C-8CD9-94C529D0F9AF}"/>
              </a:ext>
            </a:extLst>
          </p:cNvPr>
          <p:cNvSpPr txBox="1"/>
          <p:nvPr/>
        </p:nvSpPr>
        <p:spPr>
          <a:xfrm>
            <a:off x="233361" y="1918355"/>
            <a:ext cx="9601201" cy="856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/*</a:t>
            </a: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tb-bmi.py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058517A-4229-7F49-8411-351DD4B28060}"/>
              </a:ext>
            </a:extLst>
          </p:cNvPr>
          <p:cNvSpPr/>
          <p:nvPr/>
        </p:nvSpPr>
        <p:spPr>
          <a:xfrm>
            <a:off x="232569" y="2860675"/>
            <a:ext cx="9563894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274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TensorBoard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를 보기 </a:t>
            </a:r>
            <a:r>
              <a:rPr lang="ko-KR" altLang="en-US" sz="2400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쉽게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정리하기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에서는 상수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변수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플레이스홀더에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name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속성으로 이름을 붙일 수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355600" marR="12065" indent="-34290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tb.name_scope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()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메서드를  이용하면  처리를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스코프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단위로 분할 가능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ko-KR" altLang="en-US" sz="2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C9D8113-AB46-0A4A-AB3E-61FE6C075A02}"/>
              </a:ext>
            </a:extLst>
          </p:cNvPr>
          <p:cNvSpPr txBox="1"/>
          <p:nvPr/>
        </p:nvSpPr>
        <p:spPr>
          <a:xfrm>
            <a:off x="233362" y="1349919"/>
            <a:ext cx="9601201" cy="201593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플레이스홀더로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이름 붙이기</a:t>
            </a: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(tf.float32, [None, 2], name="x") </a:t>
            </a: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y_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(tf.float32, [None, 3], name="y_")</a:t>
            </a:r>
          </a:p>
          <a:p>
            <a:pPr marL="143510" marR="86360">
              <a:spcBef>
                <a:spcPts val="65"/>
              </a:spcBef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변수에 이름 붙이기</a:t>
            </a: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([2, 3]), name="W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");	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가중치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([3]), name="b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");	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바이어스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E91D60-2240-C54E-9024-129F2AF12ECC}"/>
              </a:ext>
            </a:extLst>
          </p:cNvPr>
          <p:cNvSpPr txBox="1"/>
          <p:nvPr/>
        </p:nvSpPr>
        <p:spPr>
          <a:xfrm>
            <a:off x="233362" y="4765675"/>
            <a:ext cx="9601201" cy="216982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interface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스코프로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묶기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tf.name_scope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('interface')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scope:</a:t>
            </a: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3]),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name="W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가중치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tf.zeros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([3]),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name="b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");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바이어스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소프트맥스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회귀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</a:p>
          <a:p>
            <a:pPr marL="15748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tf.name_scope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scope:</a:t>
            </a: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tf.nn.softmax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tf.matmul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147208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4C9D8113-AB46-0A4A-AB3E-61FE6C075A02}"/>
              </a:ext>
            </a:extLst>
          </p:cNvPr>
          <p:cNvSpPr txBox="1"/>
          <p:nvPr/>
        </p:nvSpPr>
        <p:spPr>
          <a:xfrm>
            <a:off x="233362" y="346075"/>
            <a:ext cx="9601201" cy="360098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latin typeface="+mn-ea"/>
                <a:cs typeface="나눔고딕코딩"/>
              </a:rPr>
              <a:t># loss </a:t>
            </a:r>
            <a:r>
              <a:rPr lang="ko-KR" altLang="en-US" dirty="0">
                <a:latin typeface="+mn-ea"/>
                <a:cs typeface="나눔고딕코딩"/>
              </a:rPr>
              <a:t>계산을 </a:t>
            </a:r>
            <a:r>
              <a:rPr lang="ko-KR" altLang="en-US" dirty="0" err="1">
                <a:latin typeface="+mn-ea"/>
                <a:cs typeface="나눔고딕코딩"/>
              </a:rPr>
              <a:t>스코프로</a:t>
            </a:r>
            <a:r>
              <a:rPr lang="ko-KR" altLang="en-US" dirty="0">
                <a:latin typeface="+mn-ea"/>
                <a:cs typeface="나눔고딕코딩"/>
              </a:rPr>
              <a:t> 묶기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with </a:t>
            </a:r>
            <a:r>
              <a:rPr lang="en-US" altLang="ko-KR" dirty="0" err="1">
                <a:latin typeface="+mn-ea"/>
                <a:cs typeface="나눔고딕코딩"/>
              </a:rPr>
              <a:t>tf.name_scope</a:t>
            </a:r>
            <a:r>
              <a:rPr lang="en-US" altLang="ko-KR" dirty="0">
                <a:latin typeface="+mn-ea"/>
                <a:cs typeface="나눔고딕코딩"/>
              </a:rPr>
              <a:t>('loss') as scope: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	</a:t>
            </a:r>
            <a:r>
              <a:rPr lang="en-US" altLang="ko-KR" dirty="0" err="1">
                <a:latin typeface="+mn-ea"/>
                <a:cs typeface="나눔고딕코딩"/>
              </a:rPr>
              <a:t>cross_entropy</a:t>
            </a:r>
            <a:r>
              <a:rPr lang="en-US" altLang="ko-KR" dirty="0">
                <a:latin typeface="+mn-ea"/>
                <a:cs typeface="나눔고딕코딩"/>
              </a:rPr>
              <a:t> = -</a:t>
            </a:r>
            <a:r>
              <a:rPr lang="en-US" altLang="ko-KR" dirty="0" err="1">
                <a:latin typeface="+mn-ea"/>
                <a:cs typeface="나눔고딕코딩"/>
              </a:rPr>
              <a:t>tf.reduce_sum</a:t>
            </a:r>
            <a:r>
              <a:rPr lang="en-US" altLang="ko-KR" dirty="0">
                <a:latin typeface="+mn-ea"/>
                <a:cs typeface="나눔고딕코딩"/>
              </a:rPr>
              <a:t>(y_ * tf.log(y))</a:t>
            </a:r>
          </a:p>
          <a:p>
            <a:pPr marL="157480"/>
            <a:endParaRPr lang="en-US" altLang="ko-KR" dirty="0">
              <a:latin typeface="+mn-ea"/>
              <a:cs typeface="나눔고딕코딩"/>
            </a:endParaRP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# training </a:t>
            </a:r>
            <a:r>
              <a:rPr lang="ko-KR" altLang="en-US" dirty="0">
                <a:latin typeface="+mn-ea"/>
                <a:cs typeface="나눔고딕코딩"/>
              </a:rPr>
              <a:t>계산을 </a:t>
            </a:r>
            <a:r>
              <a:rPr lang="ko-KR" altLang="en-US" dirty="0" err="1">
                <a:latin typeface="+mn-ea"/>
                <a:cs typeface="나눔고딕코딩"/>
              </a:rPr>
              <a:t>스코프로</a:t>
            </a:r>
            <a:r>
              <a:rPr lang="ko-KR" altLang="en-US" dirty="0">
                <a:latin typeface="+mn-ea"/>
                <a:cs typeface="나눔고딕코딩"/>
              </a:rPr>
              <a:t> 묶기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with </a:t>
            </a:r>
            <a:r>
              <a:rPr lang="en-US" altLang="ko-KR" dirty="0" err="1">
                <a:latin typeface="+mn-ea"/>
                <a:cs typeface="나눔고딕코딩"/>
              </a:rPr>
              <a:t>tf.name_scope</a:t>
            </a:r>
            <a:r>
              <a:rPr lang="en-US" altLang="ko-KR" dirty="0">
                <a:latin typeface="+mn-ea"/>
                <a:cs typeface="나눔고딕코딩"/>
              </a:rPr>
              <a:t>('training') as scope: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	optimizer = </a:t>
            </a:r>
            <a:r>
              <a:rPr lang="en-US" altLang="ko-KR" dirty="0" err="1">
                <a:latin typeface="+mn-ea"/>
                <a:cs typeface="나눔고딕코딩"/>
              </a:rPr>
              <a:t>tf.train.GradientDescentOptimizer</a:t>
            </a:r>
            <a:r>
              <a:rPr lang="en-US" altLang="ko-KR" dirty="0">
                <a:latin typeface="+mn-ea"/>
                <a:cs typeface="나눔고딕코딩"/>
              </a:rPr>
              <a:t>(0.01)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	train = </a:t>
            </a:r>
            <a:r>
              <a:rPr lang="en-US" altLang="ko-KR" dirty="0" err="1">
                <a:latin typeface="+mn-ea"/>
                <a:cs typeface="나눔고딕코딩"/>
              </a:rPr>
              <a:t>optimizer.minimize</a:t>
            </a:r>
            <a:r>
              <a:rPr lang="en-US" altLang="ko-KR" dirty="0">
                <a:latin typeface="+mn-ea"/>
                <a:cs typeface="나눔고딕코딩"/>
              </a:rPr>
              <a:t>(</a:t>
            </a:r>
            <a:r>
              <a:rPr lang="en-US" altLang="ko-KR" dirty="0" err="1">
                <a:latin typeface="+mn-ea"/>
                <a:cs typeface="나눔고딕코딩"/>
              </a:rPr>
              <a:t>cross_entropy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</a:p>
          <a:p>
            <a:pPr marL="157480"/>
            <a:endParaRPr lang="en-US" altLang="ko-KR" dirty="0">
              <a:latin typeface="+mn-ea"/>
              <a:cs typeface="나눔고딕코딩"/>
            </a:endParaRP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# accuracy </a:t>
            </a:r>
            <a:r>
              <a:rPr lang="ko-KR" altLang="en-US" dirty="0">
                <a:latin typeface="+mn-ea"/>
                <a:cs typeface="나눔고딕코딩"/>
              </a:rPr>
              <a:t>계산을 </a:t>
            </a:r>
            <a:r>
              <a:rPr lang="ko-KR" altLang="en-US" dirty="0" err="1">
                <a:latin typeface="+mn-ea"/>
                <a:cs typeface="나눔고딕코딩"/>
              </a:rPr>
              <a:t>스코프로</a:t>
            </a:r>
            <a:r>
              <a:rPr lang="ko-KR" altLang="en-US" dirty="0">
                <a:latin typeface="+mn-ea"/>
                <a:cs typeface="나눔고딕코딩"/>
              </a:rPr>
              <a:t> 묶기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with </a:t>
            </a:r>
            <a:r>
              <a:rPr lang="en-US" altLang="ko-KR" dirty="0" err="1">
                <a:latin typeface="+mn-ea"/>
                <a:cs typeface="나눔고딕코딩"/>
              </a:rPr>
              <a:t>tf.name_scope</a:t>
            </a:r>
            <a:r>
              <a:rPr lang="en-US" altLang="ko-KR" dirty="0">
                <a:latin typeface="+mn-ea"/>
                <a:cs typeface="나눔고딕코딩"/>
              </a:rPr>
              <a:t>('accuracy') as scope: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	predict = </a:t>
            </a:r>
            <a:r>
              <a:rPr lang="en-US" altLang="ko-KR" dirty="0" err="1">
                <a:latin typeface="+mn-ea"/>
                <a:cs typeface="나눔고딕코딩"/>
              </a:rPr>
              <a:t>tf.equal</a:t>
            </a:r>
            <a:r>
              <a:rPr lang="en-US" altLang="ko-KR" dirty="0">
                <a:latin typeface="+mn-ea"/>
                <a:cs typeface="나눔고딕코딩"/>
              </a:rPr>
              <a:t>(</a:t>
            </a:r>
            <a:r>
              <a:rPr lang="en-US" altLang="ko-KR" dirty="0" err="1">
                <a:latin typeface="+mn-ea"/>
                <a:cs typeface="나눔고딕코딩"/>
              </a:rPr>
              <a:t>tf.argmax</a:t>
            </a:r>
            <a:r>
              <a:rPr lang="en-US" altLang="ko-KR" dirty="0">
                <a:latin typeface="+mn-ea"/>
                <a:cs typeface="나눔고딕코딩"/>
              </a:rPr>
              <a:t>(y, 1), </a:t>
            </a:r>
            <a:r>
              <a:rPr lang="en-US" altLang="ko-KR" dirty="0" err="1">
                <a:latin typeface="+mn-ea"/>
                <a:cs typeface="나눔고딕코딩"/>
              </a:rPr>
              <a:t>tf.argmax</a:t>
            </a:r>
            <a:r>
              <a:rPr lang="en-US" altLang="ko-KR" dirty="0">
                <a:latin typeface="+mn-ea"/>
                <a:cs typeface="나눔고딕코딩"/>
              </a:rPr>
              <a:t>(y_,1))</a:t>
            </a:r>
          </a:p>
          <a:p>
            <a:pPr marL="157480"/>
            <a:r>
              <a:rPr lang="en-US" altLang="ko-KR" dirty="0">
                <a:latin typeface="+mn-ea"/>
                <a:cs typeface="나눔고딕코딩"/>
              </a:rPr>
              <a:t>	accuracy = </a:t>
            </a:r>
            <a:r>
              <a:rPr lang="en-US" altLang="ko-KR" dirty="0" err="1">
                <a:latin typeface="+mn-ea"/>
                <a:cs typeface="나눔고딕코딩"/>
              </a:rPr>
              <a:t>tf.reduce_mean</a:t>
            </a:r>
            <a:r>
              <a:rPr lang="en-US" altLang="ko-KR" dirty="0">
                <a:latin typeface="+mn-ea"/>
                <a:cs typeface="나눔고딕코딩"/>
              </a:rPr>
              <a:t>(</a:t>
            </a:r>
            <a:r>
              <a:rPr lang="en-US" altLang="ko-KR" dirty="0" err="1">
                <a:latin typeface="+mn-ea"/>
                <a:cs typeface="나눔고딕코딩"/>
              </a:rPr>
              <a:t>tf.cast</a:t>
            </a:r>
            <a:r>
              <a:rPr lang="en-US" altLang="ko-KR" dirty="0">
                <a:latin typeface="+mn-ea"/>
                <a:cs typeface="나눔고딕코딩"/>
              </a:rPr>
              <a:t>(predict, tf.float32</a:t>
            </a:r>
            <a:r>
              <a:rPr lang="en-US" altLang="ko-KR" dirty="0" smtClean="0"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FE497F0-7E59-0E46-8C84-6E91B267901E}"/>
              </a:ext>
            </a:extLst>
          </p:cNvPr>
          <p:cNvSpPr txBox="1"/>
          <p:nvPr/>
        </p:nvSpPr>
        <p:spPr>
          <a:xfrm>
            <a:off x="233361" y="4156075"/>
            <a:ext cx="9601201" cy="2266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이전 결과 제거하기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/*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프로그램 실행하기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tb-bmi2.py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tensorboard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log_dir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6586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1748A514-CDBD-4240-8229-012CD6EFE5D7}"/>
              </a:ext>
            </a:extLst>
          </p:cNvPr>
          <p:cNvSpPr/>
          <p:nvPr/>
        </p:nvSpPr>
        <p:spPr>
          <a:xfrm>
            <a:off x="156369" y="193675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57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17642B75-E5A1-B54A-B8F3-EADDFB89B9BE}"/>
              </a:ext>
            </a:extLst>
          </p:cNvPr>
          <p:cNvSpPr/>
          <p:nvPr/>
        </p:nvSpPr>
        <p:spPr>
          <a:xfrm>
            <a:off x="1223168" y="574675"/>
            <a:ext cx="8843169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014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E20A6B9-6A11-CD4F-B8C1-290BF3CB9CA3}"/>
              </a:ext>
            </a:extLst>
          </p:cNvPr>
          <p:cNvSpPr/>
          <p:nvPr/>
        </p:nvSpPr>
        <p:spPr>
          <a:xfrm>
            <a:off x="689769" y="193675"/>
            <a:ext cx="8915400" cy="735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914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29CB62C-9F38-504E-810E-496A616D203A}"/>
              </a:ext>
            </a:extLst>
          </p:cNvPr>
          <p:cNvSpPr/>
          <p:nvPr/>
        </p:nvSpPr>
        <p:spPr>
          <a:xfrm>
            <a:off x="156369" y="498475"/>
            <a:ext cx="100584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15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6769" y="2225847"/>
            <a:ext cx="3352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TensorBoard</a:t>
            </a:r>
            <a:r>
              <a:rPr lang="ko-KR" altLang="en-US" sz="2400" spc="-200" dirty="0">
                <a:latin typeface="+mn-ea"/>
                <a:ea typeface="+mn-ea"/>
              </a:rPr>
              <a:t>로 </a:t>
            </a:r>
            <a:r>
              <a:rPr lang="ko-KR" altLang="en-US" sz="2400" spc="-200" dirty="0" err="1">
                <a:latin typeface="+mn-ea"/>
                <a:ea typeface="+mn-ea"/>
              </a:rPr>
              <a:t>딥러닝</a:t>
            </a:r>
            <a:r>
              <a:rPr lang="ko-KR" altLang="en-US" sz="2400" spc="-200" dirty="0">
                <a:latin typeface="+mn-ea"/>
                <a:ea typeface="+mn-ea"/>
              </a:rPr>
              <a:t> 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딥러닝의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구조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실습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01306"/>
            <a:ext cx="3224400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endParaRPr lang="en-US" altLang="ko-KR" spc="-3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229600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지금까지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와 관련된 기본적인 내용을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그럼 본격적으로 신경망의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층들을 만들고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결합해서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수행해 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2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딥러닝의</a:t>
            </a:r>
            <a:r>
              <a:rPr lang="ko-KR" altLang="en-US" sz="2400" dirty="0">
                <a:latin typeface="+mn-ea"/>
                <a:cs typeface="Arial Unicode MS"/>
              </a:rPr>
              <a:t> 구조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딥러닝은</a:t>
            </a:r>
            <a:r>
              <a:rPr lang="ko-KR" altLang="en-US" dirty="0">
                <a:latin typeface="+mn-ea"/>
                <a:cs typeface="Arial Unicode MS"/>
              </a:rPr>
              <a:t> 신경망을 여러 층 결합한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처리에 높은 성능을 발휘하는 “</a:t>
            </a:r>
            <a:r>
              <a:rPr lang="ko-KR" altLang="en-US" dirty="0" err="1">
                <a:latin typeface="+mn-ea"/>
                <a:cs typeface="Arial Unicode MS"/>
              </a:rPr>
              <a:t>합성곱</a:t>
            </a:r>
            <a:r>
              <a:rPr lang="ko-KR" altLang="en-US" dirty="0">
                <a:latin typeface="+mn-ea"/>
                <a:cs typeface="Arial Unicode MS"/>
              </a:rPr>
              <a:t> 신경망”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합성곱</a:t>
            </a:r>
            <a:r>
              <a:rPr lang="ko-KR" altLang="en-US" dirty="0">
                <a:latin typeface="+mn-ea"/>
                <a:cs typeface="Arial Unicode MS"/>
              </a:rPr>
              <a:t> 신경망</a:t>
            </a:r>
            <a:r>
              <a:rPr lang="en-US" altLang="ko-KR" dirty="0">
                <a:latin typeface="+mn-ea"/>
                <a:cs typeface="Arial Unicode MS"/>
              </a:rPr>
              <a:t>(Convolutional Neural Network: CNN)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ko-KR" altLang="en-US" dirty="0" err="1">
                <a:latin typeface="+mn-ea"/>
                <a:cs typeface="Arial Unicode MS"/>
              </a:rPr>
              <a:t>입력층과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출력층</a:t>
            </a:r>
            <a:r>
              <a:rPr lang="ko-KR" altLang="en-US" dirty="0">
                <a:latin typeface="+mn-ea"/>
                <a:cs typeface="Arial Unicode MS"/>
              </a:rPr>
              <a:t> 사이의 중간층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 err="1" smtClean="0">
                <a:latin typeface="+mn-ea"/>
                <a:cs typeface="Arial Unicode MS"/>
              </a:rPr>
              <a:t>은닉층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 </a:t>
            </a:r>
            <a:r>
              <a:rPr lang="ko-KR" altLang="en-US" dirty="0" err="1">
                <a:latin typeface="+mn-ea"/>
                <a:cs typeface="Arial Unicode MS"/>
              </a:rPr>
              <a:t>합성곱층과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풀링층을</a:t>
            </a:r>
            <a:r>
              <a:rPr lang="ko-KR" altLang="en-US" dirty="0">
                <a:latin typeface="+mn-ea"/>
                <a:cs typeface="Arial Unicode MS"/>
              </a:rPr>
              <a:t> 배치한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인식에서는 이미지를 흐리게 </a:t>
            </a:r>
            <a:r>
              <a:rPr lang="ko-KR" altLang="en-US" dirty="0" smtClean="0">
                <a:latin typeface="+mn-ea"/>
                <a:cs typeface="Arial Unicode MS"/>
              </a:rPr>
              <a:t>만들거나 </a:t>
            </a:r>
            <a:r>
              <a:rPr lang="ko-KR" altLang="en-US" dirty="0">
                <a:latin typeface="+mn-ea"/>
                <a:cs typeface="Arial Unicode MS"/>
              </a:rPr>
              <a:t>경계를 강조하는 작업을 하는데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이러한 조작을 신경망으로 하는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합성곱층과</a:t>
            </a:r>
            <a:r>
              <a:rPr lang="ko-KR" altLang="en-US" dirty="0">
                <a:latin typeface="+mn-ea"/>
                <a:cs typeface="Arial Unicode MS"/>
              </a:rPr>
              <a:t> 풀링층에서는 해상도를 낮추거나 </a:t>
            </a:r>
            <a:r>
              <a:rPr lang="ko-KR" altLang="en-US" dirty="0" err="1">
                <a:latin typeface="+mn-ea"/>
                <a:cs typeface="Arial Unicode MS"/>
              </a:rPr>
              <a:t>샘플링하는</a:t>
            </a:r>
            <a:r>
              <a:rPr lang="ko-KR" altLang="en-US" dirty="0">
                <a:latin typeface="+mn-ea"/>
                <a:cs typeface="Arial Unicode MS"/>
              </a:rPr>
              <a:t> 처리를 계속 반복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9D6A91C-09B0-1844-9ECB-38BE4F907EAC}"/>
              </a:ext>
            </a:extLst>
          </p:cNvPr>
          <p:cNvSpPr/>
          <p:nvPr/>
        </p:nvSpPr>
        <p:spPr>
          <a:xfrm>
            <a:off x="461169" y="4156075"/>
            <a:ext cx="9182894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02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여러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뉴런이 연결돼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있는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구조를 가지고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있는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망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네트워크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45" dirty="0" err="1">
                <a:solidFill>
                  <a:srgbClr val="231F20"/>
                </a:solidFill>
                <a:latin typeface="+mn-ea"/>
                <a:cs typeface="Arial Unicode MS"/>
              </a:rPr>
              <a:t>입력층에</a:t>
            </a:r>
            <a:r>
              <a:rPr lang="ko-KR" altLang="en-US" spc="-145" dirty="0">
                <a:solidFill>
                  <a:srgbClr val="231F20"/>
                </a:solidFill>
                <a:latin typeface="+mn-ea"/>
                <a:cs typeface="Arial Unicode MS"/>
              </a:rPr>
              <a:t> 학습시키고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싶은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입력</a:t>
            </a:r>
            <a:endParaRPr lang="en-US" altLang="ko-KR" spc="-1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데이터들이 </a:t>
            </a:r>
            <a:r>
              <a:rPr lang="ko-KR" altLang="en-US" spc="-90" dirty="0" err="1">
                <a:solidFill>
                  <a:srgbClr val="231F20"/>
                </a:solidFill>
                <a:latin typeface="+mn-ea"/>
                <a:cs typeface="Arial Unicode MS"/>
              </a:rPr>
              <a:t>입력층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중간층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05" dirty="0" err="1" smtClean="0">
                <a:solidFill>
                  <a:srgbClr val="231F20"/>
                </a:solidFill>
                <a:latin typeface="+mn-ea"/>
                <a:cs typeface="Arial Unicode MS"/>
              </a:rPr>
              <a:t>은닉층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Arial Unicode MS"/>
              </a:rPr>
              <a:t>),  </a:t>
            </a:r>
            <a:r>
              <a:rPr lang="ko-KR" altLang="en-US" spc="-135" dirty="0" err="1">
                <a:solidFill>
                  <a:srgbClr val="231F20"/>
                </a:solidFill>
                <a:latin typeface="+mn-ea"/>
                <a:cs typeface="Arial Unicode MS"/>
              </a:rPr>
              <a:t>출력층을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지나며 처리가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일어나고 최종적인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결과를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출력</a:t>
            </a:r>
            <a:endParaRPr lang="en-US" altLang="ko-KR" spc="-1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이러한 신경망을 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Arial Unicode MS"/>
              </a:rPr>
              <a:t>3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개 이상 중첩하면 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깊은 신경망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Arial Unicode MS"/>
              </a:rPr>
              <a:t>(Deep Neural Network : DNN</a:t>
            </a:r>
            <a:r>
              <a:rPr lang="en-US" altLang="ko-KR" spc="-110" dirty="0" smtClean="0">
                <a:solidFill>
                  <a:srgbClr val="231F20"/>
                </a:solidFill>
                <a:latin typeface="+mn-ea"/>
                <a:cs typeface="Arial Unicode MS"/>
              </a:rPr>
              <a:t>)”</a:t>
            </a:r>
            <a:endParaRPr lang="en-US" altLang="ko-KR" spc="-1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이를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활용한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기계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학습을 </a:t>
            </a:r>
            <a:r>
              <a:rPr lang="ko-KR" altLang="en-US" spc="-140" dirty="0" smtClean="0">
                <a:solidFill>
                  <a:srgbClr val="231F20"/>
                </a:solidFill>
                <a:latin typeface="+mn-ea"/>
                <a:cs typeface="Arial Unicode MS"/>
              </a:rPr>
              <a:t>딥 러닝이라고 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Arial Unicode MS"/>
              </a:rPr>
              <a:t>부름</a:t>
            </a:r>
            <a:endParaRPr lang="en-US" altLang="ko-KR" spc="-105" dirty="0" smtClean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35" dirty="0" err="1" smtClean="0">
                <a:solidFill>
                  <a:srgbClr val="231F20"/>
                </a:solidFill>
                <a:latin typeface="+mn-ea"/>
                <a:cs typeface="Arial Unicode MS"/>
              </a:rPr>
              <a:t>딥러닝은</a:t>
            </a:r>
            <a:r>
              <a:rPr lang="ko-KR" altLang="en-US" spc="-135" dirty="0" smtClean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대량의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데이터를 입력해서 </a:t>
            </a:r>
            <a:r>
              <a:rPr lang="ko-KR" altLang="en-US" spc="-130" dirty="0" smtClean="0">
                <a:solidFill>
                  <a:srgbClr val="231F20"/>
                </a:solidFill>
                <a:latin typeface="+mn-ea"/>
                <a:cs typeface="Arial Unicode MS"/>
              </a:rPr>
              <a:t>학습시킴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44755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합성곱층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이미지의 특징을 추출할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입력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>
                <a:latin typeface="+mn-ea"/>
                <a:cs typeface="Arial Unicode MS"/>
              </a:rPr>
              <a:t>의 일부분을 잘라내고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가중치 필터 </a:t>
            </a:r>
            <a:r>
              <a:rPr lang="en-US" altLang="ko-KR" dirty="0">
                <a:latin typeface="+mn-ea"/>
                <a:cs typeface="Arial Unicode MS"/>
              </a:rPr>
              <a:t>W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적용해 </a:t>
            </a:r>
            <a:r>
              <a:rPr lang="ko-KR" altLang="en-US" dirty="0" err="1">
                <a:latin typeface="+mn-ea"/>
                <a:cs typeface="Arial Unicode MS"/>
              </a:rPr>
              <a:t>특징맵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만들어낼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입력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>
                <a:latin typeface="+mn-ea"/>
                <a:cs typeface="Arial Unicode MS"/>
              </a:rPr>
              <a:t>의 일부분을 조금씩 자르면서 </a:t>
            </a:r>
            <a:r>
              <a:rPr lang="ko-KR" altLang="en-US" dirty="0" err="1">
                <a:latin typeface="+mn-ea"/>
                <a:cs typeface="Arial Unicode MS"/>
              </a:rPr>
              <a:t>평활화와</a:t>
            </a:r>
            <a:r>
              <a:rPr lang="ko-KR" altLang="en-US" dirty="0">
                <a:latin typeface="+mn-ea"/>
                <a:cs typeface="Arial Unicode MS"/>
              </a:rPr>
              <a:t> 윤곽선 검출 처리를 하며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특징 맵 </a:t>
            </a:r>
            <a:r>
              <a:rPr lang="en-US" altLang="ko-KR" dirty="0">
                <a:latin typeface="+mn-ea"/>
                <a:cs typeface="Arial Unicode MS"/>
              </a:rPr>
              <a:t>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추출하는 것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161B311-B341-D740-986E-E9C0C6D07822}"/>
              </a:ext>
            </a:extLst>
          </p:cNvPr>
          <p:cNvSpPr/>
          <p:nvPr/>
        </p:nvSpPr>
        <p:spPr>
          <a:xfrm>
            <a:off x="299615" y="2725975"/>
            <a:ext cx="9000754" cy="422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05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8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풀링층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합성곱층으로 얻은 </a:t>
            </a:r>
            <a:r>
              <a:rPr lang="ko-KR" altLang="en-US" dirty="0" err="1">
                <a:latin typeface="+mn-ea"/>
                <a:cs typeface="Arial Unicode MS"/>
              </a:rPr>
              <a:t>특징맵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축소하는 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특징을 유지한 상태로 축소하므로 위치변경으로 인한 결과 변화를 막아줌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직선을 인식할 때 직선이 아주 미세하게 흐트러져 있어도 직선이라고 인식할 수 있게 해줌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특징의 최댓값을 사용하는 최대 </a:t>
            </a:r>
            <a:r>
              <a:rPr lang="ko-KR" altLang="en-US" dirty="0" err="1">
                <a:latin typeface="+mn-ea"/>
                <a:cs typeface="Arial Unicode MS"/>
              </a:rPr>
              <a:t>풀링</a:t>
            </a:r>
            <a:r>
              <a:rPr lang="en-US" altLang="ko-KR" dirty="0">
                <a:latin typeface="+mn-ea"/>
                <a:cs typeface="Arial Unicode MS"/>
              </a:rPr>
              <a:t>(max pooling)</a:t>
            </a:r>
            <a:r>
              <a:rPr lang="ko-KR" altLang="en-US" dirty="0">
                <a:latin typeface="+mn-ea"/>
                <a:cs typeface="Arial Unicode MS"/>
              </a:rPr>
              <a:t>과 평균값을 사용하는 평균 </a:t>
            </a:r>
            <a:r>
              <a:rPr lang="ko-KR" altLang="en-US" dirty="0" err="1">
                <a:latin typeface="+mn-ea"/>
                <a:cs typeface="Arial Unicode MS"/>
              </a:rPr>
              <a:t>풀링</a:t>
            </a:r>
            <a:r>
              <a:rPr lang="ko-KR" altLang="en-US" dirty="0">
                <a:latin typeface="+mn-ea"/>
                <a:cs typeface="Arial Unicode MS"/>
              </a:rPr>
              <a:t>  </a:t>
            </a:r>
            <a:r>
              <a:rPr lang="en-US" altLang="ko-KR" dirty="0">
                <a:latin typeface="+mn-ea"/>
                <a:cs typeface="Arial Unicode MS"/>
              </a:rPr>
              <a:t>(average pooling)</a:t>
            </a:r>
            <a:endParaRPr lang="en-US" altLang="ko-KR" sz="2400" dirty="0">
              <a:latin typeface="+mn-ea"/>
              <a:cs typeface="Arial Unicode M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A6C3183-683A-DE40-AA83-A15631FAC0B1}"/>
              </a:ext>
            </a:extLst>
          </p:cNvPr>
          <p:cNvSpPr/>
          <p:nvPr/>
        </p:nvSpPr>
        <p:spPr>
          <a:xfrm>
            <a:off x="1527969" y="2860675"/>
            <a:ext cx="6553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44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96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전결합층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층의 유닛을 결합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합성곱층과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풀링층의</a:t>
            </a:r>
            <a:r>
              <a:rPr lang="ko-KR" altLang="en-US" dirty="0">
                <a:latin typeface="+mn-ea"/>
                <a:cs typeface="Arial Unicode MS"/>
              </a:rPr>
              <a:t> 결과인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차원 </a:t>
            </a:r>
            <a:r>
              <a:rPr lang="ko-KR" altLang="en-US" dirty="0" err="1">
                <a:latin typeface="+mn-ea"/>
                <a:cs typeface="Arial Unicode MS"/>
              </a:rPr>
              <a:t>특징맵을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차원으로 전개하는 역할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활성화 함수 등을 함께 사용해 특징을 더 강조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딥러닝</a:t>
            </a:r>
            <a:r>
              <a:rPr lang="ko-KR" altLang="en-US" sz="2400" dirty="0">
                <a:latin typeface="+mn-ea"/>
                <a:cs typeface="Arial Unicode MS"/>
              </a:rPr>
              <a:t> 해보기 </a:t>
            </a:r>
            <a:r>
              <a:rPr lang="en-US" altLang="ko-KR" sz="2400" dirty="0">
                <a:latin typeface="+mn-ea"/>
                <a:cs typeface="Arial Unicode MS"/>
              </a:rPr>
              <a:t>- MNIST </a:t>
            </a:r>
            <a:r>
              <a:rPr lang="ko-KR" altLang="en-US" sz="2400" dirty="0" err="1">
                <a:latin typeface="+mn-ea"/>
                <a:cs typeface="Arial Unicode MS"/>
              </a:rPr>
              <a:t>손글씨</a:t>
            </a:r>
            <a:r>
              <a:rPr lang="ko-KR" altLang="en-US" sz="2400" dirty="0">
                <a:latin typeface="+mn-ea"/>
                <a:cs typeface="Arial Unicode MS"/>
              </a:rPr>
              <a:t>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TensorFlow</a:t>
            </a:r>
            <a:r>
              <a:rPr lang="ko-KR" altLang="en-US" dirty="0">
                <a:latin typeface="+mn-ea"/>
                <a:cs typeface="Arial Unicode MS"/>
              </a:rPr>
              <a:t>에는 </a:t>
            </a:r>
            <a:r>
              <a:rPr lang="en-US" altLang="ko-KR" dirty="0">
                <a:latin typeface="+mn-ea"/>
                <a:cs typeface="Arial Unicode MS"/>
              </a:rPr>
              <a:t>MNIST </a:t>
            </a:r>
            <a:r>
              <a:rPr lang="ko-KR" altLang="en-US" dirty="0">
                <a:latin typeface="+mn-ea"/>
                <a:cs typeface="Arial Unicode MS"/>
              </a:rPr>
              <a:t>데이터를 </a:t>
            </a:r>
            <a:r>
              <a:rPr lang="ko-KR" altLang="en-US" dirty="0" smtClean="0">
                <a:latin typeface="+mn-ea"/>
                <a:cs typeface="Arial Unicode MS"/>
              </a:rPr>
              <a:t>내려 받고 </a:t>
            </a:r>
            <a:r>
              <a:rPr lang="ko-KR" altLang="en-US" dirty="0">
                <a:latin typeface="+mn-ea"/>
                <a:cs typeface="Arial Unicode MS"/>
              </a:rPr>
              <a:t>분석하는 작업을 쉽게 만들어주는 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 같은 두 줄의 코드만 작성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mnist</a:t>
            </a:r>
            <a:r>
              <a:rPr lang="ko-KR" altLang="en-US" dirty="0">
                <a:latin typeface="+mn-ea"/>
                <a:cs typeface="Arial Unicode MS"/>
              </a:rPr>
              <a:t>라는 폴더에 데이터베이스를 </a:t>
            </a:r>
            <a:r>
              <a:rPr lang="ko-KR" altLang="en-US" dirty="0" smtClean="0">
                <a:latin typeface="+mn-ea"/>
                <a:cs typeface="Arial Unicode MS"/>
              </a:rPr>
              <a:t>내려 받음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3B8F75B-36D9-F74E-8BC1-532F479D1C7B}"/>
              </a:ext>
            </a:extLst>
          </p:cNvPr>
          <p:cNvSpPr txBox="1"/>
          <p:nvPr/>
        </p:nvSpPr>
        <p:spPr>
          <a:xfrm>
            <a:off x="233362" y="4308475"/>
            <a:ext cx="9601201" cy="70666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tensorflow.examples.tutorials.mnist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input_data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input_data.read_data_sets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/",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one_hot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=True)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08267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6882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 3.5.1 (v3.5.1:37a07cee5969, Dec 5 2015, 21:12:44)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[GCC 4.2.1 (Apple Inc. build 5666) (dot 3)] 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darwin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Type "help", "copyright", "credits" or "license" for more information.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tensorflow.examples.tutorials.mnist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input_data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input_data.read_data_sets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one_hot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=True)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Extracting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/train-images-idx3-ubyte.gz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훈련 전용 데이터의 이미지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mnist.train.images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array([[ 0., 0., 0., ..., 0., 0., 0.],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...,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0.]],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=float32)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/>
            </a:r>
            <a:b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</a:b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55646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49611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mnist.train.images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55000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훈련 전용 데이터의 레이블 목록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array([[ 0., 0., 0., ..., 1., 0., 0.],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...,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0., 0.],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[ 0., 0., 0., ..., 0., 1., 0.]])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55000</a:t>
            </a:r>
          </a:p>
        </p:txBody>
      </p:sp>
    </p:spTree>
    <p:extLst>
      <p:ext uri="{BB962C8B-B14F-4D97-AF65-F5344CB8AC3E}">
        <p14:creationId xmlns:p14="http://schemas.microsoft.com/office/powerpoint/2010/main" val="3195536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82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이전에 본 </a:t>
            </a:r>
            <a:r>
              <a:rPr lang="en-US" altLang="ko-KR" dirty="0">
                <a:latin typeface="+mn-ea"/>
                <a:cs typeface="Arial Unicode MS"/>
              </a:rPr>
              <a:t>MNIST </a:t>
            </a:r>
            <a:r>
              <a:rPr lang="ko-KR" altLang="en-US" dirty="0">
                <a:latin typeface="+mn-ea"/>
                <a:cs typeface="Arial Unicode MS"/>
              </a:rPr>
              <a:t>데이터에서 레이블 데이터는 </a:t>
            </a:r>
            <a:r>
              <a:rPr lang="en-US" altLang="ko-KR" dirty="0">
                <a:latin typeface="+mn-ea"/>
                <a:cs typeface="Arial Unicode MS"/>
              </a:rPr>
              <a:t>0</a:t>
            </a:r>
            <a:r>
              <a:rPr lang="ko-KR" altLang="en-US" dirty="0" err="1">
                <a:latin typeface="+mn-ea"/>
                <a:cs typeface="Arial Unicode MS"/>
              </a:rPr>
              <a:t>부터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9 </a:t>
            </a:r>
            <a:r>
              <a:rPr lang="ko-KR" altLang="en-US" dirty="0">
                <a:latin typeface="+mn-ea"/>
                <a:cs typeface="Arial Unicode MS"/>
              </a:rPr>
              <a:t>사이의 숫자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이번에는  숫자가 아니라 배열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3B8F75B-36D9-F74E-8BC1-532F479D1C7B}"/>
              </a:ext>
            </a:extLst>
          </p:cNvPr>
          <p:cNvSpPr txBox="1"/>
          <p:nvPr/>
        </p:nvSpPr>
        <p:spPr>
          <a:xfrm>
            <a:off x="233362" y="1108075"/>
            <a:ext cx="9601201" cy="407220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첫 번째 레이블 데이터 확인</a:t>
            </a:r>
            <a:b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[0])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[0] # --- 7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array([ 0., 0., 0., 0., 0., 0., 0., 1., 0., 0.]) 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[1] # --- 3 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array([ 0., 0., 0., 1., 0., 0., 0., 0., 0., 0.]) 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[2] # --- 4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array([ 0., 0., 0., 0., 1., 0., 0., 0., 0., 0.]) 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mnist.train.labels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[3] # --- 6 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array([ 0., 0., 0., 0., 0., 0., 1., 0., 0., 0.]) </a:t>
            </a:r>
          </a:p>
        </p:txBody>
      </p:sp>
    </p:spTree>
    <p:extLst>
      <p:ext uri="{BB962C8B-B14F-4D97-AF65-F5344CB8AC3E}">
        <p14:creationId xmlns:p14="http://schemas.microsoft.com/office/powerpoint/2010/main" val="4096997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001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mnist-deep.py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tensorflow.examples.tutorials.mnist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input_data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손글씨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input_data.read_data_sets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/",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one_hot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=True)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399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pixels = 28 * 28 # 28x28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픽셀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3997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nums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0-9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사이의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플레이스홀더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1027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(tf.float32,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shape=(None,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pixels),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name="x")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027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y_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tf.placeholder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(tf.float32,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shape=(None,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name="y_")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정답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2700" marR="26479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가중치와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바이어스를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초기화하는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26479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weight_variable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(name,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shape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26479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W_init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tf.truncated_normal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(shape,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stddev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=0.1)</a:t>
            </a:r>
          </a:p>
          <a:p>
            <a:pPr marL="12700" marR="26479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W_init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W_"+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26479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</a:p>
          <a:p>
            <a:pPr marL="12700" marR="264795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bias_variable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(name,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size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b_init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tf.constant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(0.1,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shape=[size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tf.Variable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b_init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b_"+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341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2569" y="193675"/>
            <a:ext cx="96011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합성곱</a:t>
            </a:r>
            <a:r>
              <a:rPr lang="ko-KR" altLang="en-US" dirty="0"/>
              <a:t> 계층을 만드는 함수 --- (※4)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conv2d(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W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tf.nn.conv2d(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strides</a:t>
            </a:r>
            <a:r>
              <a:rPr lang="ko-KR" altLang="en-US" dirty="0"/>
              <a:t>=[1,1,1,1], </a:t>
            </a:r>
            <a:r>
              <a:rPr lang="ko-KR" altLang="en-US" dirty="0" err="1"/>
              <a:t>padding</a:t>
            </a:r>
            <a:r>
              <a:rPr lang="ko-KR" altLang="en-US" dirty="0"/>
              <a:t>='SAME')</a:t>
            </a:r>
          </a:p>
          <a:p>
            <a:endParaRPr lang="ko-KR" altLang="en-US" dirty="0"/>
          </a:p>
          <a:p>
            <a:r>
              <a:rPr lang="ko-KR" altLang="en-US" dirty="0"/>
              <a:t># 최대 </a:t>
            </a:r>
            <a:r>
              <a:rPr lang="ko-KR" altLang="en-US" dirty="0" err="1"/>
              <a:t>풀링층을</a:t>
            </a:r>
            <a:r>
              <a:rPr lang="ko-KR" altLang="en-US" dirty="0"/>
              <a:t> 만드는 함수 --- (※5)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max_pool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tf.nn.max_pool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ksize</a:t>
            </a:r>
            <a:r>
              <a:rPr lang="ko-KR" altLang="en-US" dirty="0"/>
              <a:t>=[1,2,2,1], </a:t>
            </a:r>
            <a:r>
              <a:rPr lang="ko-KR" altLang="en-US" dirty="0" err="1"/>
              <a:t>strides</a:t>
            </a:r>
            <a:r>
              <a:rPr lang="ko-KR" altLang="en-US" dirty="0"/>
              <a:t>=[1,2,2,1], </a:t>
            </a:r>
            <a:r>
              <a:rPr lang="ko-KR" altLang="en-US" dirty="0" err="1"/>
              <a:t>padding</a:t>
            </a:r>
            <a:r>
              <a:rPr lang="ko-KR" altLang="en-US" dirty="0"/>
              <a:t>='SAME')</a:t>
            </a:r>
          </a:p>
          <a:p>
            <a:endParaRPr lang="ko-KR" altLang="en-US" dirty="0"/>
          </a:p>
          <a:p>
            <a:r>
              <a:rPr lang="ko-KR" altLang="en-US" dirty="0"/>
              <a:t># 합성곱층1 --- (※6)</a:t>
            </a:r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tf.name_scope</a:t>
            </a:r>
            <a:r>
              <a:rPr lang="ko-KR" altLang="en-US" dirty="0"/>
              <a:t>('conv1')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scope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W_conv1 = </a:t>
            </a:r>
            <a:r>
              <a:rPr lang="ko-KR" altLang="en-US" dirty="0" err="1"/>
              <a:t>weight_variable</a:t>
            </a:r>
            <a:r>
              <a:rPr lang="ko-KR" altLang="en-US" dirty="0"/>
              <a:t>('conv1', [5, 5, 1, 32])</a:t>
            </a:r>
          </a:p>
          <a:p>
            <a:r>
              <a:rPr lang="ko-KR" altLang="en-US" dirty="0"/>
              <a:t>	b_conv1 = </a:t>
            </a:r>
            <a:r>
              <a:rPr lang="ko-KR" altLang="en-US" dirty="0" err="1"/>
              <a:t>bias_variable</a:t>
            </a:r>
            <a:r>
              <a:rPr lang="ko-KR" altLang="en-US" dirty="0"/>
              <a:t>('conv1', 32)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x_image</a:t>
            </a:r>
            <a:r>
              <a:rPr lang="ko-KR" altLang="en-US" dirty="0"/>
              <a:t> = </a:t>
            </a:r>
            <a:r>
              <a:rPr lang="ko-KR" altLang="en-US" dirty="0" err="1"/>
              <a:t>tf.reshape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[-1, 28, 28, 1])</a:t>
            </a:r>
          </a:p>
          <a:p>
            <a:r>
              <a:rPr lang="ko-KR" altLang="en-US" dirty="0"/>
              <a:t>	h_conv1 = </a:t>
            </a:r>
            <a:r>
              <a:rPr lang="ko-KR" altLang="en-US" dirty="0" err="1"/>
              <a:t>tf.nn.relu</a:t>
            </a:r>
            <a:r>
              <a:rPr lang="ko-KR" altLang="en-US" dirty="0"/>
              <a:t>(conv2d(</a:t>
            </a:r>
            <a:r>
              <a:rPr lang="ko-KR" altLang="en-US" dirty="0" err="1"/>
              <a:t>x_image</a:t>
            </a:r>
            <a:r>
              <a:rPr lang="ko-KR" altLang="en-US" dirty="0"/>
              <a:t>, W_conv1) + b_conv1)</a:t>
            </a:r>
          </a:p>
          <a:p>
            <a:endParaRPr lang="ko-KR" altLang="en-US" dirty="0"/>
          </a:p>
          <a:p>
            <a:r>
              <a:rPr lang="ko-KR" altLang="en-US" dirty="0"/>
              <a:t># 풀링층1 ---- (※7)</a:t>
            </a:r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tf.name_scope</a:t>
            </a:r>
            <a:r>
              <a:rPr lang="ko-KR" altLang="en-US" dirty="0"/>
              <a:t>('pool1')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scope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h_pool1 = </a:t>
            </a:r>
            <a:r>
              <a:rPr lang="ko-KR" altLang="en-US" dirty="0" err="1"/>
              <a:t>max_pool</a:t>
            </a:r>
            <a:r>
              <a:rPr lang="ko-KR" altLang="en-US" dirty="0"/>
              <a:t>(h_conv1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합성곱층</a:t>
            </a:r>
            <a:r>
              <a:rPr lang="en-US" altLang="ko-KR" dirty="0"/>
              <a:t>2 --- (※8)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('conv2') as scope:</a:t>
            </a:r>
          </a:p>
          <a:p>
            <a:r>
              <a:rPr lang="en-US" altLang="ko-KR" dirty="0"/>
              <a:t>	W_conv2 = </a:t>
            </a:r>
            <a:r>
              <a:rPr lang="en-US" altLang="ko-KR" dirty="0" err="1"/>
              <a:t>weight_variable</a:t>
            </a:r>
            <a:r>
              <a:rPr lang="en-US" altLang="ko-KR" dirty="0"/>
              <a:t>('conv2', [5, 5, 32, 64])</a:t>
            </a:r>
          </a:p>
          <a:p>
            <a:r>
              <a:rPr lang="en-US" altLang="ko-KR" dirty="0"/>
              <a:t>	b_conv2 = </a:t>
            </a:r>
            <a:r>
              <a:rPr lang="en-US" altLang="ko-KR" dirty="0" err="1"/>
              <a:t>bias_variable</a:t>
            </a:r>
            <a:r>
              <a:rPr lang="en-US" altLang="ko-KR" dirty="0"/>
              <a:t>('conv2', 64)</a:t>
            </a:r>
          </a:p>
          <a:p>
            <a:r>
              <a:rPr lang="en-US" altLang="ko-KR" dirty="0"/>
              <a:t>	h_conv2 = </a:t>
            </a:r>
            <a:r>
              <a:rPr lang="en-US" altLang="ko-KR" dirty="0" err="1"/>
              <a:t>tf.nn.relu</a:t>
            </a:r>
            <a:r>
              <a:rPr lang="en-US" altLang="ko-KR" dirty="0"/>
              <a:t>(conv2d(h_pool1, W_conv2) + b_conv2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490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69" y="331966"/>
            <a:ext cx="97535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/>
              <a:t>풀링층</a:t>
            </a:r>
            <a:r>
              <a:rPr lang="en-US" altLang="ko-KR" dirty="0"/>
              <a:t>2 --- (※9)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('pool2') as scope:</a:t>
            </a:r>
          </a:p>
          <a:p>
            <a:r>
              <a:rPr lang="en-US" altLang="ko-KR" dirty="0"/>
              <a:t>	h_pool2 = </a:t>
            </a:r>
            <a:r>
              <a:rPr lang="en-US" altLang="ko-KR" dirty="0" err="1"/>
              <a:t>max_pool</a:t>
            </a:r>
            <a:r>
              <a:rPr lang="en-US" altLang="ko-KR" dirty="0"/>
              <a:t>(h_conv2)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전결합층</a:t>
            </a:r>
            <a:r>
              <a:rPr lang="ko-KR" altLang="en-US" dirty="0"/>
              <a:t> </a:t>
            </a:r>
            <a:r>
              <a:rPr lang="en-US" altLang="ko-KR" dirty="0"/>
              <a:t>--- (※10)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</a:t>
            </a:r>
            <a:r>
              <a:rPr lang="en-US" altLang="ko-KR" dirty="0" err="1"/>
              <a:t>fully_connected</a:t>
            </a:r>
            <a:r>
              <a:rPr lang="en-US" altLang="ko-KR" dirty="0"/>
              <a:t>') as scope:</a:t>
            </a:r>
          </a:p>
          <a:p>
            <a:r>
              <a:rPr lang="en-US" altLang="ko-KR" dirty="0"/>
              <a:t>	n = 7 * 7 * 64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W_fc</a:t>
            </a:r>
            <a:r>
              <a:rPr lang="en-US" altLang="ko-KR" dirty="0"/>
              <a:t> = </a:t>
            </a:r>
            <a:r>
              <a:rPr lang="en-US" altLang="ko-KR" dirty="0" err="1"/>
              <a:t>weight_variable</a:t>
            </a:r>
            <a:r>
              <a:rPr lang="en-US" altLang="ko-KR" dirty="0"/>
              <a:t>('fc', [n, 1024])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b_fc</a:t>
            </a:r>
            <a:r>
              <a:rPr lang="en-US" altLang="ko-KR" dirty="0"/>
              <a:t> = </a:t>
            </a:r>
            <a:r>
              <a:rPr lang="en-US" altLang="ko-KR" dirty="0" err="1"/>
              <a:t>bias_variable</a:t>
            </a:r>
            <a:r>
              <a:rPr lang="en-US" altLang="ko-KR" dirty="0"/>
              <a:t>('fc', 1024)</a:t>
            </a:r>
          </a:p>
          <a:p>
            <a:r>
              <a:rPr lang="en-US" altLang="ko-KR" dirty="0"/>
              <a:t>	h_pool2_flat = </a:t>
            </a:r>
            <a:r>
              <a:rPr lang="en-US" altLang="ko-KR" dirty="0" err="1"/>
              <a:t>tf.reshape</a:t>
            </a:r>
            <a:r>
              <a:rPr lang="en-US" altLang="ko-KR" dirty="0"/>
              <a:t>(h_pool2, [-1, n])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h_fc</a:t>
            </a:r>
            <a:r>
              <a:rPr lang="en-US" altLang="ko-KR" dirty="0"/>
              <a:t> = </a:t>
            </a:r>
            <a:r>
              <a:rPr lang="en-US" altLang="ko-KR" dirty="0" err="1"/>
              <a:t>tf.nn.relu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(h_pool2_flat, </a:t>
            </a:r>
            <a:r>
              <a:rPr lang="en-US" altLang="ko-KR" dirty="0" err="1"/>
              <a:t>W_fc</a:t>
            </a:r>
            <a:r>
              <a:rPr lang="en-US" altLang="ko-KR" dirty="0"/>
              <a:t>) + </a:t>
            </a:r>
            <a:r>
              <a:rPr lang="en-US" altLang="ko-KR" dirty="0" err="1"/>
              <a:t>b_fc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드롭아웃</a:t>
            </a:r>
            <a:r>
              <a:rPr lang="en-US" altLang="ko-KR" dirty="0"/>
              <a:t>(</a:t>
            </a:r>
            <a:r>
              <a:rPr lang="ko-KR" altLang="en-US" dirty="0"/>
              <a:t>과잉 적합</a:t>
            </a:r>
            <a:r>
              <a:rPr lang="en-US" altLang="ko-KR" dirty="0"/>
              <a:t>) </a:t>
            </a:r>
            <a:r>
              <a:rPr lang="ko-KR" altLang="en-US" dirty="0"/>
              <a:t>막기 </a:t>
            </a:r>
            <a:r>
              <a:rPr lang="en-US" altLang="ko-KR" dirty="0"/>
              <a:t>--- (※11)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('dropout') as scope: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keep_prob</a:t>
            </a:r>
            <a:r>
              <a:rPr lang="en-US" altLang="ko-KR" dirty="0"/>
              <a:t>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h_fc_drop</a:t>
            </a:r>
            <a:r>
              <a:rPr lang="en-US" altLang="ko-KR" dirty="0"/>
              <a:t> = </a:t>
            </a:r>
            <a:r>
              <a:rPr lang="en-US" altLang="ko-KR" dirty="0" err="1"/>
              <a:t>tf.nn.dropout</a:t>
            </a:r>
            <a:r>
              <a:rPr lang="en-US" altLang="ko-KR" dirty="0"/>
              <a:t>(</a:t>
            </a:r>
            <a:r>
              <a:rPr lang="en-US" altLang="ko-KR" dirty="0" err="1"/>
              <a:t>h_fc</a:t>
            </a:r>
            <a:r>
              <a:rPr lang="en-US" altLang="ko-KR" dirty="0"/>
              <a:t>, </a:t>
            </a:r>
            <a:r>
              <a:rPr lang="en-US" altLang="ko-KR" dirty="0" err="1"/>
              <a:t>keep_prob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--- (※12)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('readout') as scope:</a:t>
            </a:r>
          </a:p>
          <a:p>
            <a:r>
              <a:rPr lang="en-US" altLang="ko-KR" dirty="0"/>
              <a:t>	W_fc2 = </a:t>
            </a:r>
            <a:r>
              <a:rPr lang="en-US" altLang="ko-KR" dirty="0" err="1"/>
              <a:t>weight_variable</a:t>
            </a:r>
            <a:r>
              <a:rPr lang="en-US" altLang="ko-KR" dirty="0"/>
              <a:t>('fc2', [1024, 10])</a:t>
            </a:r>
          </a:p>
          <a:p>
            <a:r>
              <a:rPr lang="en-US" altLang="ko-KR" dirty="0"/>
              <a:t>	b_fc2 = </a:t>
            </a:r>
            <a:r>
              <a:rPr lang="en-US" altLang="ko-KR" dirty="0" err="1"/>
              <a:t>bias_variable</a:t>
            </a:r>
            <a:r>
              <a:rPr lang="en-US" altLang="ko-KR" dirty="0"/>
              <a:t>('fc2', 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y_conv</a:t>
            </a:r>
            <a:r>
              <a:rPr lang="en-US" altLang="ko-KR" dirty="0"/>
              <a:t>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h_fc_drop</a:t>
            </a:r>
            <a:r>
              <a:rPr lang="en-US" altLang="ko-KR" dirty="0"/>
              <a:t>, W_fc2) + b_fc2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865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69" y="179566"/>
            <a:ext cx="9753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모델 학습시키기 </a:t>
            </a:r>
            <a:r>
              <a:rPr lang="en-US" altLang="ko-KR" dirty="0"/>
              <a:t>--- (※13)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('loss') as scope: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cross_entoropy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 * tf.log(</a:t>
            </a:r>
            <a:r>
              <a:rPr lang="en-US" altLang="ko-KR" dirty="0" err="1"/>
              <a:t>y_conv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('training') as scope:</a:t>
            </a:r>
          </a:p>
          <a:p>
            <a:r>
              <a:rPr lang="en-US" altLang="ko-KR" dirty="0"/>
              <a:t>	optimizer = </a:t>
            </a:r>
            <a:r>
              <a:rPr lang="en-US" altLang="ko-KR" dirty="0" err="1"/>
              <a:t>tf.train.AdamOptimizer</a:t>
            </a:r>
            <a:r>
              <a:rPr lang="en-US" altLang="ko-KR" dirty="0"/>
              <a:t>(1e-4)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train_step</a:t>
            </a:r>
            <a:r>
              <a:rPr lang="en-US" altLang="ko-KR" dirty="0"/>
              <a:t> = </a:t>
            </a:r>
            <a:r>
              <a:rPr lang="en-US" altLang="ko-KR" dirty="0" err="1"/>
              <a:t>optimizer.minimize</a:t>
            </a:r>
            <a:r>
              <a:rPr lang="en-US" altLang="ko-KR" dirty="0"/>
              <a:t>(</a:t>
            </a:r>
            <a:r>
              <a:rPr lang="en-US" altLang="ko-KR" dirty="0" err="1"/>
              <a:t>cross_entoropy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모델 평가하기 </a:t>
            </a:r>
            <a:r>
              <a:rPr lang="en-US" altLang="ko-KR" dirty="0"/>
              <a:t>--- (※14)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tf.name_scope</a:t>
            </a:r>
            <a:r>
              <a:rPr lang="en-US" altLang="ko-KR" dirty="0"/>
              <a:t>('predict') as scope: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predict_step</a:t>
            </a:r>
            <a:r>
              <a:rPr lang="en-US" altLang="ko-KR" dirty="0"/>
              <a:t> = </a:t>
            </a:r>
            <a:r>
              <a:rPr lang="en-US" altLang="ko-KR" dirty="0" err="1"/>
              <a:t>tf.equal</a:t>
            </a:r>
            <a:r>
              <a:rPr lang="en-US" altLang="ko-KR" dirty="0"/>
              <a:t>(</a:t>
            </a:r>
            <a:r>
              <a:rPr lang="en-US" altLang="ko-KR" dirty="0" err="1"/>
              <a:t>tf.argmax</a:t>
            </a:r>
            <a:r>
              <a:rPr lang="en-US" altLang="ko-KR" dirty="0"/>
              <a:t>(</a:t>
            </a:r>
            <a:r>
              <a:rPr lang="en-US" altLang="ko-KR" dirty="0" err="1"/>
              <a:t>y_conv</a:t>
            </a:r>
            <a:r>
              <a:rPr lang="en-US" altLang="ko-KR" dirty="0"/>
              <a:t>, 1), </a:t>
            </a:r>
            <a:r>
              <a:rPr lang="en-US" altLang="ko-KR" dirty="0" err="1"/>
              <a:t>tf.argmax</a:t>
            </a:r>
            <a:r>
              <a:rPr lang="en-US" altLang="ko-KR" dirty="0"/>
              <a:t>(y_, 1))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accuracy_step</a:t>
            </a:r>
            <a:r>
              <a:rPr lang="en-US" altLang="ko-KR" dirty="0"/>
              <a:t>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predict_step</a:t>
            </a:r>
            <a:r>
              <a:rPr lang="en-US" altLang="ko-KR" dirty="0"/>
              <a:t>, tf.float32))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89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982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퍼셉트론</a:t>
            </a:r>
            <a:endParaRPr lang="ko-KR" altLang="en-US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퍼셉트론은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프랑크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로젠블라트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(Frank Rosenblatt)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1957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년에 고안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비교적 단순한 구조를 가지고 있지만  현재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기계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학습의 기초가 되는 중요한  개념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입력층과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출력층만으로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구성된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단순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퍼셉트론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(Simple  Perceptron)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82BA6F7-76BB-A644-9DC0-B105CBA20A75}"/>
              </a:ext>
            </a:extLst>
          </p:cNvPr>
          <p:cNvSpPr/>
          <p:nvPr/>
        </p:nvSpPr>
        <p:spPr>
          <a:xfrm>
            <a:off x="1832769" y="2403475"/>
            <a:ext cx="6172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100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636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56369" y="117475"/>
            <a:ext cx="97535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feed_dict</a:t>
            </a:r>
            <a:r>
              <a:rPr lang="ko-KR" altLang="en-US" dirty="0"/>
              <a:t> 설정하기 --- (※15)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set_feed</a:t>
            </a:r>
            <a:r>
              <a:rPr lang="ko-KR" altLang="en-US" dirty="0"/>
              <a:t>(</a:t>
            </a:r>
            <a:r>
              <a:rPr lang="ko-KR" altLang="en-US" dirty="0" err="1"/>
              <a:t>images</a:t>
            </a:r>
            <a:r>
              <a:rPr lang="ko-KR" altLang="en-US" dirty="0"/>
              <a:t>, 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prob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{</a:t>
            </a:r>
            <a:r>
              <a:rPr lang="ko-KR" altLang="en-US" dirty="0" err="1"/>
              <a:t>x</a:t>
            </a:r>
            <a:r>
              <a:rPr lang="ko-KR" altLang="en-US" dirty="0"/>
              <a:t>: </a:t>
            </a:r>
            <a:r>
              <a:rPr lang="ko-KR" altLang="en-US" dirty="0" err="1"/>
              <a:t>images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_: 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keep_prob</a:t>
            </a:r>
            <a:r>
              <a:rPr lang="ko-KR" altLang="en-US" dirty="0"/>
              <a:t>: </a:t>
            </a:r>
            <a:r>
              <a:rPr lang="ko-KR" altLang="en-US" dirty="0" err="1"/>
              <a:t>prob</a:t>
            </a:r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# 세션 시작하기 --- (※16)</a:t>
            </a:r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tf.Session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sess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tf.tf.global_variables_initializer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	# </a:t>
            </a:r>
            <a:r>
              <a:rPr lang="ko-KR" altLang="en-US" dirty="0" err="1"/>
              <a:t>TensorBoard</a:t>
            </a:r>
            <a:r>
              <a:rPr lang="ko-KR" altLang="en-US" dirty="0"/>
              <a:t> 준비하기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tw</a:t>
            </a:r>
            <a:r>
              <a:rPr lang="ko-KR" altLang="en-US" dirty="0"/>
              <a:t> = </a:t>
            </a:r>
            <a:r>
              <a:rPr lang="ko-KR" altLang="en-US" dirty="0" err="1"/>
              <a:t>tf.train.SummaryWriter</a:t>
            </a:r>
            <a:r>
              <a:rPr lang="ko-KR" altLang="en-US" dirty="0"/>
              <a:t>('</a:t>
            </a:r>
            <a:r>
              <a:rPr lang="ko-KR" altLang="en-US" dirty="0" err="1"/>
              <a:t>log_dir</a:t>
            </a:r>
            <a:r>
              <a:rPr lang="ko-KR" altLang="en-US" dirty="0"/>
              <a:t>', </a:t>
            </a:r>
            <a:r>
              <a:rPr lang="ko-KR" altLang="en-US" dirty="0" err="1"/>
              <a:t>graph</a:t>
            </a:r>
            <a:r>
              <a:rPr lang="ko-KR" altLang="en-US" dirty="0"/>
              <a:t>=</a:t>
            </a:r>
            <a:r>
              <a:rPr lang="ko-KR" altLang="en-US" dirty="0" err="1"/>
              <a:t>sess.graph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# 테스트 전용 </a:t>
            </a:r>
            <a:r>
              <a:rPr lang="ko-KR" altLang="en-US" dirty="0" err="1"/>
              <a:t>피드</a:t>
            </a:r>
            <a:r>
              <a:rPr lang="ko-KR" altLang="en-US" dirty="0"/>
              <a:t> 만들기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test_fd</a:t>
            </a:r>
            <a:r>
              <a:rPr lang="ko-KR" altLang="en-US" dirty="0"/>
              <a:t> = </a:t>
            </a:r>
            <a:r>
              <a:rPr lang="ko-KR" altLang="en-US" dirty="0" err="1"/>
              <a:t>set_feed</a:t>
            </a:r>
            <a:r>
              <a:rPr lang="ko-KR" altLang="en-US" dirty="0"/>
              <a:t>(</a:t>
            </a:r>
            <a:r>
              <a:rPr lang="ko-KR" altLang="en-US" dirty="0" err="1"/>
              <a:t>mnist.test.images</a:t>
            </a:r>
            <a:r>
              <a:rPr lang="ko-KR" altLang="en-US" dirty="0"/>
              <a:t>, </a:t>
            </a:r>
            <a:r>
              <a:rPr lang="ko-KR" altLang="en-US" dirty="0" err="1"/>
              <a:t>mnist.test.labels</a:t>
            </a:r>
            <a:r>
              <a:rPr lang="ko-KR" altLang="en-US" dirty="0"/>
              <a:t>, 1)</a:t>
            </a:r>
          </a:p>
          <a:p>
            <a:r>
              <a:rPr lang="ko-KR" altLang="en-US" dirty="0"/>
              <a:t>	# 학습 시작하기 ---- (※17)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step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(10000):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batch</a:t>
            </a:r>
            <a:r>
              <a:rPr lang="ko-KR" altLang="en-US" dirty="0"/>
              <a:t> = </a:t>
            </a:r>
            <a:r>
              <a:rPr lang="ko-KR" altLang="en-US" dirty="0" err="1"/>
              <a:t>mnist.train.next_batch</a:t>
            </a:r>
            <a:r>
              <a:rPr lang="ko-KR" altLang="en-US" dirty="0"/>
              <a:t>(50)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fd</a:t>
            </a:r>
            <a:r>
              <a:rPr lang="ko-KR" altLang="en-US" dirty="0"/>
              <a:t> = </a:t>
            </a:r>
            <a:r>
              <a:rPr lang="ko-KR" altLang="en-US" dirty="0" err="1"/>
              <a:t>set_feed</a:t>
            </a:r>
            <a:r>
              <a:rPr lang="ko-KR" altLang="en-US" dirty="0"/>
              <a:t>(</a:t>
            </a:r>
            <a:r>
              <a:rPr lang="ko-KR" altLang="en-US" dirty="0" err="1"/>
              <a:t>batch</a:t>
            </a:r>
            <a:r>
              <a:rPr lang="ko-KR" altLang="en-US" dirty="0"/>
              <a:t>[0], </a:t>
            </a:r>
            <a:r>
              <a:rPr lang="ko-KR" altLang="en-US" dirty="0" err="1"/>
              <a:t>batch</a:t>
            </a:r>
            <a:r>
              <a:rPr lang="ko-KR" altLang="en-US" dirty="0"/>
              <a:t>[1], 0.5)</a:t>
            </a:r>
          </a:p>
          <a:p>
            <a:r>
              <a:rPr lang="ko-KR" altLang="en-US" dirty="0"/>
              <a:t>		_, </a:t>
            </a:r>
            <a:r>
              <a:rPr lang="ko-KR" altLang="en-US" dirty="0" err="1"/>
              <a:t>loss</a:t>
            </a:r>
            <a:r>
              <a:rPr lang="ko-KR" altLang="en-US" dirty="0"/>
              <a:t> = </a:t>
            </a:r>
            <a:r>
              <a:rPr lang="ko-KR" altLang="en-US" dirty="0" err="1"/>
              <a:t>sess.run</a:t>
            </a:r>
            <a:r>
              <a:rPr lang="ko-KR" altLang="en-US" dirty="0"/>
              <a:t>([</a:t>
            </a:r>
            <a:r>
              <a:rPr lang="ko-KR" altLang="en-US" dirty="0" err="1"/>
              <a:t>train_step</a:t>
            </a:r>
            <a:r>
              <a:rPr lang="ko-KR" altLang="en-US" dirty="0"/>
              <a:t>, </a:t>
            </a:r>
            <a:r>
              <a:rPr lang="ko-KR" altLang="en-US" dirty="0" err="1"/>
              <a:t>cross_entoropy</a:t>
            </a:r>
            <a:r>
              <a:rPr lang="ko-KR" altLang="en-US" dirty="0"/>
              <a:t>], </a:t>
            </a:r>
            <a:r>
              <a:rPr lang="ko-KR" altLang="en-US" dirty="0" err="1"/>
              <a:t>feed_dict</a:t>
            </a:r>
            <a:r>
              <a:rPr lang="ko-KR" altLang="en-US" dirty="0"/>
              <a:t>=</a:t>
            </a:r>
            <a:r>
              <a:rPr lang="ko-KR" altLang="en-US" dirty="0" err="1"/>
              <a:t>fd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step</a:t>
            </a:r>
            <a:r>
              <a:rPr lang="ko-KR" altLang="en-US" dirty="0"/>
              <a:t> % 100 == 0: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acc</a:t>
            </a:r>
            <a:r>
              <a:rPr lang="ko-KR" altLang="en-US" dirty="0"/>
              <a:t> =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accuracy_step</a:t>
            </a:r>
            <a:r>
              <a:rPr lang="ko-KR" altLang="en-US" dirty="0"/>
              <a:t>, </a:t>
            </a:r>
            <a:r>
              <a:rPr lang="ko-KR" altLang="en-US" dirty="0" err="1"/>
              <a:t>feed_dict</a:t>
            </a:r>
            <a:r>
              <a:rPr lang="ko-KR" altLang="en-US" dirty="0"/>
              <a:t>=</a:t>
            </a:r>
            <a:r>
              <a:rPr lang="ko-KR" altLang="en-US" dirty="0" err="1"/>
              <a:t>test_fd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step</a:t>
            </a:r>
            <a:r>
              <a:rPr lang="ko-KR" altLang="en-US" dirty="0"/>
              <a:t>=", </a:t>
            </a:r>
            <a:r>
              <a:rPr lang="ko-KR" altLang="en-US" dirty="0" err="1"/>
              <a:t>step</a:t>
            </a:r>
            <a:r>
              <a:rPr lang="ko-KR" altLang="en-US" dirty="0"/>
              <a:t>, "</a:t>
            </a:r>
            <a:r>
              <a:rPr lang="ko-KR" altLang="en-US" dirty="0" err="1"/>
              <a:t>loss</a:t>
            </a:r>
            <a:r>
              <a:rPr lang="ko-KR" altLang="en-US" dirty="0"/>
              <a:t>=", </a:t>
            </a:r>
            <a:r>
              <a:rPr lang="ko-KR" altLang="en-US" dirty="0" err="1"/>
              <a:t>loss</a:t>
            </a:r>
            <a:r>
              <a:rPr lang="ko-KR" altLang="en-US" dirty="0"/>
              <a:t>, "</a:t>
            </a:r>
            <a:r>
              <a:rPr lang="ko-KR" altLang="en-US" dirty="0" err="1"/>
              <a:t>acc</a:t>
            </a:r>
            <a:r>
              <a:rPr lang="ko-KR" altLang="en-US" dirty="0"/>
              <a:t>=", </a:t>
            </a:r>
            <a:r>
              <a:rPr lang="ko-KR" altLang="en-US" dirty="0" err="1"/>
              <a:t>acc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# 최종적인 결과 출력하기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acc</a:t>
            </a:r>
            <a:r>
              <a:rPr lang="ko-KR" altLang="en-US" dirty="0"/>
              <a:t> =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accuracy_step</a:t>
            </a:r>
            <a:r>
              <a:rPr lang="ko-KR" altLang="en-US" dirty="0"/>
              <a:t>, </a:t>
            </a:r>
            <a:r>
              <a:rPr lang="ko-KR" altLang="en-US" dirty="0" err="1"/>
              <a:t>feed_dict</a:t>
            </a:r>
            <a:r>
              <a:rPr lang="ko-KR" altLang="en-US" dirty="0"/>
              <a:t>=</a:t>
            </a:r>
            <a:r>
              <a:rPr lang="ko-KR" altLang="en-US" dirty="0" err="1"/>
              <a:t>test_fd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정답률</a:t>
            </a:r>
            <a:r>
              <a:rPr lang="ko-KR" altLang="en-US" dirty="0"/>
              <a:t> =", </a:t>
            </a:r>
            <a:r>
              <a:rPr lang="ko-KR" altLang="en-US" dirty="0" err="1"/>
              <a:t>acc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619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72A9D3-CD05-E340-9281-DE0B018F4F7A}"/>
              </a:ext>
            </a:extLst>
          </p:cNvPr>
          <p:cNvSpPr txBox="1"/>
          <p:nvPr/>
        </p:nvSpPr>
        <p:spPr>
          <a:xfrm>
            <a:off x="233362" y="269875"/>
            <a:ext cx="9601201" cy="3426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mnist-deep.py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Extracting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/train-images-idx3-ubyte.gz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Extracting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/train-labels-idx1-ubyte.gz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Extracting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/t10k-images-idx3-ubyte.gz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Extracting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/t10k-labels-idx1-ubyte.gz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0 loss= 710.538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0.0923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100 loss= 67.8615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0.8274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200 loss= 21.8038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0.9045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4449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0629C19C-F4CC-414A-8A49-17E956E0AD8F}"/>
              </a:ext>
            </a:extLst>
          </p:cNvPr>
          <p:cNvSpPr/>
          <p:nvPr/>
        </p:nvSpPr>
        <p:spPr>
          <a:xfrm>
            <a:off x="1299369" y="269875"/>
            <a:ext cx="80010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8625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0053EE4-C701-5346-B537-87CDED7E7EFB}"/>
              </a:ext>
            </a:extLst>
          </p:cNvPr>
          <p:cNvSpPr/>
          <p:nvPr/>
        </p:nvSpPr>
        <p:spPr>
          <a:xfrm>
            <a:off x="1604169" y="269875"/>
            <a:ext cx="75438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4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D3B8F75B-36D9-F74E-8BC1-532F479D1C7B}"/>
              </a:ext>
            </a:extLst>
          </p:cNvPr>
          <p:cNvSpPr txBox="1"/>
          <p:nvPr/>
        </p:nvSpPr>
        <p:spPr>
          <a:xfrm>
            <a:off x="233362" y="269875"/>
            <a:ext cx="9601201" cy="257602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9500 loss= 0.695657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0.9912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9600 loss= 0.166342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0.9901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9700 loss= 0.584369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0.9911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9800 loss= 0.0347878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0.9904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step= 9900 loss= 0.547079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0.9916</a:t>
            </a:r>
          </a:p>
          <a:p>
            <a:pPr marL="157480" marR="1909445">
              <a:lnSpc>
                <a:spcPct val="135400"/>
              </a:lnSpc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0.9911</a:t>
            </a:r>
          </a:p>
        </p:txBody>
      </p:sp>
    </p:spTree>
    <p:extLst>
      <p:ext uri="{BB962C8B-B14F-4D97-AF65-F5344CB8AC3E}">
        <p14:creationId xmlns:p14="http://schemas.microsoft.com/office/powerpoint/2010/main" val="2990283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28169" y="2225847"/>
            <a:ext cx="3733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Keras</a:t>
            </a:r>
            <a:r>
              <a:rPr lang="ko-KR" altLang="en-US" sz="2400" spc="-200" dirty="0">
                <a:latin typeface="+mn-ea"/>
                <a:ea typeface="+mn-ea"/>
              </a:rPr>
              <a:t>로 다양한 </a:t>
            </a:r>
            <a:r>
              <a:rPr lang="ko-KR" altLang="en-US" sz="2400" spc="-200" dirty="0" err="1">
                <a:latin typeface="+mn-ea"/>
                <a:ea typeface="+mn-ea"/>
              </a:rPr>
              <a:t>딥러닝</a:t>
            </a:r>
            <a:r>
              <a:rPr lang="ko-KR" altLang="en-US" sz="2400" spc="-200" dirty="0">
                <a:latin typeface="+mn-ea"/>
                <a:ea typeface="+mn-ea"/>
              </a:rPr>
              <a:t> 해보기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endParaRPr lang="en-US" altLang="ko-KR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사용 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7" y="5407718"/>
            <a:ext cx="3777392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en-US" altLang="ko-KR" spc="-3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30" dirty="0">
                <a:solidFill>
                  <a:srgbClr val="414042"/>
                </a:solidFill>
                <a:latin typeface="+mn-ea"/>
                <a:cs typeface="Arial Unicode MS"/>
              </a:rPr>
              <a:t>고급 계산 프레임워크</a:t>
            </a:r>
            <a:r>
              <a:rPr lang="en-US" altLang="ko-KR" spc="-3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en-US" altLang="ko-KR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en-US" altLang="ko-KR"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30" dirty="0">
                <a:solidFill>
                  <a:srgbClr val="414042"/>
                </a:solidFill>
                <a:latin typeface="+mn-ea"/>
                <a:cs typeface="Arial Unicode MS"/>
              </a:rPr>
              <a:t>의 래퍼</a:t>
            </a:r>
            <a:r>
              <a:rPr lang="en-US" altLang="ko-KR" spc="-3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60675"/>
            <a:ext cx="8229600" cy="70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절까지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TansorFlow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사용해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합성곱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뉴럴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네트워크를 작성하고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해 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그다지 복잡한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코드를 사용하지는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않았으나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,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이번에는 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사용해 본다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933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97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머신러닝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라이브러리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Theano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래핑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(Wrapping)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한 라이브러리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사이트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https://keras.io/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BAB33CB-D4ED-AC46-9D37-481F2105813F}"/>
              </a:ext>
            </a:extLst>
          </p:cNvPr>
          <p:cNvSpPr/>
          <p:nvPr/>
        </p:nvSpPr>
        <p:spPr>
          <a:xfrm>
            <a:off x="613569" y="2251075"/>
            <a:ext cx="87630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926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893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백엔드로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와 </a:t>
            </a:r>
            <a:r>
              <a:rPr lang="en-US" altLang="ko-KR" spc="-120" dirty="0" err="1" smtClean="0">
                <a:solidFill>
                  <a:srgbClr val="231F20"/>
                </a:solidFill>
                <a:latin typeface="+mn-ea"/>
                <a:cs typeface="Arial Unicode MS"/>
              </a:rPr>
              <a:t>Theano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등을 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다양한 알고리즘으로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머신 러닝 프로그램을만들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수 있게 해줌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귀찮은 처리 내용을 따로 작성하지 않아도 되므로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머신 러닝과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관련된 부분에만 집중해서 프로그램을 만들 수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별도의  수정 없이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와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Theano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바꿔 사용할  수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설치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설치할 때는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PyPI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구축한 환경에서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pip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명령어를 사용해  설치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백엔드로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사용할  경우  홈  폴더의 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~/.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/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keras.json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설정  파일을  저장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 책에서는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nano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에디터로 설정을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편집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0722CA1-64B9-524D-BF70-9D5F16777528}"/>
              </a:ext>
            </a:extLst>
          </p:cNvPr>
          <p:cNvSpPr txBox="1"/>
          <p:nvPr/>
        </p:nvSpPr>
        <p:spPr>
          <a:xfrm>
            <a:off x="233362" y="4691960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167FA5E-94AC-4445-B70C-8057CA64575A}"/>
              </a:ext>
            </a:extLst>
          </p:cNvPr>
          <p:cNvSpPr txBox="1"/>
          <p:nvPr/>
        </p:nvSpPr>
        <p:spPr>
          <a:xfrm>
            <a:off x="233361" y="61372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5312117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TensorFlow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백엔드로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 사용할  경우  홈  폴더의  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~/.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/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keras.json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”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설정  파일을  저장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 책에서는 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nano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에디터로 설정을 편집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설정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파일 </a:t>
            </a:r>
            <a:r>
              <a:rPr lang="ko-KR" altLang="en-US" spc="-6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작성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0722CA1-64B9-524D-BF70-9D5F16777528}"/>
              </a:ext>
            </a:extLst>
          </p:cNvPr>
          <p:cNvSpPr txBox="1"/>
          <p:nvPr/>
        </p:nvSpPr>
        <p:spPr>
          <a:xfrm>
            <a:off x="233362" y="11842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에디터 설치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376F76-CCF0-B945-9B25-32320DE47D39}"/>
              </a:ext>
            </a:extLst>
          </p:cNvPr>
          <p:cNvSpPr txBox="1"/>
          <p:nvPr/>
        </p:nvSpPr>
        <p:spPr>
          <a:xfrm>
            <a:off x="233360" y="2598383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keras.json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89382FE-01CD-944F-A933-0E79C8F2D731}"/>
              </a:ext>
            </a:extLst>
          </p:cNvPr>
          <p:cNvSpPr txBox="1"/>
          <p:nvPr/>
        </p:nvSpPr>
        <p:spPr>
          <a:xfrm>
            <a:off x="233362" y="3585781"/>
            <a:ext cx="9601201" cy="170046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 marR="330644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image_dim_ordering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  </a:t>
            </a:r>
          </a:p>
          <a:p>
            <a:pPr marL="493713" marR="330644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"epsilon":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1e-07,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 marR="34944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floatx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": "float32",  </a:t>
            </a:r>
          </a:p>
          <a:p>
            <a:pPr marL="493713" marR="34944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"backend":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tensorflow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627912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로 </a:t>
            </a: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MNIST 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테스트해보기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27075"/>
            <a:ext cx="9753599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src/ch5/keras-mnist.py</a:t>
            </a:r>
          </a:p>
          <a:p>
            <a:pPr marL="12700"/>
            <a:endParaRPr lang="en-US" altLang="ko-KR" dirty="0">
              <a:latin typeface="+mn-ea"/>
              <a:cs typeface="Arial Unicode MS"/>
            </a:endParaRPr>
          </a:p>
          <a:p>
            <a:pPr marL="12700" marR="108712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keras.datasets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2700" marR="108712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45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keras.layers.core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Dense,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Dropout,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  </a:t>
            </a:r>
          </a:p>
          <a:p>
            <a:pPr marL="12700" marR="45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keras.optimizers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Adam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keras.utils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np_utils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mnist.load_data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float32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자료형으로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정규화 하기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X_train.reshape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(60000,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784).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('float32’)</a:t>
            </a:r>
          </a:p>
          <a:p>
            <a:pPr marL="12700" marR="23355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X_test.reshape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(10000, 784).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('float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3355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255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255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3550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0-9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까지의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나타내는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2a)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np_utils.to_categorical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np_utils.to_categorical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179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x1, x2, x3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3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개의 입력을 가지고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라는 출력을 가지고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각  입력에는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0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또는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을 입력하기로 했으며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출력에서는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0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또는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의 출력이 나옴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어떻게 입력을  기반으로 출력을 정해야 할까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?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새로운 스마트폰을 구매하겠다고 할 때는 출력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구매하지 않겠다고 할 때는 출력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0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입력은 새로운 스마트폰을 사도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좋을 지와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관련된 요인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755650" marR="12065" lvl="1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이번  달의  수입이 충분한가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?(x1)</a:t>
            </a:r>
          </a:p>
          <a:p>
            <a:pPr marL="755650" marR="12065" lvl="1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최신  기능을  가지고 있는가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?(x2)</a:t>
            </a:r>
          </a:p>
          <a:p>
            <a:pPr marL="755650" marR="12065" lvl="1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기존의  스마트폰에  문제가 있는가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?(x3)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이러한 조건이 대충 절반 이상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(2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)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만족한다는 이유로 스마트폰을  구입해도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될까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?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어떤 사람이 엄청난 부자라면 첫 번째 조건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(x1)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의 수입과 관련된 조건은 의미  없을 것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수입이 적더라도 현재 스마트폰이 고장 나서 세 번째 조건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(x3)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 정말로  중요해지는 경우도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있을 수 있다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단순히 “몇 개의 조건을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만족 </a:t>
            </a:r>
            <a:r>
              <a:rPr lang="ko-KR" altLang="en-US" spc="-120" dirty="0" err="1" smtClean="0">
                <a:solidFill>
                  <a:srgbClr val="231F20"/>
                </a:solidFill>
                <a:latin typeface="+mn-ea"/>
                <a:cs typeface="Arial Unicode MS"/>
              </a:rPr>
              <a:t>한다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”라는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것만으로는 최종적인 판단을 할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수는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없음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85113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214785"/>
            <a:ext cx="9753599" cy="682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73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구조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473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(Dense(512,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=(784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,)))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(Dropout(0.2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(Dense(512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(Dropout(0.2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(Dense(10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8740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311277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12700" marR="311277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loss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categorical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crossentropy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’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2700" marR="31127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optimizer=Adam(),</a:t>
            </a:r>
          </a:p>
          <a:p>
            <a:pPr marL="12700" marR="31127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=['accuracy'])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훈련하기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endParaRPr lang="en-US" altLang="ko-KR" dirty="0" smtClean="0">
              <a:latin typeface="나눔고딕코딩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평가하기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2472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model.evaluate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verbose=1)</a:t>
            </a:r>
          </a:p>
          <a:p>
            <a:pPr marL="12700" marR="247269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print('loss=',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score[0])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print('accuracy=',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score[1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158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1664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ECA0147A-7071-4B47-93A2-4F59BAE040A5}"/>
              </a:ext>
            </a:extLst>
          </p:cNvPr>
          <p:cNvSpPr txBox="1"/>
          <p:nvPr/>
        </p:nvSpPr>
        <p:spPr>
          <a:xfrm>
            <a:off x="233362" y="4984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keras-mnist.py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D6635E6-B241-8C4A-9FA9-12E8E77A8479}"/>
              </a:ext>
            </a:extLst>
          </p:cNvPr>
          <p:cNvSpPr txBox="1"/>
          <p:nvPr/>
        </p:nvSpPr>
        <p:spPr>
          <a:xfrm>
            <a:off x="232568" y="994905"/>
            <a:ext cx="9601201" cy="497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38s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0.2153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0.9342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38s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0.1044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0.9664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0.0802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0.9757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39s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0.0663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0.9797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0.0596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0.9815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/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708742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CD6635E6-B241-8C4A-9FA9-12E8E77A8479}"/>
              </a:ext>
            </a:extLst>
          </p:cNvPr>
          <p:cNvSpPr txBox="1"/>
          <p:nvPr/>
        </p:nvSpPr>
        <p:spPr>
          <a:xfrm>
            <a:off x="232568" y="445843"/>
            <a:ext cx="9601201" cy="6072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0.0525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0.9835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38s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0.0434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0.9864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38s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0.0418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0.9871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9/10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39s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0.0404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0.9872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10/10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60000/60000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 marR="2762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- 40s - loss: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0.0381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0.9883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9984/10000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[============================&gt;.]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ETA: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0s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0.0757219377177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accuracy=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0.9827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96332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Keras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로 비만도 </a:t>
            </a:r>
            <a:r>
              <a:rPr lang="ko-KR" altLang="en-US" sz="2400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판정 해보기</a:t>
            </a:r>
            <a:endParaRPr lang="ko-KR" altLang="en-US" sz="2400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keras-bmi.py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094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keras.layers.core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Dense,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Dropout,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Activation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094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keras.callbacks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EarlyStopping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822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정규화 하기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822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("bmi.csv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 marR="822960"/>
            <a:endParaRPr lang="en-US" altLang="ko-KR" dirty="0">
              <a:latin typeface="+mn-ea"/>
              <a:cs typeface="나눔고딕코딩"/>
            </a:endParaRPr>
          </a:p>
          <a:p>
            <a:pPr marL="12700" marR="209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몸무게와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ko-KR" altLang="en-US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09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csv["weight"]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csv["height"]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csv[["weight",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"height"]].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as_matrix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(※1a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278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bclass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{"thin":[1,0,0], "normal":[0,1,0],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"fat":[0,0,1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]}</a:t>
            </a:r>
            <a:endParaRPr lang="en-US" altLang="ko-KR" spc="-2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787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np.empty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((20000,3))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in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enumerate(csv["label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"]):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y[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bclass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0298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269875"/>
            <a:ext cx="9753599" cy="6132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4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048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X[1:15001],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y[1:15001]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X[15001:20001],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y[15001:20001]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645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구조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45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148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(Dense(512,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=(2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,)))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148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148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(Dropout(0.1))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6306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(Dense(512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306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model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add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6306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(Dropout(0.1))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4782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4782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model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add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/>
              <a:t># </a:t>
            </a:r>
            <a:r>
              <a:rPr lang="ko-KR" altLang="en-US" dirty="0"/>
              <a:t>모델 구축하기 </a:t>
            </a:r>
            <a:r>
              <a:rPr lang="en-US" altLang="ko-KR" dirty="0"/>
              <a:t>--- (※4)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	loss='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	optimizer="</a:t>
            </a:r>
            <a:r>
              <a:rPr lang="en-US" altLang="ko-KR" dirty="0" err="1"/>
              <a:t>rmsprop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	metrics=['accuracy</a:t>
            </a:r>
            <a:r>
              <a:rPr lang="en-US" altLang="ko-KR" dirty="0" smtClean="0"/>
              <a:t>'])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058150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43373E2-A0E8-3D44-9336-A18221D93C33}"/>
              </a:ext>
            </a:extLst>
          </p:cNvPr>
          <p:cNvSpPr/>
          <p:nvPr/>
        </p:nvSpPr>
        <p:spPr>
          <a:xfrm flipV="1">
            <a:off x="232569" y="4003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9" y="193675"/>
            <a:ext cx="9677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훈련하기 </a:t>
            </a:r>
            <a:r>
              <a:rPr lang="en-US" altLang="ko-KR" dirty="0"/>
              <a:t>--- (※5)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 = </a:t>
            </a:r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batch_size</a:t>
            </a:r>
            <a:r>
              <a:rPr lang="en-US" altLang="ko-KR" dirty="0"/>
              <a:t>=100,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nb_epoch</a:t>
            </a:r>
            <a:r>
              <a:rPr lang="en-US" altLang="ko-KR" dirty="0"/>
              <a:t>=20,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validation_split</a:t>
            </a:r>
            <a:r>
              <a:rPr lang="en-US" altLang="ko-KR" dirty="0"/>
              <a:t>=0.1,</a:t>
            </a:r>
          </a:p>
          <a:p>
            <a:r>
              <a:rPr lang="en-US" altLang="ko-KR" dirty="0"/>
              <a:t>	callbacks=[</a:t>
            </a:r>
            <a:r>
              <a:rPr lang="en-US" altLang="ko-KR" dirty="0" err="1"/>
              <a:t>EarlyStopping</a:t>
            </a:r>
            <a:r>
              <a:rPr lang="en-US" altLang="ko-KR" dirty="0"/>
              <a:t>(monitor='</a:t>
            </a:r>
            <a:r>
              <a:rPr lang="en-US" altLang="ko-KR" dirty="0" err="1"/>
              <a:t>val_loss</a:t>
            </a:r>
            <a:r>
              <a:rPr lang="en-US" altLang="ko-KR" dirty="0"/>
              <a:t>', patience=2)], verbose=1)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테스트 데이터로 평가하기 </a:t>
            </a:r>
            <a:r>
              <a:rPr lang="en-US" altLang="ko-KR" dirty="0"/>
              <a:t>--- (※6)</a:t>
            </a:r>
          </a:p>
          <a:p>
            <a:r>
              <a:rPr lang="en-US" altLang="ko-KR" dirty="0"/>
              <a:t>score = </a:t>
            </a:r>
            <a:r>
              <a:rPr lang="en-US" altLang="ko-KR" dirty="0" err="1"/>
              <a:t>model.evaluate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print('loss=', score[0])</a:t>
            </a:r>
          </a:p>
          <a:p>
            <a:r>
              <a:rPr lang="en-US" altLang="ko-KR" dirty="0"/>
              <a:t>print('accuracy=', score[1])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9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CD6635E6-B241-8C4A-9FA9-12E8E77A8479}"/>
              </a:ext>
            </a:extLst>
          </p:cNvPr>
          <p:cNvSpPr txBox="1"/>
          <p:nvPr/>
        </p:nvSpPr>
        <p:spPr>
          <a:xfrm>
            <a:off x="232568" y="252284"/>
            <a:ext cx="9601201" cy="5889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718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keras-bmi.py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Using TensorFlow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backend.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24339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13500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samples,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validate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samples  </a:t>
            </a:r>
          </a:p>
          <a:p>
            <a:pPr marL="156210" marR="24339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1/20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13500/13500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10995" indent="45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0.5173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0.7887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val_loss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0.3797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val_acc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0.8047  </a:t>
            </a:r>
          </a:p>
          <a:p>
            <a:pPr marL="156210" marR="1610995" indent="45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2/20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13500/13500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10995" indent="45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0.2455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0.9054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val_loss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0.1919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val_acc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0.9167  </a:t>
            </a:r>
          </a:p>
          <a:p>
            <a:pPr marL="156210" marR="1610995" indent="45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3/20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13500/13500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2s</a:t>
            </a:r>
            <a:endParaRPr lang="en-US" altLang="ko-KR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0.1922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0.9216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val_loss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0.1984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val_acc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0.8980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13500/13500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10995" indent="45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0.1051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0.9550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val_loss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0.0467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val_acc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0.9967  </a:t>
            </a:r>
          </a:p>
          <a:p>
            <a:pPr marL="156210" marR="1610995" indent="457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4960/4999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[============================&gt;.]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ETA: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loss=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0.0491473536046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accuracy=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0.99199839968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811951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8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1569" y="2225847"/>
            <a:ext cx="281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Pandas/</a:t>
            </a:r>
            <a:r>
              <a:rPr lang="en-US" altLang="ko-KR" sz="2400" spc="-200" dirty="0" err="1">
                <a:latin typeface="+mn-ea"/>
                <a:ea typeface="+mn-ea"/>
              </a:rPr>
              <a:t>NumPy</a:t>
            </a:r>
            <a:r>
              <a:rPr lang="en-US" altLang="ko-KR" sz="2400" spc="-200" dirty="0">
                <a:latin typeface="+mn-ea"/>
                <a:ea typeface="+mn-ea"/>
              </a:rPr>
              <a:t> </a:t>
            </a:r>
            <a:r>
              <a:rPr lang="ko-KR" altLang="en-US" sz="2400" spc="-200" dirty="0">
                <a:latin typeface="+mn-ea"/>
                <a:ea typeface="+mn-ea"/>
              </a:rPr>
              <a:t>다루기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Pandas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Numpy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7" y="5407718"/>
            <a:ext cx="322440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>
                <a:solidFill>
                  <a:srgbClr val="414042"/>
                </a:solidFill>
                <a:latin typeface="+mn-ea"/>
                <a:cs typeface="Arial Unicode MS"/>
              </a:rPr>
              <a:t>Pandas </a:t>
            </a:r>
            <a:r>
              <a:rPr lang="ko-KR" altLang="en-US" spc="-3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Numpy</a:t>
            </a:r>
            <a:r>
              <a:rPr lang="en-US" altLang="ko-KR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3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36481"/>
            <a:ext cx="8229600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TansorFlow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사용한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실제로 스스로 준비한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데이터를 기반으로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학습시킬 때는 어떤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자료형으로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라이브러리에게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데이터를 전달해야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하는지가 중요하다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와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Numpy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라는 라이브러리를 활용하는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9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Pandas/NumPy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Pandas/NumPy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고급 데이터 분석과  수치 계산 등의 기능을 제공하는 확장 모듈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수치 계산을 효율적으로 하기 위한 모듈로서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다차원 배열과 고수준의 수학 함수  제공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데이터 분석 기능을 제공하는 라이브러리로서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CSV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파일 등의 데이터를 읽고 원하는 데이터 형식으로 변환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C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언어로 작성돼 있으므로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파이썬으로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만들어진 라이브러리보다  처리 속도가 빠름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>
                <a:solidFill>
                  <a:srgbClr val="231F20"/>
                </a:solidFill>
                <a:latin typeface="+mn-ea"/>
                <a:cs typeface="Arial Unicode MS"/>
              </a:rPr>
              <a:t>Pandas/</a:t>
            </a: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 사용하려면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Pandas/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는 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표준 모듈이 아니므로 따로 설치해야 함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pip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명령어로 설치하면 되는데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, Anaconda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사용한다면 기본적으로 설치돼 있음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Pandas/</a:t>
            </a:r>
            <a:r>
              <a:rPr lang="en-US" altLang="ko-KR" spc="-120" dirty="0" err="1">
                <a:solidFill>
                  <a:srgbClr val="231F20"/>
                </a:solidFill>
                <a:latin typeface="+mn-ea"/>
                <a:cs typeface="Arial Unicode MS"/>
              </a:rPr>
              <a:t>Numpy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사용하려면 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import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구문으로 모듈을 읽어 들임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02DFBD5-1E26-5944-8B9B-F277B0D7E329}"/>
              </a:ext>
            </a:extLst>
          </p:cNvPr>
          <p:cNvSpPr txBox="1"/>
          <p:nvPr/>
        </p:nvSpPr>
        <p:spPr>
          <a:xfrm>
            <a:off x="233362" y="58324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388649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97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DataFrame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에서 사용하는 기본 데이터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BBB397C-BBA3-CF4E-A2A2-092D84E5BDB9}"/>
              </a:ext>
            </a:extLst>
          </p:cNvPr>
          <p:cNvSpPr txBox="1"/>
          <p:nvPr/>
        </p:nvSpPr>
        <p:spPr>
          <a:xfrm>
            <a:off x="232570" y="1412875"/>
            <a:ext cx="9753599" cy="347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df.py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4011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  </a:t>
            </a:r>
          </a:p>
          <a:p>
            <a:pPr marL="366713" marR="401192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[10,20,30],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01192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[40,50,60],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011929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[70,80,90]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print(a)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3361691-1024-2940-8493-8F6ACDC89503}"/>
              </a:ext>
            </a:extLst>
          </p:cNvPr>
          <p:cNvSpPr/>
          <p:nvPr/>
        </p:nvSpPr>
        <p:spPr>
          <a:xfrm flipV="1">
            <a:off x="232569" y="17164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D85F95-7422-EF4C-BB2F-81A841653EE3}"/>
              </a:ext>
            </a:extLst>
          </p:cNvPr>
          <p:cNvSpPr/>
          <p:nvPr/>
        </p:nvSpPr>
        <p:spPr>
          <a:xfrm flipV="1">
            <a:off x="232569" y="4994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BB2FEF-2A21-3D48-9513-950BC303A7E8}"/>
              </a:ext>
            </a:extLst>
          </p:cNvPr>
          <p:cNvSpPr txBox="1"/>
          <p:nvPr/>
        </p:nvSpPr>
        <p:spPr>
          <a:xfrm>
            <a:off x="233362" y="5299075"/>
            <a:ext cx="9601201" cy="18798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df.py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	0     	1      	2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 	10    	20    	30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	40    	50    	60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 	70    	80    	90 </a:t>
            </a:r>
          </a:p>
        </p:txBody>
      </p:sp>
    </p:spTree>
    <p:extLst>
      <p:ext uri="{BB962C8B-B14F-4D97-AF65-F5344CB8AC3E}">
        <p14:creationId xmlns:p14="http://schemas.microsoft.com/office/powerpoint/2010/main" val="9272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2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각 입력에 대해 가중치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(W)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라는 매개변수를  도입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입력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x1, x2, x3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 대한 가중치를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W1, W2, W3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라고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했을 때 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부자라면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(W1=1, W2=8, W3=3)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처럼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가중치를  설정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지금 사용하는 스마트폰에 문제가 생긴 사람이라면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(W1=3, W2=2, W3=8)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처럼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가중치를 설정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정기적으로 최신 스마트폰을 구입하는 사람이라면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(W1=3, W2=6, W3=5)</a:t>
            </a:r>
            <a:r>
              <a:rPr lang="ko-KR" altLang="en-US" spc="-120" dirty="0" err="1">
                <a:solidFill>
                  <a:srgbClr val="231F20"/>
                </a:solidFill>
                <a:latin typeface="+mn-ea"/>
                <a:cs typeface="Arial Unicode MS"/>
              </a:rPr>
              <a:t>처럼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 설정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이를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기반으로 구입할지 검토하는 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역치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Arial Unicode MS"/>
              </a:rPr>
              <a:t>(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선택의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기준이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되는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값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sz="2800" spc="-120" baseline="3472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z="2800" spc="-120" baseline="3472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z="2800" spc="-120" baseline="3472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endParaRPr lang="en-US" altLang="ko-KR" sz="2800" spc="-120" baseline="3472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z="2800" spc="-120" baseline="3472" dirty="0" err="1">
                <a:solidFill>
                  <a:srgbClr val="231F20"/>
                </a:solidFill>
                <a:latin typeface="+mn-ea"/>
                <a:cs typeface="나눔고딕코딩"/>
              </a:rPr>
              <a:t>퍼셉트론을</a:t>
            </a:r>
            <a:r>
              <a:rPr lang="ko-KR" altLang="en-US" sz="2800" spc="-120" baseline="3472" dirty="0">
                <a:solidFill>
                  <a:srgbClr val="231F20"/>
                </a:solidFill>
                <a:latin typeface="+mn-ea"/>
                <a:cs typeface="나눔고딕코딩"/>
              </a:rPr>
              <a:t>  여러 개 조합하면  더 복잡한 것들을 </a:t>
            </a:r>
            <a:r>
              <a:rPr lang="ko-KR" altLang="en-US" sz="2800" spc="-120" baseline="3472" dirty="0" smtClean="0">
                <a:solidFill>
                  <a:srgbClr val="231F20"/>
                </a:solidFill>
                <a:latin typeface="+mn-ea"/>
                <a:cs typeface="나눔고딕코딩"/>
              </a:rPr>
              <a:t>판단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6D27EF1-2127-BA4C-A526-DB28B7260389}"/>
              </a:ext>
            </a:extLst>
          </p:cNvPr>
          <p:cNvSpPr txBox="1"/>
          <p:nvPr/>
        </p:nvSpPr>
        <p:spPr>
          <a:xfrm>
            <a:off x="232568" y="4128240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(x1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(x2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(x3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  <a:endParaRPr lang="en-US" altLang="ko-KR" dirty="0">
              <a:latin typeface="+mn-ea"/>
              <a:cs typeface="나눔고딕코딩"/>
            </a:endParaRPr>
          </a:p>
          <a:p>
            <a:pPr marL="5905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구매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  <a:endParaRPr lang="en-US" altLang="ko-KR" dirty="0">
              <a:latin typeface="+mn-ea"/>
              <a:cs typeface="나눔고딕코딩"/>
            </a:endParaRPr>
          </a:p>
          <a:p>
            <a:pPr marL="5905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구매하지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않음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089084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1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차원 데이터는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Series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를 사용해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다룸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3DEED5E-9DAD-0A47-9189-189BFE70927E}"/>
              </a:ext>
            </a:extLst>
          </p:cNvPr>
          <p:cNvSpPr txBox="1"/>
          <p:nvPr/>
        </p:nvSpPr>
        <p:spPr>
          <a:xfrm>
            <a:off x="232570" y="803275"/>
            <a:ext cx="9753599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pd.Series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([1.0,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9.0])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C9B45E-7B8F-AF40-9B74-9293B5624E22}"/>
              </a:ext>
            </a:extLst>
          </p:cNvPr>
          <p:cNvSpPr/>
          <p:nvPr/>
        </p:nvSpPr>
        <p:spPr>
          <a:xfrm flipV="1">
            <a:off x="232569" y="11068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CBDC039-E98B-974B-8668-4FC800FE6F28}"/>
              </a:ext>
            </a:extLst>
          </p:cNvPr>
          <p:cNvSpPr/>
          <p:nvPr/>
        </p:nvSpPr>
        <p:spPr>
          <a:xfrm flipV="1">
            <a:off x="232569" y="2403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C797386-3FE7-E54B-B173-B6C80D45EF76}"/>
              </a:ext>
            </a:extLst>
          </p:cNvPr>
          <p:cNvSpPr txBox="1"/>
          <p:nvPr/>
        </p:nvSpPr>
        <p:spPr>
          <a:xfrm>
            <a:off x="232568" y="2695712"/>
            <a:ext cx="9601201" cy="2653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    	1.0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    	3.0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    	5.0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    	7.0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    	9.0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float64 </a:t>
            </a:r>
          </a:p>
        </p:txBody>
      </p:sp>
    </p:spTree>
    <p:extLst>
      <p:ext uri="{BB962C8B-B14F-4D97-AF65-F5344CB8AC3E}">
        <p14:creationId xmlns:p14="http://schemas.microsoft.com/office/powerpoint/2010/main" val="28696754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97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en-US" altLang="ko-KR" sz="2400" spc="-120" dirty="0" err="1">
                <a:solidFill>
                  <a:srgbClr val="231F20"/>
                </a:solidFill>
                <a:latin typeface="+mn-ea"/>
                <a:cs typeface="Arial Unicode MS"/>
              </a:rPr>
              <a:t>DataFrame</a:t>
            </a:r>
            <a:endParaRPr lang="en-US" altLang="ko-KR" sz="2400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en-US" altLang="ko-KR" spc="-120" dirty="0">
                <a:solidFill>
                  <a:srgbClr val="231F20"/>
                </a:solidFill>
                <a:latin typeface="+mn-ea"/>
                <a:cs typeface="Arial Unicode MS"/>
              </a:rPr>
              <a:t>Pandas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에서 사용하는 기본 데이터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BBB397C-BBA3-CF4E-A2A2-092D84E5BDB9}"/>
              </a:ext>
            </a:extLst>
          </p:cNvPr>
          <p:cNvSpPr txBox="1"/>
          <p:nvPr/>
        </p:nvSpPr>
        <p:spPr>
          <a:xfrm>
            <a:off x="232570" y="1565275"/>
            <a:ext cx="9753599" cy="347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df.py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4011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  </a:t>
            </a:r>
          </a:p>
          <a:p>
            <a:pPr marL="366713" marR="401192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[10,20,30],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01192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[40,50,60],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011929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[70,80,90]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print(a)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3361691-1024-2940-8493-8F6ACDC89503}"/>
              </a:ext>
            </a:extLst>
          </p:cNvPr>
          <p:cNvSpPr/>
          <p:nvPr/>
        </p:nvSpPr>
        <p:spPr>
          <a:xfrm flipV="1">
            <a:off x="232569" y="18688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D85F95-7422-EF4C-BB2F-81A841653EE3}"/>
              </a:ext>
            </a:extLst>
          </p:cNvPr>
          <p:cNvSpPr/>
          <p:nvPr/>
        </p:nvSpPr>
        <p:spPr>
          <a:xfrm flipV="1">
            <a:off x="232569" y="5146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BB2FEF-2A21-3D48-9513-950BC303A7E8}"/>
              </a:ext>
            </a:extLst>
          </p:cNvPr>
          <p:cNvSpPr txBox="1"/>
          <p:nvPr/>
        </p:nvSpPr>
        <p:spPr>
          <a:xfrm>
            <a:off x="233362" y="5412681"/>
            <a:ext cx="9601201" cy="18798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df.py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	0     	1      	2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 	10    	20    	30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	40    	50    	60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 	70    	80    	90 </a:t>
            </a:r>
          </a:p>
        </p:txBody>
      </p:sp>
    </p:spTree>
    <p:extLst>
      <p:ext uri="{BB962C8B-B14F-4D97-AF65-F5344CB8AC3E}">
        <p14:creationId xmlns:p14="http://schemas.microsoft.com/office/powerpoint/2010/main" val="29582767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원하는 데이터 추출하기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601199" cy="5403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key.py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983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데이터프레임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98323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"weight":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80.0,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70.4,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65.5,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45.9,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51.2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"height":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[ 170, 180, 155, 143, 154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"type":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"f",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"n",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"n",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"t",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"t"]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390271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몸무게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39027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weight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336931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몸무게와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3369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[["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weight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height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"]]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636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31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6134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key.py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몸무게 목록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	80.0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    	70.4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    	65.5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    	45.9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    	51.2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weight,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float64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몸무게와 키 목록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	weight 	height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  	80.0     	170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  	70.4     	180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  	65.5     	155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  	45.9     	143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  	51.2     	154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575268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원하는 위치의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값을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추출할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때는 </a:t>
            </a: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파이썬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리스트처럼  슬라이스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사용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3B8F75B-36D9-F74E-8BC1-532F479D1C7B}"/>
              </a:ext>
            </a:extLst>
          </p:cNvPr>
          <p:cNvSpPr txBox="1"/>
          <p:nvPr/>
        </p:nvSpPr>
        <p:spPr>
          <a:xfrm>
            <a:off x="233362" y="803275"/>
            <a:ext cx="9601201" cy="48201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유형 데이터프레임 생성하기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</a:p>
          <a:p>
            <a:pPr marL="493713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"weight": [ 80.0, 70.4, 65.5, 45.9, 51.2, 72.5 ],</a:t>
            </a:r>
          </a:p>
          <a:p>
            <a:pPr marL="493713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"height": [ 170, 180, 155, 143, 154, 160 ],</a:t>
            </a:r>
          </a:p>
          <a:p>
            <a:pPr marL="493713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"type": [ "f", "n", "n", "t", "t", "f" ]</a:t>
            </a: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157480" marR="1909445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(0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부터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세었을 때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2~3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번째 데이터 출력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[2:4]\n",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[2:4])</a:t>
            </a:r>
          </a:p>
          <a:p>
            <a:pPr marL="157480" marR="1909445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(0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부터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세었을 때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번째 이후의 데이터 출력하기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[3:]\n",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[3:])</a:t>
            </a:r>
          </a:p>
        </p:txBody>
      </p:sp>
    </p:spTree>
    <p:extLst>
      <p:ext uri="{BB962C8B-B14F-4D97-AF65-F5344CB8AC3E}">
        <p14:creationId xmlns:p14="http://schemas.microsoft.com/office/powerpoint/2010/main" val="7412054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37752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slice.py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[2:4]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height 	type 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   	155     	n      	65.5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   	143     	t       	45.9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[2:]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 	height 	type 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   	143     	t      	45.9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   	154     	t      	51.2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   	160     	f      	72.5 </a:t>
            </a:r>
          </a:p>
        </p:txBody>
      </p:sp>
    </p:spTree>
    <p:extLst>
      <p:ext uri="{BB962C8B-B14F-4D97-AF65-F5344CB8AC3E}">
        <p14:creationId xmlns:p14="http://schemas.microsoft.com/office/powerpoint/2010/main" val="14833735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065" indent="-285750" algn="just">
              <a:lnSpc>
                <a:spcPct val="150000"/>
              </a:lnSpc>
              <a:spcBef>
                <a:spcPts val="580"/>
              </a:spcBef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원하는 조건의 값 </a:t>
            </a:r>
            <a:r>
              <a:rPr lang="ko-KR" altLang="en-US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추출</a:t>
            </a:r>
            <a:endParaRPr lang="ko-KR" altLang="en-US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27075"/>
            <a:ext cx="9753599" cy="4572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filter.py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9845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데이터프레임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98450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"weight":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80.0,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70.4,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65.5,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45.9,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51.2,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72.5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"height":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[ 170, 180, 155, 143, 154, 160   </a:t>
            </a:r>
            <a:r>
              <a:rPr lang="en-US" altLang="ko-KR" spc="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"f", "m", "m", "f", "f",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"m"    </a:t>
            </a:r>
            <a:r>
              <a:rPr lang="en-US" altLang="ko-KR" spc="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19786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height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160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이상인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319786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tbl.height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160])  </a:t>
            </a:r>
          </a:p>
          <a:p>
            <a:pPr marL="12700" marR="319786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인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319786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tbl.gender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"m"])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5481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9332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422275"/>
            <a:ext cx="9601201" cy="420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filter.py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--- height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160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이상인 것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gender	height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  	f           	170      	80.0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 	m         	180      	70.4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  	m         	160      	72.5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--- gender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인 것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	gender	height 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 	m         	180      	70.4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  	m         	155      	65.5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  	m         	160      	72.5 </a:t>
            </a:r>
          </a:p>
        </p:txBody>
      </p:sp>
    </p:spTree>
    <p:extLst>
      <p:ext uri="{BB962C8B-B14F-4D97-AF65-F5344CB8AC3E}">
        <p14:creationId xmlns:p14="http://schemas.microsoft.com/office/powerpoint/2010/main" val="13033592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2400" spc="-120" dirty="0">
                <a:solidFill>
                  <a:srgbClr val="231F20"/>
                </a:solidFill>
                <a:latin typeface="+mn-ea"/>
                <a:cs typeface="Arial Unicode MS"/>
              </a:rPr>
              <a:t>정렬과 </a:t>
            </a:r>
            <a:r>
              <a:rPr lang="ko-KR" altLang="en-US" sz="2400" spc="-120" dirty="0" smtClean="0">
                <a:solidFill>
                  <a:srgbClr val="231F20"/>
                </a:solidFill>
                <a:latin typeface="+mn-ea"/>
                <a:cs typeface="Arial Unicode MS"/>
              </a:rPr>
              <a:t>반전</a:t>
            </a:r>
            <a:endParaRPr lang="ko-KR" altLang="en-US" sz="24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480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/ch5/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pd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-test-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sort.py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데이터프레임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</a:p>
          <a:p>
            <a:pPr marL="366713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"weight":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80.0,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70.4,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65.5,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45.9,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51.2,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72.5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"height":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[ 170, 180, 155, 143, 154, 160   </a:t>
            </a:r>
            <a:r>
              <a:rPr lang="en-US" altLang="ko-KR" spc="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"f", "m", "m", "f", "f",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"m"    </a:t>
            </a:r>
            <a:r>
              <a:rPr lang="en-US" altLang="ko-KR" spc="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85344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853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sort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values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by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height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tbl.sort_values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(by="weight",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ascending=False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83BFD9-76B9-574B-95C3-7E918975197D}"/>
              </a:ext>
            </a:extLst>
          </p:cNvPr>
          <p:cNvSpPr/>
          <p:nvPr/>
        </p:nvSpPr>
        <p:spPr>
          <a:xfrm flipV="1">
            <a:off x="233363" y="5862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2664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6BFF321-6F2E-AE4F-91B3-49BA251CAD7B}"/>
              </a:ext>
            </a:extLst>
          </p:cNvPr>
          <p:cNvSpPr txBox="1"/>
          <p:nvPr/>
        </p:nvSpPr>
        <p:spPr>
          <a:xfrm>
            <a:off x="233362" y="269875"/>
            <a:ext cx="9601201" cy="6134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-test-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sort.py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---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키로 정렬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gender 	height 	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	f 	143 	45.9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	f 	154 	51.2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	m 	155 	65.5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	m 	160 	72.5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	f 	170 	80.0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	m 	180 	70.4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몸무게로 정렬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gender 	height	 weight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	f 	170 	80.0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	m 	160 	72.5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	m 	180 	70.4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	m 	155 	65.5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	f 	154 	51.2 </a:t>
            </a:r>
          </a:p>
          <a:p>
            <a:pPr marL="143510" marR="8636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	f 	143 	45.9 </a:t>
            </a:r>
          </a:p>
        </p:txBody>
      </p:sp>
    </p:spTree>
    <p:extLst>
      <p:ext uri="{BB962C8B-B14F-4D97-AF65-F5344CB8AC3E}">
        <p14:creationId xmlns:p14="http://schemas.microsoft.com/office/powerpoint/2010/main" val="104076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5690</Words>
  <Application>Microsoft Office PowerPoint</Application>
  <PresentationFormat>사용자 지정</PresentationFormat>
  <Paragraphs>1298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5" baseType="lpstr">
      <vt:lpstr>Arial Unicode MS</vt:lpstr>
      <vt:lpstr>나눔고딕코딩</vt:lpstr>
      <vt:lpstr>맑은 고딕</vt:lpstr>
      <vt:lpstr>Calibri</vt:lpstr>
      <vt:lpstr>Century Gothic</vt:lpstr>
      <vt:lpstr>Times New Roman</vt:lpstr>
      <vt:lpstr>Office Theme</vt:lpstr>
      <vt:lpstr>딥 러닝(Deep Learning)</vt:lpstr>
      <vt:lpstr>딥러닝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TensorFlow 설치하기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Jupyter Notebook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TensorFlow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TensorBoard로 시각화하기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TensorBoard로 딥러닝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Keras로 다양한 딥러닝 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Pandas/NumPy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cp:lastModifiedBy>Windows 사용자</cp:lastModifiedBy>
  <cp:revision>67</cp:revision>
  <dcterms:created xsi:type="dcterms:W3CDTF">2018-08-06T22:37:06Z</dcterms:created>
  <dcterms:modified xsi:type="dcterms:W3CDTF">2018-09-10T12:49:53Z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