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1" r:id="rId3"/>
    <p:sldId id="257" r:id="rId4"/>
    <p:sldId id="265" r:id="rId5"/>
    <p:sldId id="259" r:id="rId6"/>
    <p:sldId id="262" r:id="rId7"/>
    <p:sldId id="292" r:id="rId8"/>
    <p:sldId id="294" r:id="rId9"/>
    <p:sldId id="293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19" r:id="rId18"/>
    <p:sldId id="320" r:id="rId19"/>
    <p:sldId id="321" r:id="rId20"/>
    <p:sldId id="322" r:id="rId21"/>
    <p:sldId id="323" r:id="rId22"/>
    <p:sldId id="324" r:id="rId23"/>
    <p:sldId id="325" r:id="rId24"/>
    <p:sldId id="326" r:id="rId25"/>
    <p:sldId id="327" r:id="rId26"/>
    <p:sldId id="330" r:id="rId27"/>
    <p:sldId id="328" r:id="rId28"/>
    <p:sldId id="302" r:id="rId29"/>
    <p:sldId id="303" r:id="rId30"/>
    <p:sldId id="304" r:id="rId31"/>
    <p:sldId id="305" r:id="rId32"/>
    <p:sldId id="306" r:id="rId33"/>
    <p:sldId id="308" r:id="rId34"/>
    <p:sldId id="309" r:id="rId35"/>
    <p:sldId id="311" r:id="rId36"/>
    <p:sldId id="312" r:id="rId37"/>
    <p:sldId id="313" r:id="rId38"/>
    <p:sldId id="314" r:id="rId39"/>
    <p:sldId id="315" r:id="rId40"/>
    <p:sldId id="316" r:id="rId41"/>
    <p:sldId id="317" r:id="rId42"/>
    <p:sldId id="318" r:id="rId43"/>
    <p:sldId id="329" r:id="rId4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C37CF-F9CB-4E21-B419-2CC4B51E8038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CF905-A188-410B-A029-0A0EA5707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6900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C37CF-F9CB-4E21-B419-2CC4B51E8038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CF905-A188-410B-A029-0A0EA5707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889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C37CF-F9CB-4E21-B419-2CC4B51E8038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CF905-A188-410B-A029-0A0EA5707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6218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C37CF-F9CB-4E21-B419-2CC4B51E8038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CF905-A188-410B-A029-0A0EA5707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673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C37CF-F9CB-4E21-B419-2CC4B51E8038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CF905-A188-410B-A029-0A0EA5707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38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C37CF-F9CB-4E21-B419-2CC4B51E8038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CF905-A188-410B-A029-0A0EA5707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58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C37CF-F9CB-4E21-B419-2CC4B51E8038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CF905-A188-410B-A029-0A0EA5707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703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C37CF-F9CB-4E21-B419-2CC4B51E8038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CF905-A188-410B-A029-0A0EA5707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137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C37CF-F9CB-4E21-B419-2CC4B51E8038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CF905-A188-410B-A029-0A0EA5707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482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C37CF-F9CB-4E21-B419-2CC4B51E8038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CF905-A188-410B-A029-0A0EA5707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399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C37CF-F9CB-4E21-B419-2CC4B51E8038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CF905-A188-410B-A029-0A0EA5707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9128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C37CF-F9CB-4E21-B419-2CC4B51E8038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CF905-A188-410B-A029-0A0EA5707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31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jpe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jpeg"/><Relationship Id="rId3" Type="http://schemas.openxmlformats.org/officeDocument/2006/relationships/image" Target="../media/image27.jpeg"/><Relationship Id="rId7" Type="http://schemas.openxmlformats.org/officeDocument/2006/relationships/image" Target="../media/image31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5" Type="http://schemas.openxmlformats.org/officeDocument/2006/relationships/image" Target="../media/image29.jpeg"/><Relationship Id="rId4" Type="http://schemas.openxmlformats.org/officeDocument/2006/relationships/image" Target="../media/image28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게임 소프트웨어 공학</a:t>
            </a:r>
            <a:br>
              <a:rPr lang="en-US" altLang="ko-KR" dirty="0"/>
            </a:br>
            <a:r>
              <a:rPr lang="en-US" altLang="ko-KR" dirty="0"/>
              <a:t>Lecture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산업기술대학교</a:t>
            </a:r>
            <a:endParaRPr lang="en-US" altLang="ko-KR" dirty="0"/>
          </a:p>
          <a:p>
            <a:r>
              <a:rPr lang="ko-KR" altLang="en-US" dirty="0"/>
              <a:t>게임공학부</a:t>
            </a:r>
            <a:endParaRPr lang="en-US" altLang="ko-KR" dirty="0"/>
          </a:p>
          <a:p>
            <a:r>
              <a:rPr lang="ko-KR" altLang="en-US" dirty="0" err="1"/>
              <a:t>이택희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9394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왜 프로젝트가 실패하는가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경영 컨설턴트 </a:t>
            </a:r>
            <a:r>
              <a:rPr lang="en-US" altLang="ko-KR" dirty="0"/>
              <a:t>(Business Consultant)</a:t>
            </a:r>
          </a:p>
          <a:p>
            <a:endParaRPr lang="en-US" altLang="ko-KR" dirty="0"/>
          </a:p>
          <a:p>
            <a:r>
              <a:rPr lang="ko-KR" altLang="en-US" dirty="0"/>
              <a:t>기업의</a:t>
            </a:r>
            <a:r>
              <a:rPr lang="en-US" altLang="ko-KR" dirty="0"/>
              <a:t> </a:t>
            </a:r>
            <a:r>
              <a:rPr lang="ko-KR" altLang="en-US" dirty="0"/>
              <a:t>고문은 해당 기술의 전체 보단 과도한 사용자 입장이 되는 경우가 많다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“</a:t>
            </a:r>
            <a:r>
              <a:rPr lang="ko-KR" altLang="en-US" dirty="0"/>
              <a:t>그네를 </a:t>
            </a:r>
            <a:r>
              <a:rPr lang="ko-KR" altLang="en-US" dirty="0" err="1"/>
              <a:t>블링블링하게</a:t>
            </a:r>
            <a:r>
              <a:rPr lang="ko-KR" altLang="en-US" dirty="0"/>
              <a:t> 만들어야 잘 팔릴 것임</a:t>
            </a:r>
            <a:r>
              <a:rPr lang="en-US" altLang="ko-KR" dirty="0"/>
              <a:t>＂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5408" y="1454809"/>
            <a:ext cx="2805830" cy="530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68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왜 프로젝트가 실패하는가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베타 테스터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베타 테스터는 엉망인 프로젝트 결과물을 전달받아 테스트하곤 한다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“</a:t>
            </a:r>
            <a:r>
              <a:rPr lang="ko-KR" altLang="en-US" dirty="0"/>
              <a:t>그네를 테스트 하라고 했는데 올가미가 왔어요</a:t>
            </a:r>
            <a:r>
              <a:rPr lang="en-US" altLang="ko-KR" dirty="0"/>
              <a:t>.”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2778" y="1365637"/>
            <a:ext cx="2855934" cy="533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769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왜 프로젝트가 실패하는가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영업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영업을 위해 특정 포인트만을 강조하려는 경향이 있음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“</a:t>
            </a:r>
            <a:r>
              <a:rPr lang="ko-KR" altLang="en-US" dirty="0"/>
              <a:t>이 그네는 감성적인 그네입니다</a:t>
            </a:r>
            <a:r>
              <a:rPr lang="en-US" altLang="ko-KR" dirty="0"/>
              <a:t>.”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2778" y="1393348"/>
            <a:ext cx="2843408" cy="5258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713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왜 프로젝트가 실패하는가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Open Source </a:t>
            </a:r>
            <a:r>
              <a:rPr lang="ko-KR" altLang="en-US" dirty="0"/>
              <a:t>목적의 개발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많은 기능을 가지지만 사용은 공짜인 컨셉으로 광고하지만 실제 사용할 경우 많은 난관이 발생하게 됨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799" y="1690688"/>
            <a:ext cx="2698315" cy="502699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5927" y="1690688"/>
            <a:ext cx="2735279" cy="5026998"/>
          </a:xfrm>
          <a:prstGeom prst="rect">
            <a:avLst/>
          </a:prstGeom>
        </p:spPr>
      </p:pic>
      <p:sp>
        <p:nvSpPr>
          <p:cNvPr id="8" name="오른쪽 화살표 7"/>
          <p:cNvSpPr/>
          <p:nvPr/>
        </p:nvSpPr>
        <p:spPr>
          <a:xfrm>
            <a:off x="8805601" y="3790828"/>
            <a:ext cx="162839" cy="8267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5331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왜 프로젝트가 실패하는가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유지 보수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프로젝트 결과물이 가져야 할 정확한 기능이 확립되지 않는 상태에서 개발 될 경우가 많음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“</a:t>
            </a:r>
            <a:r>
              <a:rPr lang="ko-KR" altLang="en-US" dirty="0"/>
              <a:t>판자에 누가 올라가지 않을 줄</a:t>
            </a:r>
            <a:r>
              <a:rPr lang="en-US" altLang="ko-KR" dirty="0"/>
              <a:t>..”</a:t>
            </a:r>
          </a:p>
          <a:p>
            <a:r>
              <a:rPr lang="en-US" altLang="ko-KR" dirty="0"/>
              <a:t>“</a:t>
            </a:r>
            <a:r>
              <a:rPr lang="ko-KR" altLang="en-US" dirty="0"/>
              <a:t>문제 발생 후 회복을 위한 플랜을 고려 안 했어요</a:t>
            </a:r>
            <a:r>
              <a:rPr lang="en-US" altLang="ko-KR" dirty="0"/>
              <a:t>..”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27850"/>
            <a:ext cx="2734436" cy="511544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8088" y="1502359"/>
            <a:ext cx="2839023" cy="5140933"/>
          </a:xfrm>
          <a:prstGeom prst="rect">
            <a:avLst/>
          </a:prstGeom>
        </p:spPr>
      </p:pic>
      <p:sp>
        <p:nvSpPr>
          <p:cNvPr id="7" name="오른쪽 화살표 6"/>
          <p:cNvSpPr/>
          <p:nvPr/>
        </p:nvSpPr>
        <p:spPr>
          <a:xfrm>
            <a:off x="8906527" y="3653423"/>
            <a:ext cx="225469" cy="8642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1918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왜 프로젝트가 실패하는가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사용자가 원했던 결과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앞선 여러 결과들이 가지는 모든 문제는 실제로 발생할 이유가 없는 문제들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소통이 중요함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2778" y="1335394"/>
            <a:ext cx="2868460" cy="5422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3850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왜 프로젝트가 실패하는가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dirty="0"/>
              <a:t>많은 원인이 있지만 주로 프로젝트가 실패하는 원인은 아래와 같이 정리 될 수 있음</a:t>
            </a:r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계획 중심의 프로젝트 진행 </a:t>
            </a:r>
            <a:r>
              <a:rPr lang="en-US" altLang="ko-KR" dirty="0"/>
              <a:t>: </a:t>
            </a:r>
            <a:r>
              <a:rPr lang="ko-KR" altLang="en-US" dirty="0"/>
              <a:t>고객의 의견이 누락될 가능성이 큼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빅뱅 </a:t>
            </a:r>
            <a:r>
              <a:rPr lang="ko-KR" altLang="en-US" dirty="0" err="1"/>
              <a:t>릴리즈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한꺼번에 모든 기능이 </a:t>
            </a:r>
            <a:r>
              <a:rPr lang="ko-KR" altLang="en-US" dirty="0" err="1"/>
              <a:t>릴리즈</a:t>
            </a:r>
            <a:r>
              <a:rPr lang="ko-KR" altLang="en-US" dirty="0"/>
              <a:t> 되기 때문에 문제 발생 여부를 사전에 파악 못할 가능성이 큼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산출물 중심 </a:t>
            </a:r>
            <a:r>
              <a:rPr lang="en-US" altLang="ko-KR" dirty="0"/>
              <a:t>: </a:t>
            </a:r>
            <a:r>
              <a:rPr lang="ko-KR" altLang="en-US" dirty="0"/>
              <a:t>산출물과 실제 동작하는 </a:t>
            </a:r>
            <a:r>
              <a:rPr lang="en-US" altLang="ko-KR" dirty="0"/>
              <a:t>SW </a:t>
            </a:r>
            <a:r>
              <a:rPr lang="ko-KR" altLang="en-US" dirty="0"/>
              <a:t>와는 크게 다를 가능성이 있음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올바른 소통의 부재</a:t>
            </a:r>
          </a:p>
        </p:txBody>
      </p:sp>
    </p:spTree>
    <p:extLst>
      <p:ext uri="{BB962C8B-B14F-4D97-AF65-F5344CB8AC3E}">
        <p14:creationId xmlns:p14="http://schemas.microsoft.com/office/powerpoint/2010/main" val="19684327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진행 예시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8379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진행 예시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3600" dirty="0"/>
              <a:t>Customer</a:t>
            </a:r>
          </a:p>
          <a:p>
            <a:pPr lvl="1">
              <a:lnSpc>
                <a:spcPct val="100000"/>
              </a:lnSpc>
            </a:pPr>
            <a:r>
              <a:rPr lang="ko-KR" altLang="en-US" sz="3200" dirty="0"/>
              <a:t>가상</a:t>
            </a:r>
            <a:r>
              <a:rPr lang="en-US" altLang="ko-KR" sz="3200" dirty="0"/>
              <a:t> </a:t>
            </a:r>
            <a:r>
              <a:rPr lang="ko-KR" altLang="en-US" sz="3200" dirty="0"/>
              <a:t>피팅 솔루션</a:t>
            </a:r>
            <a:endParaRPr lang="en-US" altLang="ko-KR" sz="3200" dirty="0"/>
          </a:p>
          <a:p>
            <a:pPr lvl="2">
              <a:lnSpc>
                <a:spcPct val="100000"/>
              </a:lnSpc>
            </a:pPr>
            <a:r>
              <a:rPr lang="ko-KR" altLang="en-US" sz="2800" dirty="0"/>
              <a:t>증강 현실 기반 </a:t>
            </a:r>
            <a:endParaRPr lang="en-US" altLang="ko-KR" sz="2800" dirty="0"/>
          </a:p>
          <a:p>
            <a:pPr lvl="2">
              <a:lnSpc>
                <a:spcPct val="100000"/>
              </a:lnSpc>
            </a:pPr>
            <a:r>
              <a:rPr lang="ko-KR" altLang="en-US" sz="2800" dirty="0"/>
              <a:t>동영상 위에 가상의 옷을 입힐 수 있는 어플리케이션 개발</a:t>
            </a:r>
            <a:endParaRPr lang="en-US" altLang="ko-KR" sz="2800" dirty="0"/>
          </a:p>
          <a:p>
            <a:pPr lvl="2">
              <a:lnSpc>
                <a:spcPct val="100000"/>
              </a:lnSpc>
            </a:pPr>
            <a:r>
              <a:rPr lang="ko-KR" altLang="en-US" sz="2800" dirty="0"/>
              <a:t>스마트폰</a:t>
            </a:r>
            <a:r>
              <a:rPr lang="en-US" altLang="ko-KR" sz="2800" dirty="0"/>
              <a:t>, PC </a:t>
            </a:r>
            <a:r>
              <a:rPr lang="ko-KR" altLang="en-US" sz="2800" dirty="0"/>
              <a:t>에서 동작 가능</a:t>
            </a:r>
            <a:endParaRPr lang="en-US" altLang="ko-KR" sz="2800" dirty="0"/>
          </a:p>
          <a:p>
            <a:pPr lvl="2">
              <a:lnSpc>
                <a:spcPct val="100000"/>
              </a:lnSpc>
            </a:pPr>
            <a:endParaRPr lang="en-US" altLang="ko-KR" sz="2800" dirty="0"/>
          </a:p>
          <a:p>
            <a:pPr lvl="1">
              <a:lnSpc>
                <a:spcPct val="100000"/>
              </a:lnSpc>
            </a:pPr>
            <a:endParaRPr lang="ko-KR" altLang="en-US" sz="3200" dirty="0"/>
          </a:p>
        </p:txBody>
      </p:sp>
      <p:pic>
        <p:nvPicPr>
          <p:cNvPr id="8" name="Picture 2" descr="관련 이미지"/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199772" y="1825625"/>
            <a:ext cx="512645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76638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진행 예시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ko-KR" altLang="en-US" sz="3200" dirty="0"/>
              <a:t>필요 기술</a:t>
            </a:r>
            <a:endParaRPr lang="en-US" altLang="ko-KR" sz="3200" dirty="0"/>
          </a:p>
          <a:p>
            <a:pPr lvl="1"/>
            <a:r>
              <a:rPr lang="en-US" altLang="ko-KR" sz="2800" dirty="0"/>
              <a:t>Skinning Algorithm</a:t>
            </a:r>
          </a:p>
          <a:p>
            <a:pPr lvl="1"/>
            <a:r>
              <a:rPr lang="en-US" altLang="ko-KR" sz="2800" dirty="0"/>
              <a:t>Layered Rendering Algorithm</a:t>
            </a:r>
          </a:p>
          <a:p>
            <a:pPr lvl="1"/>
            <a:r>
              <a:rPr lang="en-US" altLang="ko-KR" sz="2800" dirty="0"/>
              <a:t>Motion Tracking Algorithm</a:t>
            </a:r>
          </a:p>
          <a:p>
            <a:pPr lvl="1"/>
            <a:r>
              <a:rPr lang="en-US" altLang="ko-KR" sz="2800" dirty="0"/>
              <a:t>Model Importer</a:t>
            </a:r>
          </a:p>
          <a:p>
            <a:pPr lvl="1"/>
            <a:r>
              <a:rPr lang="en-US" altLang="ko-KR" sz="2800" dirty="0"/>
              <a:t>Hair Rendering Algorithm</a:t>
            </a:r>
          </a:p>
          <a:p>
            <a:pPr lvl="1"/>
            <a:r>
              <a:rPr lang="en-US" altLang="ko-KR" sz="2800" dirty="0"/>
              <a:t>Image Fusion Algorithm</a:t>
            </a:r>
          </a:p>
        </p:txBody>
      </p:sp>
      <p:pic>
        <p:nvPicPr>
          <p:cNvPr id="2050" name="Picture 2" descr="skinning algorithm에 대한 이미지 검색결과"/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752480" y="1690688"/>
            <a:ext cx="4846335" cy="2228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2480" y="4180518"/>
            <a:ext cx="1391784" cy="247428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6891" y="4163468"/>
            <a:ext cx="1401374" cy="249133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109" y="4163468"/>
            <a:ext cx="1401374" cy="2491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363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지금까지</a:t>
            </a:r>
            <a:r>
              <a:rPr lang="en-US" altLang="ko-KR" dirty="0"/>
              <a:t> </a:t>
            </a:r>
            <a:r>
              <a:rPr lang="ko-KR" altLang="en-US" dirty="0"/>
              <a:t>다룬 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소프트웨어란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왜 소프트웨어 공학이 필요한가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버전 관리 시스템 </a:t>
            </a:r>
            <a:r>
              <a:rPr lang="en-US" altLang="ko-KR" dirty="0"/>
              <a:t>(</a:t>
            </a:r>
            <a:r>
              <a:rPr lang="en-US" altLang="ko-KR" dirty="0" err="1"/>
              <a:t>Git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소프트웨어</a:t>
            </a:r>
            <a:r>
              <a:rPr lang="en-US" altLang="ko-KR" dirty="0"/>
              <a:t> </a:t>
            </a:r>
            <a:r>
              <a:rPr lang="ko-KR" altLang="en-US" dirty="0"/>
              <a:t>개발의 위기 </a:t>
            </a:r>
            <a:r>
              <a:rPr lang="en-US" altLang="ko-KR" dirty="0"/>
              <a:t>(</a:t>
            </a:r>
            <a:r>
              <a:rPr lang="ko-KR" altLang="en-US" dirty="0"/>
              <a:t>원인 및 결과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소프트웨어 개발 프로세스 </a:t>
            </a:r>
            <a:r>
              <a:rPr lang="en-US" altLang="ko-KR" dirty="0"/>
              <a:t>(</a:t>
            </a:r>
            <a:r>
              <a:rPr lang="ko-KR" altLang="en-US" dirty="0"/>
              <a:t>폭포수</a:t>
            </a:r>
            <a:r>
              <a:rPr lang="en-US" altLang="ko-KR" dirty="0"/>
              <a:t>, </a:t>
            </a:r>
            <a:r>
              <a:rPr lang="ko-KR" altLang="en-US" dirty="0" err="1"/>
              <a:t>프로토타입</a:t>
            </a:r>
            <a:r>
              <a:rPr lang="en-US" altLang="ko-KR" dirty="0"/>
              <a:t>, </a:t>
            </a:r>
            <a:r>
              <a:rPr lang="ko-KR" altLang="en-US" dirty="0"/>
              <a:t>나선형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69698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진행 예시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88143" y="1690688"/>
            <a:ext cx="6462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담당자</a:t>
            </a:r>
            <a:r>
              <a:rPr lang="en-US" altLang="ko-KR" sz="3600" dirty="0"/>
              <a:t> </a:t>
            </a:r>
            <a:r>
              <a:rPr lang="ko-KR" altLang="en-US" sz="3600" dirty="0"/>
              <a:t>할당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38200" y="5428116"/>
            <a:ext cx="1643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/>
              <a:t>이책임</a:t>
            </a:r>
            <a:endParaRPr lang="ko-KR" altLang="en-US" sz="3600" dirty="0"/>
          </a:p>
        </p:txBody>
      </p:sp>
      <p:sp>
        <p:nvSpPr>
          <p:cNvPr id="12" name="TextBox 11"/>
          <p:cNvSpPr txBox="1"/>
          <p:nvPr/>
        </p:nvSpPr>
        <p:spPr>
          <a:xfrm>
            <a:off x="3645803" y="5428116"/>
            <a:ext cx="1643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/>
              <a:t>이책임</a:t>
            </a:r>
            <a:endParaRPr lang="ko-KR" altLang="en-US" sz="3600" dirty="0"/>
          </a:p>
        </p:txBody>
      </p:sp>
      <p:sp>
        <p:nvSpPr>
          <p:cNvPr id="13" name="TextBox 12"/>
          <p:cNvSpPr txBox="1"/>
          <p:nvPr/>
        </p:nvSpPr>
        <p:spPr>
          <a:xfrm>
            <a:off x="6549300" y="5428116"/>
            <a:ext cx="1643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/>
              <a:t>이책임</a:t>
            </a:r>
            <a:endParaRPr lang="ko-KR" altLang="en-US" sz="3600" dirty="0"/>
          </a:p>
        </p:txBody>
      </p:sp>
      <p:sp>
        <p:nvSpPr>
          <p:cNvPr id="14" name="TextBox 13"/>
          <p:cNvSpPr txBox="1"/>
          <p:nvPr/>
        </p:nvSpPr>
        <p:spPr>
          <a:xfrm>
            <a:off x="9583573" y="5428116"/>
            <a:ext cx="1643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/>
              <a:t>이책임</a:t>
            </a:r>
            <a:endParaRPr lang="ko-KR" altLang="en-US" sz="3600" dirty="0"/>
          </a:p>
        </p:txBody>
      </p:sp>
      <p:grpSp>
        <p:nvGrpSpPr>
          <p:cNvPr id="19" name="그룹 18"/>
          <p:cNvGrpSpPr/>
          <p:nvPr/>
        </p:nvGrpSpPr>
        <p:grpSpPr>
          <a:xfrm>
            <a:off x="972457" y="2677659"/>
            <a:ext cx="1776854" cy="2228169"/>
            <a:chOff x="972457" y="2677659"/>
            <a:chExt cx="1776854" cy="2228169"/>
          </a:xfrm>
        </p:grpSpPr>
        <p:pic>
          <p:nvPicPr>
            <p:cNvPr id="6" name="Picture 2" descr="skinning algorithm에 대한 이미지 검색결과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972457" y="2677659"/>
              <a:ext cx="1635049" cy="22281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직사각형 14"/>
            <p:cNvSpPr/>
            <p:nvPr/>
          </p:nvSpPr>
          <p:spPr>
            <a:xfrm>
              <a:off x="1610858" y="3374121"/>
              <a:ext cx="113845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Skinning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3617904" y="2676908"/>
            <a:ext cx="1419683" cy="2474282"/>
            <a:chOff x="3617904" y="2676908"/>
            <a:chExt cx="1419683" cy="2474282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45803" y="2676908"/>
              <a:ext cx="1391784" cy="2474282"/>
            </a:xfrm>
            <a:prstGeom prst="rect">
              <a:avLst/>
            </a:prstGeom>
          </p:spPr>
        </p:pic>
        <p:sp>
          <p:nvSpPr>
            <p:cNvPr id="16" name="직사각형 15"/>
            <p:cNvSpPr/>
            <p:nvPr/>
          </p:nvSpPr>
          <p:spPr>
            <a:xfrm>
              <a:off x="3617904" y="2727790"/>
              <a:ext cx="139178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Layered Rendering </a:t>
              </a:r>
              <a:endParaRPr lang="ko-KR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6670485" y="2676908"/>
            <a:ext cx="1401374" cy="2491332"/>
            <a:chOff x="6670485" y="2676908"/>
            <a:chExt cx="1401374" cy="2491332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70485" y="2676908"/>
              <a:ext cx="1401374" cy="2491332"/>
            </a:xfrm>
            <a:prstGeom prst="rect">
              <a:avLst/>
            </a:prstGeom>
          </p:spPr>
        </p:pic>
        <p:sp>
          <p:nvSpPr>
            <p:cNvPr id="17" name="직사각형 16"/>
            <p:cNvSpPr/>
            <p:nvPr/>
          </p:nvSpPr>
          <p:spPr>
            <a:xfrm>
              <a:off x="6680077" y="2727789"/>
              <a:ext cx="1391782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Motion Tracking</a:t>
              </a:r>
            </a:p>
            <a:p>
              <a:r>
                <a:rPr lang="en-US" altLang="ko-KR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&amp;</a:t>
              </a:r>
            </a:p>
            <a:p>
              <a:r>
                <a:rPr lang="en-US" altLang="ko-KR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Image Fusion</a:t>
              </a:r>
              <a:endParaRPr lang="ko-KR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9704758" y="2676908"/>
            <a:ext cx="1401374" cy="2491332"/>
            <a:chOff x="9704758" y="2676908"/>
            <a:chExt cx="1401374" cy="2491332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04758" y="2676908"/>
              <a:ext cx="1401374" cy="2491332"/>
            </a:xfrm>
            <a:prstGeom prst="rect">
              <a:avLst/>
            </a:prstGeom>
          </p:spPr>
        </p:pic>
        <p:sp>
          <p:nvSpPr>
            <p:cNvPr id="18" name="직사각형 17"/>
            <p:cNvSpPr/>
            <p:nvPr/>
          </p:nvSpPr>
          <p:spPr>
            <a:xfrm>
              <a:off x="9704758" y="2676908"/>
              <a:ext cx="140137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Hair Rendering </a:t>
              </a:r>
              <a:endParaRPr lang="ko-KR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17047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진행 예시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764941" y="1690688"/>
            <a:ext cx="1776854" cy="2228169"/>
            <a:chOff x="972457" y="2677659"/>
            <a:chExt cx="1776854" cy="2228169"/>
          </a:xfrm>
        </p:grpSpPr>
        <p:pic>
          <p:nvPicPr>
            <p:cNvPr id="4" name="Picture 2" descr="skinning algorithm에 대한 이미지 검색결과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972457" y="2677659"/>
              <a:ext cx="1635049" cy="22281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직사각형 4"/>
            <p:cNvSpPr/>
            <p:nvPr/>
          </p:nvSpPr>
          <p:spPr>
            <a:xfrm>
              <a:off x="1610858" y="3374121"/>
              <a:ext cx="113845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Skinning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6" name="오른쪽 화살표 5"/>
          <p:cNvSpPr/>
          <p:nvPr/>
        </p:nvSpPr>
        <p:spPr>
          <a:xfrm>
            <a:off x="2541795" y="1828460"/>
            <a:ext cx="2276948" cy="172753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 err="1"/>
              <a:t>프로토타입</a:t>
            </a:r>
            <a:r>
              <a:rPr lang="ko-KR" altLang="en-US" sz="2400" dirty="0"/>
              <a:t> 개발</a:t>
            </a:r>
          </a:p>
        </p:txBody>
      </p:sp>
      <p:pic>
        <p:nvPicPr>
          <p:cNvPr id="3074" name="Picture 2" descr="skinning algorithm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2002" y="1552235"/>
            <a:ext cx="2857500" cy="2505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오른쪽 화살표 8"/>
          <p:cNvSpPr/>
          <p:nvPr/>
        </p:nvSpPr>
        <p:spPr>
          <a:xfrm>
            <a:off x="8195109" y="1828459"/>
            <a:ext cx="2276948" cy="172753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Skeleton Loader </a:t>
            </a:r>
            <a:r>
              <a:rPr lang="ko-KR" altLang="en-US" sz="2400" dirty="0"/>
              <a:t>개발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838200" y="4845845"/>
            <a:ext cx="1395166" cy="107405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800" dirty="0"/>
              <a:t>Test</a:t>
            </a:r>
            <a:endParaRPr lang="ko-KR" altLang="en-US" sz="48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684375" y="4845845"/>
            <a:ext cx="1395166" cy="107405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800" dirty="0"/>
              <a:t>Test</a:t>
            </a:r>
            <a:endParaRPr lang="ko-KR" altLang="en-US" sz="4800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6530550" y="4845845"/>
            <a:ext cx="1395166" cy="107405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800" dirty="0"/>
              <a:t>Test</a:t>
            </a:r>
            <a:endParaRPr lang="ko-KR" altLang="en-US" sz="4800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9376725" y="4845845"/>
            <a:ext cx="1395166" cy="107405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800" dirty="0"/>
              <a:t>Test</a:t>
            </a:r>
            <a:endParaRPr lang="ko-KR" altLang="en-US" sz="4800" dirty="0"/>
          </a:p>
        </p:txBody>
      </p:sp>
      <p:sp>
        <p:nvSpPr>
          <p:cNvPr id="14" name="오른쪽 화살표 13"/>
          <p:cNvSpPr/>
          <p:nvPr/>
        </p:nvSpPr>
        <p:spPr>
          <a:xfrm>
            <a:off x="2448483" y="4943732"/>
            <a:ext cx="1020774" cy="87828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수정</a:t>
            </a:r>
          </a:p>
        </p:txBody>
      </p:sp>
      <p:sp>
        <p:nvSpPr>
          <p:cNvPr id="15" name="오른쪽 화살표 14"/>
          <p:cNvSpPr/>
          <p:nvPr/>
        </p:nvSpPr>
        <p:spPr>
          <a:xfrm>
            <a:off x="5294658" y="4943732"/>
            <a:ext cx="1020774" cy="87828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수정</a:t>
            </a:r>
          </a:p>
        </p:txBody>
      </p:sp>
      <p:sp>
        <p:nvSpPr>
          <p:cNvPr id="16" name="오른쪽 화살표 15"/>
          <p:cNvSpPr/>
          <p:nvPr/>
        </p:nvSpPr>
        <p:spPr>
          <a:xfrm>
            <a:off x="8140833" y="4943732"/>
            <a:ext cx="1020774" cy="87828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수정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13184" y="5919903"/>
            <a:ext cx="1745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Release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059360" y="5919903"/>
            <a:ext cx="1745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Release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910667" y="5919903"/>
            <a:ext cx="1745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Release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761974" y="5919903"/>
            <a:ext cx="1745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Release</a:t>
            </a:r>
            <a:endParaRPr lang="ko-KR" altLang="en-US" dirty="0"/>
          </a:p>
        </p:txBody>
      </p:sp>
      <p:cxnSp>
        <p:nvCxnSpPr>
          <p:cNvPr id="17" name="직선 연결선 16"/>
          <p:cNvCxnSpPr/>
          <p:nvPr/>
        </p:nvCxnSpPr>
        <p:spPr>
          <a:xfrm flipV="1">
            <a:off x="66502" y="4372495"/>
            <a:ext cx="12125498" cy="415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49686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진행 예시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838200" y="2096336"/>
            <a:ext cx="1419683" cy="2474282"/>
            <a:chOff x="3617904" y="2676908"/>
            <a:chExt cx="1419683" cy="2474282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45803" y="2676908"/>
              <a:ext cx="1391784" cy="2474282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3617904" y="2727790"/>
              <a:ext cx="139178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Layered Rendering </a:t>
              </a:r>
              <a:endParaRPr lang="ko-KR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5122" name="Picture 2" descr="clothes layered rendering algorithm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7201" y="2124042"/>
            <a:ext cx="3589110" cy="2446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오른쪽 화살표 6"/>
          <p:cNvSpPr/>
          <p:nvPr/>
        </p:nvSpPr>
        <p:spPr>
          <a:xfrm>
            <a:off x="2544068" y="2469707"/>
            <a:ext cx="2276948" cy="172753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 err="1"/>
              <a:t>프로토타입</a:t>
            </a:r>
            <a:r>
              <a:rPr lang="ko-KR" altLang="en-US" sz="2400" dirty="0"/>
              <a:t> 개발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838200" y="4845845"/>
            <a:ext cx="1395166" cy="107405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옷</a:t>
            </a:r>
            <a:r>
              <a:rPr lang="en-US" altLang="ko-KR" sz="2400" dirty="0"/>
              <a:t> </a:t>
            </a:r>
            <a:r>
              <a:rPr lang="ko-KR" altLang="en-US" sz="2400" dirty="0"/>
              <a:t>추가 및 </a:t>
            </a:r>
            <a:r>
              <a:rPr lang="en-US" altLang="ko-KR" sz="2400" dirty="0"/>
              <a:t>Test</a:t>
            </a:r>
            <a:endParaRPr lang="ko-KR" altLang="en-US" sz="24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3684375" y="4845845"/>
            <a:ext cx="1395166" cy="107405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옷</a:t>
            </a:r>
            <a:r>
              <a:rPr lang="en-US" altLang="ko-KR" sz="2400" dirty="0"/>
              <a:t> </a:t>
            </a:r>
            <a:r>
              <a:rPr lang="ko-KR" altLang="en-US" sz="2400" dirty="0"/>
              <a:t>추가 및 </a:t>
            </a:r>
            <a:r>
              <a:rPr lang="en-US" altLang="ko-KR" sz="2400" dirty="0"/>
              <a:t>Test</a:t>
            </a:r>
            <a:endParaRPr lang="ko-KR" altLang="en-US" sz="24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6530550" y="4845845"/>
            <a:ext cx="1395166" cy="107405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옷</a:t>
            </a:r>
            <a:r>
              <a:rPr lang="en-US" altLang="ko-KR" sz="2400" dirty="0"/>
              <a:t> </a:t>
            </a:r>
            <a:r>
              <a:rPr lang="ko-KR" altLang="en-US" sz="2400" dirty="0"/>
              <a:t>추가 및 </a:t>
            </a:r>
            <a:r>
              <a:rPr lang="en-US" altLang="ko-KR" sz="2400" dirty="0"/>
              <a:t>Test</a:t>
            </a:r>
            <a:endParaRPr lang="ko-KR" altLang="en-US" sz="24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9376725" y="4845845"/>
            <a:ext cx="1395166" cy="107405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옷</a:t>
            </a:r>
            <a:r>
              <a:rPr lang="en-US" altLang="ko-KR" sz="2400" dirty="0"/>
              <a:t> </a:t>
            </a:r>
            <a:r>
              <a:rPr lang="ko-KR" altLang="en-US" sz="2400" dirty="0"/>
              <a:t>추가 및 </a:t>
            </a:r>
            <a:r>
              <a:rPr lang="en-US" altLang="ko-KR" sz="2400" dirty="0"/>
              <a:t>Test</a:t>
            </a:r>
            <a:endParaRPr lang="ko-KR" altLang="en-US" sz="2400" dirty="0"/>
          </a:p>
        </p:txBody>
      </p:sp>
      <p:sp>
        <p:nvSpPr>
          <p:cNvPr id="12" name="오른쪽 화살표 11"/>
          <p:cNvSpPr/>
          <p:nvPr/>
        </p:nvSpPr>
        <p:spPr>
          <a:xfrm>
            <a:off x="2448483" y="4943732"/>
            <a:ext cx="1020774" cy="87828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수정</a:t>
            </a:r>
          </a:p>
        </p:txBody>
      </p:sp>
      <p:sp>
        <p:nvSpPr>
          <p:cNvPr id="13" name="오른쪽 화살표 12"/>
          <p:cNvSpPr/>
          <p:nvPr/>
        </p:nvSpPr>
        <p:spPr>
          <a:xfrm>
            <a:off x="5294658" y="4943732"/>
            <a:ext cx="1020774" cy="87828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수정</a:t>
            </a:r>
          </a:p>
        </p:txBody>
      </p:sp>
      <p:sp>
        <p:nvSpPr>
          <p:cNvPr id="14" name="오른쪽 화살표 13"/>
          <p:cNvSpPr/>
          <p:nvPr/>
        </p:nvSpPr>
        <p:spPr>
          <a:xfrm>
            <a:off x="8140833" y="4943732"/>
            <a:ext cx="1020774" cy="87828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수정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13184" y="5919903"/>
            <a:ext cx="1745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Release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059360" y="5919903"/>
            <a:ext cx="1745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Release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910667" y="5919903"/>
            <a:ext cx="1745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Release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761974" y="5919903"/>
            <a:ext cx="1745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Release</a:t>
            </a:r>
            <a:endParaRPr lang="ko-KR" altLang="en-US" dirty="0"/>
          </a:p>
        </p:txBody>
      </p:sp>
      <p:cxnSp>
        <p:nvCxnSpPr>
          <p:cNvPr id="19" name="직선 연결선 18"/>
          <p:cNvCxnSpPr/>
          <p:nvPr/>
        </p:nvCxnSpPr>
        <p:spPr>
          <a:xfrm flipV="1">
            <a:off x="66502" y="4666668"/>
            <a:ext cx="12125498" cy="415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53233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진행 예시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838200" y="1936680"/>
            <a:ext cx="1401374" cy="2491332"/>
            <a:chOff x="6670485" y="2676908"/>
            <a:chExt cx="1401374" cy="2491332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70485" y="2676908"/>
              <a:ext cx="1401374" cy="2491332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6680077" y="2727789"/>
              <a:ext cx="1391782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Motion Tracking</a:t>
              </a:r>
            </a:p>
            <a:p>
              <a:r>
                <a:rPr lang="en-US" altLang="ko-KR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&amp;</a:t>
              </a:r>
            </a:p>
            <a:p>
              <a:r>
                <a:rPr lang="en-US" altLang="ko-KR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Image Fusion</a:t>
              </a:r>
              <a:endParaRPr lang="ko-KR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6146" name="Picture 2" descr="kinect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7147" y="1153174"/>
            <a:ext cx="2210253" cy="1105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관련 이미지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9541" y="1807483"/>
            <a:ext cx="2390775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오른쪽 화살표 7"/>
          <p:cNvSpPr/>
          <p:nvPr/>
        </p:nvSpPr>
        <p:spPr>
          <a:xfrm>
            <a:off x="2544068" y="2469707"/>
            <a:ext cx="2276948" cy="172753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 err="1"/>
              <a:t>프로토타입</a:t>
            </a:r>
            <a:r>
              <a:rPr lang="ko-KR" altLang="en-US" sz="2400" dirty="0"/>
              <a:t> 개발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838200" y="4845845"/>
            <a:ext cx="1395166" cy="107405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사람 </a:t>
            </a:r>
            <a:r>
              <a:rPr lang="en-US" altLang="ko-KR" sz="2400" dirty="0"/>
              <a:t>Test</a:t>
            </a:r>
            <a:endParaRPr lang="ko-KR" altLang="en-US" sz="24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3684375" y="4845845"/>
            <a:ext cx="1395166" cy="107405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사람 </a:t>
            </a:r>
            <a:r>
              <a:rPr lang="en-US" altLang="ko-KR" sz="2400" dirty="0"/>
              <a:t>Test</a:t>
            </a:r>
            <a:endParaRPr lang="ko-KR" altLang="en-US" sz="24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6530550" y="4845845"/>
            <a:ext cx="1395166" cy="107405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사람 </a:t>
            </a:r>
            <a:r>
              <a:rPr lang="en-US" altLang="ko-KR" sz="2400" dirty="0"/>
              <a:t>Test</a:t>
            </a:r>
            <a:endParaRPr lang="ko-KR" altLang="en-US" sz="2400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9376725" y="4845845"/>
            <a:ext cx="1395166" cy="107405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사람 </a:t>
            </a:r>
            <a:r>
              <a:rPr lang="en-US" altLang="ko-KR" sz="2400" dirty="0"/>
              <a:t>Test</a:t>
            </a:r>
            <a:endParaRPr lang="ko-KR" altLang="en-US" sz="2400" dirty="0"/>
          </a:p>
        </p:txBody>
      </p:sp>
      <p:sp>
        <p:nvSpPr>
          <p:cNvPr id="13" name="오른쪽 화살표 12"/>
          <p:cNvSpPr/>
          <p:nvPr/>
        </p:nvSpPr>
        <p:spPr>
          <a:xfrm>
            <a:off x="2448483" y="4943732"/>
            <a:ext cx="1020774" cy="87828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수정</a:t>
            </a:r>
          </a:p>
        </p:txBody>
      </p:sp>
      <p:sp>
        <p:nvSpPr>
          <p:cNvPr id="14" name="오른쪽 화살표 13"/>
          <p:cNvSpPr/>
          <p:nvPr/>
        </p:nvSpPr>
        <p:spPr>
          <a:xfrm>
            <a:off x="5294658" y="4943732"/>
            <a:ext cx="1020774" cy="87828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수정</a:t>
            </a:r>
          </a:p>
        </p:txBody>
      </p:sp>
      <p:sp>
        <p:nvSpPr>
          <p:cNvPr id="15" name="오른쪽 화살표 14"/>
          <p:cNvSpPr/>
          <p:nvPr/>
        </p:nvSpPr>
        <p:spPr>
          <a:xfrm>
            <a:off x="8140833" y="4943732"/>
            <a:ext cx="1020774" cy="87828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수정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13184" y="5919903"/>
            <a:ext cx="1745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Release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059360" y="5919903"/>
            <a:ext cx="1745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Release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910667" y="5919903"/>
            <a:ext cx="1745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Release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9761974" y="5919903"/>
            <a:ext cx="1745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Release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5716" y="2372234"/>
            <a:ext cx="1261382" cy="224245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0009" y="2349504"/>
            <a:ext cx="1254808" cy="2230770"/>
          </a:xfrm>
          <a:prstGeom prst="rect">
            <a:avLst/>
          </a:prstGeom>
        </p:spPr>
      </p:pic>
      <p:cxnSp>
        <p:nvCxnSpPr>
          <p:cNvPr id="22" name="직선 연결선 21"/>
          <p:cNvCxnSpPr/>
          <p:nvPr/>
        </p:nvCxnSpPr>
        <p:spPr>
          <a:xfrm flipV="1">
            <a:off x="36097" y="4737967"/>
            <a:ext cx="12125498" cy="415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51501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진행 예시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707571" y="1515765"/>
            <a:ext cx="1401374" cy="2491332"/>
            <a:chOff x="9704758" y="2676908"/>
            <a:chExt cx="1401374" cy="2491332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04758" y="2676908"/>
              <a:ext cx="1401374" cy="2491332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9704758" y="2676908"/>
              <a:ext cx="140137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Hair Rendering </a:t>
              </a:r>
              <a:endParaRPr lang="ko-KR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19" t="7399" r="16890" b="40804"/>
          <a:stretch/>
        </p:blipFill>
        <p:spPr>
          <a:xfrm>
            <a:off x="4629162" y="1515765"/>
            <a:ext cx="1654628" cy="234325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71" t="7619" r="20277" b="43069"/>
          <a:stretch/>
        </p:blipFill>
        <p:spPr>
          <a:xfrm>
            <a:off x="1281731" y="5506236"/>
            <a:ext cx="939854" cy="1351764"/>
          </a:xfrm>
          <a:prstGeom prst="rect">
            <a:avLst/>
          </a:prstGeom>
        </p:spPr>
      </p:pic>
      <p:sp>
        <p:nvSpPr>
          <p:cNvPr id="8" name="오른쪽 화살표 7"/>
          <p:cNvSpPr/>
          <p:nvPr/>
        </p:nvSpPr>
        <p:spPr>
          <a:xfrm>
            <a:off x="2221585" y="1690688"/>
            <a:ext cx="2276948" cy="172753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 err="1"/>
              <a:t>프로토타입</a:t>
            </a:r>
            <a:r>
              <a:rPr lang="ko-KR" altLang="en-US" sz="2400" dirty="0"/>
              <a:t> 개발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1041400" y="4110529"/>
            <a:ext cx="1395166" cy="107405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헤어 추가 </a:t>
            </a:r>
            <a:r>
              <a:rPr lang="en-US" altLang="ko-KR" sz="2000" dirty="0"/>
              <a:t>Test</a:t>
            </a:r>
            <a:endParaRPr lang="ko-KR" altLang="en-US" sz="20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3887575" y="4110529"/>
            <a:ext cx="1395166" cy="107405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헤어 추가 </a:t>
            </a:r>
            <a:r>
              <a:rPr lang="en-US" altLang="ko-KR" sz="2000" dirty="0"/>
              <a:t>Test</a:t>
            </a:r>
            <a:endParaRPr lang="ko-KR" altLang="en-US" sz="20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6733750" y="4110529"/>
            <a:ext cx="1395166" cy="107405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헤어 추가 </a:t>
            </a:r>
            <a:r>
              <a:rPr lang="en-US" altLang="ko-KR" sz="2000" dirty="0"/>
              <a:t>Test</a:t>
            </a:r>
            <a:endParaRPr lang="ko-KR" altLang="en-US" sz="2000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9579925" y="4110529"/>
            <a:ext cx="1395166" cy="107405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헤어 추가 </a:t>
            </a:r>
            <a:r>
              <a:rPr lang="en-US" altLang="ko-KR" sz="2000" dirty="0"/>
              <a:t>Test</a:t>
            </a:r>
            <a:endParaRPr lang="ko-KR" altLang="en-US" sz="2000" dirty="0"/>
          </a:p>
        </p:txBody>
      </p:sp>
      <p:sp>
        <p:nvSpPr>
          <p:cNvPr id="13" name="오른쪽 화살표 12"/>
          <p:cNvSpPr/>
          <p:nvPr/>
        </p:nvSpPr>
        <p:spPr>
          <a:xfrm>
            <a:off x="2651683" y="4208416"/>
            <a:ext cx="1020774" cy="87828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수정</a:t>
            </a:r>
          </a:p>
        </p:txBody>
      </p:sp>
      <p:sp>
        <p:nvSpPr>
          <p:cNvPr id="14" name="오른쪽 화살표 13"/>
          <p:cNvSpPr/>
          <p:nvPr/>
        </p:nvSpPr>
        <p:spPr>
          <a:xfrm>
            <a:off x="5497858" y="4208416"/>
            <a:ext cx="1020774" cy="87828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수정</a:t>
            </a:r>
          </a:p>
        </p:txBody>
      </p:sp>
      <p:sp>
        <p:nvSpPr>
          <p:cNvPr id="15" name="오른쪽 화살표 14"/>
          <p:cNvSpPr/>
          <p:nvPr/>
        </p:nvSpPr>
        <p:spPr>
          <a:xfrm>
            <a:off x="8344033" y="4208416"/>
            <a:ext cx="1020774" cy="87828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수정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416384" y="5184587"/>
            <a:ext cx="1745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Release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262560" y="5184587"/>
            <a:ext cx="1745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Release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113867" y="5184587"/>
            <a:ext cx="1745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Release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9965174" y="5184587"/>
            <a:ext cx="1745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Release</a:t>
            </a:r>
            <a:endParaRPr lang="ko-KR" altLang="en-US" dirty="0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24" t="7408" r="16384" b="44550"/>
          <a:stretch/>
        </p:blipFill>
        <p:spPr>
          <a:xfrm>
            <a:off x="4084140" y="5483335"/>
            <a:ext cx="1090043" cy="1374665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71" t="7407" r="18395" b="46667"/>
          <a:stretch/>
        </p:blipFill>
        <p:spPr>
          <a:xfrm>
            <a:off x="6912251" y="5506236"/>
            <a:ext cx="1056092" cy="1372287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2" t="7776" r="16529" b="43970"/>
          <a:stretch/>
        </p:blipFill>
        <p:spPr>
          <a:xfrm>
            <a:off x="9743814" y="5483335"/>
            <a:ext cx="1056449" cy="1368582"/>
          </a:xfrm>
          <a:prstGeom prst="rect">
            <a:avLst/>
          </a:prstGeom>
        </p:spPr>
      </p:pic>
      <p:pic>
        <p:nvPicPr>
          <p:cNvPr id="7170" name="Picture 2" descr="hair rendering algorithm에 대한 이미지 검색결과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588150" y="707960"/>
            <a:ext cx="4532539" cy="3178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직선 연결선 23"/>
          <p:cNvCxnSpPr/>
          <p:nvPr/>
        </p:nvCxnSpPr>
        <p:spPr>
          <a:xfrm flipV="1">
            <a:off x="33251" y="4015181"/>
            <a:ext cx="12125498" cy="415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49869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진행 예시</a:t>
            </a:r>
          </a:p>
        </p:txBody>
      </p:sp>
      <p:sp>
        <p:nvSpPr>
          <p:cNvPr id="16" name="내용 개체 틀 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전체 개발 프로세스가 아래와 같이 잘 짜여져 있었음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576944" y="3701803"/>
            <a:ext cx="1034142" cy="267062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err="1"/>
              <a:t>프로토타입</a:t>
            </a:r>
            <a:r>
              <a:rPr lang="ko-KR" altLang="en-US" dirty="0"/>
              <a:t> 개발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2200730" y="3701801"/>
            <a:ext cx="1034142" cy="267062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내부 </a:t>
            </a:r>
            <a:r>
              <a:rPr lang="ko-KR" altLang="en-US" dirty="0" err="1"/>
              <a:t>릴리즈</a:t>
            </a:r>
            <a:r>
              <a:rPr lang="ko-KR" altLang="en-US" dirty="0"/>
              <a:t> 및 검증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3824516" y="3701801"/>
            <a:ext cx="1034142" cy="267062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개선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5448302" y="3701801"/>
            <a:ext cx="1034142" cy="267062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내부 </a:t>
            </a:r>
            <a:r>
              <a:rPr lang="ko-KR" altLang="en-US" dirty="0" err="1"/>
              <a:t>릴리즈</a:t>
            </a:r>
            <a:r>
              <a:rPr lang="ko-KR" altLang="en-US" dirty="0"/>
              <a:t> 및 검증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7072088" y="3701801"/>
            <a:ext cx="1034142" cy="267062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개선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8695872" y="3701801"/>
            <a:ext cx="1034142" cy="267062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내부 </a:t>
            </a:r>
            <a:r>
              <a:rPr lang="ko-KR" altLang="en-US" dirty="0" err="1"/>
              <a:t>릴리즈</a:t>
            </a:r>
            <a:r>
              <a:rPr lang="ko-KR" altLang="en-US" dirty="0"/>
              <a:t> 및 검증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10319658" y="3701801"/>
            <a:ext cx="1034142" cy="267062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개선</a:t>
            </a:r>
          </a:p>
        </p:txBody>
      </p:sp>
      <p:sp>
        <p:nvSpPr>
          <p:cNvPr id="10" name="오른쪽 화살표 9"/>
          <p:cNvSpPr/>
          <p:nvPr/>
        </p:nvSpPr>
        <p:spPr>
          <a:xfrm>
            <a:off x="1797050" y="4500089"/>
            <a:ext cx="217714" cy="1088571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화살표 10"/>
          <p:cNvSpPr/>
          <p:nvPr/>
        </p:nvSpPr>
        <p:spPr>
          <a:xfrm>
            <a:off x="3420836" y="4500089"/>
            <a:ext cx="217714" cy="1088571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>
            <a:off x="5044622" y="4500089"/>
            <a:ext cx="217714" cy="1088571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>
            <a:off x="6668408" y="4500089"/>
            <a:ext cx="217714" cy="1088571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화살표 13"/>
          <p:cNvSpPr/>
          <p:nvPr/>
        </p:nvSpPr>
        <p:spPr>
          <a:xfrm>
            <a:off x="8292193" y="4500089"/>
            <a:ext cx="217714" cy="1088571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>
            <a:off x="9915979" y="4500089"/>
            <a:ext cx="217714" cy="1088571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5785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진행 예시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프로젝트가 성공적으로 수행되었던 이유</a:t>
            </a:r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실제 동작하는 어플리케이션을 만들어 검증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Customer </a:t>
            </a:r>
            <a:r>
              <a:rPr lang="ko-KR" altLang="en-US" dirty="0"/>
              <a:t>와 짧게는 </a:t>
            </a:r>
            <a:r>
              <a:rPr lang="en-US" altLang="ko-KR" dirty="0"/>
              <a:t>1</a:t>
            </a:r>
            <a:r>
              <a:rPr lang="ko-KR" altLang="en-US" dirty="0"/>
              <a:t>주 길게는 한달 간격으로 회의 및 결과 전달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해당 분야를 잘 아는 전문가 투입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내부 </a:t>
            </a:r>
            <a:r>
              <a:rPr lang="ko-KR" altLang="en-US" dirty="0" err="1"/>
              <a:t>릴리즈</a:t>
            </a:r>
            <a:r>
              <a:rPr lang="ko-KR" altLang="en-US" dirty="0"/>
              <a:t> 및 검증의 체계화 </a:t>
            </a:r>
            <a:r>
              <a:rPr lang="en-US" altLang="ko-KR" dirty="0"/>
              <a:t>(Issue Tracker </a:t>
            </a:r>
            <a:r>
              <a:rPr lang="ko-KR" altLang="en-US" dirty="0"/>
              <a:t>활용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32340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/>
          <p:cNvSpPr/>
          <p:nvPr/>
        </p:nvSpPr>
        <p:spPr>
          <a:xfrm>
            <a:off x="4490912" y="2472803"/>
            <a:ext cx="1117600" cy="338182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진행 예시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272143" y="1436801"/>
            <a:ext cx="2786941" cy="10884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내부 </a:t>
            </a:r>
            <a:r>
              <a:rPr lang="ko-KR" altLang="en-US" sz="3200" dirty="0" err="1"/>
              <a:t>릴리즈</a:t>
            </a:r>
            <a:r>
              <a:rPr lang="ko-KR" altLang="en-US" sz="3200" dirty="0"/>
              <a:t> 및 검증 과정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98429" y="3446050"/>
            <a:ext cx="2032000" cy="146594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b="1"/>
              <a:t>검증팀</a:t>
            </a:r>
            <a:endParaRPr lang="ko-KR" altLang="en-US" sz="3200" b="1" dirty="0"/>
          </a:p>
        </p:txBody>
      </p:sp>
      <p:sp>
        <p:nvSpPr>
          <p:cNvPr id="6" name="직사각형 5"/>
          <p:cNvSpPr/>
          <p:nvPr/>
        </p:nvSpPr>
        <p:spPr>
          <a:xfrm>
            <a:off x="9460336" y="3820268"/>
            <a:ext cx="2032000" cy="14659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개발팀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9460336" y="1690688"/>
            <a:ext cx="2032000" cy="14659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디자인팀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 rot="5400000">
            <a:off x="3525332" y="3905806"/>
            <a:ext cx="3062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Issue Tracker</a:t>
            </a:r>
            <a:endParaRPr lang="ko-KR" altLang="en-US" sz="3600" dirty="0"/>
          </a:p>
        </p:txBody>
      </p:sp>
      <p:cxnSp>
        <p:nvCxnSpPr>
          <p:cNvPr id="11" name="직선 화살표 연결선 10"/>
          <p:cNvCxnSpPr>
            <a:stCxn id="5" idx="3"/>
          </p:cNvCxnSpPr>
          <p:nvPr/>
        </p:nvCxnSpPr>
        <p:spPr>
          <a:xfrm flipV="1">
            <a:off x="2330429" y="3277536"/>
            <a:ext cx="2160483" cy="9014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5" idx="3"/>
          </p:cNvCxnSpPr>
          <p:nvPr/>
        </p:nvCxnSpPr>
        <p:spPr>
          <a:xfrm flipV="1">
            <a:off x="2330429" y="3712546"/>
            <a:ext cx="2160483" cy="4664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5" idx="3"/>
            <a:endCxn id="9" idx="1"/>
          </p:cNvCxnSpPr>
          <p:nvPr/>
        </p:nvCxnSpPr>
        <p:spPr>
          <a:xfrm flipV="1">
            <a:off x="2330429" y="4163717"/>
            <a:ext cx="2160483" cy="153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 rot="5400000">
            <a:off x="3065113" y="4616653"/>
            <a:ext cx="496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4488838" y="1782263"/>
            <a:ext cx="1119674" cy="68687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PM</a:t>
            </a:r>
            <a:endParaRPr lang="ko-KR" altLang="en-US" sz="3200" dirty="0"/>
          </a:p>
        </p:txBody>
      </p:sp>
      <p:sp>
        <p:nvSpPr>
          <p:cNvPr id="21" name="오른쪽 화살표 20"/>
          <p:cNvSpPr/>
          <p:nvPr/>
        </p:nvSpPr>
        <p:spPr>
          <a:xfrm>
            <a:off x="7186917" y="2205749"/>
            <a:ext cx="1857829" cy="3664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오른쪽 화살표 22"/>
          <p:cNvSpPr/>
          <p:nvPr/>
        </p:nvSpPr>
        <p:spPr>
          <a:xfrm rot="942056">
            <a:off x="7072893" y="2981526"/>
            <a:ext cx="1857829" cy="3664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7339998" y="1579039"/>
            <a:ext cx="1749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문제</a:t>
            </a:r>
            <a:r>
              <a:rPr lang="en-US" altLang="ko-KR" sz="2800" dirty="0"/>
              <a:t> </a:t>
            </a:r>
            <a:r>
              <a:rPr lang="ko-KR" altLang="en-US" sz="2800" dirty="0"/>
              <a:t>할당</a:t>
            </a:r>
          </a:p>
        </p:txBody>
      </p:sp>
      <p:sp>
        <p:nvSpPr>
          <p:cNvPr id="25" name="아래로 구부러진 화살표 24"/>
          <p:cNvSpPr/>
          <p:nvPr/>
        </p:nvSpPr>
        <p:spPr>
          <a:xfrm rot="10800000">
            <a:off x="1518953" y="5839180"/>
            <a:ext cx="9137961" cy="841841"/>
          </a:xfrm>
          <a:prstGeom prst="curved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655436" y="6157802"/>
            <a:ext cx="2960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해결 확인 요청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6117" y="4931301"/>
            <a:ext cx="26153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실행되는 어플리케이션 전달 받아 검증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테스트 순서 명확</a:t>
            </a:r>
            <a:endParaRPr lang="en-US" altLang="ko-KR" dirty="0"/>
          </a:p>
        </p:txBody>
      </p:sp>
      <p:sp>
        <p:nvSpPr>
          <p:cNvPr id="28" name="TextBox 27"/>
          <p:cNvSpPr txBox="1"/>
          <p:nvPr/>
        </p:nvSpPr>
        <p:spPr>
          <a:xfrm>
            <a:off x="5608512" y="1690688"/>
            <a:ext cx="17019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해당 분야</a:t>
            </a:r>
            <a:endParaRPr lang="en-US" altLang="ko-KR" dirty="0"/>
          </a:p>
          <a:p>
            <a:r>
              <a:rPr lang="ko-KR" altLang="en-US" dirty="0"/>
              <a:t>전문가가 문제 문석 및 작업 할당</a:t>
            </a:r>
          </a:p>
        </p:txBody>
      </p:sp>
      <p:cxnSp>
        <p:nvCxnSpPr>
          <p:cNvPr id="30" name="직선 연결선 29"/>
          <p:cNvCxnSpPr/>
          <p:nvPr/>
        </p:nvCxnSpPr>
        <p:spPr>
          <a:xfrm>
            <a:off x="3490959" y="1615727"/>
            <a:ext cx="6900" cy="514424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8207933" y="1579039"/>
            <a:ext cx="6900" cy="514424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22470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애자일 방법론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20285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706315" y="96716"/>
            <a:ext cx="10515600" cy="1325563"/>
          </a:xfrm>
        </p:spPr>
        <p:txBody>
          <a:bodyPr/>
          <a:lstStyle/>
          <a:p>
            <a:r>
              <a:rPr lang="ko-KR" altLang="en-US" dirty="0"/>
              <a:t>애자일 선언문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0" y="1352811"/>
            <a:ext cx="12192000" cy="5505189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lnSpc>
                <a:spcPct val="120000"/>
              </a:lnSpc>
              <a:buNone/>
            </a:pPr>
            <a:r>
              <a:rPr lang="ko-KR" altLang="en-US" dirty="0"/>
              <a:t>우리는 소프트웨어를 개발하고</a:t>
            </a:r>
            <a:r>
              <a:rPr lang="en-US" altLang="ko-KR" dirty="0"/>
              <a:t>, </a:t>
            </a:r>
            <a:r>
              <a:rPr lang="ko-KR" altLang="en-US" dirty="0"/>
              <a:t>또 다른 사람의 개발을 도와주면서 소프트웨어 개발의 더 나은 방법들을 찾아가고 있다</a:t>
            </a:r>
            <a:r>
              <a:rPr lang="en-US" altLang="ko-KR" dirty="0"/>
              <a:t>. </a:t>
            </a:r>
            <a:r>
              <a:rPr lang="ko-KR" altLang="en-US" dirty="0"/>
              <a:t>이를 통해 우리는 다음을 가치 있게 여기게 되었다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en-US" altLang="ko-KR" dirty="0"/>
          </a:p>
          <a:p>
            <a:pPr marL="457200" lvl="1" indent="0" algn="ctr">
              <a:lnSpc>
                <a:spcPct val="170000"/>
              </a:lnSpc>
              <a:buNone/>
            </a:pPr>
            <a:r>
              <a:rPr lang="ko-KR" altLang="en-US" sz="3300" dirty="0"/>
              <a:t>공정과 도구보다 개인과 </a:t>
            </a:r>
            <a:r>
              <a:rPr lang="ko-KR" altLang="en-US" sz="3300" b="1" dirty="0">
                <a:solidFill>
                  <a:srgbClr val="FF0000"/>
                </a:solidFill>
              </a:rPr>
              <a:t>상호작용</a:t>
            </a:r>
            <a:r>
              <a:rPr lang="ko-KR" altLang="en-US" sz="3300" dirty="0"/>
              <a:t>을</a:t>
            </a:r>
            <a:br>
              <a:rPr lang="ko-KR" altLang="en-US" sz="3300" dirty="0"/>
            </a:br>
            <a:r>
              <a:rPr lang="ko-KR" altLang="en-US" sz="3300" dirty="0"/>
              <a:t>포괄적인 문서보다 </a:t>
            </a:r>
            <a:r>
              <a:rPr lang="ko-KR" altLang="en-US" sz="3300" b="1" dirty="0">
                <a:solidFill>
                  <a:srgbClr val="FF0000"/>
                </a:solidFill>
              </a:rPr>
              <a:t>작동하는 소프트웨어</a:t>
            </a:r>
            <a:r>
              <a:rPr lang="ko-KR" altLang="en-US" sz="3300" dirty="0"/>
              <a:t>를</a:t>
            </a:r>
            <a:br>
              <a:rPr lang="ko-KR" altLang="en-US" sz="3300" dirty="0"/>
            </a:br>
            <a:r>
              <a:rPr lang="ko-KR" altLang="en-US" sz="3300" dirty="0"/>
              <a:t>계약 협상보다 </a:t>
            </a:r>
            <a:r>
              <a:rPr lang="ko-KR" altLang="en-US" sz="3300" b="1" dirty="0">
                <a:solidFill>
                  <a:srgbClr val="FF0000"/>
                </a:solidFill>
              </a:rPr>
              <a:t>고객과의 협력</a:t>
            </a:r>
            <a:r>
              <a:rPr lang="ko-KR" altLang="en-US" sz="3300" dirty="0"/>
              <a:t>을</a:t>
            </a:r>
            <a:br>
              <a:rPr lang="ko-KR" altLang="en-US" sz="3300" dirty="0"/>
            </a:br>
            <a:r>
              <a:rPr lang="ko-KR" altLang="en-US" sz="3300" dirty="0"/>
              <a:t>계획을 따르기 보다 </a:t>
            </a:r>
            <a:r>
              <a:rPr lang="ko-KR" altLang="en-US" sz="3300" b="1" dirty="0">
                <a:solidFill>
                  <a:srgbClr val="FF0000"/>
                </a:solidFill>
              </a:rPr>
              <a:t>변화에 대응</a:t>
            </a:r>
            <a:r>
              <a:rPr lang="ko-KR" altLang="en-US" sz="3300" dirty="0"/>
              <a:t>하기를</a:t>
            </a:r>
            <a:br>
              <a:rPr lang="ko-KR" altLang="en-US" dirty="0"/>
            </a:br>
            <a:endParaRPr lang="ko-KR" altLang="en-US" dirty="0"/>
          </a:p>
          <a:p>
            <a:pPr marL="0" indent="0" algn="ctr">
              <a:lnSpc>
                <a:spcPct val="120000"/>
              </a:lnSpc>
              <a:buNone/>
            </a:pPr>
            <a:r>
              <a:rPr lang="ko-KR" altLang="en-US" dirty="0"/>
              <a:t>가치 있게 여긴다</a:t>
            </a:r>
            <a:r>
              <a:rPr lang="en-US" altLang="ko-KR" dirty="0"/>
              <a:t>. </a:t>
            </a:r>
            <a:r>
              <a:rPr lang="ko-KR" altLang="en-US" dirty="0"/>
              <a:t>이 말은</a:t>
            </a:r>
            <a:r>
              <a:rPr lang="en-US" altLang="ko-KR" dirty="0"/>
              <a:t>, </a:t>
            </a:r>
            <a:r>
              <a:rPr lang="ko-KR" altLang="en-US" dirty="0"/>
              <a:t>왼쪽에 있는 것들도 가치가 있지만</a:t>
            </a:r>
            <a:r>
              <a:rPr lang="en-US" altLang="ko-KR" dirty="0"/>
              <a:t>, </a:t>
            </a:r>
            <a:r>
              <a:rPr lang="ko-KR" altLang="en-US" dirty="0"/>
              <a:t>우리는 오른쪽에 있는 것들에 더 높은 가치를 둔다는 것이다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046874" y="6488668"/>
            <a:ext cx="51451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http://agilemanifesto.org/iso/ko/manifesto.html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B53EF7-52F0-4262-8E40-D80A17274AC6}"/>
              </a:ext>
            </a:extLst>
          </p:cNvPr>
          <p:cNvSpPr txBox="1"/>
          <p:nvPr/>
        </p:nvSpPr>
        <p:spPr>
          <a:xfrm>
            <a:off x="6207369" y="272562"/>
            <a:ext cx="137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강조 된 것 외울 수 있도록</a:t>
            </a:r>
          </a:p>
        </p:txBody>
      </p:sp>
    </p:spTree>
    <p:extLst>
      <p:ext uri="{BB962C8B-B14F-4D97-AF65-F5344CB8AC3E}">
        <p14:creationId xmlns:p14="http://schemas.microsoft.com/office/powerpoint/2010/main" val="3606022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왜 프로젝트가 실패하는가</a:t>
            </a:r>
            <a:r>
              <a:rPr lang="en-US" altLang="ko-KR" sz="3600" dirty="0"/>
              <a:t>?</a:t>
            </a:r>
          </a:p>
          <a:p>
            <a:endParaRPr lang="en-US" altLang="ko-KR" sz="3600" dirty="0"/>
          </a:p>
          <a:p>
            <a:r>
              <a:rPr lang="ko-KR" altLang="en-US" sz="3600" dirty="0"/>
              <a:t>프로젝트 진행 예시</a:t>
            </a:r>
            <a:endParaRPr lang="en-US" altLang="ko-KR" sz="3600" dirty="0"/>
          </a:p>
          <a:p>
            <a:endParaRPr lang="en-US" altLang="ko-KR" sz="3600" dirty="0"/>
          </a:p>
          <a:p>
            <a:r>
              <a:rPr lang="ko-KR" altLang="en-US" sz="3600" dirty="0"/>
              <a:t>애자일 방법론</a:t>
            </a:r>
            <a:endParaRPr lang="en-US" altLang="ko-KR" sz="3600" dirty="0"/>
          </a:p>
          <a:p>
            <a:pPr marL="0" indent="0">
              <a:buNone/>
            </a:pPr>
            <a:endParaRPr lang="en-US" altLang="ko-KR" sz="3600" dirty="0"/>
          </a:p>
          <a:p>
            <a:endParaRPr lang="en-US" altLang="ko-KR" sz="3600" dirty="0"/>
          </a:p>
        </p:txBody>
      </p:sp>
    </p:spTree>
    <p:extLst>
      <p:ext uri="{BB962C8B-B14F-4D97-AF65-F5344CB8AC3E}">
        <p14:creationId xmlns:p14="http://schemas.microsoft.com/office/powerpoint/2010/main" val="24264720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애자일 원칙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우리의 최우선 순위는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가치 있는 소프트웨어를 일찍 그리고 지속적으로 전달해서 고객을 만족시키는 것이다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.]</a:t>
            </a:r>
          </a:p>
          <a:p>
            <a:pPr>
              <a:lnSpc>
                <a:spcPct val="110000"/>
              </a:lnSpc>
            </a:pPr>
            <a:endParaRPr lang="en-US" altLang="ko-KR" dirty="0"/>
          </a:p>
          <a:p>
            <a:pPr lvl="1">
              <a:lnSpc>
                <a:spcPct val="110000"/>
              </a:lnSpc>
            </a:pPr>
            <a:r>
              <a:rPr lang="en-US" altLang="ko-KR" dirty="0"/>
              <a:t>Customer </a:t>
            </a:r>
            <a:r>
              <a:rPr lang="ko-KR" altLang="en-US" dirty="0"/>
              <a:t>의 요구사항을 정확히 파악하기 위함</a:t>
            </a:r>
            <a:endParaRPr lang="en-US" altLang="ko-KR" dirty="0"/>
          </a:p>
          <a:p>
            <a:pPr lvl="1">
              <a:lnSpc>
                <a:spcPct val="110000"/>
              </a:lnSpc>
            </a:pPr>
            <a:endParaRPr lang="en-US" altLang="ko-KR" dirty="0"/>
          </a:p>
          <a:p>
            <a:pPr lvl="1">
              <a:lnSpc>
                <a:spcPct val="110000"/>
              </a:lnSpc>
            </a:pPr>
            <a:r>
              <a:rPr lang="en-US" altLang="ko-KR" dirty="0"/>
              <a:t>“</a:t>
            </a:r>
            <a:r>
              <a:rPr lang="ko-KR" altLang="en-US" dirty="0"/>
              <a:t>일찍 그리고 지속적 전달</a:t>
            </a:r>
            <a:r>
              <a:rPr lang="en-US" altLang="ko-KR" dirty="0"/>
              <a:t>＂</a:t>
            </a:r>
            <a:r>
              <a:rPr lang="ko-KR" altLang="en-US" dirty="0"/>
              <a:t>은 요구사항 파악 및 정확한 개발에 큰 도움을 줌</a:t>
            </a:r>
            <a:endParaRPr lang="en-US" altLang="ko-KR" dirty="0"/>
          </a:p>
          <a:p>
            <a:pPr lvl="1">
              <a:lnSpc>
                <a:spcPct val="110000"/>
              </a:lnSpc>
            </a:pPr>
            <a:endParaRPr lang="en-US" altLang="ko-KR" dirty="0"/>
          </a:p>
          <a:p>
            <a:pPr lvl="1">
              <a:lnSpc>
                <a:spcPct val="110000"/>
              </a:lnSpc>
            </a:pPr>
            <a:r>
              <a:rPr lang="ko-KR" altLang="en-US" dirty="0"/>
              <a:t>졸작에 활용해 보자</a:t>
            </a:r>
            <a:endParaRPr lang="en-US" altLang="ko-KR" dirty="0"/>
          </a:p>
          <a:p>
            <a:pPr lvl="2">
              <a:lnSpc>
                <a:spcPct val="110000"/>
              </a:lnSpc>
            </a:pPr>
            <a:r>
              <a:rPr lang="ko-KR" altLang="en-US" dirty="0"/>
              <a:t>모델링 데이터</a:t>
            </a:r>
            <a:r>
              <a:rPr lang="en-US" altLang="ko-KR" dirty="0"/>
              <a:t> </a:t>
            </a:r>
            <a:r>
              <a:rPr lang="ko-KR" altLang="en-US" dirty="0"/>
              <a:t>없이 플레이 구현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박스로 </a:t>
            </a:r>
            <a:r>
              <a:rPr lang="ko-KR" altLang="en-US" dirty="0" err="1">
                <a:sym typeface="Wingdings" panose="05000000000000000000" pitchFamily="2" charset="2"/>
              </a:rPr>
              <a:t>간략화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>
              <a:lnSpc>
                <a:spcPct val="110000"/>
              </a:lnSpc>
            </a:pPr>
            <a:r>
              <a:rPr lang="ko-KR" altLang="en-US" dirty="0">
                <a:sym typeface="Wingdings" panose="05000000000000000000" pitchFamily="2" charset="2"/>
              </a:rPr>
              <a:t>애니메이션 확인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 err="1">
                <a:sym typeface="Wingdings" panose="05000000000000000000" pitchFamily="2" charset="2"/>
              </a:rPr>
              <a:t>랙돌</a:t>
            </a:r>
            <a:r>
              <a:rPr lang="ko-KR" altLang="en-US" dirty="0">
                <a:sym typeface="Wingdings" panose="05000000000000000000" pitchFamily="2" charset="2"/>
              </a:rPr>
              <a:t> 활용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7046874" y="6488668"/>
            <a:ext cx="51451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http://agilemanifesto.org/iso/ko/manifesto.html</a:t>
            </a:r>
          </a:p>
        </p:txBody>
      </p:sp>
    </p:spTree>
    <p:extLst>
      <p:ext uri="{BB962C8B-B14F-4D97-AF65-F5344CB8AC3E}">
        <p14:creationId xmlns:p14="http://schemas.microsoft.com/office/powerpoint/2010/main" val="7307967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애자일 원칙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ko-KR" alt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비록 개발의 후반부일지라도 요구사항 변경을 환영하라</a:t>
            </a:r>
            <a:r>
              <a:rPr lang="en-US" altLang="ko-KR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ko-KR" alt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애자일 프로세스들은 변화를 활용해 고객의 경쟁력에 도움이 되게 한다</a:t>
            </a:r>
            <a:r>
              <a:rPr lang="en-US" altLang="ko-KR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.]</a:t>
            </a:r>
          </a:p>
          <a:p>
            <a:pPr>
              <a:lnSpc>
                <a:spcPct val="100000"/>
              </a:lnSpc>
            </a:pPr>
            <a:endParaRPr lang="en-US" altLang="ko-KR" sz="2600" dirty="0"/>
          </a:p>
          <a:p>
            <a:pPr lvl="1">
              <a:lnSpc>
                <a:spcPct val="100000"/>
              </a:lnSpc>
            </a:pPr>
            <a:r>
              <a:rPr lang="en-US" altLang="ko-KR" sz="2600" dirty="0"/>
              <a:t>Customer </a:t>
            </a:r>
            <a:r>
              <a:rPr lang="ko-KR" altLang="en-US" sz="2600" dirty="0"/>
              <a:t>의 요구사항 변경에 유연하게 대응</a:t>
            </a:r>
            <a:endParaRPr lang="en-US" altLang="ko-KR" sz="2600" dirty="0"/>
          </a:p>
          <a:p>
            <a:pPr lvl="1">
              <a:lnSpc>
                <a:spcPct val="100000"/>
              </a:lnSpc>
            </a:pPr>
            <a:endParaRPr lang="en-US" altLang="ko-KR" sz="2600" dirty="0"/>
          </a:p>
          <a:p>
            <a:pPr lvl="1">
              <a:lnSpc>
                <a:spcPct val="100000"/>
              </a:lnSpc>
            </a:pPr>
            <a:r>
              <a:rPr lang="ko-KR" altLang="en-US" sz="2600" dirty="0"/>
              <a:t>요구사항 변경은 높은 확률로 제품의 질을 높이는 방향을 제시함</a:t>
            </a:r>
            <a:endParaRPr lang="en-US" altLang="ko-KR" sz="2600" dirty="0"/>
          </a:p>
          <a:p>
            <a:pPr lvl="1">
              <a:lnSpc>
                <a:spcPct val="100000"/>
              </a:lnSpc>
            </a:pPr>
            <a:endParaRPr lang="en-US" altLang="ko-KR" sz="2600" dirty="0"/>
          </a:p>
          <a:p>
            <a:pPr lvl="1">
              <a:lnSpc>
                <a:spcPct val="100000"/>
              </a:lnSpc>
            </a:pPr>
            <a:r>
              <a:rPr lang="ko-KR" altLang="en-US" sz="2600" dirty="0"/>
              <a:t>졸작에 활용해 보자</a:t>
            </a:r>
            <a:endParaRPr lang="en-US" altLang="ko-KR" sz="2600" dirty="0"/>
          </a:p>
          <a:p>
            <a:pPr lvl="2">
              <a:lnSpc>
                <a:spcPct val="100000"/>
              </a:lnSpc>
            </a:pPr>
            <a:r>
              <a:rPr lang="ko-KR" altLang="en-US" sz="2200" dirty="0"/>
              <a:t>교수님 피드백 </a:t>
            </a:r>
            <a:r>
              <a:rPr lang="en-US" altLang="ko-KR" sz="2200" dirty="0">
                <a:sym typeface="Wingdings" panose="05000000000000000000" pitchFamily="2" charset="2"/>
              </a:rPr>
              <a:t> </a:t>
            </a:r>
            <a:r>
              <a:rPr lang="ko-KR" altLang="en-US" sz="2200" dirty="0">
                <a:sym typeface="Wingdings" panose="05000000000000000000" pitchFamily="2" charset="2"/>
              </a:rPr>
              <a:t>계획서 변경</a:t>
            </a:r>
            <a:endParaRPr lang="en-US" altLang="ko-KR" sz="2200" dirty="0">
              <a:sym typeface="Wingdings" panose="05000000000000000000" pitchFamily="2" charset="2"/>
            </a:endParaRPr>
          </a:p>
          <a:p>
            <a:pPr lvl="2">
              <a:lnSpc>
                <a:spcPct val="100000"/>
              </a:lnSpc>
            </a:pPr>
            <a:r>
              <a:rPr lang="ko-KR" altLang="en-US" sz="2200" dirty="0">
                <a:sym typeface="Wingdings" panose="05000000000000000000" pitchFamily="2" charset="2"/>
              </a:rPr>
              <a:t>팀원의 의견 수합 </a:t>
            </a:r>
            <a:r>
              <a:rPr lang="en-US" altLang="ko-KR" sz="2200" dirty="0">
                <a:sym typeface="Wingdings" panose="05000000000000000000" pitchFamily="2" charset="2"/>
              </a:rPr>
              <a:t> </a:t>
            </a:r>
            <a:r>
              <a:rPr lang="ko-KR" altLang="en-US" sz="2200" dirty="0">
                <a:sym typeface="Wingdings" panose="05000000000000000000" pitchFamily="2" charset="2"/>
              </a:rPr>
              <a:t>방향 변경</a:t>
            </a:r>
            <a:endParaRPr lang="en-US" altLang="ko-KR" sz="2200" dirty="0"/>
          </a:p>
        </p:txBody>
      </p:sp>
      <p:sp>
        <p:nvSpPr>
          <p:cNvPr id="4" name="직사각형 3"/>
          <p:cNvSpPr/>
          <p:nvPr/>
        </p:nvSpPr>
        <p:spPr>
          <a:xfrm>
            <a:off x="7046874" y="6488668"/>
            <a:ext cx="51451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http://agilemanifesto.org/iso/ko/manifesto.html</a:t>
            </a:r>
          </a:p>
        </p:txBody>
      </p:sp>
    </p:spTree>
    <p:extLst>
      <p:ext uri="{BB962C8B-B14F-4D97-AF65-F5344CB8AC3E}">
        <p14:creationId xmlns:p14="http://schemas.microsoft.com/office/powerpoint/2010/main" val="13140060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애자일 원칙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작동하는 소프트웨어를 자주 전달하라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두어 주에서 두어 개월의 간격으로 하되 더 짧은 기간을 선호하라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.]</a:t>
            </a:r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개발자는 사람</a:t>
            </a:r>
            <a:r>
              <a:rPr lang="en-US" altLang="ko-KR" dirty="0"/>
              <a:t>, </a:t>
            </a:r>
            <a:r>
              <a:rPr lang="ko-KR" altLang="en-US" dirty="0"/>
              <a:t>사람은 주기를 타면 효율적으로 업무를 수행하게 됨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자주 전달이 되면 그만큼 엇나갈 확률을 줄일 수 있게 됨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졸작에 활용해 보자</a:t>
            </a:r>
            <a:endParaRPr lang="en-US" altLang="ko-KR" dirty="0"/>
          </a:p>
          <a:p>
            <a:pPr lvl="2">
              <a:lnSpc>
                <a:spcPct val="100000"/>
              </a:lnSpc>
            </a:pPr>
            <a:r>
              <a:rPr lang="en-US" altLang="ko-KR" dirty="0"/>
              <a:t>1~2 </a:t>
            </a:r>
            <a:r>
              <a:rPr lang="ko-KR" altLang="en-US" dirty="0"/>
              <a:t>주 간격으로 회의 요청</a:t>
            </a:r>
            <a:endParaRPr lang="en-US" altLang="ko-KR" dirty="0"/>
          </a:p>
          <a:p>
            <a:pPr lvl="2">
              <a:lnSpc>
                <a:spcPct val="100000"/>
              </a:lnSpc>
            </a:pPr>
            <a:r>
              <a:rPr lang="en-US" altLang="ko-KR" dirty="0"/>
              <a:t>1~2 </a:t>
            </a:r>
            <a:r>
              <a:rPr lang="ko-KR" altLang="en-US" dirty="0"/>
              <a:t>주 간격으로 평가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046874" y="6488668"/>
            <a:ext cx="51451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http://agilemanifesto.org/iso/ko/manifesto.html</a:t>
            </a:r>
          </a:p>
        </p:txBody>
      </p:sp>
    </p:spTree>
    <p:extLst>
      <p:ext uri="{BB962C8B-B14F-4D97-AF65-F5344CB8AC3E}">
        <p14:creationId xmlns:p14="http://schemas.microsoft.com/office/powerpoint/2010/main" val="37033102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애자일 원칙 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비즈니스 쪽의 사람들과 개발자들은 프로젝트 전체에</a:t>
            </a:r>
            <a:b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걸쳐 날마다 함께 일해야 한다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.]</a:t>
            </a:r>
          </a:p>
          <a:p>
            <a:pPr marL="0" indent="0">
              <a:lnSpc>
                <a:spcPct val="110000"/>
              </a:lnSpc>
              <a:buNone/>
            </a:pPr>
            <a:endParaRPr lang="en-US" altLang="ko-KR" dirty="0"/>
          </a:p>
          <a:p>
            <a:pPr lvl="1">
              <a:lnSpc>
                <a:spcPct val="110000"/>
              </a:lnSpc>
            </a:pPr>
            <a:r>
              <a:rPr lang="ko-KR" altLang="en-US" dirty="0"/>
              <a:t>전공이 서로 달라 생기는 오해를 줄일 수 있음 </a:t>
            </a:r>
            <a:r>
              <a:rPr lang="en-US" altLang="ko-KR" dirty="0"/>
              <a:t>(</a:t>
            </a:r>
            <a:r>
              <a:rPr lang="ko-KR" altLang="en-US" dirty="0"/>
              <a:t>서당개 삼 년이면 풍월을 읊는다</a:t>
            </a:r>
            <a:r>
              <a:rPr lang="en-US" altLang="ko-KR" dirty="0"/>
              <a:t>.)</a:t>
            </a:r>
          </a:p>
          <a:p>
            <a:pPr lvl="1">
              <a:lnSpc>
                <a:spcPct val="110000"/>
              </a:lnSpc>
            </a:pPr>
            <a:endParaRPr lang="en-US" altLang="ko-KR" dirty="0"/>
          </a:p>
          <a:p>
            <a:pPr lvl="1">
              <a:lnSpc>
                <a:spcPct val="110000"/>
              </a:lnSpc>
            </a:pPr>
            <a:r>
              <a:rPr lang="ko-KR" altLang="en-US" dirty="0"/>
              <a:t>서로 다른 분야의 사람들과의 커뮤니케이션 스킬이 늘어남</a:t>
            </a:r>
            <a:endParaRPr lang="en-US" altLang="ko-KR" dirty="0"/>
          </a:p>
          <a:p>
            <a:pPr lvl="1">
              <a:lnSpc>
                <a:spcPct val="110000"/>
              </a:lnSpc>
            </a:pPr>
            <a:endParaRPr lang="en-US" altLang="ko-KR" dirty="0"/>
          </a:p>
          <a:p>
            <a:pPr lvl="1">
              <a:lnSpc>
                <a:spcPct val="110000"/>
              </a:lnSpc>
            </a:pPr>
            <a:r>
              <a:rPr lang="ko-KR" altLang="en-US" dirty="0"/>
              <a:t>졸작에 활용해 보자</a:t>
            </a:r>
            <a:endParaRPr lang="en-US" altLang="ko-KR" dirty="0"/>
          </a:p>
          <a:p>
            <a:pPr lvl="2">
              <a:lnSpc>
                <a:spcPct val="110000"/>
              </a:lnSpc>
            </a:pPr>
            <a:r>
              <a:rPr lang="ko-KR" altLang="en-US" dirty="0"/>
              <a:t>상용화를 목적으로 한다고 가정하고 해당 분야의 비즈니스 전문가와 대화를 해보자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046874" y="6488668"/>
            <a:ext cx="51451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http://agilemanifesto.org/iso/ko/manifesto.html</a:t>
            </a:r>
          </a:p>
        </p:txBody>
      </p:sp>
    </p:spTree>
    <p:extLst>
      <p:ext uri="{BB962C8B-B14F-4D97-AF65-F5344CB8AC3E}">
        <p14:creationId xmlns:p14="http://schemas.microsoft.com/office/powerpoint/2010/main" val="25099545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애자일 원칙 </a:t>
            </a:r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동기가 부여된 개인들 중심으로 프로젝트를 구성하라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그들이 필요로 하는 환경과 지원을 주고 그들이 일을 </a:t>
            </a:r>
            <a:r>
              <a:rPr lang="ko-KR" alt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끝내리라고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신뢰하라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.]</a:t>
            </a:r>
          </a:p>
          <a:p>
            <a:pPr marL="0" indent="0">
              <a:lnSpc>
                <a:spcPct val="110000"/>
              </a:lnSpc>
              <a:buNone/>
            </a:pPr>
            <a:endParaRPr lang="en-US" altLang="ko-KR" dirty="0"/>
          </a:p>
          <a:p>
            <a:pPr lvl="1">
              <a:lnSpc>
                <a:spcPct val="110000"/>
              </a:lnSpc>
            </a:pPr>
            <a:r>
              <a:rPr lang="ko-KR" altLang="en-US" dirty="0"/>
              <a:t>동기 부여가 확실해야 함 </a:t>
            </a:r>
            <a:r>
              <a:rPr lang="en-US" altLang="ko-KR" dirty="0"/>
              <a:t>: </a:t>
            </a:r>
            <a:r>
              <a:rPr lang="ko-KR" altLang="en-US" dirty="0"/>
              <a:t>인센티브</a:t>
            </a:r>
            <a:r>
              <a:rPr lang="en-US" altLang="ko-KR" dirty="0"/>
              <a:t>, </a:t>
            </a:r>
            <a:r>
              <a:rPr lang="ko-KR" altLang="en-US" dirty="0"/>
              <a:t>열정</a:t>
            </a:r>
            <a:r>
              <a:rPr lang="en-US" altLang="ko-KR" dirty="0"/>
              <a:t>, </a:t>
            </a:r>
            <a:r>
              <a:rPr lang="ko-KR" altLang="en-US" dirty="0"/>
              <a:t>등등</a:t>
            </a:r>
            <a:r>
              <a:rPr lang="en-US" altLang="ko-KR" dirty="0"/>
              <a:t>..</a:t>
            </a:r>
          </a:p>
          <a:p>
            <a:pPr lvl="1">
              <a:lnSpc>
                <a:spcPct val="110000"/>
              </a:lnSpc>
            </a:pPr>
            <a:endParaRPr lang="en-US" altLang="ko-KR" dirty="0"/>
          </a:p>
          <a:p>
            <a:pPr lvl="1">
              <a:lnSpc>
                <a:spcPct val="110000"/>
              </a:lnSpc>
            </a:pPr>
            <a:r>
              <a:rPr lang="ko-KR" altLang="en-US" dirty="0"/>
              <a:t>좋은 개발 환경 지원</a:t>
            </a:r>
            <a:r>
              <a:rPr lang="en-US" altLang="ko-KR" dirty="0"/>
              <a:t>, </a:t>
            </a:r>
            <a:r>
              <a:rPr lang="ko-KR" altLang="en-US" dirty="0"/>
              <a:t>신뢰</a:t>
            </a:r>
            <a:endParaRPr lang="en-US" altLang="ko-KR" dirty="0"/>
          </a:p>
          <a:p>
            <a:pPr lvl="1">
              <a:lnSpc>
                <a:spcPct val="110000"/>
              </a:lnSpc>
            </a:pPr>
            <a:endParaRPr lang="en-US" altLang="ko-KR" dirty="0"/>
          </a:p>
          <a:p>
            <a:pPr lvl="1">
              <a:lnSpc>
                <a:spcPct val="110000"/>
              </a:lnSpc>
            </a:pPr>
            <a:r>
              <a:rPr lang="ko-KR" altLang="en-US" dirty="0"/>
              <a:t>졸작에 활용해 보자</a:t>
            </a:r>
            <a:endParaRPr lang="en-US" altLang="ko-KR" dirty="0"/>
          </a:p>
          <a:p>
            <a:pPr lvl="2">
              <a:lnSpc>
                <a:spcPct val="110000"/>
              </a:lnSpc>
            </a:pPr>
            <a:r>
              <a:rPr lang="ko-KR" altLang="en-US" dirty="0"/>
              <a:t>신뢰를 무기로 압박</a:t>
            </a:r>
            <a:endParaRPr lang="en-US" altLang="ko-KR" dirty="0"/>
          </a:p>
          <a:p>
            <a:pPr lvl="2">
              <a:lnSpc>
                <a:spcPct val="110000"/>
              </a:lnSpc>
            </a:pPr>
            <a:r>
              <a:rPr lang="ko-KR" altLang="en-US" dirty="0"/>
              <a:t>동기부여 </a:t>
            </a:r>
            <a:r>
              <a:rPr lang="en-US" altLang="ko-KR" dirty="0"/>
              <a:t>: </a:t>
            </a:r>
            <a:r>
              <a:rPr lang="ko-KR" altLang="en-US" dirty="0"/>
              <a:t>졸업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046874" y="6488668"/>
            <a:ext cx="51451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http://agilemanifesto.org/iso/ko/manifesto.html</a:t>
            </a:r>
          </a:p>
        </p:txBody>
      </p:sp>
    </p:spTree>
    <p:extLst>
      <p:ext uri="{BB962C8B-B14F-4D97-AF65-F5344CB8AC3E}">
        <p14:creationId xmlns:p14="http://schemas.microsoft.com/office/powerpoint/2010/main" val="31851918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애자일 원칙 </a:t>
            </a:r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개발팀으로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또 개발팀 내부에서 정보를 전하는 가장 효율적이고 효과적인 방법은 면대면 대화이다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.]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 err="1"/>
              <a:t>카톡</a:t>
            </a:r>
            <a:r>
              <a:rPr lang="en-US" altLang="ko-KR" dirty="0"/>
              <a:t>, </a:t>
            </a:r>
            <a:r>
              <a:rPr lang="ko-KR" altLang="en-US" dirty="0"/>
              <a:t>메일</a:t>
            </a:r>
            <a:r>
              <a:rPr lang="en-US" altLang="ko-KR" dirty="0"/>
              <a:t> </a:t>
            </a:r>
            <a:r>
              <a:rPr lang="ko-KR" altLang="en-US" dirty="0"/>
              <a:t>과 같은 소통 수단은 아주 명확한 내용이 아닌 한 오해가 발생함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상대방의 표정과 어투</a:t>
            </a:r>
            <a:r>
              <a:rPr lang="en-US" altLang="ko-KR" dirty="0"/>
              <a:t>, </a:t>
            </a:r>
            <a:r>
              <a:rPr lang="ko-KR" altLang="en-US" dirty="0"/>
              <a:t>손짓</a:t>
            </a:r>
            <a:r>
              <a:rPr lang="en-US" altLang="ko-KR" dirty="0"/>
              <a:t>, </a:t>
            </a:r>
            <a:r>
              <a:rPr lang="ko-KR" altLang="en-US" dirty="0"/>
              <a:t>발짓 등 면대면 대화에서만 볼 수 있는 특징은 정보 전달에 굉장히 중요한 역할을 함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졸작에 활용해 보자</a:t>
            </a:r>
            <a:endParaRPr lang="en-US" altLang="ko-KR" dirty="0"/>
          </a:p>
          <a:p>
            <a:pPr lvl="2">
              <a:lnSpc>
                <a:spcPct val="100000"/>
              </a:lnSpc>
            </a:pPr>
            <a:r>
              <a:rPr lang="ko-KR" altLang="en-US" dirty="0"/>
              <a:t>서로의 얼굴을 보면서 회의 진행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046874" y="6488668"/>
            <a:ext cx="51451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http://agilemanifesto.org/iso/ko/manifesto.html</a:t>
            </a:r>
          </a:p>
        </p:txBody>
      </p:sp>
    </p:spTree>
    <p:extLst>
      <p:ext uri="{BB962C8B-B14F-4D97-AF65-F5344CB8AC3E}">
        <p14:creationId xmlns:p14="http://schemas.microsoft.com/office/powerpoint/2010/main" val="28819135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애자일 원칙 </a:t>
            </a:r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작동하는 소프트웨어가 진척의 주된 척도이다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.]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고객이 생각하는 진척 사항을 받을 수 있는 가장 좋은 방법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작동하는 소프트웨어는 가감 없는 피드백을 받을 수 있게 해 줌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졸작에 활용해 보자</a:t>
            </a:r>
            <a:endParaRPr lang="en-US" altLang="ko-KR" dirty="0"/>
          </a:p>
          <a:p>
            <a:pPr lvl="2">
              <a:lnSpc>
                <a:spcPct val="100000"/>
              </a:lnSpc>
            </a:pPr>
            <a:r>
              <a:rPr lang="en-US" altLang="ko-KR" dirty="0"/>
              <a:t>1~2</a:t>
            </a:r>
            <a:r>
              <a:rPr lang="ko-KR" altLang="en-US" dirty="0"/>
              <a:t>주 단위로 동작되는 버전 발행</a:t>
            </a:r>
            <a:endParaRPr lang="en-US" altLang="ko-KR" dirty="0"/>
          </a:p>
          <a:p>
            <a:pPr lvl="2">
              <a:lnSpc>
                <a:spcPct val="100000"/>
              </a:lnSpc>
            </a:pPr>
            <a:r>
              <a:rPr lang="ko-KR" altLang="en-US" dirty="0"/>
              <a:t>고객</a:t>
            </a:r>
            <a:r>
              <a:rPr lang="en-US" altLang="ko-KR" dirty="0"/>
              <a:t>(</a:t>
            </a:r>
            <a:r>
              <a:rPr lang="ko-KR" altLang="en-US" dirty="0"/>
              <a:t>평가자</a:t>
            </a:r>
            <a:r>
              <a:rPr lang="en-US" altLang="ko-KR" dirty="0"/>
              <a:t>)</a:t>
            </a:r>
            <a:r>
              <a:rPr lang="ko-KR" altLang="en-US" dirty="0"/>
              <a:t>에게 피드백 요청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046874" y="6488668"/>
            <a:ext cx="51451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http://agilemanifesto.org/iso/ko/manifesto.html</a:t>
            </a:r>
          </a:p>
        </p:txBody>
      </p:sp>
    </p:spTree>
    <p:extLst>
      <p:ext uri="{BB962C8B-B14F-4D97-AF65-F5344CB8AC3E}">
        <p14:creationId xmlns:p14="http://schemas.microsoft.com/office/powerpoint/2010/main" val="27651835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애자일 원칙 </a:t>
            </a:r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애자일 프로세스들은 지속 가능한 개발을 장려한다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스폰서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개발자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사용자는 일정한 속도를 계속 유지 할 수 있어야 한다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.]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사람을 지치게 만드는 상황을 피하자</a:t>
            </a:r>
            <a:r>
              <a:rPr lang="en-US" altLang="ko-KR" dirty="0"/>
              <a:t> : </a:t>
            </a:r>
            <a:r>
              <a:rPr lang="ko-KR" altLang="en-US" dirty="0"/>
              <a:t>지나친 목표를 지양해야 함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단기간에 달리고 지치면 전체 개발 진행이 어렵게 됨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졸작에 활용해 보자</a:t>
            </a:r>
            <a:endParaRPr lang="en-US" altLang="ko-KR" dirty="0"/>
          </a:p>
          <a:p>
            <a:pPr lvl="2">
              <a:lnSpc>
                <a:spcPct val="100000"/>
              </a:lnSpc>
            </a:pPr>
            <a:r>
              <a:rPr lang="ko-KR" altLang="en-US" dirty="0"/>
              <a:t>무리한 목표가 아닌지 냉정하게 판단</a:t>
            </a:r>
            <a:endParaRPr lang="en-US" altLang="ko-KR" dirty="0"/>
          </a:p>
          <a:p>
            <a:pPr lvl="2">
              <a:lnSpc>
                <a:spcPct val="100000"/>
              </a:lnSpc>
            </a:pPr>
            <a:r>
              <a:rPr lang="ko-KR" altLang="en-US" dirty="0"/>
              <a:t>할 수 있는 것과 잘 할 수 있는 것을 구분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046874" y="6488668"/>
            <a:ext cx="51451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http://agilemanifesto.org/iso/ko/manifesto.html</a:t>
            </a:r>
          </a:p>
        </p:txBody>
      </p:sp>
    </p:spTree>
    <p:extLst>
      <p:ext uri="{BB962C8B-B14F-4D97-AF65-F5344CB8AC3E}">
        <p14:creationId xmlns:p14="http://schemas.microsoft.com/office/powerpoint/2010/main" val="9827640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애자일 원칙 </a:t>
            </a:r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기술적 탁월성과 좋은 설계에 대한 지속적 관심이 기민함을 높인다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.]</a:t>
            </a:r>
          </a:p>
          <a:p>
            <a:pPr marL="0" indent="0">
              <a:lnSpc>
                <a:spcPct val="110000"/>
              </a:lnSpc>
              <a:buNone/>
            </a:pPr>
            <a:endParaRPr lang="en-US" altLang="ko-KR" dirty="0"/>
          </a:p>
          <a:p>
            <a:pPr lvl="1">
              <a:lnSpc>
                <a:spcPct val="110000"/>
              </a:lnSpc>
            </a:pPr>
            <a:r>
              <a:rPr lang="ko-KR" altLang="en-US" dirty="0"/>
              <a:t>좋은 소프트웨어 설계는 한번에 될 수 없음 </a:t>
            </a:r>
            <a:r>
              <a:rPr lang="en-US" altLang="ko-KR" dirty="0"/>
              <a:t>: </a:t>
            </a:r>
            <a:r>
              <a:rPr lang="ko-KR" altLang="en-US" dirty="0"/>
              <a:t>기술적인 면을 지속적으로 고려하여 </a:t>
            </a:r>
            <a:r>
              <a:rPr lang="ko-KR" altLang="en-US" dirty="0" err="1"/>
              <a:t>올드</a:t>
            </a:r>
            <a:r>
              <a:rPr lang="ko-KR" altLang="en-US" dirty="0"/>
              <a:t> 한 결과가 나오지 않게 해야 함</a:t>
            </a:r>
            <a:endParaRPr lang="en-US" altLang="ko-KR" dirty="0"/>
          </a:p>
          <a:p>
            <a:pPr lvl="1">
              <a:lnSpc>
                <a:spcPct val="110000"/>
              </a:lnSpc>
            </a:pPr>
            <a:endParaRPr lang="en-US" altLang="ko-KR" dirty="0"/>
          </a:p>
          <a:p>
            <a:pPr lvl="1">
              <a:lnSpc>
                <a:spcPct val="110000"/>
              </a:lnSpc>
            </a:pPr>
            <a:r>
              <a:rPr lang="ko-KR" altLang="en-US" dirty="0"/>
              <a:t>기술적 특성을 가지는 개발 영역을 캡슐화 하여 개발할 필요가 있음</a:t>
            </a:r>
            <a:endParaRPr lang="en-US" altLang="ko-KR" dirty="0"/>
          </a:p>
          <a:p>
            <a:pPr lvl="1">
              <a:lnSpc>
                <a:spcPct val="110000"/>
              </a:lnSpc>
            </a:pPr>
            <a:endParaRPr lang="en-US" altLang="ko-KR" dirty="0"/>
          </a:p>
          <a:p>
            <a:pPr lvl="1">
              <a:lnSpc>
                <a:spcPct val="110000"/>
              </a:lnSpc>
            </a:pPr>
            <a:r>
              <a:rPr lang="ko-KR" altLang="en-US" dirty="0"/>
              <a:t>졸작에 활용해 보자</a:t>
            </a:r>
            <a:endParaRPr lang="en-US" altLang="ko-KR" dirty="0"/>
          </a:p>
          <a:p>
            <a:pPr lvl="2">
              <a:lnSpc>
                <a:spcPct val="110000"/>
              </a:lnSpc>
            </a:pPr>
            <a:r>
              <a:rPr lang="ko-KR" altLang="en-US" dirty="0"/>
              <a:t>포인트가 되는 기술 분야에 대한 지속적인 조사 필요</a:t>
            </a:r>
            <a:endParaRPr lang="en-US" altLang="ko-KR" dirty="0"/>
          </a:p>
          <a:p>
            <a:pPr lvl="2">
              <a:lnSpc>
                <a:spcPct val="110000"/>
              </a:lnSpc>
            </a:pPr>
            <a:r>
              <a:rPr lang="ko-KR" altLang="en-US" dirty="0"/>
              <a:t>엔진 활용 시 특히 주의해야 할 부분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046874" y="6488668"/>
            <a:ext cx="51451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http://agilemanifesto.org/iso/ko/manifesto.html</a:t>
            </a:r>
          </a:p>
        </p:txBody>
      </p:sp>
    </p:spTree>
    <p:extLst>
      <p:ext uri="{BB962C8B-B14F-4D97-AF65-F5344CB8AC3E}">
        <p14:creationId xmlns:p14="http://schemas.microsoft.com/office/powerpoint/2010/main" val="16750058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애자일 원칙 </a:t>
            </a:r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단순함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필요 없는 일의 양을 최소화 함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.]</a:t>
            </a:r>
          </a:p>
          <a:p>
            <a:pPr marL="0" indent="0">
              <a:lnSpc>
                <a:spcPct val="110000"/>
              </a:lnSpc>
              <a:buNone/>
            </a:pPr>
            <a:endParaRPr lang="en-US" altLang="ko-KR" dirty="0"/>
          </a:p>
          <a:p>
            <a:pPr lvl="1">
              <a:lnSpc>
                <a:spcPct val="110000"/>
              </a:lnSpc>
            </a:pPr>
            <a:r>
              <a:rPr lang="ko-KR" altLang="en-US" dirty="0"/>
              <a:t>개발이 진행되고 있는 상황에서도 끊임없이 필요성에 대한 의문을 가져야 함</a:t>
            </a:r>
            <a:endParaRPr lang="en-US" altLang="ko-KR" dirty="0"/>
          </a:p>
          <a:p>
            <a:pPr lvl="1">
              <a:lnSpc>
                <a:spcPct val="110000"/>
              </a:lnSpc>
            </a:pPr>
            <a:endParaRPr lang="en-US" altLang="ko-KR" dirty="0"/>
          </a:p>
          <a:p>
            <a:pPr lvl="1">
              <a:lnSpc>
                <a:spcPct val="110000"/>
              </a:lnSpc>
            </a:pPr>
            <a:r>
              <a:rPr lang="ko-KR" altLang="en-US" dirty="0"/>
              <a:t>사용자</a:t>
            </a:r>
            <a:r>
              <a:rPr lang="en-US" altLang="ko-KR" dirty="0"/>
              <a:t>, </a:t>
            </a:r>
            <a:r>
              <a:rPr lang="ko-KR" altLang="en-US" dirty="0"/>
              <a:t>개발자</a:t>
            </a:r>
            <a:r>
              <a:rPr lang="en-US" altLang="ko-KR" dirty="0"/>
              <a:t>, </a:t>
            </a:r>
            <a:r>
              <a:rPr lang="ko-KR" altLang="en-US" dirty="0"/>
              <a:t>디자이너 등 모든 입장에서 단순화 할 수 있는 고민이 필요</a:t>
            </a:r>
            <a:endParaRPr lang="en-US" altLang="ko-KR" dirty="0"/>
          </a:p>
          <a:p>
            <a:pPr lvl="1">
              <a:lnSpc>
                <a:spcPct val="110000"/>
              </a:lnSpc>
            </a:pPr>
            <a:endParaRPr lang="en-US" altLang="ko-KR" dirty="0"/>
          </a:p>
          <a:p>
            <a:pPr lvl="1">
              <a:lnSpc>
                <a:spcPct val="110000"/>
              </a:lnSpc>
            </a:pPr>
            <a:r>
              <a:rPr lang="ko-KR" altLang="en-US" dirty="0"/>
              <a:t>졸작에 활용해 보자</a:t>
            </a:r>
            <a:endParaRPr lang="en-US" altLang="ko-KR" dirty="0"/>
          </a:p>
          <a:p>
            <a:pPr lvl="2">
              <a:lnSpc>
                <a:spcPct val="110000"/>
              </a:lnSpc>
            </a:pPr>
            <a:r>
              <a:rPr lang="ko-KR" altLang="en-US" dirty="0"/>
              <a:t>쓰지 않을 모델링 데이터 제작 지양</a:t>
            </a:r>
            <a:endParaRPr lang="en-US" altLang="ko-KR" dirty="0"/>
          </a:p>
          <a:p>
            <a:pPr lvl="2">
              <a:lnSpc>
                <a:spcPct val="110000"/>
              </a:lnSpc>
            </a:pPr>
            <a:r>
              <a:rPr lang="ko-KR" altLang="en-US" dirty="0"/>
              <a:t>필요 없는 클라이언트 기능 개발 지양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046874" y="6488668"/>
            <a:ext cx="51451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http://agilemanifesto.org/iso/ko/manifesto.html</a:t>
            </a:r>
          </a:p>
        </p:txBody>
      </p:sp>
    </p:spTree>
    <p:extLst>
      <p:ext uri="{BB962C8B-B14F-4D97-AF65-F5344CB8AC3E}">
        <p14:creationId xmlns:p14="http://schemas.microsoft.com/office/powerpoint/2010/main" val="2438809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왜 프로젝트가 실패하는가</a:t>
            </a:r>
            <a:r>
              <a:rPr lang="en-US" altLang="ko-KR" dirty="0"/>
              <a:t>?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8859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애자일 원칙 </a:t>
            </a:r>
            <a:r>
              <a:rPr lang="en-US" altLang="ko-KR" dirty="0"/>
              <a:t>11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최고의 아키텍처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요구사항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설계는 자기 조직적인 팀에서 </a:t>
            </a:r>
            <a:r>
              <a:rPr lang="ko-KR" alt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창발한다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.]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최고의 구조는 여러 사람의 의견을 통해 나오게 됨 </a:t>
            </a:r>
            <a:r>
              <a:rPr lang="en-US" altLang="ko-KR" dirty="0"/>
              <a:t>: </a:t>
            </a:r>
            <a:r>
              <a:rPr lang="ko-KR" altLang="en-US" dirty="0"/>
              <a:t>한 명의 천재는 좋은 구조를 만들지만 최고의 구조는 천재적인 발상에 의해 나오는 것이 아님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진행중 등장하는 크고 작은 경험들이 반영될 때 최고의 구조가 성립됨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졸작에 활용해 보자</a:t>
            </a:r>
            <a:endParaRPr lang="en-US" altLang="ko-KR" dirty="0"/>
          </a:p>
          <a:p>
            <a:pPr lvl="2">
              <a:lnSpc>
                <a:spcPct val="100000"/>
              </a:lnSpc>
            </a:pPr>
            <a:r>
              <a:rPr lang="ko-KR" altLang="en-US" dirty="0"/>
              <a:t>구현 중 사용한 단순한 해결 방법을 정리하여 공유</a:t>
            </a:r>
            <a:endParaRPr lang="en-US" altLang="ko-KR" dirty="0"/>
          </a:p>
          <a:p>
            <a:pPr lvl="2">
              <a:lnSpc>
                <a:spcPct val="100000"/>
              </a:lnSpc>
            </a:pPr>
            <a:r>
              <a:rPr lang="ko-KR" altLang="en-US" dirty="0"/>
              <a:t>공유된 해결 방법들을 아키텍처에 반영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046874" y="6488668"/>
            <a:ext cx="51451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http://agilemanifesto.org/iso/ko/manifesto.html</a:t>
            </a:r>
          </a:p>
        </p:txBody>
      </p:sp>
    </p:spTree>
    <p:extLst>
      <p:ext uri="{BB962C8B-B14F-4D97-AF65-F5344CB8AC3E}">
        <p14:creationId xmlns:p14="http://schemas.microsoft.com/office/powerpoint/2010/main" val="5589128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애자일 원칙 </a:t>
            </a:r>
            <a:r>
              <a:rPr lang="en-US" altLang="ko-KR" dirty="0"/>
              <a:t>12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팀은 정기적으로 어떻게 더 효과적이 될지 숙고하고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이에 따라 팀의 행동을 조율하고 조정한다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.]</a:t>
            </a:r>
          </a:p>
          <a:p>
            <a:pPr marL="0" indent="0">
              <a:lnSpc>
                <a:spcPct val="110000"/>
              </a:lnSpc>
              <a:buNone/>
            </a:pPr>
            <a:endParaRPr lang="en-US" altLang="ko-KR" dirty="0"/>
          </a:p>
          <a:p>
            <a:pPr lvl="1">
              <a:lnSpc>
                <a:spcPct val="110000"/>
              </a:lnSpc>
            </a:pPr>
            <a:r>
              <a:rPr lang="ko-KR" altLang="en-US" dirty="0"/>
              <a:t>정기적인 모임</a:t>
            </a:r>
            <a:r>
              <a:rPr lang="en-US" altLang="ko-KR" dirty="0"/>
              <a:t>(</a:t>
            </a:r>
            <a:r>
              <a:rPr lang="ko-KR" altLang="en-US" dirty="0"/>
              <a:t>회의</a:t>
            </a:r>
            <a:r>
              <a:rPr lang="en-US" altLang="ko-KR" dirty="0"/>
              <a:t>)</a:t>
            </a:r>
            <a:r>
              <a:rPr lang="ko-KR" altLang="en-US" dirty="0"/>
              <a:t>가 정말 중요함 </a:t>
            </a:r>
            <a:r>
              <a:rPr lang="en-US" altLang="ko-KR" dirty="0"/>
              <a:t>: </a:t>
            </a:r>
            <a:r>
              <a:rPr lang="ko-KR" altLang="en-US" dirty="0"/>
              <a:t>팀원간의 소통 스킬이 비약적으로 발전하게 됨</a:t>
            </a:r>
            <a:endParaRPr lang="en-US" altLang="ko-KR" dirty="0"/>
          </a:p>
          <a:p>
            <a:pPr lvl="1">
              <a:lnSpc>
                <a:spcPct val="110000"/>
              </a:lnSpc>
            </a:pPr>
            <a:endParaRPr lang="en-US" altLang="ko-KR" dirty="0"/>
          </a:p>
          <a:p>
            <a:pPr lvl="1">
              <a:lnSpc>
                <a:spcPct val="110000"/>
              </a:lnSpc>
            </a:pPr>
            <a:r>
              <a:rPr lang="ko-KR" altLang="en-US" dirty="0"/>
              <a:t>효과적인 업무 방법을 고민하는 것은 나 자신 뿐만이 아니라 </a:t>
            </a:r>
            <a:r>
              <a:rPr lang="ko-KR" altLang="en-US" dirty="0" err="1"/>
              <a:t>팀원에게도</a:t>
            </a:r>
            <a:r>
              <a:rPr lang="ko-KR" altLang="en-US" dirty="0"/>
              <a:t> 좋은 영향을 미치게 됨</a:t>
            </a:r>
            <a:endParaRPr lang="en-US" altLang="ko-KR" dirty="0"/>
          </a:p>
          <a:p>
            <a:pPr lvl="1">
              <a:lnSpc>
                <a:spcPct val="110000"/>
              </a:lnSpc>
            </a:pPr>
            <a:endParaRPr lang="en-US" altLang="ko-KR" dirty="0"/>
          </a:p>
          <a:p>
            <a:pPr lvl="1">
              <a:lnSpc>
                <a:spcPct val="110000"/>
              </a:lnSpc>
            </a:pPr>
            <a:r>
              <a:rPr lang="ko-KR" altLang="en-US" dirty="0"/>
              <a:t>졸작에 활용해 보자</a:t>
            </a:r>
            <a:endParaRPr lang="en-US" altLang="ko-KR" dirty="0"/>
          </a:p>
          <a:p>
            <a:pPr lvl="2">
              <a:lnSpc>
                <a:spcPct val="110000"/>
              </a:lnSpc>
            </a:pPr>
            <a:r>
              <a:rPr lang="ko-KR" altLang="en-US" dirty="0"/>
              <a:t>잘못된 소통이 있을 경우 팀원과 같이 수정해보자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7046874" y="6488668"/>
            <a:ext cx="51451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http://agilemanifesto.org/iso/ko/manifesto.html</a:t>
            </a:r>
          </a:p>
        </p:txBody>
      </p:sp>
    </p:spTree>
    <p:extLst>
      <p:ext uri="{BB962C8B-B14F-4D97-AF65-F5344CB8AC3E}">
        <p14:creationId xmlns:p14="http://schemas.microsoft.com/office/powerpoint/2010/main" val="24846594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애자일 방법론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 좋은 말인데</a:t>
            </a:r>
            <a:r>
              <a:rPr lang="en-US" altLang="ko-KR" dirty="0"/>
              <a:t>..</a:t>
            </a:r>
          </a:p>
          <a:p>
            <a:endParaRPr lang="en-US" altLang="ko-KR" dirty="0"/>
          </a:p>
          <a:p>
            <a:pPr lvl="1"/>
            <a:r>
              <a:rPr lang="ko-KR" altLang="en-US" dirty="0"/>
              <a:t>누가</a:t>
            </a:r>
            <a:r>
              <a:rPr lang="en-US" altLang="ko-KR" dirty="0"/>
              <a:t>?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어떻게</a:t>
            </a:r>
            <a:r>
              <a:rPr lang="en-US" altLang="ko-KR" dirty="0"/>
              <a:t>?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이게 가능할까</a:t>
            </a:r>
            <a:r>
              <a:rPr lang="en-US" altLang="ko-K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52721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애자일 방법론 </a:t>
            </a:r>
            <a:r>
              <a:rPr lang="en-US" altLang="ko-KR" dirty="0"/>
              <a:t>(</a:t>
            </a:r>
            <a:r>
              <a:rPr lang="ko-KR" altLang="en-US" dirty="0" err="1"/>
              <a:t>다음시간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익스트림</a:t>
            </a:r>
            <a:r>
              <a:rPr lang="ko-KR" altLang="en-US" dirty="0"/>
              <a:t> 프로그래밍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스크럼</a:t>
            </a:r>
          </a:p>
        </p:txBody>
      </p:sp>
    </p:spTree>
    <p:extLst>
      <p:ext uri="{BB962C8B-B14F-4D97-AF65-F5344CB8AC3E}">
        <p14:creationId xmlns:p14="http://schemas.microsoft.com/office/powerpoint/2010/main" val="3126908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왜 프로젝트가 실패하는가</a:t>
            </a:r>
            <a:r>
              <a:rPr lang="en-US" altLang="ko-KR" dirty="0"/>
              <a:t>?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소프트웨어의 대규모화</a:t>
            </a:r>
            <a:endParaRPr lang="en-US" altLang="ko-KR" sz="3600" dirty="0"/>
          </a:p>
          <a:p>
            <a:r>
              <a:rPr lang="ko-KR" altLang="en-US" sz="3600" dirty="0"/>
              <a:t>유지보수의 어려움</a:t>
            </a:r>
            <a:endParaRPr lang="en-US" altLang="ko-KR" sz="3600" dirty="0"/>
          </a:p>
          <a:p>
            <a:r>
              <a:rPr lang="ko-KR" altLang="en-US" sz="3600" dirty="0"/>
              <a:t>개발 일정 및 소요 예산 예측의 어려움</a:t>
            </a:r>
            <a:endParaRPr lang="en-US" altLang="ko-KR" sz="3600" dirty="0"/>
          </a:p>
          <a:p>
            <a:endParaRPr lang="en-US" altLang="ko-KR" sz="3600" dirty="0"/>
          </a:p>
          <a:p>
            <a:r>
              <a:rPr lang="ko-KR" altLang="en-US" sz="3600" dirty="0"/>
              <a:t>위 이유를 제외하고도 많은 이유가 존재함</a:t>
            </a:r>
            <a:endParaRPr lang="en-US" altLang="ko-KR" sz="3600" dirty="0"/>
          </a:p>
          <a:p>
            <a:endParaRPr lang="en-US" altLang="ko-KR" sz="3600" dirty="0"/>
          </a:p>
          <a:p>
            <a:endParaRPr lang="en-US" altLang="ko-KR" sz="3600" dirty="0"/>
          </a:p>
          <a:p>
            <a:endParaRPr lang="en-US" altLang="ko-KR" sz="3600" dirty="0"/>
          </a:p>
        </p:txBody>
      </p:sp>
    </p:spTree>
    <p:extLst>
      <p:ext uri="{BB962C8B-B14F-4D97-AF65-F5344CB8AC3E}">
        <p14:creationId xmlns:p14="http://schemas.microsoft.com/office/powerpoint/2010/main" val="1214805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왜 프로젝트가 실패하는가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Customer (</a:t>
            </a:r>
            <a:r>
              <a:rPr lang="ko-KR" altLang="en-US" dirty="0"/>
              <a:t>사용자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사용자는 자신의 경험에 맞추어 설명하려고 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“</a:t>
            </a:r>
            <a:r>
              <a:rPr lang="ko-KR" altLang="en-US" dirty="0"/>
              <a:t>우리 집에 나무가 있는데 거기에 재미있는 그네를 달아주세요</a:t>
            </a:r>
            <a:r>
              <a:rPr lang="en-US" altLang="ko-KR" dirty="0"/>
              <a:t>”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7726" y="1337190"/>
            <a:ext cx="2906037" cy="5394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557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왜 프로젝트가 실패하는가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PL (Project Leader)</a:t>
            </a:r>
          </a:p>
          <a:p>
            <a:endParaRPr lang="en-US" altLang="ko-KR" dirty="0"/>
          </a:p>
          <a:p>
            <a:r>
              <a:rPr lang="en-US" altLang="ko-KR" dirty="0"/>
              <a:t>PL </a:t>
            </a:r>
            <a:r>
              <a:rPr lang="ko-KR" altLang="en-US" dirty="0"/>
              <a:t>은 일정에 맞추어 빨리 수행하고자 하는 목적으로 가급적 쉬운 방향으로 이해하게 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“Customer</a:t>
            </a:r>
            <a:r>
              <a:rPr lang="ko-KR" altLang="en-US" dirty="0"/>
              <a:t> 집에 있는 나무에 그네를 달자</a:t>
            </a:r>
            <a:r>
              <a:rPr lang="en-US" altLang="ko-KR" dirty="0"/>
              <a:t>”</a:t>
            </a:r>
            <a:endParaRPr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7726" y="1299017"/>
            <a:ext cx="2889368" cy="543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063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왜 프로젝트가 실패하는가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분석가</a:t>
            </a:r>
            <a:r>
              <a:rPr lang="en-US" altLang="ko-KR" dirty="0"/>
              <a:t> (Analyst)</a:t>
            </a:r>
          </a:p>
          <a:p>
            <a:endParaRPr lang="en-US" altLang="ko-KR" dirty="0"/>
          </a:p>
          <a:p>
            <a:r>
              <a:rPr lang="ko-KR" altLang="en-US" dirty="0"/>
              <a:t>요구 분석 단계에서는 </a:t>
            </a:r>
            <a:r>
              <a:rPr lang="en-US" altLang="ko-KR" dirty="0"/>
              <a:t>Customer</a:t>
            </a:r>
            <a:r>
              <a:rPr lang="ko-KR" altLang="en-US" dirty="0"/>
              <a:t>와 직접 대면하지 않는 경우가 많음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“</a:t>
            </a:r>
            <a:r>
              <a:rPr lang="ko-KR" altLang="en-US" dirty="0"/>
              <a:t>나무를 자르고 양 옆에 지지대를 달고 그네를 설치하면 됨</a:t>
            </a:r>
            <a:r>
              <a:rPr lang="en-US" altLang="ko-KR" dirty="0"/>
              <a:t>.”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0252" y="1370183"/>
            <a:ext cx="2918564" cy="5397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061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왜 프로젝트가 실패하는가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개발자 </a:t>
            </a:r>
            <a:r>
              <a:rPr lang="en-US" altLang="ko-KR" dirty="0"/>
              <a:t>(Developer)</a:t>
            </a:r>
          </a:p>
          <a:p>
            <a:endParaRPr lang="en-US" altLang="ko-KR" dirty="0"/>
          </a:p>
          <a:p>
            <a:r>
              <a:rPr lang="ko-KR" altLang="en-US" dirty="0"/>
              <a:t>개발자는</a:t>
            </a:r>
            <a:r>
              <a:rPr lang="en-US" altLang="ko-KR" dirty="0"/>
              <a:t> </a:t>
            </a:r>
            <a:r>
              <a:rPr lang="ko-KR" altLang="en-US" dirty="0"/>
              <a:t>요구사항 명세 및 분석된 내용을 기반으로만 진행하려는 경향이 있음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“</a:t>
            </a:r>
            <a:r>
              <a:rPr lang="ko-KR" altLang="en-US" dirty="0"/>
              <a:t>나무에 끈 두개로 지지되는 판자 하나를 설치하자</a:t>
            </a:r>
            <a:r>
              <a:rPr lang="en-US" altLang="ko-KR" dirty="0"/>
              <a:t>”</a:t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200" y="1825625"/>
            <a:ext cx="1400000" cy="256190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1825624"/>
            <a:ext cx="1380952" cy="256190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3952" y="1825624"/>
            <a:ext cx="2448424" cy="4483262"/>
          </a:xfrm>
          <a:prstGeom prst="rect">
            <a:avLst/>
          </a:prstGeom>
        </p:spPr>
      </p:pic>
      <p:sp>
        <p:nvSpPr>
          <p:cNvPr id="8" name="오른쪽 화살표 7"/>
          <p:cNvSpPr/>
          <p:nvPr/>
        </p:nvSpPr>
        <p:spPr>
          <a:xfrm>
            <a:off x="7634200" y="2730674"/>
            <a:ext cx="214400" cy="4759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>
            <a:off x="9229552" y="2730674"/>
            <a:ext cx="214400" cy="4759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466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</TotalTime>
  <Words>1511</Words>
  <Application>Microsoft Office PowerPoint</Application>
  <PresentationFormat>와이드스크린</PresentationFormat>
  <Paragraphs>364</Paragraphs>
  <Slides>43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47" baseType="lpstr">
      <vt:lpstr>맑은 고딕</vt:lpstr>
      <vt:lpstr>Arial</vt:lpstr>
      <vt:lpstr>Wingdings</vt:lpstr>
      <vt:lpstr>Office 테마</vt:lpstr>
      <vt:lpstr>게임 소프트웨어 공학 Lecture 4</vt:lpstr>
      <vt:lpstr>지금까지 다룬 내용</vt:lpstr>
      <vt:lpstr>목차</vt:lpstr>
      <vt:lpstr>왜 프로젝트가 실패하는가?</vt:lpstr>
      <vt:lpstr>왜 프로젝트가 실패하는가?</vt:lpstr>
      <vt:lpstr>왜 프로젝트가 실패하는가?</vt:lpstr>
      <vt:lpstr>왜 프로젝트가 실패하는가?</vt:lpstr>
      <vt:lpstr>왜 프로젝트가 실패하는가?</vt:lpstr>
      <vt:lpstr>왜 프로젝트가 실패하는가?</vt:lpstr>
      <vt:lpstr>왜 프로젝트가 실패하는가?</vt:lpstr>
      <vt:lpstr>왜 프로젝트가 실패하는가?</vt:lpstr>
      <vt:lpstr>왜 프로젝트가 실패하는가?</vt:lpstr>
      <vt:lpstr>왜 프로젝트가 실패하는가?</vt:lpstr>
      <vt:lpstr>왜 프로젝트가 실패하는가?</vt:lpstr>
      <vt:lpstr>왜 프로젝트가 실패하는가?</vt:lpstr>
      <vt:lpstr>왜 프로젝트가 실패하는가?</vt:lpstr>
      <vt:lpstr>프로젝트 진행 예시</vt:lpstr>
      <vt:lpstr>프로젝트 진행 예시</vt:lpstr>
      <vt:lpstr>프로젝트 진행 예시</vt:lpstr>
      <vt:lpstr>프로젝트 진행 예시</vt:lpstr>
      <vt:lpstr>프로젝트 진행 예시</vt:lpstr>
      <vt:lpstr>프로젝트 진행 예시</vt:lpstr>
      <vt:lpstr>프로젝트 진행 예시</vt:lpstr>
      <vt:lpstr>프로젝트 진행 예시</vt:lpstr>
      <vt:lpstr>프로젝트 진행 예시</vt:lpstr>
      <vt:lpstr>프로젝트 진행 예시</vt:lpstr>
      <vt:lpstr>프로젝트 진행 예시</vt:lpstr>
      <vt:lpstr>애자일 방법론</vt:lpstr>
      <vt:lpstr>애자일 선언문</vt:lpstr>
      <vt:lpstr>애자일 원칙 1</vt:lpstr>
      <vt:lpstr>애자일 원칙 2</vt:lpstr>
      <vt:lpstr>애자일 원칙 3</vt:lpstr>
      <vt:lpstr>애자일 원칙 4</vt:lpstr>
      <vt:lpstr>애자일 원칙 5</vt:lpstr>
      <vt:lpstr>애자일 원칙 6</vt:lpstr>
      <vt:lpstr>애자일 원칙 7</vt:lpstr>
      <vt:lpstr>애자일 원칙 8</vt:lpstr>
      <vt:lpstr>애자일 원칙 9</vt:lpstr>
      <vt:lpstr>애자일 원칙 10</vt:lpstr>
      <vt:lpstr>애자일 원칙 11</vt:lpstr>
      <vt:lpstr>애자일 원칙 12</vt:lpstr>
      <vt:lpstr>애자일 방법론</vt:lpstr>
      <vt:lpstr>애자일 방법론 (다음시간)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 소프트웨어 공학 Lecture 2</dc:title>
  <dc:creator>TaekHee Lee</dc:creator>
  <cp:lastModifiedBy>원동욱</cp:lastModifiedBy>
  <cp:revision>46</cp:revision>
  <dcterms:created xsi:type="dcterms:W3CDTF">2017-10-15T13:42:04Z</dcterms:created>
  <dcterms:modified xsi:type="dcterms:W3CDTF">2018-11-30T02:33:39Z</dcterms:modified>
</cp:coreProperties>
</file>