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608" r:id="rId3"/>
    <p:sldId id="583" r:id="rId4"/>
    <p:sldId id="584" r:id="rId5"/>
    <p:sldId id="585" r:id="rId6"/>
    <p:sldId id="586" r:id="rId7"/>
    <p:sldId id="587" r:id="rId8"/>
    <p:sldId id="588" r:id="rId9"/>
    <p:sldId id="589" r:id="rId10"/>
    <p:sldId id="590" r:id="rId11"/>
    <p:sldId id="591" r:id="rId12"/>
    <p:sldId id="592" r:id="rId13"/>
    <p:sldId id="593" r:id="rId14"/>
    <p:sldId id="594" r:id="rId15"/>
    <p:sldId id="595" r:id="rId16"/>
    <p:sldId id="596" r:id="rId17"/>
    <p:sldId id="597" r:id="rId18"/>
    <p:sldId id="598" r:id="rId19"/>
    <p:sldId id="599" r:id="rId20"/>
    <p:sldId id="600" r:id="rId21"/>
    <p:sldId id="601" r:id="rId22"/>
    <p:sldId id="602" r:id="rId23"/>
    <p:sldId id="603" r:id="rId24"/>
    <p:sldId id="604" r:id="rId25"/>
    <p:sldId id="605" r:id="rId26"/>
    <p:sldId id="606" r:id="rId27"/>
    <p:sldId id="607" r:id="rId28"/>
  </p:sldIdLst>
  <p:sldSz cx="9144000" cy="6858000" type="screen4x3"/>
  <p:notesSz cx="6735763" cy="9799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7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E4F6"/>
    <a:srgbClr val="FF0000"/>
    <a:srgbClr val="FFFF00"/>
    <a:srgbClr val="FF00FF"/>
    <a:srgbClr val="00FFFF"/>
    <a:srgbClr val="800000"/>
    <a:srgbClr val="FFFF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91" autoAdjust="0"/>
    <p:restoredTop sz="82374" autoAdjust="0"/>
  </p:normalViewPr>
  <p:slideViewPr>
    <p:cSldViewPr snapToGrid="0">
      <p:cViewPr varScale="1">
        <p:scale>
          <a:sx n="111" d="100"/>
          <a:sy n="111" d="100"/>
        </p:scale>
        <p:origin x="73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286" y="84"/>
      </p:cViewPr>
      <p:guideLst>
        <p:guide orient="horz" pos="3087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algn="r"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35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algn="r" defTabSz="915988" eaLnBrk="1" latinLnBrk="1" hangingPunct="1">
              <a:defRPr sz="1000"/>
            </a:lvl1pPr>
          </a:lstStyle>
          <a:p>
            <a:fld id="{B39797C6-4BFD-48BA-8437-3FC6C9BBB8E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10180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algn="r"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36600"/>
            <a:ext cx="4895850" cy="3673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6938" y="4656138"/>
            <a:ext cx="4941887" cy="440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문자열 유형을 편집하려면 누르십시오</a:t>
            </a:r>
            <a:r>
              <a:rPr lang="en-US" altLang="ko-KR" noProof="0" smtClean="0"/>
              <a:t>.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세째 수준</a:t>
            </a:r>
          </a:p>
          <a:p>
            <a:pPr lvl="3"/>
            <a:r>
              <a:rPr lang="ko-KR" altLang="en-US" noProof="0" smtClean="0"/>
              <a:t>네째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algn="r" defTabSz="915988" eaLnBrk="1" latinLnBrk="1" hangingPunct="1">
              <a:defRPr sz="1000"/>
            </a:lvl1pPr>
          </a:lstStyle>
          <a:p>
            <a:fld id="{03821A91-E489-4B44-A330-97345616DEE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135921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17992B29-6BB8-48AF-886F-24E79EB6605D}" type="slidenum">
              <a:rPr lang="en-US" altLang="ko-KR" sz="1000"/>
              <a:pPr defTabSz="914400"/>
              <a:t>1</a:t>
            </a:fld>
            <a:endParaRPr lang="en-US" altLang="ko-KR" sz="10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993109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999F223A-4FCC-4FD8-B8BC-D3F183822BE9}" type="slidenum">
              <a:rPr lang="en-US" altLang="ko-KR" sz="1000"/>
              <a:pPr defTabSz="914400"/>
              <a:t>10</a:t>
            </a:fld>
            <a:endParaRPr lang="en-US" altLang="ko-KR" sz="10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4282268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71FFA7EA-7A80-460E-9C4D-4F87174C327B}" type="slidenum">
              <a:rPr lang="en-US" altLang="ko-KR" sz="1000"/>
              <a:pPr defTabSz="914400"/>
              <a:t>11</a:t>
            </a:fld>
            <a:endParaRPr lang="en-US" altLang="ko-KR" sz="10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0896985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C1147FE3-999F-4B0E-B35B-8462AEDABFF5}" type="slidenum">
              <a:rPr lang="en-US" altLang="ko-KR" sz="1000"/>
              <a:pPr defTabSz="914400"/>
              <a:t>12</a:t>
            </a:fld>
            <a:endParaRPr lang="en-US" altLang="ko-KR" sz="10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726700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71ABC7CF-A30B-4A73-A714-DAC468BD4069}" type="slidenum">
              <a:rPr lang="en-US" altLang="ko-KR" sz="1000"/>
              <a:pPr defTabSz="914400"/>
              <a:t>13</a:t>
            </a:fld>
            <a:endParaRPr lang="en-US" altLang="ko-KR" sz="10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9138786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B0D4844F-B028-410B-AFD8-3EB43D078E74}" type="slidenum">
              <a:rPr lang="en-US" altLang="ko-KR" sz="1000"/>
              <a:pPr defTabSz="914400"/>
              <a:t>14</a:t>
            </a:fld>
            <a:endParaRPr lang="en-US" altLang="ko-KR" sz="10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7438602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104A6F5E-69FA-4B44-9951-49C16A740472}" type="slidenum">
              <a:rPr lang="en-US" altLang="ko-KR" sz="1000"/>
              <a:pPr defTabSz="914400"/>
              <a:t>15</a:t>
            </a:fld>
            <a:endParaRPr lang="en-US" altLang="ko-KR" sz="10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0211645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8D1960C6-CDD4-4E58-A1B0-0A3D45AB1E2E}" type="slidenum">
              <a:rPr lang="en-US" altLang="ko-KR" sz="1000"/>
              <a:pPr defTabSz="914400"/>
              <a:t>16</a:t>
            </a:fld>
            <a:endParaRPr lang="en-US" altLang="ko-KR" sz="10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9742759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4A361C3C-91F9-475F-AAA1-F4A1143A1605}" type="slidenum">
              <a:rPr lang="en-US" altLang="ko-KR" sz="1000"/>
              <a:pPr defTabSz="914400"/>
              <a:t>17</a:t>
            </a:fld>
            <a:endParaRPr lang="en-US" altLang="ko-KR" sz="10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4466768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2D80DF49-4DEA-4C0B-8588-CBAAF129D8BB}" type="slidenum">
              <a:rPr lang="en-US" altLang="ko-KR" sz="1000"/>
              <a:pPr defTabSz="914400"/>
              <a:t>18</a:t>
            </a:fld>
            <a:endParaRPr lang="en-US" altLang="ko-KR" sz="10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1811166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D60A7286-D338-4FB4-B417-656900C5C12C}" type="slidenum">
              <a:rPr lang="en-US" altLang="ko-KR" sz="1000"/>
              <a:pPr defTabSz="914400"/>
              <a:t>19</a:t>
            </a:fld>
            <a:endParaRPr lang="en-US" altLang="ko-KR" sz="10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760770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44DAB809-2FCE-48E9-8427-D49D7AC8A022}" type="slidenum">
              <a:rPr lang="en-US" altLang="ko-KR" sz="1000"/>
              <a:pPr defTabSz="914400"/>
              <a:t>2</a:t>
            </a:fld>
            <a:endParaRPr lang="en-US" altLang="ko-KR" sz="10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3545061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65D8A119-A22A-4731-A238-48F67D94AA3B}" type="slidenum">
              <a:rPr lang="en-US" altLang="ko-KR" sz="1000"/>
              <a:pPr defTabSz="914400"/>
              <a:t>20</a:t>
            </a:fld>
            <a:endParaRPr lang="en-US" altLang="ko-KR" sz="10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0032796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DA7B7E4A-0D98-4F9D-8EAC-A12E6548E5CB}" type="slidenum">
              <a:rPr lang="en-US" altLang="ko-KR" sz="1000"/>
              <a:pPr defTabSz="914400"/>
              <a:t>21</a:t>
            </a:fld>
            <a:endParaRPr lang="en-US" altLang="ko-KR" sz="10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3466044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53B2C9A4-74F1-40E5-871D-68BD8456DF52}" type="slidenum">
              <a:rPr lang="en-US" altLang="ko-KR" sz="1000"/>
              <a:pPr defTabSz="914400"/>
              <a:t>22</a:t>
            </a:fld>
            <a:endParaRPr lang="en-US" altLang="ko-KR" sz="10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5485614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ABA3280F-426E-4A79-9220-867802C2CE0C}" type="slidenum">
              <a:rPr lang="en-US" altLang="ko-KR" sz="1000"/>
              <a:pPr defTabSz="914400"/>
              <a:t>23</a:t>
            </a:fld>
            <a:endParaRPr lang="en-US" altLang="ko-KR" sz="10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3337689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84DCD983-FAC1-4FBA-A970-C0BB19922DE4}" type="slidenum">
              <a:rPr lang="en-US" altLang="ko-KR" sz="1000"/>
              <a:pPr defTabSz="914400"/>
              <a:t>24</a:t>
            </a:fld>
            <a:endParaRPr lang="en-US" altLang="ko-KR" sz="10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5816684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5A6BBEFE-646E-4595-B23A-822FE678A1A5}" type="slidenum">
              <a:rPr lang="en-US" altLang="ko-KR" sz="1000"/>
              <a:pPr defTabSz="914400"/>
              <a:t>25</a:t>
            </a:fld>
            <a:endParaRPr lang="en-US" altLang="ko-KR" sz="10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1641487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DD054497-83A7-41C0-BB86-507D2DFE6DB3}" type="slidenum">
              <a:rPr lang="en-US" altLang="ko-KR" sz="1000"/>
              <a:pPr defTabSz="914400"/>
              <a:t>26</a:t>
            </a:fld>
            <a:endParaRPr lang="en-US" altLang="ko-KR" sz="10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7381722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474ABABA-ED7F-45BD-8D13-8207EA8C3028}" type="slidenum">
              <a:rPr lang="en-US" altLang="ko-KR" sz="1000"/>
              <a:pPr defTabSz="914400"/>
              <a:t>27</a:t>
            </a:fld>
            <a:endParaRPr lang="en-US" altLang="ko-KR" sz="10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741400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66873642-1CEB-40BE-AD8B-A2A2F0FA214E}" type="slidenum">
              <a:rPr lang="en-US" altLang="ko-KR" sz="1000"/>
              <a:pPr defTabSz="914400"/>
              <a:t>3</a:t>
            </a:fld>
            <a:endParaRPr lang="en-US" altLang="ko-KR" sz="10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642228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06CEF0B2-7C78-40F1-96CC-67EE09B80604}" type="slidenum">
              <a:rPr lang="en-US" altLang="ko-KR" sz="1000"/>
              <a:pPr defTabSz="914400"/>
              <a:t>4</a:t>
            </a:fld>
            <a:endParaRPr lang="en-US" altLang="ko-KR" sz="10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12822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CCD19CAB-8B2A-41D8-9FA2-85FF5CD91F57}" type="slidenum">
              <a:rPr lang="en-US" altLang="ko-KR" sz="1000"/>
              <a:pPr defTabSz="914400"/>
              <a:t>5</a:t>
            </a:fld>
            <a:endParaRPr lang="en-US" altLang="ko-KR" sz="10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334559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8CF1767F-4C98-43B4-B4BF-46C2CE91A604}" type="slidenum">
              <a:rPr lang="en-US" altLang="ko-KR" sz="1000"/>
              <a:pPr defTabSz="914400"/>
              <a:t>6</a:t>
            </a:fld>
            <a:endParaRPr lang="en-US" altLang="ko-KR" sz="10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752259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05F6974C-9F34-4649-A471-B615032FF1BE}" type="slidenum">
              <a:rPr lang="en-US" altLang="ko-KR" sz="1000"/>
              <a:pPr defTabSz="914400"/>
              <a:t>7</a:t>
            </a:fld>
            <a:endParaRPr lang="en-US" altLang="ko-KR" sz="10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2204996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424500A5-2FE2-454F-BE96-710E2300A700}" type="slidenum">
              <a:rPr lang="en-US" altLang="ko-KR" sz="1000"/>
              <a:pPr defTabSz="914400"/>
              <a:t>8</a:t>
            </a:fld>
            <a:endParaRPr lang="en-US" altLang="ko-KR" sz="10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8876431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CDB8E97F-6AC5-4490-B5AF-919B641FD39F}" type="slidenum">
              <a:rPr lang="en-US" altLang="ko-KR" sz="1000"/>
              <a:pPr defTabSz="914400"/>
              <a:t>9</a:t>
            </a:fld>
            <a:endParaRPr lang="en-US" altLang="ko-KR" sz="10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286304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91362" y="156898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 2-</a:t>
            </a:r>
            <a:fld id="{EE9ABADD-656E-48A9-A8D5-E39611C0B15C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922460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 2-</a:t>
            </a:r>
            <a:fld id="{FD88C59A-96EB-4A21-BFA3-CE50A0B547E5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4277538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838200"/>
            <a:ext cx="1943100" cy="518160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838200"/>
            <a:ext cx="5676900" cy="51816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 2-</a:t>
            </a:r>
            <a:fld id="{C6177505-2578-48ED-9616-0A77107547C0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814366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454" y="156643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10000" cy="4495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524000"/>
            <a:ext cx="3810000" cy="21717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3810000" cy="21717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 2-</a:t>
            </a:r>
            <a:fld id="{680DC632-7815-488F-ABCD-E246B11FED1A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651571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 2-</a:t>
            </a:r>
            <a:fld id="{EACB8BD6-92AC-49DF-BB0E-DFFF6A04801D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513656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832725" y="6238875"/>
            <a:ext cx="762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 2-</a:t>
            </a:r>
            <a:fld id="{789D340B-BFFD-4BC1-AF50-14BDC969A5C9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762084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2-</a:t>
            </a:r>
            <a:fld id="{6DC3C017-C063-4F68-9586-FE5FCA50A22F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621579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2-</a:t>
            </a:r>
            <a:fld id="{B4C935AC-BA12-4172-99EA-3DE1AF6A0029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810903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2-</a:t>
            </a:r>
            <a:fld id="{74FD997C-40B9-4A2C-8350-2BBCBAE93113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687224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2-</a:t>
            </a:r>
            <a:fld id="{0EEF0A2E-CB46-4A6C-B66E-B089E5EBFA29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839111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2-</a:t>
            </a:r>
            <a:fld id="{12E28575-443E-403A-A15F-09056852215E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949671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2-</a:t>
            </a:r>
            <a:fld id="{4814144A-6620-425F-B26D-E74E07E569DD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51118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2-</a:t>
            </a:r>
            <a:fld id="{8232D33C-B76D-41F9-9CD3-DEC839F69490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679461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92200"/>
            <a:ext cx="7772400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32763" y="6500813"/>
            <a:ext cx="76200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r>
              <a:rPr lang="en-US" altLang="ko-KR"/>
              <a:t> 2-</a:t>
            </a:r>
            <a:fld id="{7AD3A5F4-134E-4D1C-9F6E-C87A443C8DEC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  <p:sp>
        <p:nvSpPr>
          <p:cNvPr id="1028" name="Line 7"/>
          <p:cNvSpPr>
            <a:spLocks noChangeShapeType="1"/>
          </p:cNvSpPr>
          <p:nvPr/>
        </p:nvSpPr>
        <p:spPr bwMode="auto">
          <a:xfrm>
            <a:off x="963613" y="676275"/>
            <a:ext cx="777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29" name="Line 12"/>
          <p:cNvSpPr>
            <a:spLocks noChangeShapeType="1"/>
          </p:cNvSpPr>
          <p:nvPr userDrawn="1"/>
        </p:nvSpPr>
        <p:spPr bwMode="auto">
          <a:xfrm>
            <a:off x="277813" y="673100"/>
            <a:ext cx="8458200" cy="31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2" name="Line 7"/>
          <p:cNvSpPr>
            <a:spLocks noChangeShapeType="1"/>
          </p:cNvSpPr>
          <p:nvPr userDrawn="1"/>
        </p:nvSpPr>
        <p:spPr bwMode="auto">
          <a:xfrm>
            <a:off x="965200" y="6316663"/>
            <a:ext cx="777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31" name="Line 12"/>
          <p:cNvSpPr>
            <a:spLocks noChangeShapeType="1"/>
          </p:cNvSpPr>
          <p:nvPr userDrawn="1"/>
        </p:nvSpPr>
        <p:spPr bwMode="auto">
          <a:xfrm>
            <a:off x="279400" y="6315075"/>
            <a:ext cx="8458200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32" name="TextBox 12"/>
          <p:cNvSpPr txBox="1">
            <a:spLocks noChangeArrowheads="1"/>
          </p:cNvSpPr>
          <p:nvPr userDrawn="1"/>
        </p:nvSpPr>
        <p:spPr bwMode="auto">
          <a:xfrm>
            <a:off x="169863" y="6454775"/>
            <a:ext cx="6032500" cy="33813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600" dirty="0" smtClean="0"/>
              <a:t>Korea Polytechnic University-</a:t>
            </a:r>
            <a:r>
              <a:rPr lang="ko-KR" altLang="en-US" sz="1600" dirty="0" smtClean="0"/>
              <a:t>빠르게 활용하는 </a:t>
            </a:r>
            <a:r>
              <a:rPr lang="ko-KR" altLang="en-US" sz="1600" dirty="0" err="1" smtClean="0"/>
              <a:t>파이썬</a:t>
            </a:r>
            <a:r>
              <a:rPr lang="en-US" altLang="ko-KR" sz="1600" dirty="0" smtClean="0"/>
              <a:t>3 </a:t>
            </a:r>
            <a:r>
              <a:rPr lang="ko-KR" altLang="en-US" sz="1600" dirty="0" smtClean="0"/>
              <a:t>프로그래밍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51" r:id="rId1"/>
    <p:sldLayoutId id="2147484456" r:id="rId2"/>
    <p:sldLayoutId id="2147484457" r:id="rId3"/>
    <p:sldLayoutId id="2147484458" r:id="rId4"/>
    <p:sldLayoutId id="2147484459" r:id="rId5"/>
    <p:sldLayoutId id="2147484460" r:id="rId6"/>
    <p:sldLayoutId id="2147484461" r:id="rId7"/>
    <p:sldLayoutId id="2147484462" r:id="rId8"/>
    <p:sldLayoutId id="2147484463" r:id="rId9"/>
    <p:sldLayoutId id="2147484452" r:id="rId10"/>
    <p:sldLayoutId id="2147484453" r:id="rId11"/>
    <p:sldLayoutId id="2147484454" r:id="rId12"/>
    <p:sldLayoutId id="2147484455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 descr="흰색 대리석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447800"/>
            <a:ext cx="7696200" cy="4038600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en-US" altLang="ko-KR" i="0" dirty="0" smtClean="0"/>
              <a:t/>
            </a:r>
            <a:br>
              <a:rPr lang="en-US" altLang="ko-KR" i="0" dirty="0" smtClean="0"/>
            </a:br>
            <a:r>
              <a:rPr lang="en-US" altLang="ko-KR" i="0" dirty="0" smtClean="0"/>
              <a:t/>
            </a:r>
            <a:br>
              <a:rPr lang="en-US" altLang="ko-KR" i="0" dirty="0" smtClean="0"/>
            </a:br>
            <a:r>
              <a:rPr lang="en-US" altLang="ko-KR" i="0" dirty="0" smtClean="0"/>
              <a:t>Chapter 2</a:t>
            </a:r>
            <a:br>
              <a:rPr lang="en-US" altLang="ko-KR" i="0" dirty="0" smtClean="0"/>
            </a:br>
            <a:r>
              <a:rPr lang="en-US" altLang="ko-KR" i="0" dirty="0" smtClean="0"/>
              <a:t> </a:t>
            </a:r>
            <a:r>
              <a:rPr lang="ko-KR" altLang="en-US" i="0" dirty="0" err="1" smtClean="0"/>
              <a:t>자료형</a:t>
            </a:r>
            <a:r>
              <a:rPr lang="ko-KR" altLang="en-US" i="0" dirty="0" smtClean="0"/>
              <a:t> 및 연산자</a:t>
            </a:r>
            <a:endParaRPr lang="en-US" altLang="ko-KR" i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2-</a:t>
            </a:r>
            <a:fld id="{A3D9022D-9EE2-4699-A894-A985630D926D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</a:t>
            </a:fld>
            <a:endParaRPr lang="en-US" altLang="ko-KR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문자</a:t>
            </a:r>
            <a:endParaRPr lang="en-US" altLang="ko-KR" dirty="0" smtClean="0"/>
          </a:p>
        </p:txBody>
      </p:sp>
      <p:sp>
        <p:nvSpPr>
          <p:cNvPr id="19459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인덱싱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문자열과 수치 간의 변환</a:t>
            </a: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2-</a:t>
            </a:r>
            <a:fld id="{8499CB9B-8119-40C2-A15B-9F1ECBCCD76C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10</a:t>
            </a:fld>
            <a:endParaRPr lang="en-US" altLang="ko-KR" sz="1400"/>
          </a:p>
        </p:txBody>
      </p:sp>
      <p:sp>
        <p:nvSpPr>
          <p:cNvPr id="6" name="직사각형 5"/>
          <p:cNvSpPr/>
          <p:nvPr/>
        </p:nvSpPr>
        <p:spPr>
          <a:xfrm>
            <a:off x="725488" y="1190625"/>
            <a:ext cx="5646737" cy="1658938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pt-BR" altLang="ko-KR" sz="1600" dirty="0">
                <a:solidFill>
                  <a:schemeClr val="tx1"/>
                </a:solidFill>
                <a:latin typeface="Courier10 BT"/>
              </a:rPr>
              <a:t>&gt;&gt;&gt; a[0:1], a[1:4], a[:2], a[-2:]</a:t>
            </a:r>
          </a:p>
          <a:p>
            <a:pPr>
              <a:defRPr/>
            </a:pPr>
            <a:r>
              <a:rPr lang="pt-BR" altLang="ko-KR" sz="1600" dirty="0">
                <a:solidFill>
                  <a:schemeClr val="accent2"/>
                </a:solidFill>
                <a:latin typeface="Courier10 BT"/>
              </a:rPr>
              <a:t>('p', 'yth', 'py', 'on')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a[:]    </a:t>
            </a:r>
            <a:r>
              <a:rPr lang="en-US" altLang="ko-KR" sz="1600" b="1" dirty="0">
                <a:solidFill>
                  <a:srgbClr val="FF0000"/>
                </a:solidFill>
                <a:latin typeface="Courier10 BT"/>
              </a:rPr>
              <a:t># </a:t>
            </a:r>
            <a:r>
              <a:rPr lang="ko-KR" altLang="en-US" sz="1600" b="1" dirty="0">
                <a:solidFill>
                  <a:srgbClr val="FF0000"/>
                </a:solidFill>
                <a:latin typeface="Courier10 BT"/>
              </a:rPr>
              <a:t>시작에서 끝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'python'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a[::2] </a:t>
            </a:r>
            <a:r>
              <a:rPr lang="en-US" altLang="ko-KR" sz="1600" b="1" dirty="0">
                <a:solidFill>
                  <a:srgbClr val="FF0000"/>
                </a:solidFill>
                <a:latin typeface="Courier10 BT"/>
              </a:rPr>
              <a:t># </a:t>
            </a:r>
            <a:r>
              <a:rPr lang="ko-KR" altLang="en-US" sz="1600" b="1" dirty="0">
                <a:solidFill>
                  <a:srgbClr val="FF0000"/>
                </a:solidFill>
                <a:latin typeface="Courier10 BT"/>
              </a:rPr>
              <a:t>시작에서 끝까지 </a:t>
            </a:r>
            <a:r>
              <a:rPr lang="en-US" altLang="ko-KR" sz="1600" b="1" dirty="0">
                <a:solidFill>
                  <a:srgbClr val="FF0000"/>
                </a:solidFill>
                <a:latin typeface="Courier10 BT"/>
              </a:rPr>
              <a:t>2</a:t>
            </a:r>
            <a:r>
              <a:rPr lang="ko-KR" altLang="en-US" sz="1600" b="1" dirty="0">
                <a:solidFill>
                  <a:srgbClr val="FF0000"/>
                </a:solidFill>
                <a:latin typeface="Courier10 BT"/>
              </a:rPr>
              <a:t>씩 증가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'</a:t>
            </a:r>
            <a:r>
              <a:rPr lang="en-US" altLang="ko-KR" sz="1600" dirty="0" err="1">
                <a:solidFill>
                  <a:schemeClr val="accent2"/>
                </a:solidFill>
                <a:latin typeface="Courier10 BT"/>
              </a:rPr>
              <a:t>pto</a:t>
            </a: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'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25488" y="3402013"/>
            <a:ext cx="5646737" cy="1657350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str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(3.14) 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#float -&gt; </a:t>
            </a:r>
            <a:r>
              <a:rPr lang="en-US" altLang="ko-KR" sz="1600" dirty="0" err="1">
                <a:solidFill>
                  <a:srgbClr val="FF0000"/>
                </a:solidFill>
                <a:latin typeface="Courier10 BT"/>
              </a:rPr>
              <a:t>str</a:t>
            </a:r>
            <a:endParaRPr lang="en-US" altLang="ko-KR" sz="1600" dirty="0">
              <a:solidFill>
                <a:srgbClr val="FF0000"/>
              </a:solidFill>
              <a:latin typeface="Courier10 BT"/>
            </a:endParaRP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'3.14'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("49") 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</a:t>
            </a:r>
            <a:r>
              <a:rPr lang="en-US" altLang="ko-KR" sz="1600" dirty="0" err="1">
                <a:solidFill>
                  <a:srgbClr val="FF0000"/>
                </a:solidFill>
                <a:latin typeface="Courier10 BT"/>
              </a:rPr>
              <a:t>str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 -&gt; </a:t>
            </a:r>
            <a:r>
              <a:rPr lang="en-US" altLang="ko-KR" sz="1600" dirty="0" err="1">
                <a:solidFill>
                  <a:srgbClr val="FF0000"/>
                </a:solidFill>
                <a:latin typeface="Courier10 BT"/>
              </a:rPr>
              <a:t>int</a:t>
            </a:r>
            <a:endParaRPr lang="en-US" altLang="ko-KR" sz="1600" dirty="0">
              <a:solidFill>
                <a:srgbClr val="FF0000"/>
              </a:solidFill>
              <a:latin typeface="Courier10 BT"/>
            </a:endParaRP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49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float(23) 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</a:t>
            </a:r>
            <a:r>
              <a:rPr lang="en-US" altLang="ko-KR" sz="1600" dirty="0" err="1">
                <a:solidFill>
                  <a:srgbClr val="FF0000"/>
                </a:solidFill>
                <a:latin typeface="Courier10 BT"/>
              </a:rPr>
              <a:t>int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 -&gt; float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23.0</a:t>
            </a:r>
            <a:endParaRPr lang="ko-KR" altLang="en-US" sz="1600" dirty="0">
              <a:solidFill>
                <a:srgbClr val="FF0000"/>
              </a:solidFill>
              <a:latin typeface="Courier10 BT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5407025" y="1358900"/>
          <a:ext cx="3309937" cy="428625"/>
        </p:xfrm>
        <a:graphic>
          <a:graphicData uri="http://schemas.openxmlformats.org/drawingml/2006/table">
            <a:tbl>
              <a:tblPr/>
              <a:tblGrid>
                <a:gridCol w="550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0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13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19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286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p</a:t>
                      </a:r>
                      <a:endParaRPr kumimoji="0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y</a:t>
                      </a:r>
                      <a:endParaRPr kumimoji="0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t</a:t>
                      </a:r>
                      <a:endParaRPr kumimoji="0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h</a:t>
                      </a:r>
                      <a:endParaRPr kumimoji="0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o</a:t>
                      </a:r>
                      <a:endParaRPr kumimoji="0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n</a:t>
                      </a:r>
                      <a:endParaRPr kumimoji="0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479" name="TextBox 5"/>
          <p:cNvSpPr txBox="1">
            <a:spLocks noChangeArrowheads="1"/>
          </p:cNvSpPr>
          <p:nvPr/>
        </p:nvSpPr>
        <p:spPr bwMode="auto">
          <a:xfrm>
            <a:off x="5191125" y="1819275"/>
            <a:ext cx="3835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sz="1800">
                <a:latin typeface="Arial" panose="020B0604020202020204" pitchFamily="34" charset="0"/>
              </a:rPr>
              <a:t> 0       1       2      3       4       5      6</a:t>
            </a:r>
          </a:p>
          <a:p>
            <a:pPr eaLnBrk="1" hangingPunct="1"/>
            <a:r>
              <a:rPr kumimoji="0" lang="en-US" altLang="ko-KR" sz="1800">
                <a:latin typeface="Arial" panose="020B0604020202020204" pitchFamily="34" charset="0"/>
              </a:rPr>
              <a:t>-6     -5      -4     -3      -2      -1      </a:t>
            </a:r>
            <a:endParaRPr kumimoji="0" lang="ko-KR" altLang="en-US" sz="1800">
              <a:latin typeface="Arial" panose="020B0604020202020204" pitchFamily="34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407025" y="1190625"/>
            <a:ext cx="0" cy="6286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5959475" y="1190625"/>
            <a:ext cx="0" cy="6286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6510338" y="1203325"/>
            <a:ext cx="0" cy="6286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064375" y="1190625"/>
            <a:ext cx="0" cy="6286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627938" y="1190625"/>
            <a:ext cx="0" cy="6286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8143875" y="1190625"/>
            <a:ext cx="0" cy="6286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8720138" y="1190625"/>
            <a:ext cx="0" cy="6286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5191125" y="1333500"/>
            <a:ext cx="374491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5191125" y="1744663"/>
            <a:ext cx="374491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유니코드</a:t>
            </a:r>
            <a:endParaRPr lang="en-US" altLang="ko-KR" dirty="0" smtClean="0"/>
          </a:p>
        </p:txBody>
      </p:sp>
      <p:sp>
        <p:nvSpPr>
          <p:cNvPr id="2048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파이썬 </a:t>
            </a:r>
            <a:r>
              <a:rPr lang="en-US" altLang="ko-KR" sz="2000"/>
              <a:t>2.x</a:t>
            </a:r>
            <a:r>
              <a:rPr lang="ko-KR" altLang="en-US" sz="2000"/>
              <a:t>에서의 유니코드</a:t>
            </a:r>
            <a:endParaRPr lang="en-US" altLang="ko-KR" sz="2000"/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일반적인 문자열과 유니코드를 따로 지원</a:t>
            </a:r>
            <a:endParaRPr lang="en-US" altLang="ko-KR" sz="2000"/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encode(), decode()</a:t>
            </a:r>
            <a:r>
              <a:rPr lang="ko-KR" altLang="en-US" sz="2000"/>
              <a:t> </a:t>
            </a:r>
            <a:r>
              <a:rPr lang="en-US" altLang="ko-KR" sz="2000"/>
              <a:t>: </a:t>
            </a:r>
            <a:r>
              <a:rPr lang="ko-KR" altLang="en-US" sz="2000"/>
              <a:t>문자열과 유니코드 간의 변환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파이썬 </a:t>
            </a:r>
            <a:r>
              <a:rPr lang="en-US" altLang="ko-KR" sz="2000"/>
              <a:t>3</a:t>
            </a:r>
            <a:r>
              <a:rPr lang="ko-KR" altLang="en-US" sz="2000"/>
              <a:t>에서의 유니코드</a:t>
            </a:r>
            <a:endParaRPr lang="en-US" altLang="ko-KR" sz="2000"/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일반 문자열이 유니코드</a:t>
            </a:r>
            <a:r>
              <a:rPr lang="en-US" altLang="ko-KR" sz="2000"/>
              <a:t>, </a:t>
            </a:r>
            <a:r>
              <a:rPr lang="ko-KR" altLang="en-US" sz="2000"/>
              <a:t>이외 인코딩된 문자열은 </a:t>
            </a:r>
            <a:r>
              <a:rPr lang="en-US" altLang="ko-KR" sz="2000"/>
              <a:t>bytes</a:t>
            </a:r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2-</a:t>
            </a:r>
            <a:fld id="{1F648E71-139A-49D9-87DE-F8DABED709F6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11</a:t>
            </a:fld>
            <a:endParaRPr lang="en-US" altLang="ko-KR" sz="1400"/>
          </a:p>
        </p:txBody>
      </p:sp>
      <p:sp>
        <p:nvSpPr>
          <p:cNvPr id="9" name="직사각형 8"/>
          <p:cNvSpPr/>
          <p:nvPr/>
        </p:nvSpPr>
        <p:spPr>
          <a:xfrm>
            <a:off x="719138" y="2701925"/>
            <a:ext cx="5646737" cy="2544763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type('</a:t>
            </a:r>
            <a:r>
              <a:rPr lang="ko-KR" altLang="en-US" sz="1600" dirty="0">
                <a:solidFill>
                  <a:schemeClr val="tx1"/>
                </a:solidFill>
                <a:latin typeface="Courier10 BT"/>
              </a:rPr>
              <a:t>가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')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&lt;class '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str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'&gt;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'</a:t>
            </a:r>
            <a:r>
              <a:rPr lang="ko-KR" altLang="en-US" sz="1600" dirty="0">
                <a:solidFill>
                  <a:schemeClr val="tx1"/>
                </a:solidFill>
                <a:latin typeface="Courier10 BT"/>
              </a:rPr>
              <a:t>가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'.encode('utf-8')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b'\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xea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\xb0\x80'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type('</a:t>
            </a:r>
            <a:r>
              <a:rPr lang="ko-KR" altLang="en-US" sz="1600" dirty="0">
                <a:solidFill>
                  <a:schemeClr val="tx1"/>
                </a:solidFill>
                <a:latin typeface="Courier10 BT"/>
              </a:rPr>
              <a:t>가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'.encode('utf-8'))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&lt;class 'bytes'&gt;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ord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('s')  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</a:t>
            </a:r>
            <a:r>
              <a:rPr lang="ko-KR" altLang="en-US" sz="1600" dirty="0">
                <a:solidFill>
                  <a:srgbClr val="FF0000"/>
                </a:solidFill>
                <a:latin typeface="Courier10 BT"/>
              </a:rPr>
              <a:t>문자의 유니코드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?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115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chr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(115)  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</a:t>
            </a:r>
            <a:r>
              <a:rPr lang="ko-KR" altLang="en-US" sz="1600" dirty="0" err="1">
                <a:solidFill>
                  <a:srgbClr val="FF0000"/>
                </a:solidFill>
                <a:latin typeface="Courier10 BT"/>
              </a:rPr>
              <a:t>유니코드값의</a:t>
            </a:r>
            <a:r>
              <a:rPr lang="ko-KR" altLang="en-US" sz="1600" dirty="0">
                <a:solidFill>
                  <a:srgbClr val="FF0000"/>
                </a:solidFill>
                <a:latin typeface="Courier10 BT"/>
              </a:rPr>
              <a:t> 문자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?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's'</a:t>
            </a:r>
            <a:endParaRPr lang="ko-KR" altLang="en-US" sz="1600" dirty="0">
              <a:solidFill>
                <a:srgbClr val="FF0000"/>
              </a:solidFill>
              <a:latin typeface="Courier10 B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리스트</a:t>
            </a:r>
            <a:r>
              <a:rPr lang="en-US" altLang="ko-KR" dirty="0" smtClean="0"/>
              <a:t>(list)</a:t>
            </a:r>
          </a:p>
        </p:txBody>
      </p:sp>
      <p:sp>
        <p:nvSpPr>
          <p:cNvPr id="21507" name="Rectangle 33"/>
          <p:cNvSpPr>
            <a:spLocks noChangeArrowheads="1"/>
          </p:cNvSpPr>
          <p:nvPr/>
        </p:nvSpPr>
        <p:spPr bwMode="auto">
          <a:xfrm>
            <a:off x="266700" y="811901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값의 나열</a:t>
            </a:r>
            <a:r>
              <a:rPr lang="en-US" altLang="ko-KR" sz="2000"/>
              <a:t>, </a:t>
            </a:r>
            <a:r>
              <a:rPr lang="ko-KR" altLang="en-US" sz="2000"/>
              <a:t>순서 존재</a:t>
            </a:r>
            <a:r>
              <a:rPr lang="en-US" altLang="ko-KR" sz="2000"/>
              <a:t>, </a:t>
            </a:r>
            <a:r>
              <a:rPr lang="ko-KR" altLang="en-US" sz="2000"/>
              <a:t>인덱싱</a:t>
            </a:r>
            <a:r>
              <a:rPr lang="en-US" altLang="ko-KR" sz="2000"/>
              <a:t>, </a:t>
            </a:r>
            <a:r>
              <a:rPr lang="ko-KR" altLang="en-US" sz="2000"/>
              <a:t>슬라이싱</a:t>
            </a:r>
            <a:r>
              <a:rPr lang="en-US" altLang="ko-KR" sz="2000"/>
              <a:t>, [ ] </a:t>
            </a:r>
            <a:r>
              <a:rPr lang="ko-KR" altLang="en-US" sz="2000"/>
              <a:t>묶어서 정의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append(), insert(), extend()	</a:t>
            </a:r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2-</a:t>
            </a:r>
            <a:fld id="{B125678D-415F-46AF-A550-752A53F2CC98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12</a:t>
            </a:fld>
            <a:endParaRPr lang="en-US" altLang="ko-KR" sz="1400"/>
          </a:p>
        </p:txBody>
      </p:sp>
      <p:sp>
        <p:nvSpPr>
          <p:cNvPr id="9" name="직사각형 8"/>
          <p:cNvSpPr/>
          <p:nvPr/>
        </p:nvSpPr>
        <p:spPr>
          <a:xfrm>
            <a:off x="660400" y="1235075"/>
            <a:ext cx="7596188" cy="1320800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colors = ['red', 'green', 'golf']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colors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['red', 'green', 'golf']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type(colors)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&lt;class 'list'&gt;'</a:t>
            </a:r>
            <a:endParaRPr lang="ko-KR" altLang="en-US" sz="1600" dirty="0">
              <a:solidFill>
                <a:srgbClr val="FF0000"/>
              </a:solidFill>
              <a:latin typeface="Courier10 B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38175" y="3106738"/>
            <a:ext cx="7596188" cy="2236787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colors.append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('blue')            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</a:t>
            </a:r>
            <a:r>
              <a:rPr lang="ko-KR" altLang="en-US" sz="1600" dirty="0">
                <a:solidFill>
                  <a:srgbClr val="FF0000"/>
                </a:solidFill>
                <a:latin typeface="Courier10 BT"/>
              </a:rPr>
              <a:t>리스트 뒤에 추가</a:t>
            </a:r>
            <a:endParaRPr lang="en-US" altLang="ko-KR" sz="1600" dirty="0">
              <a:solidFill>
                <a:schemeClr val="tx1"/>
              </a:solidFill>
              <a:latin typeface="Courier10 BT"/>
            </a:endParaRP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colors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['red', 'green', 'golf', 'blue']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colors.insert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(1,'black')           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</a:t>
            </a:r>
            <a:r>
              <a:rPr lang="ko-KR" altLang="en-US" sz="1600" dirty="0">
                <a:solidFill>
                  <a:srgbClr val="FF0000"/>
                </a:solidFill>
                <a:latin typeface="Courier10 BT"/>
              </a:rPr>
              <a:t>원하는 위치에 추가</a:t>
            </a:r>
            <a:endParaRPr lang="en-US" altLang="ko-KR" sz="1600" dirty="0">
              <a:solidFill>
                <a:schemeClr val="tx1"/>
              </a:solidFill>
              <a:latin typeface="Courier10 BT"/>
            </a:endParaRP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colors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['red', 'black', 'green', 'golf', 'blue']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colors.extend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(['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white','gray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'])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</a:t>
            </a:r>
            <a:r>
              <a:rPr lang="ko-KR" altLang="en-US" sz="1600" dirty="0" err="1">
                <a:solidFill>
                  <a:srgbClr val="FF0000"/>
                </a:solidFill>
                <a:latin typeface="Courier10 BT"/>
              </a:rPr>
              <a:t>튜플이나</a:t>
            </a:r>
            <a:r>
              <a:rPr lang="ko-KR" altLang="en-US" sz="1600" dirty="0">
                <a:solidFill>
                  <a:srgbClr val="FF0000"/>
                </a:solidFill>
                <a:latin typeface="Courier10 BT"/>
              </a:rPr>
              <a:t> 리스트를 </a:t>
            </a:r>
            <a:r>
              <a:rPr lang="ko-KR" altLang="en-US" sz="1600" dirty="0" smtClean="0">
                <a:solidFill>
                  <a:srgbClr val="FF0000"/>
                </a:solidFill>
                <a:latin typeface="Courier10 BT"/>
              </a:rPr>
              <a:t>한꺼번에 삽입</a:t>
            </a:r>
            <a:endParaRPr lang="ko-KR" altLang="en-US" sz="1600" dirty="0">
              <a:solidFill>
                <a:srgbClr val="FF0000"/>
              </a:solidFill>
              <a:latin typeface="Courier10 BT"/>
            </a:endParaRP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colors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['red', 'black', 'green', 'golf', 'blue', 'white', 'gray']</a:t>
            </a:r>
            <a:endParaRPr lang="ko-KR" altLang="en-US" sz="1600" dirty="0">
              <a:solidFill>
                <a:srgbClr val="FF0000"/>
              </a:solidFill>
              <a:latin typeface="Courier10 B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리스트</a:t>
            </a:r>
            <a:r>
              <a:rPr lang="en-US" altLang="ko-KR" dirty="0" smtClean="0"/>
              <a:t>(list)</a:t>
            </a:r>
          </a:p>
        </p:txBody>
      </p:sp>
      <p:sp>
        <p:nvSpPr>
          <p:cNvPr id="2253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+</a:t>
            </a:r>
            <a:r>
              <a:rPr lang="ko-KR" altLang="en-US" sz="2000"/>
              <a:t>연산자</a:t>
            </a:r>
            <a:r>
              <a:rPr lang="en-US" altLang="ko-KR" sz="2000"/>
              <a:t>, </a:t>
            </a:r>
            <a:r>
              <a:rPr lang="ko-KR" altLang="en-US" sz="2000"/>
              <a:t>문자열을 넣으면 쪼개서 각 문자가 들어감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index() : </a:t>
            </a:r>
            <a:r>
              <a:rPr lang="ko-KR" altLang="en-US" sz="2000"/>
              <a:t>검색</a:t>
            </a:r>
            <a:r>
              <a:rPr lang="en-US" altLang="ko-KR" sz="2000"/>
              <a:t>	</a:t>
            </a:r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2-</a:t>
            </a:r>
            <a:fld id="{C42FDD56-25A6-4EFC-ABBE-59B42EF28D87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13</a:t>
            </a:fld>
            <a:endParaRPr lang="en-US" altLang="ko-KR" sz="1400"/>
          </a:p>
        </p:txBody>
      </p:sp>
      <p:sp>
        <p:nvSpPr>
          <p:cNvPr id="9" name="직사각형 8"/>
          <p:cNvSpPr/>
          <p:nvPr/>
        </p:nvSpPr>
        <p:spPr>
          <a:xfrm>
            <a:off x="660400" y="1235075"/>
            <a:ext cx="5646738" cy="1573213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&gt;&gt;&gt; colors += ['red']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&gt;&gt;&gt; colors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['red', 'black', 'green', 'golf', 'blue', 'white', 'gray', 'red']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&gt;&gt;&gt; colors += 'red'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&gt;&gt;&gt; colors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['red', 'black', 'green', 'golf', 'blue', 'white', 'gray', 'red', 'r', 'e', 'd']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38175" y="3436938"/>
            <a:ext cx="5646738" cy="2236787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</a:rPr>
              <a:t>colors.index</a:t>
            </a:r>
            <a:r>
              <a:rPr lang="en-US" altLang="ko-KR" sz="1600" dirty="0">
                <a:solidFill>
                  <a:schemeClr val="tx1"/>
                </a:solidFill>
              </a:rPr>
              <a:t>('red')    </a:t>
            </a:r>
            <a:r>
              <a:rPr lang="en-US" altLang="ko-KR" sz="1600" dirty="0">
                <a:solidFill>
                  <a:srgbClr val="FF0000"/>
                </a:solidFill>
              </a:rPr>
              <a:t>#</a:t>
            </a:r>
            <a:r>
              <a:rPr lang="ko-KR" altLang="en-US" sz="1600" dirty="0">
                <a:solidFill>
                  <a:srgbClr val="FF0000"/>
                </a:solidFill>
              </a:rPr>
              <a:t>처음 나오는 값 검색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0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</a:rPr>
              <a:t>colors.index</a:t>
            </a:r>
            <a:r>
              <a:rPr lang="en-US" altLang="ko-KR" sz="1600" dirty="0">
                <a:solidFill>
                  <a:schemeClr val="tx1"/>
                </a:solidFill>
              </a:rPr>
              <a:t>('red', 1) </a:t>
            </a:r>
            <a:r>
              <a:rPr lang="en-US" altLang="ko-KR" sz="1600" dirty="0">
                <a:solidFill>
                  <a:srgbClr val="FF0000"/>
                </a:solidFill>
              </a:rPr>
              <a:t>#</a:t>
            </a:r>
            <a:r>
              <a:rPr lang="ko-KR" altLang="en-US" sz="1600" dirty="0">
                <a:solidFill>
                  <a:srgbClr val="FF0000"/>
                </a:solidFill>
              </a:rPr>
              <a:t>검색 시작위치 지정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7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</a:rPr>
              <a:t>colors.index</a:t>
            </a:r>
            <a:r>
              <a:rPr lang="en-US" altLang="ko-KR" sz="1600" dirty="0">
                <a:solidFill>
                  <a:schemeClr val="tx1"/>
                </a:solidFill>
              </a:rPr>
              <a:t>('red',1,5) </a:t>
            </a:r>
            <a:r>
              <a:rPr lang="en-US" altLang="ko-KR" sz="1600" dirty="0">
                <a:solidFill>
                  <a:srgbClr val="FF0000"/>
                </a:solidFill>
              </a:rPr>
              <a:t>#</a:t>
            </a:r>
            <a:r>
              <a:rPr lang="ko-KR" altLang="en-US" sz="1600" dirty="0">
                <a:solidFill>
                  <a:srgbClr val="FF0000"/>
                </a:solidFill>
              </a:rPr>
              <a:t>검색 범위 지정 </a:t>
            </a:r>
            <a:r>
              <a:rPr lang="en-US" altLang="ko-KR" sz="1600" dirty="0">
                <a:solidFill>
                  <a:srgbClr val="FF0000"/>
                </a:solidFill>
              </a:rPr>
              <a:t>-&gt; </a:t>
            </a:r>
            <a:r>
              <a:rPr lang="ko-KR" altLang="en-US" sz="1600" dirty="0">
                <a:solidFill>
                  <a:srgbClr val="FF0000"/>
                </a:solidFill>
              </a:rPr>
              <a:t>없으면 에러</a:t>
            </a:r>
          </a:p>
          <a:p>
            <a:pPr>
              <a:defRPr/>
            </a:pPr>
            <a:r>
              <a:rPr lang="en-US" altLang="ko-KR" sz="1600" dirty="0" err="1">
                <a:solidFill>
                  <a:srgbClr val="FF0000"/>
                </a:solidFill>
              </a:rPr>
              <a:t>Traceback</a:t>
            </a:r>
            <a:r>
              <a:rPr lang="en-US" altLang="ko-KR" sz="1600" dirty="0">
                <a:solidFill>
                  <a:srgbClr val="FF0000"/>
                </a:solidFill>
              </a:rPr>
              <a:t> (most recent call last):</a:t>
            </a:r>
          </a:p>
          <a:p>
            <a:pPr>
              <a:defRPr/>
            </a:pPr>
            <a:r>
              <a:rPr lang="en-US" altLang="ko-KR" sz="1600" dirty="0">
                <a:solidFill>
                  <a:srgbClr val="FF0000"/>
                </a:solidFill>
              </a:rPr>
              <a:t>  File "&lt;pyshell#22&gt;", line 1, in &lt;module&gt;</a:t>
            </a:r>
          </a:p>
          <a:p>
            <a:pPr>
              <a:defRPr/>
            </a:pPr>
            <a:r>
              <a:rPr lang="en-US" altLang="ko-KR" sz="1600" dirty="0">
                <a:solidFill>
                  <a:srgbClr val="FF0000"/>
                </a:solidFill>
              </a:rPr>
              <a:t>    </a:t>
            </a:r>
            <a:r>
              <a:rPr lang="en-US" altLang="ko-KR" sz="1600" dirty="0" err="1">
                <a:solidFill>
                  <a:srgbClr val="FF0000"/>
                </a:solidFill>
              </a:rPr>
              <a:t>colors.index</a:t>
            </a:r>
            <a:r>
              <a:rPr lang="en-US" altLang="ko-KR" sz="1600" dirty="0">
                <a:solidFill>
                  <a:srgbClr val="FF0000"/>
                </a:solidFill>
              </a:rPr>
              <a:t>('red',1,5) #</a:t>
            </a:r>
            <a:r>
              <a:rPr lang="ko-KR" altLang="en-US" sz="1600" dirty="0">
                <a:solidFill>
                  <a:srgbClr val="FF0000"/>
                </a:solidFill>
              </a:rPr>
              <a:t>검색 범위 지정</a:t>
            </a:r>
          </a:p>
          <a:p>
            <a:pPr>
              <a:defRPr/>
            </a:pPr>
            <a:r>
              <a:rPr lang="en-US" altLang="ko-KR" sz="1600" dirty="0" err="1">
                <a:solidFill>
                  <a:srgbClr val="FF0000"/>
                </a:solidFill>
              </a:rPr>
              <a:t>ValueError</a:t>
            </a:r>
            <a:r>
              <a:rPr lang="en-US" altLang="ko-KR" sz="1600" dirty="0">
                <a:solidFill>
                  <a:srgbClr val="FF0000"/>
                </a:solidFill>
              </a:rPr>
              <a:t>: 'red' is not in list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리스트</a:t>
            </a:r>
            <a:r>
              <a:rPr lang="en-US" altLang="ko-KR" dirty="0" smtClean="0"/>
              <a:t>(list)</a:t>
            </a:r>
          </a:p>
        </p:txBody>
      </p:sp>
      <p:sp>
        <p:nvSpPr>
          <p:cNvPr id="23555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count(), pop()</a:t>
            </a:r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remove(): </a:t>
            </a:r>
            <a:r>
              <a:rPr lang="ko-KR" altLang="en-US" sz="2000"/>
              <a:t>해당 값 단순 삭제</a:t>
            </a:r>
            <a:r>
              <a:rPr lang="en-US" altLang="ko-KR" sz="2000"/>
              <a:t>	</a:t>
            </a:r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2-</a:t>
            </a:r>
            <a:fld id="{87376405-4534-4994-81F4-3F17AA109912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14</a:t>
            </a:fld>
            <a:endParaRPr lang="en-US" altLang="ko-KR" sz="1400"/>
          </a:p>
        </p:txBody>
      </p:sp>
      <p:sp>
        <p:nvSpPr>
          <p:cNvPr id="9" name="직사각형 8"/>
          <p:cNvSpPr/>
          <p:nvPr/>
        </p:nvSpPr>
        <p:spPr>
          <a:xfrm>
            <a:off x="660400" y="1235075"/>
            <a:ext cx="5616575" cy="3038475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&gt;&gt;&gt; colors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['red', 'black', 'green', 'golf', 'blue', 'white', 'gray', 'red', 'r', 'e', 'd']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</a:rPr>
              <a:t>colors.count</a:t>
            </a:r>
            <a:r>
              <a:rPr lang="en-US" altLang="ko-KR" sz="1600" dirty="0">
                <a:solidFill>
                  <a:schemeClr val="tx1"/>
                </a:solidFill>
              </a:rPr>
              <a:t>('red')  </a:t>
            </a:r>
            <a:r>
              <a:rPr lang="en-US" altLang="ko-KR" sz="1600" dirty="0">
                <a:solidFill>
                  <a:srgbClr val="FF0000"/>
                </a:solidFill>
              </a:rPr>
              <a:t>#</a:t>
            </a:r>
            <a:r>
              <a:rPr lang="ko-KR" altLang="en-US" sz="1600" dirty="0">
                <a:solidFill>
                  <a:srgbClr val="FF0000"/>
                </a:solidFill>
              </a:rPr>
              <a:t>해당 값의 개수 반환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2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&gt;&gt;&gt; colors.pop()         </a:t>
            </a:r>
            <a:r>
              <a:rPr lang="en-US" altLang="ko-KR" sz="1600" dirty="0">
                <a:solidFill>
                  <a:srgbClr val="FF0000"/>
                </a:solidFill>
              </a:rPr>
              <a:t>#</a:t>
            </a:r>
            <a:r>
              <a:rPr lang="ko-KR" altLang="en-US" sz="1600" dirty="0">
                <a:solidFill>
                  <a:srgbClr val="FF0000"/>
                </a:solidFill>
              </a:rPr>
              <a:t>뒤에서 값을 추출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'd'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&gt;&gt;&gt; colors.pop()         </a:t>
            </a:r>
            <a:r>
              <a:rPr lang="en-US" altLang="ko-KR" sz="1600" dirty="0">
                <a:solidFill>
                  <a:srgbClr val="FF0000"/>
                </a:solidFill>
              </a:rPr>
              <a:t>#</a:t>
            </a:r>
            <a:r>
              <a:rPr lang="ko-KR" altLang="en-US" sz="1600" dirty="0">
                <a:solidFill>
                  <a:srgbClr val="FF0000"/>
                </a:solidFill>
              </a:rPr>
              <a:t>뒤에서 값을 추출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'e'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&gt;&gt;&gt; colors.pop(1)        </a:t>
            </a:r>
            <a:r>
              <a:rPr lang="en-US" altLang="ko-KR" sz="1600" dirty="0">
                <a:solidFill>
                  <a:srgbClr val="FF0000"/>
                </a:solidFill>
              </a:rPr>
              <a:t>#</a:t>
            </a:r>
            <a:r>
              <a:rPr lang="ko-KR" altLang="en-US" sz="1600" dirty="0">
                <a:solidFill>
                  <a:srgbClr val="FF0000"/>
                </a:solidFill>
              </a:rPr>
              <a:t>원하는 위치 값을 추출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'black'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&gt;&gt;&gt; colors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['red', 'green', 'golf', 'blue', 'white', 'gray', 'red', 'r']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76275" y="4851400"/>
            <a:ext cx="5646738" cy="1127125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</a:rPr>
              <a:t>colors.remove</a:t>
            </a:r>
            <a:r>
              <a:rPr lang="en-US" altLang="ko-KR" sz="1600" dirty="0">
                <a:solidFill>
                  <a:schemeClr val="tx1"/>
                </a:solidFill>
              </a:rPr>
              <a:t>('golf')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&gt;&gt;&gt; colors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['red', 'green', 'blue', 'white', 'gray', 'red', 'r']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리스트</a:t>
            </a:r>
            <a:r>
              <a:rPr lang="en-US" altLang="ko-KR" dirty="0" smtClean="0"/>
              <a:t>(list)</a:t>
            </a:r>
          </a:p>
        </p:txBody>
      </p:sp>
      <p:sp>
        <p:nvSpPr>
          <p:cNvPr id="24579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sort() : </a:t>
            </a:r>
            <a:r>
              <a:rPr lang="ko-KR" altLang="en-US" sz="2000"/>
              <a:t>순방향 정렬</a:t>
            </a:r>
            <a:r>
              <a:rPr lang="en-US" altLang="ko-KR" sz="2000"/>
              <a:t>, reverse() : </a:t>
            </a:r>
            <a:r>
              <a:rPr lang="ko-KR" altLang="en-US" sz="2000"/>
              <a:t>역방향 정렬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key </a:t>
            </a:r>
            <a:r>
              <a:rPr lang="ko-KR" altLang="en-US" sz="2000"/>
              <a:t>값을 지정한 정렬</a:t>
            </a:r>
            <a:r>
              <a:rPr lang="en-US" altLang="ko-KR" sz="2000"/>
              <a:t>	</a:t>
            </a:r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2-</a:t>
            </a:r>
            <a:fld id="{9E030B6B-6B7B-44B3-9FE6-77D0A37A6CE1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15</a:t>
            </a:fld>
            <a:endParaRPr lang="en-US" altLang="ko-KR" sz="1400"/>
          </a:p>
        </p:txBody>
      </p:sp>
      <p:sp>
        <p:nvSpPr>
          <p:cNvPr id="9" name="직사각형 8"/>
          <p:cNvSpPr/>
          <p:nvPr/>
        </p:nvSpPr>
        <p:spPr>
          <a:xfrm>
            <a:off x="660400" y="1228725"/>
            <a:ext cx="7324725" cy="2136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colors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['red', 'green', 'blue', 'white', 'gray', 'red', 'r']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colors.sort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()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colors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['blue', 'gray', 'green', 'r', 'red', 'red', 'white']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colors.reverse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()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colors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['white', 'red', 'red', 'r', 'green', 'gray', 'blue']</a:t>
            </a:r>
            <a:endParaRPr lang="ko-KR" altLang="en-US" sz="1600" dirty="0">
              <a:solidFill>
                <a:schemeClr val="accent2"/>
              </a:solidFill>
              <a:latin typeface="Courier10 B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76275" y="3760788"/>
            <a:ext cx="7364413" cy="2432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&gt;&gt;&gt; def </a:t>
            </a:r>
            <a:r>
              <a:rPr lang="en-US" altLang="ko-KR" sz="1600" dirty="0" err="1">
                <a:solidFill>
                  <a:schemeClr val="accent2"/>
                </a:solidFill>
                <a:latin typeface="Courier10 BT"/>
              </a:rPr>
              <a:t>mysort</a:t>
            </a: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(x):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	return x[-1]  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</a:t>
            </a:r>
            <a:r>
              <a:rPr lang="ko-KR" altLang="en-US" sz="1600" dirty="0">
                <a:solidFill>
                  <a:srgbClr val="FF0000"/>
                </a:solidFill>
                <a:latin typeface="Courier10 BT"/>
              </a:rPr>
              <a:t>문자열의 끝을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Courier10 BT"/>
              </a:rPr>
              <a:t>기준</a:t>
            </a:r>
          </a:p>
          <a:p>
            <a:pPr>
              <a:defRPr/>
            </a:pPr>
            <a:endParaRPr lang="ko-KR" altLang="en-US" sz="1600" dirty="0">
              <a:solidFill>
                <a:schemeClr val="tx1"/>
              </a:solidFill>
              <a:latin typeface="Courier10 BT"/>
            </a:endParaRP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colors.sort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(key=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mysort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colors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['red', 'red', 'white', 'blue', 'green', 'r', 'gray']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colors.sort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(key=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mysort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, reverse=True)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colors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['gray', 'r', 'green', 'white', 'blue', 'red', 'red']</a:t>
            </a:r>
            <a:endParaRPr lang="ko-KR" altLang="en-US" sz="1600" dirty="0">
              <a:solidFill>
                <a:schemeClr val="accent2"/>
              </a:solidFill>
              <a:latin typeface="Courier10 B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세트</a:t>
            </a:r>
            <a:r>
              <a:rPr lang="en-US" altLang="ko-KR" dirty="0" smtClean="0"/>
              <a:t>(set)</a:t>
            </a:r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집합과 동일</a:t>
            </a:r>
            <a:r>
              <a:rPr lang="en-US" altLang="ko-KR" sz="2000"/>
              <a:t>, </a:t>
            </a:r>
            <a:r>
              <a:rPr lang="ko-KR" altLang="en-US" sz="2000"/>
              <a:t>값의 모임</a:t>
            </a:r>
            <a:r>
              <a:rPr lang="en-US" altLang="ko-KR" sz="2000"/>
              <a:t>, { }</a:t>
            </a:r>
            <a:r>
              <a:rPr lang="ko-KR" altLang="en-US" sz="2000"/>
              <a:t>묶어서 정의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</a:pP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2-</a:t>
            </a:r>
            <a:fld id="{D84A0A47-7ACB-441B-8518-06AA1266DE61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16</a:t>
            </a:fld>
            <a:endParaRPr lang="en-US" altLang="ko-KR" sz="1400"/>
          </a:p>
        </p:txBody>
      </p:sp>
      <p:sp>
        <p:nvSpPr>
          <p:cNvPr id="9" name="직사각형 8"/>
          <p:cNvSpPr/>
          <p:nvPr/>
        </p:nvSpPr>
        <p:spPr>
          <a:xfrm>
            <a:off x="660400" y="1228725"/>
            <a:ext cx="5616575" cy="4438650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a = {1, 2, 3}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b = {3, 4, 5}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a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{1, 2, 3}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b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{3, 4, 5}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type(a)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&lt;class 'set'&gt;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a.union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(b)             	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</a:t>
            </a:r>
            <a:r>
              <a:rPr lang="ko-KR" altLang="en-US" sz="1600" dirty="0">
                <a:solidFill>
                  <a:srgbClr val="FF0000"/>
                </a:solidFill>
                <a:latin typeface="Courier10 BT"/>
              </a:rPr>
              <a:t>합집합</a:t>
            </a:r>
            <a:endParaRPr lang="en-US" altLang="ko-KR" sz="1600" dirty="0">
              <a:solidFill>
                <a:srgbClr val="FF0000"/>
              </a:solidFill>
              <a:latin typeface="Courier10 BT"/>
            </a:endParaRP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{1, 2, 3, 4, 5}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a.intersection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(b)   	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</a:t>
            </a:r>
            <a:r>
              <a:rPr lang="ko-KR" altLang="en-US" sz="1600" dirty="0">
                <a:solidFill>
                  <a:srgbClr val="FF0000"/>
                </a:solidFill>
                <a:latin typeface="Courier10 BT"/>
              </a:rPr>
              <a:t>교집합</a:t>
            </a:r>
            <a:endParaRPr lang="en-US" altLang="ko-KR" sz="1600" dirty="0">
              <a:solidFill>
                <a:srgbClr val="FF0000"/>
              </a:solidFill>
              <a:latin typeface="Courier10 BT"/>
            </a:endParaRP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{3}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a - b                    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</a:t>
            </a:r>
            <a:r>
              <a:rPr lang="ko-KR" altLang="en-US" sz="1600" dirty="0" err="1">
                <a:solidFill>
                  <a:srgbClr val="FF0000"/>
                </a:solidFill>
                <a:latin typeface="Courier10 BT"/>
              </a:rPr>
              <a:t>차집합</a:t>
            </a:r>
            <a:endParaRPr lang="en-US" altLang="ko-KR" sz="1600" dirty="0">
              <a:solidFill>
                <a:srgbClr val="FF0000"/>
              </a:solidFill>
              <a:latin typeface="Courier10 BT"/>
            </a:endParaRP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{1, 2}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a | b                    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</a:t>
            </a:r>
            <a:r>
              <a:rPr lang="ko-KR" altLang="en-US" sz="1600" dirty="0">
                <a:solidFill>
                  <a:srgbClr val="FF0000"/>
                </a:solidFill>
                <a:latin typeface="Courier10 BT"/>
              </a:rPr>
              <a:t>합집합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{1, 2, 3, 4, 5}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a &amp; b                    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</a:t>
            </a:r>
            <a:r>
              <a:rPr lang="ko-KR" altLang="en-US" sz="1600" dirty="0">
                <a:solidFill>
                  <a:srgbClr val="FF0000"/>
                </a:solidFill>
                <a:latin typeface="Courier10 BT"/>
              </a:rPr>
              <a:t>교집합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튜플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tuple</a:t>
            </a:r>
            <a:r>
              <a:rPr lang="en-US" altLang="ko-KR" dirty="0" smtClean="0"/>
              <a:t>)</a:t>
            </a:r>
          </a:p>
        </p:txBody>
      </p:sp>
      <p:sp>
        <p:nvSpPr>
          <p:cNvPr id="26627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리스트와 유사</a:t>
            </a:r>
            <a:r>
              <a:rPr lang="en-US" altLang="ko-KR" sz="2000"/>
              <a:t>, ( )</a:t>
            </a:r>
            <a:r>
              <a:rPr lang="ko-KR" altLang="en-US" sz="2000"/>
              <a:t>묶어서 정의</a:t>
            </a:r>
            <a:r>
              <a:rPr lang="en-US" altLang="ko-KR" sz="2000"/>
              <a:t>, </a:t>
            </a:r>
            <a:r>
              <a:rPr lang="ko-KR" altLang="en-US" sz="2000"/>
              <a:t>읽기 전용</a:t>
            </a:r>
            <a:r>
              <a:rPr lang="en-US" altLang="ko-KR" sz="2000"/>
              <a:t>, </a:t>
            </a:r>
            <a:r>
              <a:rPr lang="ko-KR" altLang="en-US" sz="2000"/>
              <a:t>속도가 빠름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다양한 부분에서 튜플 사용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튜플을 이용한 </a:t>
            </a:r>
            <a:r>
              <a:rPr lang="en-US" altLang="ko-KR" sz="2000"/>
              <a:t>swap </a:t>
            </a:r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</a:pP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2-</a:t>
            </a:r>
            <a:fld id="{A44A613F-EE1E-4085-8AF8-C558A6CDEC20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17</a:t>
            </a:fld>
            <a:endParaRPr lang="en-US" altLang="ko-KR" sz="1400"/>
          </a:p>
        </p:txBody>
      </p:sp>
      <p:sp>
        <p:nvSpPr>
          <p:cNvPr id="9" name="직사각형 8"/>
          <p:cNvSpPr/>
          <p:nvPr/>
        </p:nvSpPr>
        <p:spPr>
          <a:xfrm>
            <a:off x="660400" y="1228725"/>
            <a:ext cx="5616575" cy="873125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t = (1, 2, 3)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type(t)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&lt;class '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tuple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'&gt;</a:t>
            </a:r>
            <a:endParaRPr lang="ko-KR" altLang="en-US" sz="1600" dirty="0">
              <a:solidFill>
                <a:srgbClr val="FF0000"/>
              </a:solidFill>
              <a:latin typeface="Courier10 B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03263" y="2671763"/>
            <a:ext cx="5616575" cy="1582737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a, b = 1, 2    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</a:t>
            </a:r>
            <a:r>
              <a:rPr lang="ko-KR" altLang="en-US" sz="1600" dirty="0">
                <a:solidFill>
                  <a:srgbClr val="FF0000"/>
                </a:solidFill>
                <a:latin typeface="Courier10 BT"/>
              </a:rPr>
              <a:t>다중 할당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print(a, b)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1 2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(a, b) = (3, 4)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print(a, b)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3 4</a:t>
            </a:r>
            <a:endParaRPr lang="ko-KR" altLang="en-US" sz="1600" dirty="0">
              <a:solidFill>
                <a:srgbClr val="FF0000"/>
              </a:solidFill>
              <a:latin typeface="Courier10 BT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6438" y="4827588"/>
            <a:ext cx="5616575" cy="801687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a, b = b, a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print(a, b)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4 3</a:t>
            </a:r>
            <a:endParaRPr lang="ko-KR" altLang="en-US" sz="1600" dirty="0">
              <a:solidFill>
                <a:srgbClr val="FF0000"/>
              </a:solidFill>
              <a:latin typeface="Courier10 B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튜플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tuple</a:t>
            </a:r>
            <a:r>
              <a:rPr lang="en-US" altLang="ko-KR" dirty="0" smtClean="0"/>
              <a:t>)</a:t>
            </a:r>
          </a:p>
        </p:txBody>
      </p:sp>
      <p:sp>
        <p:nvSpPr>
          <p:cNvPr id="2765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생성자 </a:t>
            </a:r>
            <a:r>
              <a:rPr lang="en-US" altLang="ko-KR" sz="2000"/>
              <a:t>list(), set(), tuple()</a:t>
            </a:r>
            <a:r>
              <a:rPr lang="ko-KR" altLang="en-US" sz="2000"/>
              <a:t>을 이용한 변환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</a:pP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2-</a:t>
            </a:r>
            <a:fld id="{410D1F07-88B3-49CA-8BE8-532A33370C10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18</a:t>
            </a:fld>
            <a:endParaRPr lang="en-US" altLang="ko-KR" sz="1400"/>
          </a:p>
        </p:txBody>
      </p:sp>
      <p:sp>
        <p:nvSpPr>
          <p:cNvPr id="9" name="직사각형 8"/>
          <p:cNvSpPr/>
          <p:nvPr/>
        </p:nvSpPr>
        <p:spPr>
          <a:xfrm>
            <a:off x="660400" y="1228725"/>
            <a:ext cx="5616575" cy="4860925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a = set((1,2,3))  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</a:t>
            </a:r>
            <a:r>
              <a:rPr lang="en-US" altLang="ko-KR" sz="1600" dirty="0" err="1">
                <a:solidFill>
                  <a:srgbClr val="FF0000"/>
                </a:solidFill>
                <a:latin typeface="Courier10 BT"/>
              </a:rPr>
              <a:t>tuple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-&gt;set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a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{1, 2, 3}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type(a)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&lt;class 'set'&gt;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b = list(a)           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#set -&gt; list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b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[1, 2, 3]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type(b)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&lt;class 'list'&gt;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c =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tuple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(b)       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#list -&gt; </a:t>
            </a:r>
            <a:r>
              <a:rPr lang="en-US" altLang="ko-KR" sz="1600" dirty="0" err="1">
                <a:solidFill>
                  <a:srgbClr val="FF0000"/>
                </a:solidFill>
                <a:latin typeface="Courier10 BT"/>
              </a:rPr>
              <a:t>tuple</a:t>
            </a:r>
            <a:endParaRPr lang="en-US" altLang="ko-KR" sz="1600" dirty="0">
              <a:solidFill>
                <a:srgbClr val="FF0000"/>
              </a:solidFill>
              <a:latin typeface="Courier10 BT"/>
            </a:endParaRP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c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(1, 2, 3)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type(c)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&lt;class '</a:t>
            </a:r>
            <a:r>
              <a:rPr lang="en-US" altLang="ko-KR" sz="1600" dirty="0" err="1">
                <a:solidFill>
                  <a:schemeClr val="accent2"/>
                </a:solidFill>
                <a:latin typeface="Courier10 BT"/>
              </a:rPr>
              <a:t>tuple</a:t>
            </a: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'&gt;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d = set(c)           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</a:t>
            </a:r>
            <a:r>
              <a:rPr lang="en-US" altLang="ko-KR" sz="1600" dirty="0" err="1">
                <a:solidFill>
                  <a:srgbClr val="FF0000"/>
                </a:solidFill>
                <a:latin typeface="Courier10 BT"/>
              </a:rPr>
              <a:t>tuple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 -&gt; set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d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{1, 2, 3}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type(d)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&lt;class 'set'&gt;</a:t>
            </a:r>
            <a:endParaRPr lang="ko-KR" altLang="en-US" sz="1600" dirty="0">
              <a:solidFill>
                <a:schemeClr val="accent2"/>
              </a:solidFill>
              <a:latin typeface="Courier10 B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튜플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tuple</a:t>
            </a:r>
            <a:r>
              <a:rPr lang="en-US" altLang="ko-KR" dirty="0" smtClean="0"/>
              <a:t>)</a:t>
            </a:r>
          </a:p>
        </p:txBody>
      </p:sp>
      <p:sp>
        <p:nvSpPr>
          <p:cNvPr id="28675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리스트</a:t>
            </a:r>
            <a:r>
              <a:rPr lang="en-US" altLang="ko-KR" sz="2000"/>
              <a:t>, </a:t>
            </a:r>
            <a:r>
              <a:rPr lang="ko-KR" altLang="en-US" sz="2000"/>
              <a:t>세트</a:t>
            </a:r>
            <a:r>
              <a:rPr lang="en-US" altLang="ko-KR" sz="2000"/>
              <a:t>, </a:t>
            </a:r>
            <a:r>
              <a:rPr lang="ko-KR" altLang="en-US" sz="2000"/>
              <a:t>튜플 모두 </a:t>
            </a:r>
            <a:r>
              <a:rPr lang="en-US" altLang="ko-KR" sz="2000"/>
              <a:t>in </a:t>
            </a:r>
            <a:r>
              <a:rPr lang="ko-KR" altLang="en-US" sz="2000"/>
              <a:t>연산자 제공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</a:pP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2-</a:t>
            </a:r>
            <a:fld id="{C9D53E49-E75D-4BB2-AC0A-F98E8B5D23F2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19</a:t>
            </a:fld>
            <a:endParaRPr lang="en-US" altLang="ko-KR" sz="1400"/>
          </a:p>
        </p:txBody>
      </p:sp>
      <p:sp>
        <p:nvSpPr>
          <p:cNvPr id="9" name="직사각형 8"/>
          <p:cNvSpPr/>
          <p:nvPr/>
        </p:nvSpPr>
        <p:spPr>
          <a:xfrm>
            <a:off x="660400" y="1228725"/>
            <a:ext cx="5616575" cy="2779713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a = set((1, 2, 3))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</a:t>
            </a:r>
            <a:r>
              <a:rPr lang="en-US" altLang="ko-KR" sz="1600" dirty="0" err="1">
                <a:solidFill>
                  <a:srgbClr val="FF0000"/>
                </a:solidFill>
                <a:latin typeface="Courier10 BT"/>
              </a:rPr>
              <a:t>tuple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-&gt;set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1 in a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True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b = list(a)       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#set-&gt;list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2 in b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True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c =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tuple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(b)      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#list-&gt;</a:t>
            </a:r>
            <a:r>
              <a:rPr lang="en-US" altLang="ko-KR" sz="1600" dirty="0" err="1">
                <a:solidFill>
                  <a:srgbClr val="FF0000"/>
                </a:solidFill>
                <a:latin typeface="Courier10 BT"/>
              </a:rPr>
              <a:t>tuple</a:t>
            </a:r>
            <a:endParaRPr lang="en-US" altLang="ko-KR" sz="1600" dirty="0">
              <a:solidFill>
                <a:srgbClr val="FF0000"/>
              </a:solidFill>
              <a:latin typeface="Courier10 BT"/>
            </a:endParaRP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3 in c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True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4 in a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False</a:t>
            </a:r>
            <a:endParaRPr lang="ko-KR" altLang="en-US" sz="1600" dirty="0">
              <a:solidFill>
                <a:schemeClr val="accent2"/>
              </a:solidFill>
              <a:latin typeface="Courier10 B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요약</a:t>
            </a:r>
            <a:endParaRPr lang="en-US" altLang="ko-KR" dirty="0" smtClean="0"/>
          </a:p>
        </p:txBody>
      </p:sp>
      <p:sp>
        <p:nvSpPr>
          <p:cNvPr id="11267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다양한 자료형</a:t>
            </a:r>
            <a:endParaRPr lang="en-US" altLang="ko-KR" sz="2000"/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수치</a:t>
            </a:r>
            <a:r>
              <a:rPr lang="en-US" altLang="ko-KR" sz="2000"/>
              <a:t>, </a:t>
            </a:r>
            <a:r>
              <a:rPr lang="ko-KR" altLang="en-US" sz="2000"/>
              <a:t>문자</a:t>
            </a:r>
            <a:r>
              <a:rPr lang="en-US" altLang="ko-KR" sz="2000"/>
              <a:t>, </a:t>
            </a:r>
            <a:r>
              <a:rPr lang="ko-KR" altLang="en-US" sz="2000"/>
              <a:t>리스트</a:t>
            </a:r>
            <a:r>
              <a:rPr lang="en-US" altLang="ko-KR" sz="2000"/>
              <a:t>, </a:t>
            </a:r>
            <a:r>
              <a:rPr lang="ko-KR" altLang="en-US" sz="2000"/>
              <a:t>튜플</a:t>
            </a:r>
            <a:r>
              <a:rPr lang="en-US" altLang="ko-KR" sz="2000"/>
              <a:t>, </a:t>
            </a:r>
            <a:r>
              <a:rPr lang="ko-KR" altLang="en-US" sz="2000"/>
              <a:t>사전</a:t>
            </a:r>
            <a:r>
              <a:rPr lang="en-US" altLang="ko-KR" sz="2000"/>
              <a:t>, </a:t>
            </a:r>
            <a:r>
              <a:rPr lang="ko-KR" altLang="en-US" sz="2000"/>
              <a:t>부울 등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연산자 </a:t>
            </a:r>
            <a:r>
              <a:rPr lang="en-US" altLang="ko-KR" sz="2000"/>
              <a:t>: </a:t>
            </a:r>
            <a:r>
              <a:rPr lang="ko-KR" altLang="en-US" sz="2000"/>
              <a:t>자료형을 다루는 도구</a:t>
            </a:r>
            <a:endParaRPr lang="en-US" altLang="ko-KR" sz="2000"/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2-</a:t>
            </a:r>
            <a:fld id="{91C67770-AE42-486B-8D73-5E70EF944389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2</a:t>
            </a:fld>
            <a:endParaRPr lang="en-US" altLang="ko-KR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사전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)</a:t>
            </a:r>
          </a:p>
        </p:txBody>
      </p:sp>
      <p:sp>
        <p:nvSpPr>
          <p:cNvPr id="29699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key, value</a:t>
            </a:r>
            <a:r>
              <a:rPr lang="ko-KR" altLang="en-US" sz="2000"/>
              <a:t>를 쌍으로 갖는 자료구조</a:t>
            </a:r>
            <a:r>
              <a:rPr lang="en-US" altLang="ko-KR" sz="2000"/>
              <a:t>, {key1:value1, key2:value2, … } </a:t>
            </a:r>
            <a:r>
              <a:rPr lang="ko-KR" altLang="en-US" sz="2000"/>
              <a:t>정의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key</a:t>
            </a:r>
            <a:r>
              <a:rPr lang="ko-KR" altLang="en-US" sz="2000"/>
              <a:t>를 이용해 </a:t>
            </a:r>
            <a:r>
              <a:rPr lang="en-US" altLang="ko-KR" sz="2000"/>
              <a:t>value</a:t>
            </a:r>
            <a:r>
              <a:rPr lang="ko-KR" altLang="en-US" sz="2000"/>
              <a:t>를 얻음</a:t>
            </a:r>
            <a:r>
              <a:rPr lang="en-US" altLang="ko-KR" sz="2000"/>
              <a:t>, </a:t>
            </a:r>
            <a:r>
              <a:rPr lang="ko-KR" altLang="en-US" sz="2000"/>
              <a:t>인덱스는 지원않함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</a:pPr>
            <a:r>
              <a:rPr lang="ko-KR" altLang="en-US" sz="2000"/>
              <a:t> 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</a:pP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2-</a:t>
            </a:r>
            <a:fld id="{4EFC24BF-441F-4A1C-8684-DF126B305EC2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20</a:t>
            </a:fld>
            <a:endParaRPr lang="en-US" altLang="ko-KR" sz="1400"/>
          </a:p>
        </p:txBody>
      </p:sp>
      <p:sp>
        <p:nvSpPr>
          <p:cNvPr id="9" name="직사각형 8"/>
          <p:cNvSpPr/>
          <p:nvPr/>
        </p:nvSpPr>
        <p:spPr>
          <a:xfrm>
            <a:off x="660400" y="1228725"/>
            <a:ext cx="7599363" cy="1300163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d =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dict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(a=1, b=3, c=5)  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</a:t>
            </a:r>
            <a:r>
              <a:rPr lang="en-US" altLang="ko-KR" sz="1600" dirty="0" err="1">
                <a:solidFill>
                  <a:srgbClr val="FF0000"/>
                </a:solidFill>
                <a:latin typeface="Courier10 BT"/>
              </a:rPr>
              <a:t>dict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()</a:t>
            </a:r>
            <a:r>
              <a:rPr lang="ko-KR" altLang="en-US" sz="1600" dirty="0" err="1">
                <a:solidFill>
                  <a:srgbClr val="FF0000"/>
                </a:solidFill>
                <a:latin typeface="Courier10 BT"/>
              </a:rPr>
              <a:t>생성자</a:t>
            </a:r>
            <a:endParaRPr lang="en-US" altLang="ko-KR" sz="1600" dirty="0">
              <a:solidFill>
                <a:srgbClr val="FF0000"/>
              </a:solidFill>
              <a:latin typeface="Courier10 BT"/>
            </a:endParaRP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d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{'c': 5, 'b': 3, 'a': 1}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type(d)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&lt;class '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dict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'&gt;</a:t>
            </a:r>
            <a:endParaRPr lang="ko-KR" altLang="en-US" sz="1600" dirty="0">
              <a:solidFill>
                <a:schemeClr val="accent2"/>
              </a:solidFill>
              <a:latin typeface="Courier10 B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44525" y="3138488"/>
            <a:ext cx="7599363" cy="2678112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color = {"apple":"red", "banana":"yellow"} 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</a:t>
            </a:r>
            <a:r>
              <a:rPr lang="ko-KR" altLang="en-US" sz="1600" dirty="0">
                <a:solidFill>
                  <a:srgbClr val="FF0000"/>
                </a:solidFill>
                <a:latin typeface="Courier10 BT"/>
              </a:rPr>
              <a:t>사전직접 정의</a:t>
            </a:r>
            <a:endParaRPr lang="en-US" altLang="ko-KR" sz="1600" dirty="0">
              <a:solidFill>
                <a:srgbClr val="FF0000"/>
              </a:solidFill>
              <a:latin typeface="Courier10 BT"/>
            </a:endParaRP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color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{'apple': 'red', 'banana': 'yellow'}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color["apple"]   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#key</a:t>
            </a:r>
            <a:r>
              <a:rPr lang="ko-KR" altLang="en-US" sz="1600" dirty="0">
                <a:solidFill>
                  <a:srgbClr val="FF0000"/>
                </a:solidFill>
                <a:latin typeface="Courier10 BT"/>
              </a:rPr>
              <a:t>를 이용해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value </a:t>
            </a:r>
            <a:r>
              <a:rPr lang="ko-KR" altLang="en-US" sz="1600" dirty="0">
                <a:solidFill>
                  <a:srgbClr val="FF0000"/>
                </a:solidFill>
                <a:latin typeface="Courier10 BT"/>
              </a:rPr>
              <a:t>얻음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'red'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color[0]             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</a:t>
            </a:r>
            <a:r>
              <a:rPr lang="ko-KR" altLang="en-US" sz="1600" dirty="0">
                <a:solidFill>
                  <a:srgbClr val="FF0000"/>
                </a:solidFill>
                <a:latin typeface="Courier10 BT"/>
              </a:rPr>
              <a:t>인덱스는 지원하지 않음</a:t>
            </a:r>
            <a:endParaRPr lang="en-US" altLang="ko-KR" sz="1600" dirty="0">
              <a:solidFill>
                <a:srgbClr val="FF0000"/>
              </a:solidFill>
              <a:latin typeface="Courier10 BT"/>
            </a:endParaRPr>
          </a:p>
          <a:p>
            <a:pPr>
              <a:defRPr/>
            </a:pPr>
            <a:r>
              <a:rPr lang="en-US" altLang="ko-KR" sz="1600" dirty="0" err="1">
                <a:solidFill>
                  <a:srgbClr val="FF0000"/>
                </a:solidFill>
                <a:latin typeface="Courier10 BT"/>
              </a:rPr>
              <a:t>Traceback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 (most recent call last):</a:t>
            </a:r>
          </a:p>
          <a:p>
            <a:pPr>
              <a:defRPr/>
            </a:pP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  File "&lt;pyshell#85&gt;", line 1, in &lt;module&gt;</a:t>
            </a:r>
          </a:p>
          <a:p>
            <a:pPr>
              <a:defRPr/>
            </a:pP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    color[0]</a:t>
            </a:r>
          </a:p>
          <a:p>
            <a:pPr>
              <a:defRPr/>
            </a:pPr>
            <a:r>
              <a:rPr lang="en-US" altLang="ko-KR" sz="1600" dirty="0" err="1">
                <a:solidFill>
                  <a:srgbClr val="FF0000"/>
                </a:solidFill>
                <a:latin typeface="Courier10 BT"/>
              </a:rPr>
              <a:t>KeyError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: 0</a:t>
            </a:r>
            <a:endParaRPr lang="ko-KR" altLang="en-US" sz="1600" dirty="0">
              <a:solidFill>
                <a:srgbClr val="FF0000"/>
              </a:solidFill>
              <a:latin typeface="Courier10 B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사전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)</a:t>
            </a:r>
          </a:p>
        </p:txBody>
      </p:sp>
      <p:sp>
        <p:nvSpPr>
          <p:cNvPr id="3072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key:value</a:t>
            </a:r>
            <a:r>
              <a:rPr lang="ko-KR" altLang="en-US" sz="2000"/>
              <a:t>를 쌍 삽입</a:t>
            </a:r>
            <a:r>
              <a:rPr lang="en-US" altLang="ko-KR" sz="2000"/>
              <a:t>, </a:t>
            </a:r>
            <a:r>
              <a:rPr lang="ko-KR" altLang="en-US" sz="2000"/>
              <a:t>변경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</a:pPr>
            <a:r>
              <a:rPr lang="ko-KR" altLang="en-US" sz="2000"/>
              <a:t> 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</a:pP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2-</a:t>
            </a:r>
            <a:fld id="{4A6A69D1-9B75-4587-A8BD-7E0442D6982E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21</a:t>
            </a:fld>
            <a:endParaRPr lang="en-US" altLang="ko-KR" sz="1400"/>
          </a:p>
        </p:txBody>
      </p:sp>
      <p:sp>
        <p:nvSpPr>
          <p:cNvPr id="9" name="직사각형 8"/>
          <p:cNvSpPr/>
          <p:nvPr/>
        </p:nvSpPr>
        <p:spPr>
          <a:xfrm>
            <a:off x="660400" y="1228725"/>
            <a:ext cx="7431088" cy="2071688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color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{'apple': 'red', 'banana': 'yellow'}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color["cherry"] = "red"  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</a:t>
            </a:r>
            <a:r>
              <a:rPr lang="en-US" altLang="ko-KR" sz="1600" dirty="0" err="1">
                <a:solidFill>
                  <a:srgbClr val="FF0000"/>
                </a:solidFill>
                <a:latin typeface="Courier10 BT"/>
              </a:rPr>
              <a:t>key:value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Courier10 BT"/>
              </a:rPr>
              <a:t>쌍 삽입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color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{'apple': 'red', 'banana': 'yellow', 'cherry': 'red'}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color["apple"] = "green" 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#value </a:t>
            </a:r>
            <a:r>
              <a:rPr lang="ko-KR" altLang="en-US" sz="1600" dirty="0">
                <a:solidFill>
                  <a:srgbClr val="FF0000"/>
                </a:solidFill>
                <a:latin typeface="Courier10 BT"/>
              </a:rPr>
              <a:t>변경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color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{'apple': 'green', 'banana': 'yellow', 'cherry': 'red'}</a:t>
            </a:r>
            <a:endParaRPr lang="ko-KR" altLang="en-US" sz="1600" dirty="0">
              <a:solidFill>
                <a:schemeClr val="accent2"/>
              </a:solidFill>
              <a:latin typeface="Courier10 B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사전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)</a:t>
            </a:r>
          </a:p>
        </p:txBody>
      </p:sp>
      <p:sp>
        <p:nvSpPr>
          <p:cNvPr id="31747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 dirty="0"/>
              <a:t>items(): </a:t>
            </a:r>
            <a:r>
              <a:rPr lang="ko-KR" altLang="en-US" sz="2000" dirty="0"/>
              <a:t>사전의 모든 </a:t>
            </a:r>
            <a:r>
              <a:rPr lang="en-US" altLang="ko-KR" sz="2000" dirty="0" err="1"/>
              <a:t>key:value</a:t>
            </a:r>
            <a:r>
              <a:rPr lang="ko-KR" altLang="en-US" sz="2000" dirty="0"/>
              <a:t>를 </a:t>
            </a:r>
            <a:r>
              <a:rPr lang="ko-KR" altLang="en-US" sz="2000" dirty="0" err="1"/>
              <a:t>튜플</a:t>
            </a:r>
            <a:r>
              <a:rPr lang="ko-KR" altLang="en-US" sz="2000" dirty="0"/>
              <a:t> 반환</a:t>
            </a:r>
            <a:r>
              <a:rPr lang="en-US" altLang="ko-KR" sz="2000" dirty="0"/>
              <a:t>, keys():</a:t>
            </a:r>
            <a:r>
              <a:rPr lang="ko-KR" altLang="en-US" sz="2000" dirty="0"/>
              <a:t>키</a:t>
            </a:r>
            <a:r>
              <a:rPr lang="en-US" altLang="ko-KR" sz="2000" dirty="0"/>
              <a:t>, values():</a:t>
            </a:r>
            <a:r>
              <a:rPr lang="ko-KR" altLang="en-US" sz="2000" dirty="0"/>
              <a:t>값</a:t>
            </a:r>
            <a:endParaRPr lang="en-US" altLang="ko-KR" sz="2000" dirty="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latinLnBrk="1" hangingPunct="1">
              <a:spcBef>
                <a:spcPct val="20000"/>
              </a:spcBef>
            </a:pPr>
            <a:endParaRPr lang="en-US" altLang="ko-KR" sz="2000" dirty="0"/>
          </a:p>
          <a:p>
            <a:pPr eaLnBrk="1" latinLnBrk="1" hangingPunct="1">
              <a:spcBef>
                <a:spcPct val="20000"/>
              </a:spcBef>
            </a:pPr>
            <a:r>
              <a:rPr lang="ko-KR" altLang="en-US" sz="2000" dirty="0"/>
              <a:t> </a:t>
            </a:r>
            <a:endParaRPr lang="en-US" altLang="ko-KR" sz="2000" dirty="0"/>
          </a:p>
          <a:p>
            <a:pPr eaLnBrk="1" latinLnBrk="1" hangingPunct="1">
              <a:spcBef>
                <a:spcPct val="20000"/>
              </a:spcBef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2-</a:t>
            </a:r>
            <a:fld id="{7E3BB4A5-3F88-4DA2-B54D-436B7009EB51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22</a:t>
            </a:fld>
            <a:endParaRPr lang="en-US" altLang="ko-KR" sz="1400"/>
          </a:p>
        </p:txBody>
      </p:sp>
      <p:sp>
        <p:nvSpPr>
          <p:cNvPr id="9" name="직사각형 8"/>
          <p:cNvSpPr/>
          <p:nvPr/>
        </p:nvSpPr>
        <p:spPr>
          <a:xfrm>
            <a:off x="660400" y="1228725"/>
            <a:ext cx="7196138" cy="4465638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for c in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color.items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():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</a:t>
            </a:r>
            <a:r>
              <a:rPr lang="ko-KR" altLang="en-US" sz="1600" dirty="0">
                <a:solidFill>
                  <a:srgbClr val="FF0000"/>
                </a:solidFill>
                <a:latin typeface="Courier10 BT"/>
              </a:rPr>
              <a:t>사전의 모든 </a:t>
            </a:r>
            <a:r>
              <a:rPr lang="en-US" altLang="ko-KR" sz="1600" dirty="0" err="1">
                <a:solidFill>
                  <a:srgbClr val="FF0000"/>
                </a:solidFill>
                <a:latin typeface="Courier10 BT"/>
              </a:rPr>
              <a:t>key:value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 </a:t>
            </a:r>
            <a:r>
              <a:rPr lang="ko-KR" altLang="en-US" sz="1600" dirty="0" err="1">
                <a:solidFill>
                  <a:srgbClr val="FF0000"/>
                </a:solidFill>
                <a:latin typeface="Courier10 BT"/>
              </a:rPr>
              <a:t>튜플</a:t>
            </a:r>
            <a:endParaRPr lang="en-US" altLang="ko-KR" sz="1600" dirty="0">
              <a:solidFill>
                <a:srgbClr val="FF0000"/>
              </a:solidFill>
              <a:latin typeface="Courier10 BT"/>
            </a:endParaRP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	print(c)</a:t>
            </a:r>
          </a:p>
          <a:p>
            <a:pPr>
              <a:defRPr/>
            </a:pPr>
            <a:endParaRPr lang="en-US" altLang="ko-KR" sz="1600" dirty="0">
              <a:solidFill>
                <a:schemeClr val="tx1"/>
              </a:solidFill>
              <a:latin typeface="Courier10 BT"/>
            </a:endParaRP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('apple', 'green')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('banana', 'yellow')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('cherry', 'red')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for k, v in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color.items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():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</a:t>
            </a:r>
            <a:r>
              <a:rPr lang="ko-KR" altLang="en-US" sz="1600" dirty="0">
                <a:solidFill>
                  <a:srgbClr val="FF0000"/>
                </a:solidFill>
                <a:latin typeface="Courier10 BT"/>
              </a:rPr>
              <a:t>사전의 모든 </a:t>
            </a:r>
            <a:r>
              <a:rPr lang="en-US" altLang="ko-KR" sz="1600" dirty="0" err="1">
                <a:solidFill>
                  <a:srgbClr val="FF0000"/>
                </a:solidFill>
                <a:latin typeface="Courier10 BT"/>
              </a:rPr>
              <a:t>key:value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 </a:t>
            </a:r>
            <a:r>
              <a:rPr lang="ko-KR" altLang="en-US" sz="1600" dirty="0" err="1">
                <a:solidFill>
                  <a:srgbClr val="FF0000"/>
                </a:solidFill>
                <a:latin typeface="Courier10 BT"/>
              </a:rPr>
              <a:t>튜플</a:t>
            </a:r>
            <a:endParaRPr lang="en-US" altLang="ko-KR" sz="1600" dirty="0">
              <a:solidFill>
                <a:schemeClr val="tx1"/>
              </a:solidFill>
              <a:latin typeface="Courier10 BT"/>
            </a:endParaRP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	print(k, v)</a:t>
            </a:r>
          </a:p>
          <a:p>
            <a:pPr>
              <a:defRPr/>
            </a:pPr>
            <a:endParaRPr lang="en-US" altLang="ko-KR" sz="1600" dirty="0">
              <a:solidFill>
                <a:schemeClr val="tx1"/>
              </a:solidFill>
              <a:latin typeface="Courier10 BT"/>
            </a:endParaRP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apple green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banana yellow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cherry red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for k in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color.keys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(): 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</a:t>
            </a:r>
            <a:r>
              <a:rPr lang="ko-KR" altLang="en-US" sz="1600" dirty="0">
                <a:solidFill>
                  <a:srgbClr val="FF0000"/>
                </a:solidFill>
                <a:latin typeface="Courier10 BT"/>
              </a:rPr>
              <a:t>사전의 모든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key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	print(k)</a:t>
            </a:r>
          </a:p>
          <a:p>
            <a:pPr>
              <a:defRPr/>
            </a:pPr>
            <a:endParaRPr lang="en-US" altLang="ko-KR" sz="1600" dirty="0">
              <a:solidFill>
                <a:schemeClr val="tx1"/>
              </a:solidFill>
              <a:latin typeface="Courier10 BT"/>
            </a:endParaRP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apple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banana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cherry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757488" y="4851400"/>
            <a:ext cx="6386512" cy="13350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for </a:t>
            </a:r>
            <a:r>
              <a:rPr lang="en-US" altLang="ko-KR" sz="1600" dirty="0" smtClean="0">
                <a:solidFill>
                  <a:schemeClr val="tx1"/>
                </a:solidFill>
                <a:latin typeface="Courier10 BT"/>
              </a:rPr>
              <a:t>k, v 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in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color.values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():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</a:t>
            </a:r>
            <a:r>
              <a:rPr lang="ko-KR" altLang="en-US" sz="1600" dirty="0">
                <a:solidFill>
                  <a:srgbClr val="FF0000"/>
                </a:solidFill>
                <a:latin typeface="Courier10 BT"/>
              </a:rPr>
              <a:t>사전의 모든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value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	print(v)	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green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yellow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red</a:t>
            </a:r>
            <a:endParaRPr lang="ko-KR" altLang="en-US" sz="1600" dirty="0">
              <a:solidFill>
                <a:schemeClr val="accent2"/>
              </a:solidFill>
              <a:latin typeface="Courier10 B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사전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)</a:t>
            </a:r>
          </a:p>
        </p:txBody>
      </p:sp>
      <p:sp>
        <p:nvSpPr>
          <p:cNvPr id="3277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del : key:value 1</a:t>
            </a:r>
            <a:r>
              <a:rPr lang="ko-KR" altLang="en-US" sz="2000"/>
              <a:t>개 삭제</a:t>
            </a:r>
            <a:r>
              <a:rPr lang="en-US" altLang="ko-KR" sz="2000"/>
              <a:t>, clear(): </a:t>
            </a:r>
            <a:r>
              <a:rPr lang="ko-KR" altLang="en-US" sz="2000"/>
              <a:t>모두 삭제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자료형을 섞어서 사용 가능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</a:pPr>
            <a:r>
              <a:rPr lang="ko-KR" altLang="en-US" sz="2000"/>
              <a:t> 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</a:pP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2-</a:t>
            </a:r>
            <a:fld id="{F13FE8A7-DD06-48F8-B8C8-A892AC544A6E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23</a:t>
            </a:fld>
            <a:endParaRPr lang="en-US" altLang="ko-KR" sz="1400"/>
          </a:p>
        </p:txBody>
      </p:sp>
      <p:sp>
        <p:nvSpPr>
          <p:cNvPr id="9" name="직사각형 8"/>
          <p:cNvSpPr/>
          <p:nvPr/>
        </p:nvSpPr>
        <p:spPr>
          <a:xfrm>
            <a:off x="660400" y="1228725"/>
            <a:ext cx="5616575" cy="1974850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&gt;&gt;&gt; color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{'apple': 'green', 'banana': 'yellow', 'cherry': 'red'}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&gt;&gt;&gt; del color['cherry']  </a:t>
            </a:r>
            <a:r>
              <a:rPr lang="en-US" altLang="ko-KR" sz="1600" dirty="0">
                <a:solidFill>
                  <a:srgbClr val="FF0000"/>
                </a:solidFill>
              </a:rPr>
              <a:t>#</a:t>
            </a:r>
            <a:r>
              <a:rPr lang="en-US" altLang="ko-KR" sz="1600" dirty="0" err="1">
                <a:solidFill>
                  <a:srgbClr val="FF0000"/>
                </a:solidFill>
              </a:rPr>
              <a:t>key:value</a:t>
            </a:r>
            <a:r>
              <a:rPr lang="en-US" altLang="ko-KR" sz="1600" dirty="0">
                <a:solidFill>
                  <a:srgbClr val="FF0000"/>
                </a:solidFill>
              </a:rPr>
              <a:t> 1</a:t>
            </a:r>
            <a:r>
              <a:rPr lang="ko-KR" altLang="en-US" sz="1600" dirty="0">
                <a:solidFill>
                  <a:srgbClr val="FF0000"/>
                </a:solidFill>
              </a:rPr>
              <a:t>개 삭제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&gt;&gt;&gt; color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{'apple': 'green', 'banana': 'yellow'}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</a:rPr>
              <a:t>color.clear</a:t>
            </a:r>
            <a:r>
              <a:rPr lang="en-US" altLang="ko-KR" sz="1600" dirty="0">
                <a:solidFill>
                  <a:schemeClr val="tx1"/>
                </a:solidFill>
              </a:rPr>
              <a:t>()  </a:t>
            </a:r>
            <a:r>
              <a:rPr lang="en-US" altLang="ko-KR" sz="1600" dirty="0">
                <a:solidFill>
                  <a:srgbClr val="FF0000"/>
                </a:solidFill>
              </a:rPr>
              <a:t>#</a:t>
            </a:r>
            <a:r>
              <a:rPr lang="ko-KR" altLang="en-US" sz="1600" dirty="0">
                <a:solidFill>
                  <a:srgbClr val="FF0000"/>
                </a:solidFill>
              </a:rPr>
              <a:t>모두 삭제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&gt;&gt;&gt; color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{}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57225" y="3800475"/>
            <a:ext cx="5616575" cy="1614488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&gt;&gt;&gt; {'age':40.5, 'job':[1,2,3], 'name':{'kim':2,'cho':1}}  #</a:t>
            </a:r>
            <a:r>
              <a:rPr lang="ko-KR" altLang="en-US" sz="1600" dirty="0">
                <a:solidFill>
                  <a:schemeClr val="tx1"/>
                </a:solidFill>
              </a:rPr>
              <a:t>사전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</a:rPr>
              <a:t>{'name': {'</a:t>
            </a:r>
            <a:r>
              <a:rPr lang="en-US" altLang="ko-KR" sz="1600" dirty="0" err="1">
                <a:solidFill>
                  <a:schemeClr val="accent2"/>
                </a:solidFill>
              </a:rPr>
              <a:t>cho</a:t>
            </a:r>
            <a:r>
              <a:rPr lang="en-US" altLang="ko-KR" sz="1600" dirty="0">
                <a:solidFill>
                  <a:schemeClr val="accent2"/>
                </a:solidFill>
              </a:rPr>
              <a:t>': 1, '</a:t>
            </a:r>
            <a:r>
              <a:rPr lang="en-US" altLang="ko-KR" sz="1600" dirty="0" err="1">
                <a:solidFill>
                  <a:schemeClr val="accent2"/>
                </a:solidFill>
              </a:rPr>
              <a:t>kim</a:t>
            </a:r>
            <a:r>
              <a:rPr lang="en-US" altLang="ko-KR" sz="1600" dirty="0">
                <a:solidFill>
                  <a:schemeClr val="accent2"/>
                </a:solidFill>
              </a:rPr>
              <a:t>': 2}, 'job': [1, 2, 3], 'age': 40.5}</a:t>
            </a:r>
          </a:p>
          <a:p>
            <a:pPr>
              <a:defRPr/>
            </a:pPr>
            <a:endParaRPr lang="en-US" altLang="ko-KR" sz="16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&gt;&gt;&gt; [1,2,3, ('green'), {'apple':1}]                                    #</a:t>
            </a:r>
            <a:r>
              <a:rPr lang="ko-KR" altLang="en-US" sz="1600" dirty="0">
                <a:solidFill>
                  <a:schemeClr val="tx1"/>
                </a:solidFill>
              </a:rPr>
              <a:t>리스트</a:t>
            </a:r>
            <a:endParaRPr lang="en-US" altLang="ko-KR" sz="16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</a:rPr>
              <a:t>[1, 2, 3, 'green', {'apple': 1}]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부울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bool</a:t>
            </a:r>
            <a:r>
              <a:rPr lang="en-US" altLang="ko-KR" dirty="0" smtClean="0"/>
              <a:t>)</a:t>
            </a:r>
          </a:p>
        </p:txBody>
      </p:sp>
      <p:sp>
        <p:nvSpPr>
          <p:cNvPr id="33795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 dirty="0"/>
              <a:t>True, </a:t>
            </a:r>
            <a:r>
              <a:rPr lang="en-US" altLang="ko-KR" sz="2000" dirty="0" smtClean="0"/>
              <a:t>False</a:t>
            </a:r>
            <a:r>
              <a:rPr lang="ko-KR" altLang="en-US" sz="2000" dirty="0" smtClean="0"/>
              <a:t>로 나타내는 </a:t>
            </a:r>
            <a:r>
              <a:rPr lang="ko-KR" altLang="en-US" sz="2000" dirty="0" err="1"/>
              <a:t>자료형</a:t>
            </a:r>
            <a:endParaRPr lang="en-US" altLang="ko-KR" sz="2000" dirty="0"/>
          </a:p>
          <a:p>
            <a:pPr eaLnBrk="1" latinLnBrk="1" hangingPunct="1">
              <a:spcBef>
                <a:spcPct val="20000"/>
              </a:spcBef>
            </a:pPr>
            <a:endParaRPr lang="en-US" altLang="ko-KR" sz="2000" dirty="0"/>
          </a:p>
          <a:p>
            <a:pPr eaLnBrk="1" latinLnBrk="1" hangingPunct="1">
              <a:spcBef>
                <a:spcPct val="20000"/>
              </a:spcBef>
            </a:pPr>
            <a:endParaRPr lang="en-US" altLang="ko-KR" sz="2000" dirty="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 dirty="0" err="1"/>
              <a:t>비교연산</a:t>
            </a:r>
            <a:r>
              <a:rPr lang="en-US" altLang="ko-KR" sz="2000" dirty="0"/>
              <a:t>(&gt;,&lt;,==,!=,&gt;=,&lt;=), </a:t>
            </a:r>
            <a:r>
              <a:rPr lang="ko-KR" altLang="en-US" sz="2000" dirty="0" err="1"/>
              <a:t>논리연산</a:t>
            </a:r>
            <a:r>
              <a:rPr lang="en-US" altLang="ko-KR" sz="2000" dirty="0"/>
              <a:t>(and&amp;, or|, not)</a:t>
            </a:r>
          </a:p>
          <a:p>
            <a:pPr eaLnBrk="1" latinLnBrk="1" hangingPunct="1">
              <a:spcBef>
                <a:spcPct val="20000"/>
              </a:spcBef>
            </a:pPr>
            <a:r>
              <a:rPr lang="ko-KR" altLang="en-US" sz="2000" dirty="0"/>
              <a:t> </a:t>
            </a:r>
            <a:endParaRPr lang="en-US" altLang="ko-KR" sz="2000" dirty="0"/>
          </a:p>
          <a:p>
            <a:pPr eaLnBrk="1" latinLnBrk="1" hangingPunct="1">
              <a:spcBef>
                <a:spcPct val="20000"/>
              </a:spcBef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2-</a:t>
            </a:r>
            <a:fld id="{13C5D4BE-F9B5-4302-87E4-224C336F57A4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24</a:t>
            </a:fld>
            <a:endParaRPr lang="en-US" altLang="ko-KR" sz="1400"/>
          </a:p>
        </p:txBody>
      </p:sp>
      <p:sp>
        <p:nvSpPr>
          <p:cNvPr id="9" name="직사각형 8"/>
          <p:cNvSpPr/>
          <p:nvPr/>
        </p:nvSpPr>
        <p:spPr>
          <a:xfrm>
            <a:off x="660400" y="1228725"/>
            <a:ext cx="5616575" cy="717550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isRight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 = False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type(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isRight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&lt;class '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bool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'&gt;</a:t>
            </a:r>
            <a:endParaRPr lang="ko-KR" altLang="en-US" sz="1600" dirty="0">
              <a:solidFill>
                <a:schemeClr val="accent2"/>
              </a:solidFill>
              <a:latin typeface="Courier10 B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57225" y="2354263"/>
            <a:ext cx="5616575" cy="3859212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1 &lt; 2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True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1 != 2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True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1 == 2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False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True and False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False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True &amp; True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True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True or False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True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False | False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False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not True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False</a:t>
            </a:r>
            <a:endParaRPr lang="ko-KR" altLang="en-US" sz="1600" dirty="0">
              <a:solidFill>
                <a:schemeClr val="accent2"/>
              </a:solidFill>
              <a:latin typeface="Courier10 B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부울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bool</a:t>
            </a:r>
            <a:r>
              <a:rPr lang="en-US" altLang="ko-KR" dirty="0" smtClean="0"/>
              <a:t>)</a:t>
            </a:r>
          </a:p>
        </p:txBody>
      </p:sp>
      <p:sp>
        <p:nvSpPr>
          <p:cNvPr id="34819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0 : False, </a:t>
            </a:r>
            <a:r>
              <a:rPr lang="en-US" altLang="ko-KR" sz="2000">
                <a:solidFill>
                  <a:schemeClr val="accent2"/>
                </a:solidFill>
              </a:rPr>
              <a:t>non-zero : True</a:t>
            </a:r>
            <a:r>
              <a:rPr lang="en-US" altLang="ko-KR" sz="2000"/>
              <a:t>, </a:t>
            </a:r>
            <a:r>
              <a:rPr lang="ko-KR" altLang="en-US" sz="2000"/>
              <a:t>빈문자열</a:t>
            </a:r>
            <a:r>
              <a:rPr lang="en-US" altLang="ko-KR" sz="2000"/>
              <a:t>: False, None : False</a:t>
            </a:r>
          </a:p>
          <a:p>
            <a:pPr eaLnBrk="1" latinLnBrk="1" hangingPunct="1">
              <a:spcBef>
                <a:spcPct val="20000"/>
              </a:spcBef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</a:pPr>
            <a:r>
              <a:rPr lang="ko-KR" altLang="en-US" sz="2000"/>
              <a:t> 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</a:pP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2-</a:t>
            </a:r>
            <a:fld id="{9661D59D-491B-456F-A17C-4E5F0CBA1E0E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25</a:t>
            </a:fld>
            <a:endParaRPr lang="en-US" altLang="ko-KR" sz="1400"/>
          </a:p>
        </p:txBody>
      </p:sp>
      <p:sp>
        <p:nvSpPr>
          <p:cNvPr id="6" name="직사각형 5"/>
          <p:cNvSpPr/>
          <p:nvPr/>
        </p:nvSpPr>
        <p:spPr>
          <a:xfrm>
            <a:off x="612775" y="1271588"/>
            <a:ext cx="5616575" cy="2276475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bool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(0) 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 0 : False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False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bool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(-1) 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#non-zero : True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True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bool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('test')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</a:t>
            </a:r>
            <a:r>
              <a:rPr lang="ko-KR" altLang="en-US" sz="1600" dirty="0">
                <a:solidFill>
                  <a:srgbClr val="FF0000"/>
                </a:solidFill>
                <a:latin typeface="Courier10 BT"/>
              </a:rPr>
              <a:t>빈 문자열이 아니면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True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True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bool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(None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)   #None : False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False</a:t>
            </a:r>
            <a:endParaRPr lang="ko-KR" altLang="en-US" sz="1600" dirty="0">
              <a:solidFill>
                <a:schemeClr val="accent2"/>
              </a:solidFill>
              <a:latin typeface="Courier10 B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얕은 복사와 깊은 복사</a:t>
            </a:r>
            <a:endParaRPr lang="en-US" altLang="ko-KR" dirty="0" smtClean="0"/>
          </a:p>
        </p:txBody>
      </p:sp>
      <p:sp>
        <p:nvSpPr>
          <p:cNvPr id="3584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파이썬의 모든 변수는 해당 객체의 주소</a:t>
            </a:r>
            <a:r>
              <a:rPr lang="en-US" altLang="ko-KR" sz="2000"/>
              <a:t>(</a:t>
            </a:r>
            <a:r>
              <a:rPr lang="ko-KR" altLang="en-US" sz="2000"/>
              <a:t>레퍼런스</a:t>
            </a:r>
            <a:r>
              <a:rPr lang="en-US" altLang="ko-KR" sz="2000"/>
              <a:t>)</a:t>
            </a:r>
            <a:r>
              <a:rPr lang="ko-KR" altLang="en-US" sz="2000"/>
              <a:t>를 갖음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강제 객체 복사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</a:pPr>
            <a:r>
              <a:rPr lang="ko-KR" altLang="en-US" sz="2000"/>
              <a:t> 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</a:pP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2-</a:t>
            </a:r>
            <a:fld id="{4C86C505-7BDC-4762-BF62-87417A218B7B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26</a:t>
            </a:fld>
            <a:endParaRPr lang="en-US" altLang="ko-KR" sz="1400"/>
          </a:p>
        </p:txBody>
      </p:sp>
      <p:sp>
        <p:nvSpPr>
          <p:cNvPr id="6" name="직사각형 5"/>
          <p:cNvSpPr/>
          <p:nvPr/>
        </p:nvSpPr>
        <p:spPr>
          <a:xfrm>
            <a:off x="696913" y="1166813"/>
            <a:ext cx="7518400" cy="2276475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a = [1, 2, 3]  	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</a:t>
            </a:r>
            <a:r>
              <a:rPr lang="ko-KR" altLang="en-US" sz="1600" dirty="0">
                <a:solidFill>
                  <a:srgbClr val="FF0000"/>
                </a:solidFill>
                <a:latin typeface="Courier10 BT"/>
              </a:rPr>
              <a:t>리스트 변수 생성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b = a             </a:t>
            </a:r>
            <a:r>
              <a:rPr lang="en-US" altLang="ko-KR" sz="1600" dirty="0" smtClean="0">
                <a:solidFill>
                  <a:srgbClr val="FF0000"/>
                </a:solidFill>
                <a:latin typeface="Courier10 BT"/>
              </a:rPr>
              <a:t>#</a:t>
            </a:r>
            <a:r>
              <a:rPr lang="ko-KR" altLang="en-US" sz="1600" dirty="0">
                <a:solidFill>
                  <a:srgbClr val="FF0000"/>
                </a:solidFill>
                <a:latin typeface="Courier10 BT"/>
              </a:rPr>
              <a:t>리스트 객체의 주소 복사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a[0] = 38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a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[38, 2, 3]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b             	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</a:t>
            </a:r>
            <a:r>
              <a:rPr lang="ko-KR" altLang="en-US" sz="1600" dirty="0">
                <a:solidFill>
                  <a:srgbClr val="FF0000"/>
                </a:solidFill>
                <a:latin typeface="Courier10 BT"/>
              </a:rPr>
              <a:t>동일한 리스트 객체를 공유</a:t>
            </a:r>
            <a:endParaRPr lang="en-US" altLang="ko-KR" sz="1600" dirty="0">
              <a:solidFill>
                <a:srgbClr val="FF0000"/>
              </a:solidFill>
              <a:latin typeface="Courier10 BT"/>
            </a:endParaRP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[38, 2, 3]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&gt;&gt;&gt; id(a), id(b)   	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#id(): </a:t>
            </a:r>
            <a:r>
              <a:rPr lang="ko-KR" altLang="en-US" sz="1600" dirty="0">
                <a:solidFill>
                  <a:srgbClr val="FF0000"/>
                </a:solidFill>
                <a:latin typeface="Courier10 BT"/>
              </a:rPr>
              <a:t>객체의 고유한 아이디 반환</a:t>
            </a:r>
            <a:endParaRPr lang="en-US" altLang="ko-KR" sz="1600" dirty="0">
              <a:solidFill>
                <a:schemeClr val="accent2"/>
              </a:solidFill>
              <a:latin typeface="Courier10 BT"/>
            </a:endParaRP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(51708616, 51708616)</a:t>
            </a:r>
            <a:endParaRPr lang="ko-KR" altLang="en-US" sz="1600" dirty="0">
              <a:solidFill>
                <a:schemeClr val="accent2"/>
              </a:solidFill>
              <a:latin typeface="Courier10 BT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66750" y="3763963"/>
            <a:ext cx="7518400" cy="2276475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a = [1, 2, 3]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b = a[:]         </a:t>
            </a:r>
            <a:r>
              <a:rPr lang="en-US" altLang="ko-KR" sz="1600" dirty="0" smtClean="0">
                <a:solidFill>
                  <a:srgbClr val="FF0000"/>
                </a:solidFill>
                <a:latin typeface="Courier10 BT"/>
              </a:rPr>
              <a:t>#</a:t>
            </a:r>
            <a:r>
              <a:rPr lang="ko-KR" altLang="en-US" sz="1600" dirty="0">
                <a:solidFill>
                  <a:srgbClr val="FF0000"/>
                </a:solidFill>
                <a:latin typeface="Courier10 BT"/>
              </a:rPr>
              <a:t>강제 객체 복사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&gt;&gt;&gt; id(a), id(b)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(51708808, 51708552)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a[0] = 38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a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[38, 2, 3]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b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[1, 2, 3]</a:t>
            </a:r>
            <a:endParaRPr lang="ko-KR" altLang="en-US" sz="1600" dirty="0">
              <a:solidFill>
                <a:schemeClr val="accent2"/>
              </a:solidFill>
              <a:latin typeface="Courier10 B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얕은 복사와 깊은 복사</a:t>
            </a:r>
            <a:endParaRPr lang="en-US" altLang="ko-KR" dirty="0" smtClean="0"/>
          </a:p>
        </p:txBody>
      </p:sp>
      <p:sp>
        <p:nvSpPr>
          <p:cNvPr id="36867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copy </a:t>
            </a:r>
            <a:r>
              <a:rPr lang="ko-KR" altLang="en-US" sz="2000"/>
              <a:t>모듈</a:t>
            </a:r>
            <a:r>
              <a:rPr lang="en-US" altLang="ko-KR" sz="2000"/>
              <a:t>, copy()</a:t>
            </a:r>
            <a:r>
              <a:rPr lang="ko-KR" altLang="en-US" sz="2000"/>
              <a:t>함수</a:t>
            </a:r>
            <a:r>
              <a:rPr lang="en-US" altLang="ko-KR" sz="2000"/>
              <a:t>: </a:t>
            </a:r>
            <a:r>
              <a:rPr lang="ko-KR" altLang="en-US" sz="2000"/>
              <a:t>주소</a:t>
            </a:r>
            <a:r>
              <a:rPr lang="en-US" altLang="ko-KR" sz="2000"/>
              <a:t>(</a:t>
            </a:r>
            <a:r>
              <a:rPr lang="ko-KR" altLang="en-US" sz="2000"/>
              <a:t>얕은</a:t>
            </a:r>
            <a:r>
              <a:rPr lang="en-US" altLang="ko-KR" sz="2000"/>
              <a:t>)</a:t>
            </a:r>
            <a:r>
              <a:rPr lang="ko-KR" altLang="en-US" sz="2000"/>
              <a:t>복사</a:t>
            </a:r>
            <a:r>
              <a:rPr lang="en-US" altLang="ko-KR" sz="2000"/>
              <a:t>, deepcopy(): </a:t>
            </a:r>
            <a:r>
              <a:rPr lang="ko-KR" altLang="en-US" sz="2000"/>
              <a:t>객체</a:t>
            </a:r>
            <a:r>
              <a:rPr lang="en-US" altLang="ko-KR" sz="2000"/>
              <a:t>(</a:t>
            </a:r>
            <a:r>
              <a:rPr lang="ko-KR" altLang="en-US" sz="2000"/>
              <a:t>깊은</a:t>
            </a:r>
            <a:r>
              <a:rPr lang="en-US" altLang="ko-KR" sz="2000"/>
              <a:t>)</a:t>
            </a:r>
            <a:r>
              <a:rPr lang="ko-KR" altLang="en-US" sz="2000"/>
              <a:t>복사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</a:pPr>
            <a:r>
              <a:rPr lang="ko-KR" altLang="en-US" sz="2000"/>
              <a:t> 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</a:pP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2-</a:t>
            </a:r>
            <a:fld id="{1A6501E0-AD3E-4028-8FF2-BA53944B0914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27</a:t>
            </a:fld>
            <a:endParaRPr lang="en-US" altLang="ko-KR" sz="1400"/>
          </a:p>
        </p:txBody>
      </p:sp>
      <p:sp>
        <p:nvSpPr>
          <p:cNvPr id="6" name="직사각형 5"/>
          <p:cNvSpPr/>
          <p:nvPr/>
        </p:nvSpPr>
        <p:spPr>
          <a:xfrm>
            <a:off x="696913" y="1166813"/>
            <a:ext cx="7269162" cy="4144962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</a:t>
            </a: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 import copy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a = [1, 2, 3]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</a:t>
            </a: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b = </a:t>
            </a:r>
            <a:r>
              <a:rPr lang="en-US" altLang="ko-KR" sz="1600" dirty="0" err="1">
                <a:solidFill>
                  <a:schemeClr val="accent2"/>
                </a:solidFill>
                <a:latin typeface="Courier10 BT"/>
              </a:rPr>
              <a:t>copy.deepcopy</a:t>
            </a: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(a) 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 </a:t>
            </a:r>
            <a:r>
              <a:rPr lang="ko-KR" altLang="en-US" sz="1600" dirty="0">
                <a:solidFill>
                  <a:srgbClr val="FF0000"/>
                </a:solidFill>
                <a:latin typeface="Courier10 BT"/>
              </a:rPr>
              <a:t>객체 깊은 복사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a[0] = 38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a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[38, 2, 3]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b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[1, 2, 3]</a:t>
            </a:r>
          </a:p>
          <a:p>
            <a:pPr>
              <a:defRPr/>
            </a:pPr>
            <a:endParaRPr lang="en-US" altLang="ko-KR" sz="1600" dirty="0">
              <a:solidFill>
                <a:schemeClr val="tx1"/>
              </a:solidFill>
              <a:latin typeface="Courier10 BT"/>
            </a:endParaRP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a = [1, [2, 3]]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cp_a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copy.copy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(a)     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</a:t>
            </a:r>
            <a:r>
              <a:rPr lang="ko-KR" altLang="en-US" sz="1600" dirty="0">
                <a:solidFill>
                  <a:srgbClr val="FF0000"/>
                </a:solidFill>
                <a:latin typeface="Courier10 BT"/>
              </a:rPr>
              <a:t>얕은 복사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[2,3]</a:t>
            </a:r>
            <a:r>
              <a:rPr lang="ko-KR" altLang="en-US" sz="1600" dirty="0">
                <a:solidFill>
                  <a:srgbClr val="FF0000"/>
                </a:solidFill>
                <a:latin typeface="Courier10 BT"/>
              </a:rPr>
              <a:t>만 공유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dcp_a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copy.deepcopy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(a) 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#</a:t>
            </a:r>
            <a:r>
              <a:rPr lang="ko-KR" altLang="en-US" sz="1600" dirty="0">
                <a:solidFill>
                  <a:srgbClr val="FF0000"/>
                </a:solidFill>
                <a:latin typeface="Courier10 BT"/>
              </a:rPr>
              <a:t>깊은 복사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&gt;&gt;&gt; id(a), id(</a:t>
            </a:r>
            <a:r>
              <a:rPr lang="en-US" altLang="ko-KR" sz="1600" dirty="0" err="1">
                <a:solidFill>
                  <a:schemeClr val="accent2"/>
                </a:solidFill>
                <a:latin typeface="Courier10 BT"/>
              </a:rPr>
              <a:t>cp_a</a:t>
            </a: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), id(</a:t>
            </a:r>
            <a:r>
              <a:rPr lang="en-US" altLang="ko-KR" sz="1600" dirty="0" err="1">
                <a:solidFill>
                  <a:schemeClr val="accent2"/>
                </a:solidFill>
                <a:latin typeface="Courier10 BT"/>
              </a:rPr>
              <a:t>dcp_a</a:t>
            </a: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(51630728, 51630600, 51709320)</a:t>
            </a:r>
          </a:p>
          <a:p>
            <a:pPr>
              <a:defRPr/>
            </a:pPr>
            <a:endParaRPr lang="en-US" altLang="ko-KR" sz="1600" dirty="0">
              <a:solidFill>
                <a:schemeClr val="tx1"/>
              </a:solidFill>
              <a:latin typeface="Courier10 BT"/>
            </a:endParaRP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&gt;&gt;&gt; id(a[1]), id(</a:t>
            </a:r>
            <a:r>
              <a:rPr lang="en-US" altLang="ko-KR" sz="1600" dirty="0" err="1">
                <a:solidFill>
                  <a:schemeClr val="accent2"/>
                </a:solidFill>
                <a:latin typeface="Courier10 BT"/>
              </a:rPr>
              <a:t>cp_a</a:t>
            </a: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[1]), id(</a:t>
            </a:r>
            <a:r>
              <a:rPr lang="en-US" altLang="ko-KR" sz="1600" dirty="0" err="1">
                <a:solidFill>
                  <a:schemeClr val="accent2"/>
                </a:solidFill>
                <a:latin typeface="Courier10 BT"/>
              </a:rPr>
              <a:t>dcp_a</a:t>
            </a: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[1])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(51709000, 51709000, 51708616)</a:t>
            </a:r>
            <a:endParaRPr lang="ko-KR" altLang="en-US" sz="1600" dirty="0">
              <a:solidFill>
                <a:schemeClr val="accent2"/>
              </a:solidFill>
              <a:latin typeface="Courier10 B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변수명</a:t>
            </a:r>
            <a:endParaRPr lang="en-US" altLang="ko-KR" dirty="0" smtClean="0"/>
          </a:p>
        </p:txBody>
      </p:sp>
      <p:sp>
        <p:nvSpPr>
          <p:cNvPr id="1229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문자</a:t>
            </a:r>
            <a:r>
              <a:rPr lang="en-US" altLang="ko-KR" sz="2000"/>
              <a:t>, </a:t>
            </a:r>
            <a:r>
              <a:rPr lang="ko-KR" altLang="en-US" sz="2000"/>
              <a:t>숫자</a:t>
            </a:r>
            <a:r>
              <a:rPr lang="en-US" altLang="ko-KR" sz="2000"/>
              <a:t>, </a:t>
            </a:r>
            <a:r>
              <a:rPr lang="ko-KR" altLang="en-US" sz="2000"/>
              <a:t>밑줄</a:t>
            </a:r>
            <a:r>
              <a:rPr lang="en-US" altLang="ko-KR" sz="2000"/>
              <a:t>(_)</a:t>
            </a:r>
            <a:r>
              <a:rPr lang="ko-KR" altLang="en-US" sz="2000"/>
              <a:t>로 구성</a:t>
            </a:r>
            <a:r>
              <a:rPr lang="en-US" altLang="ko-KR" sz="2000"/>
              <a:t>, </a:t>
            </a:r>
            <a:r>
              <a:rPr lang="ko-KR" altLang="en-US" sz="2000"/>
              <a:t>숫자는 처음에 나올 수 없음</a:t>
            </a:r>
            <a:r>
              <a:rPr lang="en-US" altLang="ko-KR" sz="2000"/>
              <a:t>.</a:t>
            </a:r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대소문자를 구분</a:t>
            </a:r>
            <a:r>
              <a:rPr lang="en-US" altLang="ko-KR" sz="2000"/>
              <a:t>.</a:t>
            </a:r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예약어 사용 불가</a:t>
            </a:r>
            <a:r>
              <a:rPr lang="en-US" altLang="ko-KR" sz="2000"/>
              <a:t>.</a:t>
            </a:r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Tuple, List </a:t>
            </a:r>
            <a:r>
              <a:rPr lang="ko-KR" altLang="en-US" sz="2000"/>
              <a:t>치환</a:t>
            </a: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2-</a:t>
            </a:r>
            <a:fld id="{FDD0A83D-582F-4E4D-953E-5875F97BA59F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3</a:t>
            </a:fld>
            <a:endParaRPr lang="en-US" altLang="ko-KR" sz="1400"/>
          </a:p>
        </p:txBody>
      </p:sp>
      <p:sp>
        <p:nvSpPr>
          <p:cNvPr id="6" name="직사각형 5"/>
          <p:cNvSpPr/>
          <p:nvPr/>
        </p:nvSpPr>
        <p:spPr>
          <a:xfrm>
            <a:off x="725488" y="1581150"/>
            <a:ext cx="5646737" cy="1655763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friend = 10</a:t>
            </a:r>
            <a:br>
              <a:rPr lang="en-US" altLang="ko-KR" sz="1600" dirty="0">
                <a:solidFill>
                  <a:schemeClr val="tx1"/>
                </a:solidFill>
                <a:latin typeface="Courier10 BT"/>
              </a:rPr>
            </a:b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Friend = 1</a:t>
            </a:r>
            <a:br>
              <a:rPr lang="en-US" altLang="ko-KR" sz="1600" dirty="0">
                <a:solidFill>
                  <a:schemeClr val="tx1"/>
                </a:solidFill>
                <a:latin typeface="Courier10 BT"/>
              </a:rPr>
            </a:b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friend</a:t>
            </a:r>
            <a:br>
              <a:rPr lang="en-US" altLang="ko-KR" sz="1600" dirty="0">
                <a:solidFill>
                  <a:schemeClr val="tx1"/>
                </a:solidFill>
                <a:latin typeface="Courier10 BT"/>
              </a:rPr>
            </a:b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10</a:t>
            </a:r>
            <a:br>
              <a:rPr lang="en-US" altLang="ko-KR" sz="1600" dirty="0">
                <a:solidFill>
                  <a:schemeClr val="tx1"/>
                </a:solidFill>
                <a:latin typeface="Courier10 BT"/>
              </a:rPr>
            </a:b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Friend</a:t>
            </a:r>
            <a:br>
              <a:rPr lang="en-US" altLang="ko-KR" sz="1600" dirty="0">
                <a:solidFill>
                  <a:schemeClr val="tx1"/>
                </a:solidFill>
                <a:latin typeface="Courier10 BT"/>
              </a:rPr>
            </a:b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1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25488" y="3779838"/>
            <a:ext cx="5646737" cy="711200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&gt;&gt;&gt; for = 1</a:t>
            </a:r>
          </a:p>
          <a:p>
            <a:pPr>
              <a:defRPr/>
            </a:pPr>
            <a:r>
              <a:rPr lang="en-US" altLang="ko-KR" sz="1600" dirty="0" err="1">
                <a:solidFill>
                  <a:srgbClr val="FF0000"/>
                </a:solidFill>
                <a:latin typeface="Courier10 BT"/>
              </a:rPr>
              <a:t>SyntaxError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: invalid syntax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25488" y="4886325"/>
            <a:ext cx="5646737" cy="976313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pt-BR" altLang="ko-KR" sz="1600" dirty="0">
                <a:solidFill>
                  <a:schemeClr val="tx1"/>
                </a:solidFill>
                <a:latin typeface="Courier10 BT"/>
              </a:rPr>
              <a:t>&gt;&gt;&gt; (a,b)=(1,2)</a:t>
            </a:r>
          </a:p>
          <a:p>
            <a:pPr>
              <a:defRPr/>
            </a:pPr>
            <a:r>
              <a:rPr lang="pt-BR" altLang="ko-KR" sz="1600" dirty="0">
                <a:solidFill>
                  <a:schemeClr val="tx1"/>
                </a:solidFill>
                <a:latin typeface="Courier10 BT"/>
              </a:rPr>
              <a:t>&gt;&gt;&gt; [c,d]=[3,4]</a:t>
            </a:r>
          </a:p>
          <a:p>
            <a:pPr>
              <a:defRPr/>
            </a:pPr>
            <a:r>
              <a:rPr lang="pt-BR" altLang="ko-KR" sz="1600" dirty="0">
                <a:solidFill>
                  <a:schemeClr val="tx1"/>
                </a:solidFill>
                <a:latin typeface="Courier10 BT"/>
              </a:rPr>
              <a:t>&gt;&gt;&gt; e=f=g=1</a:t>
            </a:r>
            <a:endParaRPr lang="en-US" altLang="ko-KR" sz="1600" dirty="0">
              <a:solidFill>
                <a:schemeClr val="tx1"/>
              </a:solidFill>
              <a:latin typeface="Courier10 B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수치</a:t>
            </a:r>
            <a:endParaRPr lang="en-US" altLang="ko-KR" dirty="0" smtClean="0"/>
          </a:p>
        </p:txBody>
      </p:sp>
      <p:sp>
        <p:nvSpPr>
          <p:cNvPr id="13315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int </a:t>
            </a:r>
            <a:r>
              <a:rPr lang="ko-KR" altLang="en-US" sz="2000"/>
              <a:t>정수 </a:t>
            </a:r>
            <a:r>
              <a:rPr lang="en-US" altLang="ko-KR" sz="2000"/>
              <a:t>(10</a:t>
            </a:r>
            <a:r>
              <a:rPr lang="ko-KR" altLang="en-US" sz="2000"/>
              <a:t>진수</a:t>
            </a:r>
            <a:r>
              <a:rPr lang="en-US" altLang="ko-KR" sz="2000"/>
              <a:t>)</a:t>
            </a:r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0o (8</a:t>
            </a:r>
            <a:r>
              <a:rPr lang="ko-KR" altLang="en-US" sz="2000"/>
              <a:t>진수</a:t>
            </a:r>
            <a:r>
              <a:rPr lang="en-US" altLang="ko-KR" sz="2000"/>
              <a:t>), 0b(2</a:t>
            </a:r>
            <a:r>
              <a:rPr lang="ko-KR" altLang="en-US" sz="2000"/>
              <a:t>진수</a:t>
            </a:r>
            <a:r>
              <a:rPr lang="en-US" altLang="ko-KR" sz="2000"/>
              <a:t>), 0x(16</a:t>
            </a:r>
            <a:r>
              <a:rPr lang="ko-KR" altLang="en-US" sz="2000"/>
              <a:t>진수</a:t>
            </a:r>
            <a:r>
              <a:rPr lang="en-US" altLang="ko-KR" sz="2000"/>
              <a:t>)</a:t>
            </a:r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10</a:t>
            </a:r>
            <a:r>
              <a:rPr lang="ko-KR" altLang="en-US" sz="2000"/>
              <a:t>진수 </a:t>
            </a:r>
            <a:r>
              <a:rPr lang="en-US" altLang="ko-KR" sz="2000"/>
              <a:t>-&gt; </a:t>
            </a:r>
            <a:r>
              <a:rPr lang="ko-KR" altLang="en-US" sz="2000"/>
              <a:t>원하는 진수로 변경 </a:t>
            </a:r>
            <a:r>
              <a:rPr lang="en-US" altLang="ko-KR" sz="2000"/>
              <a:t>(</a:t>
            </a:r>
            <a:r>
              <a:rPr lang="ko-KR" altLang="en-US" sz="2000"/>
              <a:t>문자열</a:t>
            </a:r>
            <a:r>
              <a:rPr lang="en-US" altLang="ko-KR" sz="2000"/>
              <a:t>)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2-</a:t>
            </a:r>
            <a:fld id="{77BE8A84-1E29-4DE2-8C2F-3E768ECDFA7C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4</a:t>
            </a:fld>
            <a:endParaRPr lang="en-US" altLang="ko-KR" sz="1400"/>
          </a:p>
        </p:txBody>
      </p:sp>
      <p:sp>
        <p:nvSpPr>
          <p:cNvPr id="6" name="직사각형 5"/>
          <p:cNvSpPr/>
          <p:nvPr/>
        </p:nvSpPr>
        <p:spPr>
          <a:xfrm>
            <a:off x="725488" y="1190625"/>
            <a:ext cx="5646737" cy="1003300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year = </a:t>
            </a:r>
            <a:r>
              <a:rPr lang="en-US" altLang="ko-KR" sz="1600" dirty="0" smtClean="0">
                <a:solidFill>
                  <a:schemeClr val="tx1"/>
                </a:solidFill>
                <a:latin typeface="Courier10 BT"/>
              </a:rPr>
              <a:t>2017</a:t>
            </a:r>
            <a:endParaRPr lang="en-US" altLang="ko-KR" sz="1600" dirty="0">
              <a:solidFill>
                <a:schemeClr val="tx1"/>
              </a:solidFill>
              <a:latin typeface="Courier10 BT"/>
            </a:endParaRP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month = 3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print(year, month)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2016 3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25488" y="2667000"/>
            <a:ext cx="5646737" cy="1447800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pt-BR" altLang="ko-KR" sz="1600" dirty="0">
                <a:solidFill>
                  <a:schemeClr val="tx1"/>
                </a:solidFill>
                <a:latin typeface="Courier10 BT"/>
              </a:rPr>
              <a:t>&gt;&gt;&gt; 0o10</a:t>
            </a:r>
          </a:p>
          <a:p>
            <a:pPr>
              <a:defRPr/>
            </a:pPr>
            <a:r>
              <a:rPr lang="pt-BR" altLang="ko-KR" sz="1600" dirty="0">
                <a:solidFill>
                  <a:schemeClr val="tx1"/>
                </a:solidFill>
                <a:latin typeface="Courier10 BT"/>
              </a:rPr>
              <a:t>8</a:t>
            </a:r>
          </a:p>
          <a:p>
            <a:pPr>
              <a:defRPr/>
            </a:pPr>
            <a:r>
              <a:rPr lang="pt-BR" altLang="ko-KR" sz="1600" dirty="0">
                <a:solidFill>
                  <a:schemeClr val="tx1"/>
                </a:solidFill>
                <a:latin typeface="Courier10 BT"/>
              </a:rPr>
              <a:t>&gt;&gt;&gt; 0x10</a:t>
            </a:r>
          </a:p>
          <a:p>
            <a:pPr>
              <a:defRPr/>
            </a:pPr>
            <a:r>
              <a:rPr lang="pt-BR" altLang="ko-KR" sz="1600" dirty="0">
                <a:solidFill>
                  <a:schemeClr val="tx1"/>
                </a:solidFill>
                <a:latin typeface="Courier10 BT"/>
              </a:rPr>
              <a:t>16</a:t>
            </a:r>
          </a:p>
          <a:p>
            <a:pPr>
              <a:defRPr/>
            </a:pPr>
            <a:r>
              <a:rPr lang="pt-BR" altLang="ko-KR" sz="1600" dirty="0">
                <a:solidFill>
                  <a:schemeClr val="tx1"/>
                </a:solidFill>
                <a:latin typeface="Courier10 BT"/>
              </a:rPr>
              <a:t>&gt;&gt;&gt; 0b10</a:t>
            </a:r>
          </a:p>
          <a:p>
            <a:pPr>
              <a:defRPr/>
            </a:pPr>
            <a:r>
              <a:rPr lang="pt-BR" altLang="ko-KR" sz="1600" dirty="0">
                <a:solidFill>
                  <a:schemeClr val="tx1"/>
                </a:solidFill>
                <a:latin typeface="Courier10 BT"/>
              </a:rPr>
              <a:t>2</a:t>
            </a:r>
            <a:endParaRPr lang="en-US" altLang="ko-KR" sz="1600" dirty="0">
              <a:solidFill>
                <a:schemeClr val="tx1"/>
              </a:solidFill>
              <a:latin typeface="Courier10 B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25488" y="4497388"/>
            <a:ext cx="5646737" cy="1560512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oct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(38)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'0o46'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hex(38)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'0x26'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bin(38)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'0b100110'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수치</a:t>
            </a:r>
            <a:endParaRPr lang="en-US" altLang="ko-KR" dirty="0" smtClean="0"/>
          </a:p>
        </p:txBody>
      </p:sp>
      <p:sp>
        <p:nvSpPr>
          <p:cNvPr id="14339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파이썬</a:t>
            </a:r>
            <a:r>
              <a:rPr lang="en-US" altLang="ko-KR" sz="2000"/>
              <a:t>3</a:t>
            </a:r>
            <a:r>
              <a:rPr lang="ko-KR" altLang="en-US" sz="2000"/>
              <a:t>에서는 </a:t>
            </a:r>
            <a:r>
              <a:rPr lang="en-US" altLang="ko-KR" sz="2000"/>
              <a:t>long</a:t>
            </a:r>
            <a:r>
              <a:rPr lang="ko-KR" altLang="en-US" sz="2000"/>
              <a:t>대신 </a:t>
            </a:r>
            <a:r>
              <a:rPr lang="en-US" altLang="ko-KR" sz="2000"/>
              <a:t>int</a:t>
            </a:r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float (</a:t>
            </a:r>
            <a:r>
              <a:rPr lang="ko-KR" altLang="en-US" sz="2000"/>
              <a:t>실수</a:t>
            </a:r>
            <a:r>
              <a:rPr lang="en-US" altLang="ko-KR" sz="2000"/>
              <a:t>)</a:t>
            </a:r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복소수</a:t>
            </a: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2-</a:t>
            </a:r>
            <a:fld id="{6CCD8C7E-95B7-4037-AA49-A37A3115C644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5</a:t>
            </a:fld>
            <a:endParaRPr lang="en-US" altLang="ko-KR" sz="1400"/>
          </a:p>
        </p:txBody>
      </p:sp>
      <p:sp>
        <p:nvSpPr>
          <p:cNvPr id="6" name="직사각형 5"/>
          <p:cNvSpPr/>
          <p:nvPr/>
        </p:nvSpPr>
        <p:spPr>
          <a:xfrm>
            <a:off x="725488" y="1190625"/>
            <a:ext cx="5646737" cy="1003300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type(1)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&lt;class '</a:t>
            </a:r>
            <a:r>
              <a:rPr lang="en-US" altLang="ko-KR" sz="1600" dirty="0" err="1">
                <a:solidFill>
                  <a:schemeClr val="accent2"/>
                </a:solidFill>
                <a:latin typeface="Courier10 BT"/>
              </a:rPr>
              <a:t>int</a:t>
            </a: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'&gt;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type(2**31) # 2</a:t>
            </a:r>
            <a:r>
              <a:rPr lang="ko-KR" altLang="en-US" sz="1600" dirty="0">
                <a:solidFill>
                  <a:schemeClr val="tx1"/>
                </a:solidFill>
                <a:latin typeface="Courier10 BT"/>
              </a:rPr>
              <a:t>의 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31</a:t>
            </a:r>
            <a:r>
              <a:rPr lang="ko-KR" altLang="en-US" sz="1600" dirty="0">
                <a:solidFill>
                  <a:schemeClr val="tx1"/>
                </a:solidFill>
                <a:latin typeface="Courier10 BT"/>
              </a:rPr>
              <a:t>제곱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&lt;class '</a:t>
            </a:r>
            <a:r>
              <a:rPr lang="en-US" altLang="ko-KR" sz="1600" dirty="0" err="1">
                <a:solidFill>
                  <a:schemeClr val="accent2"/>
                </a:solidFill>
                <a:latin typeface="Courier10 BT"/>
              </a:rPr>
              <a:t>int</a:t>
            </a: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'&gt;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25488" y="2667000"/>
            <a:ext cx="5646737" cy="1041400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type(3.14)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&lt;class 'float'&gt;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type(314e-2)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&lt;class 'float'&gt;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25488" y="4059238"/>
            <a:ext cx="5646737" cy="2168525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x = 3 - 4j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type(x)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&lt;class 'complex'&gt;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x.imag</a:t>
            </a:r>
            <a:endParaRPr lang="en-US" altLang="ko-KR" sz="1600" dirty="0">
              <a:solidFill>
                <a:schemeClr val="tx1"/>
              </a:solidFill>
              <a:latin typeface="Courier10 BT"/>
            </a:endParaRP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-4.0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x.real</a:t>
            </a:r>
            <a:endParaRPr lang="en-US" altLang="ko-KR" sz="1600" dirty="0">
              <a:solidFill>
                <a:schemeClr val="tx1"/>
              </a:solidFill>
              <a:latin typeface="Courier10 BT"/>
            </a:endParaRP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3.0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x.conjugate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()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(3+4j)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수치</a:t>
            </a:r>
            <a:endParaRPr lang="en-US" altLang="ko-KR" dirty="0" smtClean="0"/>
          </a:p>
        </p:txBody>
      </p:sp>
      <p:sp>
        <p:nvSpPr>
          <p:cNvPr id="1536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원과 삼각형의 넓이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정수 나누기 </a:t>
            </a:r>
            <a:r>
              <a:rPr lang="en-US" altLang="ko-KR" sz="2000"/>
              <a:t>(//)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2-</a:t>
            </a:r>
            <a:fld id="{28F383A3-5B04-4302-A55F-18CA8E652208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6</a:t>
            </a:fld>
            <a:endParaRPr lang="en-US" altLang="ko-KR" sz="1400"/>
          </a:p>
        </p:txBody>
      </p:sp>
      <p:sp>
        <p:nvSpPr>
          <p:cNvPr id="6" name="직사각형 5"/>
          <p:cNvSpPr/>
          <p:nvPr/>
        </p:nvSpPr>
        <p:spPr>
          <a:xfrm>
            <a:off x="725488" y="1190625"/>
            <a:ext cx="5646737" cy="1714500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circle_area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 = 3.14 * (r ** 2)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x = 3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y = 4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triangle_area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 = x * y / 2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print(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circle_area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,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triangle_area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12.56 6.0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25488" y="3376613"/>
            <a:ext cx="5646737" cy="1622425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2/3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0.6666666666666666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2//3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0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5//2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문자</a:t>
            </a:r>
            <a:endParaRPr lang="en-US" altLang="ko-KR" dirty="0" smtClean="0"/>
          </a:p>
        </p:txBody>
      </p:sp>
      <p:sp>
        <p:nvSpPr>
          <p:cNvPr id="16387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 dirty="0"/>
              <a:t>문자열</a:t>
            </a:r>
            <a:r>
              <a:rPr lang="en-US" altLang="ko-KR" sz="2000" dirty="0"/>
              <a:t>: </a:t>
            </a:r>
            <a:r>
              <a:rPr lang="ko-KR" altLang="en-US" sz="2000" dirty="0"/>
              <a:t>단일인용부호</a:t>
            </a:r>
            <a:r>
              <a:rPr lang="en-US" altLang="ko-KR" sz="2000" dirty="0"/>
              <a:t>(‘) </a:t>
            </a:r>
            <a:r>
              <a:rPr lang="ko-KR" altLang="en-US" sz="2000" dirty="0"/>
              <a:t>혹은 다중인용부호</a:t>
            </a:r>
            <a:r>
              <a:rPr lang="en-US" altLang="ko-KR" sz="2000" dirty="0"/>
              <a:t>(“)</a:t>
            </a:r>
            <a:r>
              <a:rPr lang="ko-KR" altLang="en-US" sz="2000" dirty="0"/>
              <a:t>로 묶음</a:t>
            </a:r>
            <a:endParaRPr lang="en-US" altLang="ko-KR" sz="2000" dirty="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 dirty="0"/>
              <a:t>다량의 문자열 </a:t>
            </a:r>
            <a:r>
              <a:rPr lang="en-US" altLang="ko-KR" sz="2000" dirty="0" smtClean="0"/>
              <a:t>(‘‘’”’) </a:t>
            </a:r>
            <a:r>
              <a:rPr lang="en-US" altLang="ko-KR" sz="2000" dirty="0" smtClean="0"/>
              <a:t>(‘‘‘)</a:t>
            </a: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2-</a:t>
            </a:r>
            <a:fld id="{7336BE8C-6F3F-4F83-BDC8-ABB21B4D4294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7</a:t>
            </a:fld>
            <a:endParaRPr lang="en-US" altLang="ko-KR" sz="1400"/>
          </a:p>
        </p:txBody>
      </p:sp>
      <p:sp>
        <p:nvSpPr>
          <p:cNvPr id="6" name="직사각형 5"/>
          <p:cNvSpPr/>
          <p:nvPr/>
        </p:nvSpPr>
        <p:spPr>
          <a:xfrm>
            <a:off x="725488" y="1190625"/>
            <a:ext cx="5646737" cy="1998663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'string'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'string'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"string"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'string'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"This is 'string'"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"This is 'string'"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type('string')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&lt;class '</a:t>
            </a:r>
            <a:r>
              <a:rPr lang="en-US" altLang="ko-KR" sz="1600" dirty="0" err="1">
                <a:solidFill>
                  <a:schemeClr val="accent2"/>
                </a:solidFill>
                <a:latin typeface="Courier10 BT"/>
              </a:rPr>
              <a:t>str</a:t>
            </a: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'&gt;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25488" y="3794125"/>
            <a:ext cx="5646737" cy="2346325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print("""</a:t>
            </a:r>
          </a:p>
          <a:p>
            <a:pPr>
              <a:defRPr/>
            </a:pPr>
            <a:r>
              <a:rPr lang="ko-KR" altLang="en-US" sz="1600" dirty="0">
                <a:solidFill>
                  <a:schemeClr val="tx1"/>
                </a:solidFill>
                <a:latin typeface="Courier10 BT"/>
              </a:rPr>
              <a:t>영원에 살고 순간에 살아라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...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-</a:t>
            </a:r>
            <a:r>
              <a:rPr lang="ko-KR" altLang="en-US" sz="1600" dirty="0" err="1">
                <a:solidFill>
                  <a:schemeClr val="tx1"/>
                </a:solidFill>
                <a:latin typeface="Courier10 BT"/>
              </a:rPr>
              <a:t>리히텐베르크</a:t>
            </a:r>
            <a:endParaRPr lang="ko-KR" altLang="en-US" sz="1600" dirty="0">
              <a:solidFill>
                <a:schemeClr val="tx1"/>
              </a:solidFill>
              <a:latin typeface="Courier10 BT"/>
            </a:endParaRP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""")</a:t>
            </a:r>
          </a:p>
          <a:p>
            <a:pPr>
              <a:defRPr/>
            </a:pPr>
            <a:endParaRPr lang="en-US" altLang="ko-KR" sz="1600" dirty="0">
              <a:solidFill>
                <a:schemeClr val="tx1"/>
              </a:solidFill>
              <a:latin typeface="Courier10 BT"/>
            </a:endParaRPr>
          </a:p>
          <a:p>
            <a:pPr>
              <a:defRPr/>
            </a:pPr>
            <a:r>
              <a:rPr lang="ko-KR" altLang="en-US" sz="1600" dirty="0">
                <a:solidFill>
                  <a:schemeClr val="accent2"/>
                </a:solidFill>
                <a:latin typeface="Courier10 BT"/>
              </a:rPr>
              <a:t>영원에 살고 순간에 살아라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...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-</a:t>
            </a:r>
            <a:r>
              <a:rPr lang="ko-KR" altLang="en-US" sz="1600" dirty="0" err="1">
                <a:solidFill>
                  <a:schemeClr val="accent2"/>
                </a:solidFill>
                <a:latin typeface="Courier10 BT"/>
              </a:rPr>
              <a:t>리히텐베르크</a:t>
            </a:r>
            <a:endParaRPr lang="ko-KR" altLang="en-US" sz="1600" dirty="0">
              <a:solidFill>
                <a:schemeClr val="accent2"/>
              </a:solidFill>
              <a:latin typeface="Courier10 B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문자</a:t>
            </a:r>
            <a:endParaRPr lang="en-US" altLang="ko-KR" dirty="0" smtClean="0"/>
          </a:p>
        </p:txBody>
      </p:sp>
      <p:sp>
        <p:nvSpPr>
          <p:cNvPr id="1741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Escape </a:t>
            </a:r>
            <a:r>
              <a:rPr lang="ko-KR" altLang="en-US" sz="2000"/>
              <a:t>문자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로</a:t>
            </a:r>
            <a:r>
              <a:rPr lang="en-US" altLang="ko-KR" sz="2000"/>
              <a:t>(raw) </a:t>
            </a:r>
            <a:r>
              <a:rPr lang="ko-KR" altLang="en-US" sz="2000"/>
              <a:t>문자열</a:t>
            </a: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2-</a:t>
            </a:r>
            <a:fld id="{B490E451-A84A-4FD8-92D4-8B6BFC3F13A1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8</a:t>
            </a:fld>
            <a:endParaRPr lang="en-US" altLang="ko-KR" sz="1400"/>
          </a:p>
        </p:txBody>
      </p:sp>
      <p:sp>
        <p:nvSpPr>
          <p:cNvPr id="9" name="직사각형 8"/>
          <p:cNvSpPr/>
          <p:nvPr/>
        </p:nvSpPr>
        <p:spPr>
          <a:xfrm>
            <a:off x="725488" y="3794125"/>
            <a:ext cx="5646737" cy="1590675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print("\t</a:t>
            </a:r>
            <a:r>
              <a:rPr lang="ko-KR" altLang="en-US" sz="1600" dirty="0">
                <a:solidFill>
                  <a:schemeClr val="tx1"/>
                </a:solidFill>
                <a:latin typeface="Courier10 BT"/>
              </a:rPr>
              <a:t>탭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\n</a:t>
            </a:r>
            <a:r>
              <a:rPr lang="ko-KR" altLang="en-US" sz="1600" dirty="0">
                <a:solidFill>
                  <a:schemeClr val="tx1"/>
                </a:solidFill>
                <a:latin typeface="Courier10 BT"/>
              </a:rPr>
              <a:t>다음줄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")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	</a:t>
            </a:r>
            <a:r>
              <a:rPr lang="ko-KR" altLang="en-US" sz="1600" dirty="0">
                <a:solidFill>
                  <a:schemeClr val="accent2"/>
                </a:solidFill>
                <a:latin typeface="Courier10 BT"/>
              </a:rPr>
              <a:t>탭</a:t>
            </a:r>
          </a:p>
          <a:p>
            <a:pPr>
              <a:defRPr/>
            </a:pPr>
            <a:r>
              <a:rPr lang="ko-KR" altLang="en-US" sz="1600" dirty="0">
                <a:solidFill>
                  <a:schemeClr val="accent2"/>
                </a:solidFill>
                <a:latin typeface="Courier10 BT"/>
              </a:rPr>
              <a:t>다음줄</a:t>
            </a:r>
          </a:p>
          <a:p>
            <a:pPr>
              <a:defRPr/>
            </a:pPr>
            <a:endParaRPr lang="en-US" altLang="ko-KR" sz="1600" dirty="0">
              <a:solidFill>
                <a:schemeClr val="tx1"/>
              </a:solidFill>
              <a:latin typeface="Courier10 BT"/>
            </a:endParaRP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print(r"\t</a:t>
            </a:r>
            <a:r>
              <a:rPr lang="ko-KR" altLang="en-US" sz="1600" dirty="0">
                <a:solidFill>
                  <a:schemeClr val="tx1"/>
                </a:solidFill>
                <a:latin typeface="Courier10 BT"/>
              </a:rPr>
              <a:t>탭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\n</a:t>
            </a:r>
            <a:r>
              <a:rPr lang="ko-KR" altLang="en-US" sz="1600" dirty="0">
                <a:solidFill>
                  <a:schemeClr val="tx1"/>
                </a:solidFill>
                <a:latin typeface="Courier10 BT"/>
              </a:rPr>
              <a:t>다음줄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")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\t</a:t>
            </a:r>
            <a:r>
              <a:rPr lang="ko-KR" altLang="en-US" sz="1600" dirty="0">
                <a:solidFill>
                  <a:schemeClr val="accent2"/>
                </a:solidFill>
                <a:latin typeface="Courier10 BT"/>
              </a:rPr>
              <a:t>탭</a:t>
            </a:r>
            <a:r>
              <a:rPr lang="en-US" altLang="ko-KR" sz="1600" dirty="0">
                <a:solidFill>
                  <a:schemeClr val="accent2"/>
                </a:solidFill>
                <a:latin typeface="Courier10 BT"/>
              </a:rPr>
              <a:t>\n</a:t>
            </a:r>
            <a:r>
              <a:rPr lang="ko-KR" altLang="en-US" sz="1600" dirty="0">
                <a:solidFill>
                  <a:schemeClr val="accent2"/>
                </a:solidFill>
                <a:latin typeface="Courier10 BT"/>
              </a:rPr>
              <a:t>다음줄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725488" y="1217613"/>
          <a:ext cx="5857875" cy="1828800"/>
        </p:xfrm>
        <a:graphic>
          <a:graphicData uri="http://schemas.openxmlformats.org/drawingml/2006/table">
            <a:tbl>
              <a:tblPr/>
              <a:tblGrid>
                <a:gridCol w="2928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8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굴림" panose="020B0600000101010101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Escape </a:t>
                      </a:r>
                      <a:r>
                        <a:rPr kumimoji="0" 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문자 </a:t>
                      </a:r>
                      <a:r>
                        <a:rPr kumimoji="0" 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사용예</a:t>
                      </a:r>
                      <a:endParaRPr kumimoji="0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의미</a:t>
                      </a:r>
                      <a:endParaRPr kumimoji="0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굴림" panose="020B0600000101010101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\n</a:t>
                      </a:r>
                      <a:endParaRPr kumimoji="0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개행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kumimoji="0" 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줄바꿈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)</a:t>
                      </a:r>
                      <a:endParaRPr kumimoji="0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굴림" panose="020B0600000101010101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\t</a:t>
                      </a: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탭</a:t>
                      </a:r>
                      <a:endParaRPr kumimoji="0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굴림" panose="020B0600000101010101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\r</a:t>
                      </a: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캐리지</a:t>
                      </a:r>
                      <a:r>
                        <a:rPr kumimoji="0" 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 리턴</a:t>
                      </a:r>
                      <a:endParaRPr kumimoji="0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굴림" panose="020B0600000101010101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\0</a:t>
                      </a: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널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(Null)</a:t>
                      </a:r>
                      <a:endParaRPr kumimoji="0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굴림" panose="020B0600000101010101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\\</a:t>
                      </a: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문자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‘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\’</a:t>
                      </a:r>
                      <a:endParaRPr kumimoji="0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굴림" panose="020B0600000101010101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\’</a:t>
                      </a: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단일 인용부호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(‘)</a:t>
                      </a:r>
                      <a:endParaRPr kumimoji="0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굴림" panose="020B0600000101010101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\”</a:t>
                      </a: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이중 인용부호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(“)</a:t>
                      </a:r>
                      <a:endParaRPr kumimoji="0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문자</a:t>
            </a:r>
            <a:endParaRPr lang="en-US" altLang="ko-KR" dirty="0" smtClean="0"/>
          </a:p>
        </p:txBody>
      </p:sp>
      <p:sp>
        <p:nvSpPr>
          <p:cNvPr id="18435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문자열 연산자</a:t>
            </a:r>
            <a:r>
              <a:rPr lang="en-US" altLang="ko-KR" sz="2000"/>
              <a:t>: + (</a:t>
            </a:r>
            <a:r>
              <a:rPr lang="ko-KR" altLang="en-US" sz="2000"/>
              <a:t>문자열 병합</a:t>
            </a:r>
            <a:r>
              <a:rPr lang="en-US" altLang="ko-KR" sz="2000"/>
              <a:t>), * (</a:t>
            </a:r>
            <a:r>
              <a:rPr lang="ko-KR" altLang="en-US" sz="2000"/>
              <a:t>문자열 반복</a:t>
            </a:r>
            <a:r>
              <a:rPr lang="en-US" altLang="ko-KR" sz="2000"/>
              <a:t>)</a:t>
            </a:r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인덱싱</a:t>
            </a:r>
            <a:r>
              <a:rPr lang="en-US" altLang="ko-KR" sz="2000"/>
              <a:t>, </a:t>
            </a:r>
            <a:r>
              <a:rPr lang="ko-KR" altLang="en-US" sz="2000"/>
              <a:t>인덱싱을 이용한 문자열 변경은 안됨</a:t>
            </a:r>
            <a:r>
              <a:rPr lang="en-US" altLang="ko-KR" sz="2000"/>
              <a:t>.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2-</a:t>
            </a:r>
            <a:fld id="{2453FC2A-DBAB-479D-973A-596BFA610F48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9</a:t>
            </a:fld>
            <a:endParaRPr lang="en-US" altLang="ko-KR" sz="1400"/>
          </a:p>
        </p:txBody>
      </p:sp>
      <p:sp>
        <p:nvSpPr>
          <p:cNvPr id="6" name="직사각형 5"/>
          <p:cNvSpPr/>
          <p:nvPr/>
        </p:nvSpPr>
        <p:spPr>
          <a:xfrm>
            <a:off x="725488" y="1190625"/>
            <a:ext cx="7078662" cy="1460500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'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py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' 'thon'  </a:t>
            </a:r>
            <a:r>
              <a:rPr lang="en-US" altLang="ko-KR" sz="1600" b="1" dirty="0">
                <a:solidFill>
                  <a:schemeClr val="accent2"/>
                </a:solidFill>
                <a:latin typeface="Courier10 BT"/>
              </a:rPr>
              <a:t># + </a:t>
            </a:r>
            <a:r>
              <a:rPr lang="ko-KR" altLang="en-US" sz="1600" b="1" dirty="0">
                <a:solidFill>
                  <a:schemeClr val="accent2"/>
                </a:solidFill>
                <a:latin typeface="Courier10 BT"/>
              </a:rPr>
              <a:t>생략가능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'python'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'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py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' + 'thon'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'python'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'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py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' * 3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'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pypypy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'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25488" y="3038475"/>
            <a:ext cx="7078662" cy="3101975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a = "python"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a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'python'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a[0]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'p'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a[5]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'n'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a[0] = 'a'</a:t>
            </a:r>
          </a:p>
          <a:p>
            <a:pPr>
              <a:defRPr/>
            </a:pPr>
            <a:r>
              <a:rPr lang="en-US" altLang="ko-KR" sz="1600" dirty="0" err="1">
                <a:solidFill>
                  <a:srgbClr val="FF0000"/>
                </a:solidFill>
                <a:latin typeface="Courier10 BT"/>
              </a:rPr>
              <a:t>Traceback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 (most recent call last):</a:t>
            </a:r>
          </a:p>
          <a:p>
            <a:pPr>
              <a:defRPr/>
            </a:pP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  File "&lt;pyshell#54&gt;", line 1, in &lt;module&gt;</a:t>
            </a:r>
          </a:p>
          <a:p>
            <a:pPr>
              <a:defRPr/>
            </a:pP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    a[0] = 'a'</a:t>
            </a:r>
          </a:p>
          <a:p>
            <a:pPr>
              <a:defRPr/>
            </a:pPr>
            <a:r>
              <a:rPr lang="en-US" altLang="ko-KR" sz="1600" dirty="0" err="1">
                <a:solidFill>
                  <a:srgbClr val="FF0000"/>
                </a:solidFill>
                <a:latin typeface="Courier10 BT"/>
              </a:rPr>
              <a:t>TypeError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: '</a:t>
            </a:r>
            <a:r>
              <a:rPr lang="en-US" altLang="ko-KR" sz="1600" dirty="0" err="1">
                <a:solidFill>
                  <a:srgbClr val="FF0000"/>
                </a:solidFill>
                <a:latin typeface="Courier10 BT"/>
              </a:rPr>
              <a:t>str</a:t>
            </a:r>
            <a:r>
              <a:rPr lang="en-US" altLang="ko-KR" sz="1600" dirty="0">
                <a:solidFill>
                  <a:srgbClr val="FF0000"/>
                </a:solidFill>
                <a:latin typeface="Courier10 BT"/>
              </a:rPr>
              <a:t>' object does not support item assignment</a:t>
            </a:r>
            <a:endParaRPr lang="ko-KR" altLang="en-US" sz="1600" dirty="0">
              <a:solidFill>
                <a:srgbClr val="FF0000"/>
              </a:solidFill>
              <a:latin typeface="Courier10 B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18556</TotalTime>
  <Words>2296</Words>
  <Application>Microsoft Office PowerPoint</Application>
  <PresentationFormat>화면 슬라이드 쇼(4:3)</PresentationFormat>
  <Paragraphs>663</Paragraphs>
  <Slides>27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Courier10 BT</vt:lpstr>
      <vt:lpstr>굴림</vt:lpstr>
      <vt:lpstr>맑은 고딕</vt:lpstr>
      <vt:lpstr>Arial</vt:lpstr>
      <vt:lpstr>Times New Roman</vt:lpstr>
      <vt:lpstr>Wingdings</vt:lpstr>
      <vt:lpstr>기본 디자인</vt:lpstr>
      <vt:lpstr>  Chapter 2  자료형 및 연산자</vt:lpstr>
      <vt:lpstr>요약</vt:lpstr>
      <vt:lpstr>변수명</vt:lpstr>
      <vt:lpstr>수치</vt:lpstr>
      <vt:lpstr>수치</vt:lpstr>
      <vt:lpstr>수치</vt:lpstr>
      <vt:lpstr>문자</vt:lpstr>
      <vt:lpstr>문자</vt:lpstr>
      <vt:lpstr>문자</vt:lpstr>
      <vt:lpstr>문자</vt:lpstr>
      <vt:lpstr>유니코드</vt:lpstr>
      <vt:lpstr>리스트(list)</vt:lpstr>
      <vt:lpstr>리스트(list)</vt:lpstr>
      <vt:lpstr>리스트(list)</vt:lpstr>
      <vt:lpstr>리스트(list)</vt:lpstr>
      <vt:lpstr>세트(set)</vt:lpstr>
      <vt:lpstr>튜플 (tuple)</vt:lpstr>
      <vt:lpstr>튜플 (tuple)</vt:lpstr>
      <vt:lpstr>튜플(tuple)</vt:lpstr>
      <vt:lpstr>사전(dict)</vt:lpstr>
      <vt:lpstr>사전(dict)</vt:lpstr>
      <vt:lpstr>사전(dict)</vt:lpstr>
      <vt:lpstr>사전(dict)</vt:lpstr>
      <vt:lpstr>부울(bool)</vt:lpstr>
      <vt:lpstr>부울(bool)</vt:lpstr>
      <vt:lpstr>얕은 복사와 깊은 복사</vt:lpstr>
      <vt:lpstr>얕은 복사와 깊은 복사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Nicholas Park</dc:creator>
  <cp:lastModifiedBy>jylee</cp:lastModifiedBy>
  <cp:revision>548</cp:revision>
  <cp:lastPrinted>2012-03-06T00:26:48Z</cp:lastPrinted>
  <dcterms:created xsi:type="dcterms:W3CDTF">1999-03-28T02:55:44Z</dcterms:created>
  <dcterms:modified xsi:type="dcterms:W3CDTF">2017-03-13T07:07:58Z</dcterms:modified>
</cp:coreProperties>
</file>