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633" r:id="rId3"/>
    <p:sldId id="632" r:id="rId4"/>
    <p:sldId id="636" r:id="rId5"/>
    <p:sldId id="637" r:id="rId6"/>
    <p:sldId id="641" r:id="rId7"/>
    <p:sldId id="610" r:id="rId8"/>
    <p:sldId id="608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640" r:id="rId20"/>
    <p:sldId id="642" r:id="rId21"/>
    <p:sldId id="621" r:id="rId22"/>
    <p:sldId id="622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  <p:sldId id="634" r:id="rId33"/>
    <p:sldId id="638" r:id="rId34"/>
    <p:sldId id="639" r:id="rId35"/>
    <p:sldId id="643" r:id="rId36"/>
    <p:sldId id="645" r:id="rId37"/>
    <p:sldId id="646" r:id="rId38"/>
    <p:sldId id="647" r:id="rId39"/>
    <p:sldId id="648" r:id="rId40"/>
    <p:sldId id="649" r:id="rId41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60066"/>
    <a:srgbClr val="FF0000"/>
    <a:srgbClr val="000099"/>
    <a:srgbClr val="FFFF00"/>
    <a:srgbClr val="FF00FF"/>
    <a:srgbClr val="00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12" autoAdjust="0"/>
    <p:restoredTop sz="82374" autoAdjust="0"/>
  </p:normalViewPr>
  <p:slideViewPr>
    <p:cSldViewPr snapToGrid="0">
      <p:cViewPr varScale="1">
        <p:scale>
          <a:sx n="111" d="100"/>
          <a:sy n="111" d="100"/>
        </p:scale>
        <p:origin x="5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77901DB4-41FD-4D98-87A1-F7A2F6E423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907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8BE71CD4-99FF-48A5-9B6C-CE9C4296C0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233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4C59FDE-8565-4AA8-928B-694CC18AA839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7035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86CA8A7-42EA-4EA7-BB44-2BCEF63106B4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60020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F24479A-8D2C-40CB-85D7-FF1DF3C5260D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56985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6E962A3-4788-4E7D-8A84-BF3D0FFAD0EA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7606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28B672A-B7FC-455E-8FE6-120E2886A62D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24152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9615AE5-C457-4746-9A03-D12C1880182E}" type="slidenum">
              <a:rPr lang="en-US" altLang="ko-KR" sz="1000"/>
              <a:pPr defTabSz="914400"/>
              <a:t>14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70434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0CE03E2-9697-4AB6-8BC8-F253E290B9ED}" type="slidenum">
              <a:rPr lang="en-US" altLang="ko-KR" sz="1000"/>
              <a:pPr defTabSz="914400"/>
              <a:t>15</a:t>
            </a:fld>
            <a:endParaRPr lang="en-US" altLang="ko-KR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90206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449C500-2060-4337-80A9-8C78CE0EA4D1}" type="slidenum">
              <a:rPr lang="en-US" altLang="ko-KR" sz="1000"/>
              <a:pPr defTabSz="914400"/>
              <a:t>16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58536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DF4C6D2-033F-40FD-AE0C-9D5A5F36DF62}" type="slidenum">
              <a:rPr lang="en-US" altLang="ko-KR" sz="1000"/>
              <a:pPr defTabSz="914400"/>
              <a:t>17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31982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A98331C-E24F-4D8C-9C8B-007ADBD9ECC0}" type="slidenum">
              <a:rPr lang="en-US" altLang="ko-KR" sz="1000"/>
              <a:pPr defTabSz="914400"/>
              <a:t>18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7443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DF4C6D2-033F-40FD-AE0C-9D5A5F36DF62}" type="slidenum">
              <a:rPr lang="en-US" altLang="ko-KR" sz="1000"/>
              <a:pPr defTabSz="914400"/>
              <a:t>19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37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AB88434-0EEA-4D2A-8256-F0122786F0A2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36434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DF4C6D2-033F-40FD-AE0C-9D5A5F36DF62}" type="slidenum">
              <a:rPr lang="en-US" altLang="ko-KR" sz="1000"/>
              <a:pPr defTabSz="914400"/>
              <a:t>20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16024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6B4A67E-8C46-4588-A7FF-021D224FE57D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3185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7D80CE5-E371-4182-A19A-9EF3BA2168C5}" type="slidenum">
              <a:rPr lang="en-US" altLang="ko-KR" sz="1000"/>
              <a:pPr defTabSz="914400"/>
              <a:t>22</a:t>
            </a:fld>
            <a:endParaRPr lang="en-US" altLang="ko-KR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2435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337233D-A6F2-4C21-B43B-638BE16BC6DB}" type="slidenum">
              <a:rPr lang="en-US" altLang="ko-KR" sz="1000"/>
              <a:pPr defTabSz="914400"/>
              <a:t>23</a:t>
            </a:fld>
            <a:endParaRPr lang="en-US" altLang="ko-KR" sz="10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99849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BD46A01-BD11-4CA3-A769-0EF1F2341149}" type="slidenum">
              <a:rPr lang="en-US" altLang="ko-KR" sz="1000"/>
              <a:pPr defTabSz="914400"/>
              <a:t>24</a:t>
            </a:fld>
            <a:endParaRPr lang="en-US" altLang="ko-KR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69912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79109CD-9D3C-46BF-A613-4914427C4F65}" type="slidenum">
              <a:rPr lang="en-US" altLang="ko-KR" sz="1000"/>
              <a:pPr defTabSz="914400"/>
              <a:t>25</a:t>
            </a:fld>
            <a:endParaRPr lang="en-US" altLang="ko-KR" sz="10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20354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501A289-FFE4-4277-9A81-88F9B78F4D12}" type="slidenum">
              <a:rPr lang="en-US" altLang="ko-KR" sz="1000"/>
              <a:pPr defTabSz="914400"/>
              <a:t>26</a:t>
            </a:fld>
            <a:endParaRPr lang="en-US" altLang="ko-KR" sz="10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53548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27E5BAE-B169-4ACF-B29C-6A502C123C62}" type="slidenum">
              <a:rPr lang="en-US" altLang="ko-KR" sz="1000"/>
              <a:pPr defTabSz="914400"/>
              <a:t>27</a:t>
            </a:fld>
            <a:endParaRPr lang="en-US" altLang="ko-KR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5985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95DF960-EF4C-4846-ABFC-CD0224A6FF0E}" type="slidenum">
              <a:rPr lang="en-US" altLang="ko-KR" sz="1000"/>
              <a:pPr defTabSz="914400"/>
              <a:t>28</a:t>
            </a:fld>
            <a:endParaRPr lang="en-US" altLang="ko-KR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59066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983A25E-C0B0-4FE8-9D1E-98DEF83F84D8}" type="slidenum">
              <a:rPr lang="en-US" altLang="ko-KR" sz="1000"/>
              <a:pPr defTabSz="914400"/>
              <a:t>29</a:t>
            </a:fld>
            <a:endParaRPr lang="en-US" altLang="ko-KR" sz="10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7750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98AE779-F1F1-40DD-B6FD-39893617E972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72965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9331D93-83D8-4E9E-ABB6-91CF818E9252}" type="slidenum">
              <a:rPr lang="en-US" altLang="ko-KR" sz="1000"/>
              <a:pPr defTabSz="914400"/>
              <a:t>30</a:t>
            </a:fld>
            <a:endParaRPr lang="en-US" altLang="ko-KR" sz="10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0310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31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27192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32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35085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33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468835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34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54648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35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2582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36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885384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37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94720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38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683730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39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8041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7B5D2B6-8914-45C3-9772-BB7EA9CEBC16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682829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40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7833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7B5D2B6-8914-45C3-9772-BB7EA9CEBC16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3975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7B5D2B6-8914-45C3-9772-BB7EA9CEBC16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14621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4EABFD7-5D9B-4887-A8CC-8A3D90EA7379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5513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006B271-6EBA-4E0A-AA12-D59415AC2195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9161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EC7BA09-A49F-4511-8FA5-0B6B26B3E153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055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0B1010FE-C050-4A4E-958A-10220FF43BA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3588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9D6E26D-FB59-4ACE-B48A-DE39126E972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4058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AE43CCA4-6BAA-4436-8603-84D36C155E0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9138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3-</a:t>
            </a:r>
            <a:fld id="{AC127BB2-9224-4EE8-85D9-9E616C1E5CB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5218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AB25B1EE-6433-4F3F-9D4C-6068F67531E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1803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D60385F0-5090-4535-8D75-B9C1AE4A556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1352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85CEF72-16B2-4DBC-80DD-F435CB19538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7379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232DFFE6-380F-4570-A84F-D2CA669D91D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5771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F8FED98-BFE6-4A3D-BDA0-552533C6BBA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9022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780D838-B202-4DBF-AE22-32A84B79C23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398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50BC86FE-AC1B-48D9-922F-22AA00B85E0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3342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5E9F6096-93FF-4CD9-9A6D-09AFC385A1F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4494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B87CC007-241D-4006-A446-B033A9D0B114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1342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2-</a:t>
            </a:r>
            <a:fld id="{B477B25B-A7D7-4E9F-99CE-144B7028CE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60" r:id="rId10"/>
    <p:sldLayoutId id="2147484561" r:id="rId11"/>
    <p:sldLayoutId id="2147484571" r:id="rId12"/>
    <p:sldLayoutId id="21474845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3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smtClean="0"/>
              <a:t>함수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6C938AA2-8FB0-4AA5-B6F3-60BD719FB47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인자 전달</a:t>
            </a:r>
            <a:endParaRPr lang="en-US" altLang="ko-KR" dirty="0" smtClean="0"/>
          </a:p>
        </p:txBody>
      </p:sp>
      <p:sp>
        <p:nvSpPr>
          <p:cNvPr id="184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파이썬에서 함수 인자는 레퍼런스를 이용해 전달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인자는 호출자 내부 객체의 레퍼런스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B5F8891-F335-4167-B12C-F4CCA973C3F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825500" y="1550988"/>
            <a:ext cx="4532313" cy="1560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10</a:t>
            </a:r>
            <a:b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</a:b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isZero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(arg1):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return arg1 == 0  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isZero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False</a:t>
            </a: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  <p:grpSp>
        <p:nvGrpSpPr>
          <p:cNvPr id="18438" name="그룹 26"/>
          <p:cNvGrpSpPr>
            <a:grpSpLocks/>
          </p:cNvGrpSpPr>
          <p:nvPr/>
        </p:nvGrpSpPr>
        <p:grpSpPr bwMode="auto">
          <a:xfrm>
            <a:off x="828675" y="3240088"/>
            <a:ext cx="4203700" cy="2214562"/>
            <a:chOff x="3428992" y="3929066"/>
            <a:chExt cx="4203038" cy="221457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428992" y="3929066"/>
              <a:ext cx="4203038" cy="2214578"/>
            </a:xfrm>
            <a:prstGeom prst="roundRect">
              <a:avLst>
                <a:gd name="adj" fmla="val 12692"/>
              </a:avLst>
            </a:prstGeom>
            <a:solidFill>
              <a:srgbClr val="CF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928911" y="4165605"/>
              <a:ext cx="1428525" cy="857256"/>
            </a:xfrm>
            <a:prstGeom prst="roundRect">
              <a:avLst>
                <a:gd name="adj" fmla="val 13188"/>
              </a:avLst>
            </a:prstGeom>
            <a:solidFill>
              <a:srgbClr val="9395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Function :</a:t>
              </a:r>
              <a:br>
                <a:rPr kumimoji="0" lang="en-US" altLang="ko-KR" sz="2000">
                  <a:solidFill>
                    <a:srgbClr val="FFFFFF"/>
                  </a:solidFill>
                </a:rPr>
              </a:br>
              <a:r>
                <a:rPr kumimoji="0" lang="en-US" altLang="ko-KR" sz="2000">
                  <a:solidFill>
                    <a:srgbClr val="FFFFFF"/>
                  </a:solidFill>
                </a:rPr>
                <a:t>isZero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643239" y="4357694"/>
              <a:ext cx="1214246" cy="1587"/>
            </a:xfrm>
            <a:prstGeom prst="straightConnector1">
              <a:avLst/>
            </a:prstGeom>
            <a:ln w="25400">
              <a:solidFill>
                <a:srgbClr val="0396D6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1"/>
            <p:cNvSpPr/>
            <p:nvPr/>
          </p:nvSpPr>
          <p:spPr>
            <a:xfrm>
              <a:off x="3714697" y="5143512"/>
              <a:ext cx="1428525" cy="857256"/>
            </a:xfrm>
            <a:prstGeom prst="roundRect">
              <a:avLst>
                <a:gd name="adj" fmla="val 13188"/>
              </a:avLst>
            </a:prstGeom>
            <a:solidFill>
              <a:srgbClr val="9395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Class int :</a:t>
              </a:r>
              <a:br>
                <a:rPr kumimoji="0" lang="en-US" altLang="ko-KR" sz="2000">
                  <a:solidFill>
                    <a:srgbClr val="FFFFFF"/>
                  </a:solidFill>
                </a:rPr>
              </a:br>
              <a:r>
                <a:rPr kumimoji="0" lang="en-US" altLang="ko-KR" sz="2000">
                  <a:solidFill>
                    <a:srgbClr val="FFFFFF"/>
                  </a:solidFill>
                </a:rPr>
                <a:t>10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rot="5400000">
              <a:off x="4077326" y="4780765"/>
              <a:ext cx="704855" cy="1588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4048020" y="4183068"/>
              <a:ext cx="785689" cy="357190"/>
            </a:xfrm>
            <a:prstGeom prst="roundRect">
              <a:avLst>
                <a:gd name="adj" fmla="val 34058"/>
              </a:avLst>
            </a:prstGeom>
            <a:solidFill>
              <a:srgbClr val="0396D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a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5143222" y="5072074"/>
              <a:ext cx="857115" cy="500066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곱셈 기호 15"/>
            <p:cNvSpPr/>
            <p:nvPr/>
          </p:nvSpPr>
          <p:spPr>
            <a:xfrm rot="19864364">
              <a:off x="5298773" y="5205425"/>
              <a:ext cx="428558" cy="35719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인자 전달</a:t>
            </a:r>
            <a:endParaRPr lang="en-US" altLang="ko-KR" dirty="0" smtClean="0"/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호출자가 전달하는 변수의 타입에 따라 다르게 처리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변경가능 변수 </a:t>
            </a:r>
            <a:r>
              <a:rPr lang="en-US" altLang="ko-KR" sz="2000"/>
              <a:t>(mutable)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불가능 변수 </a:t>
            </a:r>
            <a:r>
              <a:rPr lang="en-US" altLang="ko-KR" sz="2000"/>
              <a:t>(immutable)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 불가능 변수 예제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410DDE-63E7-4D7D-9934-DFD363362C1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658813" y="2293938"/>
            <a:ext cx="7105650" cy="38385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10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b = 20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sum1(x, y):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return x + y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sum1(a,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30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 = 10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sum2(x, y):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x = 1 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1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인 새로운 객체 생성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return x + y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sum2(x,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함수 내부의 변경사항이 외부에 영향 미치지 않음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10</a:t>
            </a: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38" y="1279525"/>
            <a:ext cx="1757362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1247775"/>
            <a:ext cx="17970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rot="10800000" flipV="1">
            <a:off x="2451100" y="2786063"/>
            <a:ext cx="1800225" cy="14605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>
            <a:off x="4241006" y="1850232"/>
            <a:ext cx="860425" cy="465931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인자 전달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 가능 변수 예제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0683080F-AEEF-436D-8919-D0D26943AD2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658813" y="1249363"/>
            <a:ext cx="7105650" cy="19780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change(x):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x[0] = 'H'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리스트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x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변경 가능</a:t>
            </a:r>
          </a:p>
          <a:p>
            <a:pPr>
              <a:defRPr/>
            </a:pP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 = ['J', 'A', 'M']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change(wordlist)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 change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wordllist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변화시킴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['H', 'A', 'M']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7700" y="3394075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change(x):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x = x[:]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입력받은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인자를 강제로 복사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x[0] = 'H'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None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 = ['J', 'A', 'M']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change(wordlist)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 change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wordllist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변화시키지 못함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['J', 'A', 'M']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스코핑</a:t>
            </a:r>
            <a:r>
              <a:rPr lang="ko-KR" altLang="en-US" dirty="0" smtClean="0"/>
              <a:t> 룰</a:t>
            </a:r>
            <a:endParaRPr lang="en-US" altLang="ko-KR" dirty="0" smtClean="0"/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이름공간 </a:t>
            </a:r>
            <a:r>
              <a:rPr lang="en-US" altLang="ko-KR" sz="2000"/>
              <a:t>(Name Space) : </a:t>
            </a:r>
            <a:r>
              <a:rPr lang="ko-KR" altLang="en-US" sz="2000"/>
              <a:t>변수의 이름이 저장되어 있는 장소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지역 영역</a:t>
            </a:r>
            <a:r>
              <a:rPr lang="en-US" altLang="ko-KR" sz="2000"/>
              <a:t>(Local scope) : </a:t>
            </a:r>
            <a:r>
              <a:rPr lang="ko-KR" altLang="en-US" sz="2000"/>
              <a:t>함수 내부의 이름공간</a:t>
            </a:r>
            <a:r>
              <a:rPr lang="en-US" altLang="ko-KR" sz="2000"/>
              <a:t>, 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전역 영역</a:t>
            </a:r>
            <a:r>
              <a:rPr lang="en-US" altLang="ko-KR" sz="2000"/>
              <a:t>(Global scope) : </a:t>
            </a:r>
            <a:r>
              <a:rPr lang="ko-KR" altLang="en-US" sz="2000"/>
              <a:t>함수 밖의 영역</a:t>
            </a:r>
            <a:r>
              <a:rPr lang="en-US" altLang="ko-KR" sz="2000"/>
              <a:t>, 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 영역 </a:t>
            </a:r>
            <a:r>
              <a:rPr lang="en-US" altLang="ko-KR" sz="2000"/>
              <a:t>(Built-in Scope) : </a:t>
            </a:r>
            <a:r>
              <a:rPr lang="ko-KR" altLang="en-US" sz="2000"/>
              <a:t>파이썬 자체 정의 영역</a:t>
            </a:r>
            <a:r>
              <a:rPr lang="en-US" altLang="ko-KR" sz="2000"/>
              <a:t>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LGB </a:t>
            </a:r>
            <a:r>
              <a:rPr lang="ko-KR" altLang="en-US" sz="2000"/>
              <a:t>규칙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Local Scope -&gt; Global Scope -&gt; Built-in Scope </a:t>
            </a:r>
            <a:r>
              <a:rPr lang="ko-KR" altLang="en-US" sz="2000"/>
              <a:t>순서로 찾음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E7B5FEA-CADD-4033-89D6-1257197AB79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47700" y="3394074"/>
            <a:ext cx="7107238" cy="25574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[1, 2, 3]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전역영역 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scoping():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a = [4, 5, 6]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지역영역 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는 안바뀜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[1, 2, 3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scoping()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[1, 2, 3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]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스코핑</a:t>
            </a:r>
            <a:r>
              <a:rPr lang="ko-KR" altLang="en-US" dirty="0" smtClean="0"/>
              <a:t> 룰</a:t>
            </a:r>
            <a:endParaRPr lang="en-US" altLang="ko-KR" dirty="0" smtClean="0"/>
          </a:p>
        </p:txBody>
      </p:sp>
      <p:sp>
        <p:nvSpPr>
          <p:cNvPr id="225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지역영역에서 전역변수 변경하려면  </a:t>
            </a:r>
            <a:r>
              <a:rPr lang="en-US" altLang="ko-KR" sz="2000"/>
              <a:t>global </a:t>
            </a:r>
            <a:r>
              <a:rPr lang="ko-KR" altLang="en-US" sz="2000"/>
              <a:t>사용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FAB68D61-05CE-4C2E-9FD6-37926F90D3F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325563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g =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testScope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global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 g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참조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g = 2 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변경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return g + a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testScope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(1)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g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스코핑</a:t>
            </a:r>
            <a:r>
              <a:rPr lang="ko-KR" altLang="en-US" dirty="0" smtClean="0"/>
              <a:t> 룰</a:t>
            </a:r>
            <a:endParaRPr lang="en-US" altLang="ko-KR" dirty="0" smtClean="0"/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내장영역 이름 리스트 </a:t>
            </a:r>
            <a:r>
              <a:rPr lang="en-US" altLang="ko-KR" sz="2000"/>
              <a:t>: __builtins__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8E3254E7-7A72-4AA0-B7A6-6E770150A485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325563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dir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ArithmeticError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AssertionError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AttributeError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                 .    .    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'set',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setattr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'slice', 'sorted',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staticmethod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'sum', 'super',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tuple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'type',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vars'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, 'zip']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 = [1, 2, 3]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sum(x)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내장 함수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 인자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/>
              <a:t>기본 인자 값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함수를 호출할 때 인자를 지정해 주지 않아도 기본 값 할당</a:t>
            </a: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/>
              <a:t>키워드 인자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인자 이름으로 값 전달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변수 전달 순서를 바꿀 수 있음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3519CA11-7ECF-413A-B4D1-B0774535106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163638"/>
            <a:ext cx="7107238" cy="17621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Times(a=10, b=20):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기본인자 설정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return a * b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Times()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200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Times(5)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#a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5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할당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100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8175" y="3382963"/>
            <a:ext cx="7565546" cy="25685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(server, port):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= "http://" + server + ":" + port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'http://test.com:8080‘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(port="8080", server="test.com")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순서 상관없음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 인자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/>
              <a:t>가변인자 리스트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인자개수가 미정</a:t>
            </a:r>
            <a:r>
              <a:rPr lang="en-US" altLang="ko-KR" sz="2000" dirty="0" smtClean="0"/>
              <a:t>, *</a:t>
            </a:r>
            <a:r>
              <a:rPr lang="ko-KR" altLang="en-US" sz="2000" dirty="0" smtClean="0"/>
              <a:t>를 인자 앞에 붙임</a:t>
            </a: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363E4D36-B802-4AB4-9B24-75AD14C1080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163638"/>
            <a:ext cx="8201025" cy="46482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test(*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	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가변인자 리스트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는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처리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print(type(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test(1,2)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&lt;class 'tuple'&gt;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union2(*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res = []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for item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들어있는 인자를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for x in item: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문자열에서 문자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if not x in res: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res.append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(x)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res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union2("HAM", "EGG", "SPAM")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['H', 'A', 'M', 'E', 'G', 'S', 'P']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 인자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877300" cy="51482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/>
              <a:t>정의되지 않은 인자</a:t>
            </a:r>
            <a:r>
              <a:rPr lang="en-US" altLang="ko-KR" sz="2000" dirty="0" smtClean="0"/>
              <a:t>: **</a:t>
            </a:r>
            <a:r>
              <a:rPr lang="ko-KR" altLang="en-US" sz="2000" dirty="0" smtClean="0"/>
              <a:t>를 붙이면 가변길이 사전형식 인자 전달</a:t>
            </a: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43E692B9-00E6-4DF4-8D3B-C4122068FA6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93738" y="1352550"/>
            <a:ext cx="8318500" cy="40497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(server, port, **user):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사전 형식 인자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= "http://" + server + ":" + port + "/?"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for key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user.keys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키들에서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+= key + "=" + user[key] + "&amp;"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"8080", 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id='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='1234')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'http://test.com:8080/?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=1234&amp;id=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&amp;'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"8080", 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id='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='1234', name='mike', age='20</a:t>
            </a:r>
            <a:r>
              <a:rPr kumimoji="0" lang="en-US" altLang="ko-KR" sz="1600" b="1" dirty="0" smtClean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')</a:t>
            </a:r>
          </a:p>
          <a:p>
            <a:pPr>
              <a:defRPr/>
            </a:pPr>
            <a:r>
              <a:rPr kumimoji="0" lang="en-US" altLang="ko-KR" sz="1600" dirty="0" smtClean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'http://test.com:8080/?age=20&amp;passwd=1234&amp;name=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mike&amp;id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&amp;'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함수에서  임의  개수의 인자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함수는 임의 개수의 인자를 받기 위해 </a:t>
            </a:r>
            <a:r>
              <a:rPr lang="en-US" altLang="ko-KR" sz="1800" b="1" dirty="0" err="1" smtClean="0">
                <a:latin typeface="Courier10 BT"/>
              </a:rPr>
              <a:t>func</a:t>
            </a:r>
            <a:r>
              <a:rPr lang="en-US" altLang="ko-KR" sz="1800" b="1" dirty="0" smtClean="0">
                <a:latin typeface="Courier10 BT"/>
              </a:rPr>
              <a:t>(*</a:t>
            </a:r>
            <a:r>
              <a:rPr lang="en-US" altLang="ko-KR" sz="1800" b="1" dirty="0" err="1">
                <a:latin typeface="Courier10 BT"/>
              </a:rPr>
              <a:t>args</a:t>
            </a:r>
            <a:r>
              <a:rPr lang="en-US" altLang="ko-KR" sz="1800" b="1" dirty="0">
                <a:latin typeface="Courier10 BT"/>
              </a:rPr>
              <a:t>, **</a:t>
            </a:r>
            <a:r>
              <a:rPr lang="en-US" altLang="ko-KR" sz="1800" b="1" dirty="0" err="1" smtClean="0">
                <a:latin typeface="Courier10 BT"/>
              </a:rPr>
              <a:t>kwargs</a:t>
            </a:r>
            <a:r>
              <a:rPr lang="en-US" altLang="ko-KR" sz="1800" b="1" dirty="0" smtClean="0">
                <a:latin typeface="Courier10 BT"/>
              </a:rPr>
              <a:t>)</a:t>
            </a:r>
            <a:r>
              <a:rPr lang="ko-KR" altLang="en-US" sz="2000" dirty="0" smtClean="0"/>
              <a:t>를 사용한다</a:t>
            </a:r>
            <a:r>
              <a:rPr lang="en-US" altLang="ko-KR" sz="2000" dirty="0" smtClean="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363E4D36-B802-4AB4-9B24-75AD14C1080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845892"/>
            <a:ext cx="8201025" cy="2897024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foo(</a:t>
            </a:r>
            <a:r>
              <a:rPr kumimoji="0"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x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*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 smtClean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**</a:t>
            </a:r>
            <a:r>
              <a:rPr kumimoji="0" lang="en-US" altLang="ko-KR" sz="1600" b="1" dirty="0" err="1" smtClean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kwargs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print(</a:t>
            </a:r>
            <a:r>
              <a:rPr kumimoji="0"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x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# </a:t>
            </a: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위치가 정해진 인자 출력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print(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 smtClean="0">
                <a:solidFill>
                  <a:srgbClr val="002060"/>
                </a:solidFill>
                <a:latin typeface="Courier10 BT" pitchFamily="49" charset="0"/>
                <a:cs typeface="Courier New" pitchFamily="49" charset="0"/>
              </a:rPr>
              <a:t>)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# </a:t>
            </a: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임의 개수의 인자 출력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print(</a:t>
            </a:r>
            <a:r>
              <a:rPr kumimoji="0" lang="en-US" altLang="ko-KR" sz="1600" b="1" dirty="0" err="1" smtClean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kwargs</a:t>
            </a:r>
            <a:r>
              <a:rPr kumimoji="0" lang="en-US" altLang="ko-KR" sz="1600" b="1" dirty="0" smtClean="0">
                <a:solidFill>
                  <a:srgbClr val="002060"/>
                </a:solidFill>
                <a:latin typeface="Courier10 BT" pitchFamily="49" charset="0"/>
                <a:cs typeface="Courier New" pitchFamily="49" charset="0"/>
              </a:rPr>
              <a:t>)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# </a:t>
            </a:r>
            <a:r>
              <a:rPr kumimoji="0" lang="en-US" altLang="ko-KR" sz="1600" b="1" dirty="0" err="1" smtClean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dict</a:t>
            </a:r>
            <a:r>
              <a:rPr kumimoji="0" lang="en-US" altLang="ko-KR" sz="1600" b="1" dirty="0" smtClean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형</a:t>
            </a:r>
            <a:r>
              <a:rPr kumimoji="0" lang="ko-KR" altLang="en-US" sz="1600" b="1" dirty="0" smtClean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태</a:t>
            </a: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의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임의 개수의 </a:t>
            </a: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인자 출력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foo(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1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2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3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4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5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y=2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z=3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(2, 3, 4, 5)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{'y': 2, 'z': 3}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22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함수의 정의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반환값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인자 전달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스코핑</a:t>
            </a:r>
            <a:r>
              <a:rPr lang="ko-KR" altLang="en-US" sz="2000" dirty="0"/>
              <a:t> 룰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함수 인자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 lambda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재귀적 함수 호출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pass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__doc__</a:t>
            </a:r>
            <a:r>
              <a:rPr lang="ko-KR" altLang="en-US" sz="2000" dirty="0"/>
              <a:t>속성과 </a:t>
            </a:r>
            <a:r>
              <a:rPr lang="en-US" altLang="ko-KR" sz="2000" dirty="0"/>
              <a:t>help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이터레이터</a:t>
            </a:r>
            <a:r>
              <a:rPr lang="en-US" altLang="ko-KR" sz="2000" dirty="0"/>
              <a:t>(iterator)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제너레이터</a:t>
            </a:r>
            <a:r>
              <a:rPr lang="en-US" altLang="ko-KR" sz="2000" dirty="0"/>
              <a:t>(generator</a:t>
            </a:r>
            <a:r>
              <a:rPr lang="en-US" altLang="ko-KR" sz="2000" dirty="0" smtClean="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데코레이터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(decorator</a:t>
            </a:r>
            <a:r>
              <a:rPr lang="en-US" altLang="ko-KR" sz="2000" dirty="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C20EE4D-9D2A-41BD-BF45-9C898215AB9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함수의  </a:t>
            </a:r>
            <a:r>
              <a:rPr lang="en-US" altLang="ko-KR" dirty="0" smtClean="0"/>
              <a:t>function closure </a:t>
            </a:r>
            <a:r>
              <a:rPr lang="ko-KR" altLang="en-US" dirty="0" smtClean="0"/>
              <a:t>기능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6"/>
            <a:ext cx="8572500" cy="75206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함수는 함수를 인자로 받을 때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그 함수를 감싸고 있는 </a:t>
            </a:r>
            <a:r>
              <a:rPr lang="en-US" altLang="ko-KR" sz="2000" dirty="0" smtClean="0"/>
              <a:t>scope</a:t>
            </a:r>
            <a:r>
              <a:rPr lang="ko-KR" altLang="en-US" sz="2000" dirty="0" smtClean="0"/>
              <a:t>의 변수들도 같이 가져가는 기능이다</a:t>
            </a:r>
            <a:r>
              <a:rPr lang="en-US" altLang="ko-KR" sz="2000" dirty="0" smtClean="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363E4D36-B802-4AB4-9B24-75AD14C1080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845892"/>
            <a:ext cx="8201025" cy="34781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&gt;&gt;&gt; </a:t>
            </a:r>
            <a:r>
              <a:rPr kumimoji="0" lang="en-US" altLang="ko-KR" sz="1800" b="1" dirty="0" err="1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def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 outer(</a:t>
            </a:r>
            <a:r>
              <a:rPr kumimoji="0" lang="en-US" altLang="ko-KR" sz="1800" b="1" dirty="0">
                <a:solidFill>
                  <a:srgbClr val="FF0000"/>
                </a:solidFill>
                <a:latin typeface="Courier10 BT"/>
                <a:cs typeface="Courier New" pitchFamily="49" charset="0"/>
              </a:rPr>
              <a:t>x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	</a:t>
            </a:r>
            <a:r>
              <a:rPr kumimoji="0" lang="en-US" altLang="ko-KR" sz="1800" b="1" dirty="0" err="1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def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 </a:t>
            </a:r>
            <a:r>
              <a:rPr kumimoji="0" lang="en-US" altLang="ko-KR" sz="1800" b="1" dirty="0">
                <a:solidFill>
                  <a:srgbClr val="7030A0"/>
                </a:solidFill>
                <a:latin typeface="Courier10 BT"/>
                <a:cs typeface="Courier New" pitchFamily="49" charset="0"/>
              </a:rPr>
              <a:t>inner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():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		print(</a:t>
            </a:r>
            <a:r>
              <a:rPr kumimoji="0" lang="en-US" altLang="ko-KR" sz="1800" b="1" dirty="0" smtClean="0">
                <a:solidFill>
                  <a:srgbClr val="FF0000"/>
                </a:solidFill>
                <a:latin typeface="Courier10 BT"/>
                <a:cs typeface="Courier New" pitchFamily="49" charset="0"/>
              </a:rPr>
              <a:t>x</a:t>
            </a:r>
            <a:r>
              <a:rPr kumimoji="0" lang="en-US" altLang="ko-KR" sz="1800" b="1" dirty="0" smtClean="0">
                <a:solidFill>
                  <a:srgbClr val="0070C0"/>
                </a:solidFill>
                <a:latin typeface="Courier10 BT"/>
                <a:cs typeface="Courier New" pitchFamily="49" charset="0"/>
              </a:rPr>
              <a:t>)</a:t>
            </a:r>
            <a:r>
              <a:rPr kumimoji="0" lang="en-US" altLang="ko-KR" sz="1800" b="1" dirty="0" smtClean="0">
                <a:solidFill>
                  <a:srgbClr val="FF0000"/>
                </a:solidFill>
                <a:latin typeface="Courier10 BT"/>
                <a:cs typeface="Courier New" pitchFamily="49" charset="0"/>
              </a:rPr>
              <a:t>	</a:t>
            </a: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# x</a:t>
            </a:r>
            <a:r>
              <a:rPr kumimoji="0" lang="ko-KR" altLang="en-US" sz="18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는 </a:t>
            </a: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outer</a:t>
            </a:r>
            <a:r>
              <a:rPr kumimoji="0" lang="ko-KR" altLang="en-US" sz="18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 함수 </a:t>
            </a: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scope</a:t>
            </a:r>
            <a:r>
              <a:rPr kumimoji="0" lang="ko-KR" altLang="en-US" sz="18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의 변수</a:t>
            </a:r>
            <a:endParaRPr kumimoji="0" lang="en-US" altLang="ko-KR" sz="1800" b="1" dirty="0">
              <a:solidFill>
                <a:schemeClr val="accent2"/>
              </a:solidFill>
              <a:latin typeface="Courier10 BT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	return </a:t>
            </a:r>
            <a:r>
              <a:rPr kumimoji="0" lang="en-US" altLang="ko-KR" sz="1800" b="1" dirty="0">
                <a:solidFill>
                  <a:srgbClr val="7030A0"/>
                </a:solidFill>
                <a:latin typeface="Courier10 BT"/>
                <a:cs typeface="Courier New" pitchFamily="49" charset="0"/>
              </a:rPr>
              <a:t>inner</a:t>
            </a:r>
          </a:p>
          <a:p>
            <a:pPr>
              <a:defRPr/>
            </a:pPr>
            <a:endParaRPr kumimoji="0" lang="en-US" altLang="ko-KR" sz="1800" b="1" dirty="0">
              <a:solidFill>
                <a:schemeClr val="accent2"/>
              </a:solidFill>
              <a:latin typeface="Courier10 BT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&gt;&gt;&gt; print1 = outer(</a:t>
            </a:r>
            <a:r>
              <a:rPr kumimoji="0" lang="en-US" altLang="ko-KR" sz="1800" b="1" dirty="0">
                <a:solidFill>
                  <a:srgbClr val="FF0000"/>
                </a:solidFill>
                <a:latin typeface="Courier10 BT"/>
                <a:cs typeface="Courier New" pitchFamily="49" charset="0"/>
              </a:rPr>
              <a:t>1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&gt;&gt;&gt; print2 = outer(</a:t>
            </a:r>
            <a:r>
              <a:rPr kumimoji="0" lang="en-US" altLang="ko-KR" sz="1800" b="1" dirty="0">
                <a:solidFill>
                  <a:srgbClr val="FF0000"/>
                </a:solidFill>
                <a:latin typeface="Courier10 BT"/>
                <a:cs typeface="Courier New" pitchFamily="49" charset="0"/>
              </a:rPr>
              <a:t>2</a:t>
            </a: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&gt;&gt;&gt;</a:t>
            </a:r>
            <a:endParaRPr kumimoji="0" lang="en-US" altLang="ko-KR" sz="1800" b="1" dirty="0">
              <a:solidFill>
                <a:schemeClr val="accent2"/>
              </a:solidFill>
              <a:latin typeface="Courier10 BT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&gt;&gt;&gt; print1()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&gt;&gt;&gt; print2()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2</a:t>
            </a: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endParaRPr kumimoji="0" lang="en-US" altLang="ko-KR" sz="18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람다</a:t>
            </a:r>
            <a:r>
              <a:rPr lang="en-US" altLang="ko-KR" dirty="0" smtClean="0"/>
              <a:t>( lambda) 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이름없는 </a:t>
            </a:r>
            <a:r>
              <a:rPr lang="ko-KR" altLang="en-US" sz="2000" dirty="0" err="1"/>
              <a:t>함수객체</a:t>
            </a:r>
            <a:r>
              <a:rPr lang="en-US" altLang="ko-KR" sz="2000" dirty="0"/>
              <a:t>, 1</a:t>
            </a:r>
            <a:r>
              <a:rPr lang="ko-KR" altLang="en-US" sz="2000" dirty="0"/>
              <a:t>줄 </a:t>
            </a:r>
            <a:r>
              <a:rPr lang="ko-KR" altLang="en-US" sz="2000" dirty="0" err="1"/>
              <a:t>짜리</a:t>
            </a:r>
            <a:r>
              <a:rPr lang="ko-KR" altLang="en-US" sz="2000" dirty="0"/>
              <a:t> 함수</a:t>
            </a:r>
            <a:r>
              <a:rPr lang="en-US" altLang="ko-KR" sz="2000" dirty="0"/>
              <a:t>,  return </a:t>
            </a:r>
            <a:r>
              <a:rPr lang="ko-KR" altLang="en-US" sz="2000" dirty="0"/>
              <a:t>없어도 </a:t>
            </a:r>
            <a:r>
              <a:rPr lang="ko-KR" altLang="en-US" sz="2000" dirty="0" err="1"/>
              <a:t>반환값</a:t>
            </a:r>
            <a:r>
              <a:rPr lang="ko-KR" altLang="en-US" sz="2000" dirty="0"/>
              <a:t> 전달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</a:pPr>
            <a:endParaRPr lang="en-US" altLang="ko-KR" sz="2000" dirty="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한 줄의 간단한 함수가 필요한 경우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프로그램의 </a:t>
            </a:r>
            <a:r>
              <a:rPr lang="ko-KR" altLang="en-US" sz="2000" dirty="0" err="1"/>
              <a:t>가독성을</a:t>
            </a:r>
            <a:r>
              <a:rPr lang="ko-KR" altLang="en-US" sz="2000" dirty="0"/>
              <a:t> 위해서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함수를 인자로 넘겨 줄 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FC42FDC9-4D09-44AE-B22E-AB2301D9632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81305" y="3087591"/>
            <a:ext cx="7288213" cy="30019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g = lambda x, y : x * y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람다함수를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g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대입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g(2, 3)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6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(lambda x: x * x)(3)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9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globals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() 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#g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만 존재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{'__doc__': None, 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'g': &lt;function &lt;lambda&gt; 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at 0x000000000313E8C8&gt;, '__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__': &lt;module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 (built-in)&gt;, '__spec__': None, '__package__': None, '__name__': '__main__', '__loader__': &lt;class '_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frozen_importlib.BuiltinImporter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'&gt;}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312078"/>
            <a:ext cx="4371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람다</a:t>
            </a:r>
            <a:r>
              <a:rPr lang="en-US" altLang="ko-KR" dirty="0" smtClean="0"/>
              <a:t>( lambda) 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867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인자로 넘겨 줄 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8EEA8116-14F6-48F7-879F-0D82D5294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22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19125" y="1306513"/>
            <a:ext cx="7288213" cy="30035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testLambda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(g):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g(1, 2, 3)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testLambda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(lambda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a,b,c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 print("sum is ",\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a+b+c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": type of a ", type(a) ,	\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":list object is ", zip([a, b, c])))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sum is  6 : type of a  &lt;class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int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'&gt; :list object is  &lt;zip object at 0x0000000003132848&gt;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재귀적 함수 호출</a:t>
            </a:r>
            <a:endParaRPr lang="en-US" altLang="ko-KR" dirty="0" smtClean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내부에서 자기 자신을 계속 호출 하는 방법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변수를 조금씩 변경하면서 연속적으로 반복된 연산을 할 때 유용함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하노이의 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AFD65733-3DB9-4475-B71A-8BB1C2CA258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23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42938" y="1528342"/>
            <a:ext cx="7288212" cy="17811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factorial(x):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if x == 1: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return 1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x * factorial(x - 1)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factorial(10)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3628800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6588" y="3772435"/>
            <a:ext cx="7889875" cy="23161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=1,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=3):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if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(ndisks-1,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, 6-startPeg-endPeg)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",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.")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(ndisks-1, 6-startPeg-endPeg,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재귀적 함수 호출</a:t>
            </a:r>
            <a:endParaRPr lang="en-US" altLang="ko-KR" dirty="0" smtClean="0"/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하노이의 탑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N-1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2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1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N-1</a:t>
            </a:r>
            <a:r>
              <a:rPr lang="ko-KR" altLang="en-US" sz="2000"/>
              <a:t>개 원반을 </a:t>
            </a:r>
            <a:r>
              <a:rPr lang="en-US" altLang="ko-KR" sz="2000"/>
              <a:t>2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64</a:t>
            </a:r>
            <a:r>
              <a:rPr lang="ko-KR" altLang="en-US" sz="2000"/>
              <a:t>개 원반 옮기기 </a:t>
            </a:r>
            <a:r>
              <a:rPr lang="en-US" altLang="ko-KR" sz="2000"/>
              <a:t>: 5833</a:t>
            </a:r>
            <a:r>
              <a:rPr lang="ko-KR" altLang="en-US" sz="2000"/>
              <a:t>억년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FA3D301-DB8A-4951-8ADC-9203690EB49F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24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36588" y="2790825"/>
            <a:ext cx="8267700" cy="22018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</p:txBody>
      </p:sp>
      <p:pic>
        <p:nvPicPr>
          <p:cNvPr id="30726" name="그림 9" descr="스크린샷 2015-12-20 오후 4.0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736600"/>
            <a:ext cx="3163887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pass</a:t>
            </a:r>
            <a:r>
              <a:rPr lang="ko-KR" altLang="en-US" dirty="0" smtClean="0"/>
              <a:t> 구문</a:t>
            </a:r>
            <a:endParaRPr lang="en-US" altLang="ko-KR" dirty="0" smtClean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아무</a:t>
            </a:r>
            <a:r>
              <a:rPr lang="en-US" altLang="ko-KR" sz="2000"/>
              <a:t> </a:t>
            </a:r>
            <a:r>
              <a:rPr lang="ko-KR" altLang="en-US" sz="2000"/>
              <a:t>것도 하지 않는 구문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아무 것도 하진 않는 함수</a:t>
            </a:r>
            <a:r>
              <a:rPr lang="en-US" altLang="ko-KR" sz="2000"/>
              <a:t>, </a:t>
            </a:r>
            <a:r>
              <a:rPr lang="ko-KR" altLang="en-US" sz="2000"/>
              <a:t>모듈</a:t>
            </a:r>
            <a:r>
              <a:rPr lang="en-US" altLang="ko-KR" sz="2000"/>
              <a:t>, </a:t>
            </a:r>
            <a:r>
              <a:rPr lang="ko-KR" altLang="en-US" sz="2000"/>
              <a:t>클래스 작성에 사용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763E9B45-6A1D-45A1-AC48-6F85C68EF22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2463" y="1809750"/>
            <a:ext cx="8337550" cy="30019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while True: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Ctrl+C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누를 때까지 종료되지 않음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pass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Ctrl+C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누름 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(most recent call last):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File "&lt;pyshell#28&gt;", line 2, in &lt;module&gt;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pass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KeyboardInterrupt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class temp: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일단 클래스 생성하고 나중에 변수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메소드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추가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__doc__</a:t>
            </a:r>
            <a:r>
              <a:rPr lang="ko-KR" altLang="en-US" dirty="0" smtClean="0"/>
              <a:t>속성과  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help</a:t>
            </a:r>
            <a:r>
              <a:rPr lang="ko-KR" altLang="en-US" sz="2000"/>
              <a:t>함수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065F56D9-5B94-4350-B22B-1FA75988817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2463" y="1310280"/>
            <a:ext cx="8337550" cy="3848316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help(print)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#print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함수의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document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요청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built-in function print in module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print(...)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print(value, ..., sep=' ', end='\n', file=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flush=False)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Prints the values to a stream, or to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by default.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Optional keyword arguments: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file:  a file-like object (stream); defaults to the current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sep:   string inserted between values, default a space.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end:   string appended after the last value, default a newline.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flush: whether to forcibly flush the stream.</a:t>
            </a:r>
            <a:endParaRPr kumimoji="0" lang="en-US" altLang="ko-KR" sz="1600" b="1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__doc__</a:t>
            </a:r>
            <a:r>
              <a:rPr lang="ko-KR" altLang="en-US" dirty="0" smtClean="0"/>
              <a:t>속성과  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help</a:t>
            </a:r>
            <a:r>
              <a:rPr lang="ko-KR" altLang="en-US" sz="2000"/>
              <a:t>함수 </a:t>
            </a:r>
            <a:r>
              <a:rPr lang="en-US" altLang="ko-KR" sz="2000"/>
              <a:t>: </a:t>
            </a:r>
            <a:r>
              <a:rPr lang="ko-KR" altLang="en-US" sz="2000"/>
              <a:t>사용자함수도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__doc__ </a:t>
            </a:r>
            <a:r>
              <a:rPr lang="ko-KR" altLang="en-US" sz="2000"/>
              <a:t>속성 </a:t>
            </a:r>
            <a:r>
              <a:rPr lang="en-US" altLang="ko-KR" sz="2000"/>
              <a:t>: </a:t>
            </a:r>
            <a:r>
              <a:rPr lang="ko-KR" altLang="en-US" sz="2000"/>
              <a:t>모든 객체의 부모인 </a:t>
            </a:r>
            <a:r>
              <a:rPr lang="en-US" altLang="ko-KR" sz="2000"/>
              <a:t>object </a:t>
            </a:r>
            <a:r>
              <a:rPr lang="ko-KR" altLang="en-US" sz="2000"/>
              <a:t>기본속성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3206A98-5D45-4BC9-A7EC-0EFDB1BC372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1738313"/>
            <a:ext cx="8429625" cy="36480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plus(a, b):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사용자 함수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return a + b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help(plus)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사용자 함수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help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function plus in module __main__: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plus(a, b)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plus.__doc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__="return the sum of parameter a, b "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#__doc__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 변경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help(plus)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function plus in module __main__: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plus(a,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return the sum of parameter a,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이터레이터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)</a:t>
            </a:r>
          </a:p>
        </p:txBody>
      </p:sp>
      <p:sp>
        <p:nvSpPr>
          <p:cNvPr id="3481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순회 가능한 </a:t>
            </a:r>
            <a:r>
              <a:rPr lang="ko-KR" altLang="en-US" sz="2000" dirty="0"/>
              <a:t>객체</a:t>
            </a:r>
            <a:r>
              <a:rPr lang="en-US" altLang="ko-KR" sz="2000" dirty="0"/>
              <a:t>(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 등</a:t>
            </a:r>
            <a:r>
              <a:rPr lang="en-US" altLang="ko-KR" sz="2000" dirty="0"/>
              <a:t>) </a:t>
            </a:r>
            <a:r>
              <a:rPr lang="ko-KR" altLang="en-US" sz="2000" dirty="0"/>
              <a:t>요소에 순서대로 접근할 수 있는 객체 </a:t>
            </a:r>
            <a:endParaRPr lang="en-US" altLang="ko-KR" sz="2000" dirty="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for</a:t>
            </a:r>
            <a:r>
              <a:rPr lang="ko-KR" altLang="en-US" sz="2000" dirty="0"/>
              <a:t>문의 </a:t>
            </a:r>
            <a:r>
              <a:rPr lang="ko-KR" altLang="en-US" sz="2000" dirty="0" smtClean="0"/>
              <a:t>순회 가능 </a:t>
            </a:r>
            <a:r>
              <a:rPr lang="ko-KR" altLang="en-US" sz="2000" dirty="0"/>
              <a:t>객체의 모든 요소 출력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이터레이터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__next__() </a:t>
            </a:r>
            <a:r>
              <a:rPr lang="ko-KR" altLang="en-US" sz="2000" dirty="0" smtClean="0"/>
              <a:t>적용</a:t>
            </a: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BCED5DBC-CD7F-4BF8-8F75-C22131B67B9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28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239963"/>
            <a:ext cx="7995069" cy="3973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element in [1, 2, 3]: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리스트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print(element)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element in (1, 2, 3):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print(element)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key in {'one':1, 'two':2}: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키값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print(key)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two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one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char in "123":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문자열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한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문자씩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print(char)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line in open("myfile.txt"):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파일 내용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이터레이터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)</a:t>
            </a:r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2"/>
                </a:solidFill>
              </a:rPr>
              <a:t>이터레이터의 첫 요소 가져오고 다음요소 가리킴 </a:t>
            </a:r>
            <a:endParaRPr lang="en-US" altLang="ko-KR" sz="2000">
              <a:solidFill>
                <a:schemeClr val="tx2"/>
              </a:solidFill>
            </a:endParaRP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이터레이터 객체 메소드 </a:t>
            </a:r>
            <a:r>
              <a:rPr lang="en-US" altLang="ko-KR" sz="2000" b="1">
                <a:solidFill>
                  <a:schemeClr val="accent2"/>
                </a:solidFill>
              </a:rPr>
              <a:t>__next__()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내장함수 </a:t>
            </a:r>
            <a:r>
              <a:rPr lang="en-US" altLang="ko-KR" sz="2000" b="1">
                <a:solidFill>
                  <a:schemeClr val="accent2"/>
                </a:solidFill>
              </a:rPr>
              <a:t>next()</a:t>
            </a:r>
            <a:endParaRPr lang="en-US" altLang="ko-KR" sz="2000">
              <a:solidFill>
                <a:schemeClr val="tx2"/>
              </a:solidFill>
            </a:endParaRP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2"/>
                </a:solidFill>
              </a:rPr>
              <a:t>내장함수</a:t>
            </a:r>
            <a:r>
              <a:rPr lang="ko-KR" altLang="en-US" sz="2000" b="1">
                <a:solidFill>
                  <a:schemeClr val="accent2"/>
                </a:solidFill>
              </a:rPr>
              <a:t> </a:t>
            </a:r>
            <a:r>
              <a:rPr lang="en-US" altLang="ko-KR" sz="2000" b="1">
                <a:solidFill>
                  <a:schemeClr val="accent2"/>
                </a:solidFill>
              </a:rPr>
              <a:t>iter() : </a:t>
            </a:r>
            <a:r>
              <a:rPr lang="ko-KR" altLang="en-US" sz="2000">
                <a:solidFill>
                  <a:schemeClr val="tx2"/>
                </a:solidFill>
              </a:rPr>
              <a:t>순회가능한 객체에서 이터레이터 객체 가져옴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457F8F7E-E157-4A49-91A5-6AEBC789392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29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273300"/>
            <a:ext cx="8107213" cy="39401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s =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abc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it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iter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순회 가능한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객체에서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이터레이터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객체 가져옴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it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&lt;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str_iterator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object at 0x0000000003143A58&gt;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내장 함수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'a'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'b'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it.__next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__()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이터레이터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메소드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'c'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(most recent call last):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File "&lt;pyshell#66&gt;", line 1, in &lt;module&gt;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next(it)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StopIteration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함수의 정의</a:t>
            </a:r>
            <a:endParaRPr lang="en-US" altLang="ko-KR" dirty="0" smtClean="0"/>
          </a:p>
        </p:txBody>
      </p:sp>
      <p:sp>
        <p:nvSpPr>
          <p:cNvPr id="133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선언은 </a:t>
            </a:r>
            <a:r>
              <a:rPr lang="en-US" altLang="ko-KR" sz="2000"/>
              <a:t>def</a:t>
            </a:r>
            <a:r>
              <a:rPr lang="ko-KR" altLang="en-US" sz="2000"/>
              <a:t>로 시작하고 콜론</a:t>
            </a:r>
            <a:r>
              <a:rPr lang="en-US" altLang="ko-KR" sz="2000"/>
              <a:t>(:)</a:t>
            </a:r>
            <a:r>
              <a:rPr lang="ko-KR" altLang="en-US" sz="2000"/>
              <a:t>으로 끝냄</a:t>
            </a:r>
            <a:r>
              <a:rPr lang="en-US" altLang="ko-KR" sz="2000"/>
              <a:t>, </a:t>
            </a:r>
            <a:r>
              <a:rPr lang="ko-KR" altLang="en-US" sz="2000"/>
              <a:t>코드의 들여쓰기로 구분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시작과 끝을 명시해 줄 필요가 없음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헤더</a:t>
            </a:r>
            <a:r>
              <a:rPr lang="en-US" altLang="ko-KR" sz="2000"/>
              <a:t>(header)</a:t>
            </a:r>
            <a:r>
              <a:rPr lang="ko-KR" altLang="en-US" sz="2000"/>
              <a:t>파일</a:t>
            </a:r>
            <a:r>
              <a:rPr lang="en-US" altLang="ko-KR" sz="2000"/>
              <a:t>, </a:t>
            </a:r>
            <a:r>
              <a:rPr lang="ko-KR" altLang="en-US" sz="2000"/>
              <a:t>인터페이스</a:t>
            </a:r>
            <a:r>
              <a:rPr lang="en-US" altLang="ko-KR" sz="2000"/>
              <a:t>(interface)/</a:t>
            </a:r>
            <a:r>
              <a:rPr lang="ko-KR" altLang="en-US" sz="2000"/>
              <a:t>구현</a:t>
            </a:r>
            <a:r>
              <a:rPr lang="en-US" altLang="ko-KR" sz="2000"/>
              <a:t>(implementation)</a:t>
            </a:r>
            <a:r>
              <a:rPr lang="ko-KR" altLang="en-US" sz="2000"/>
              <a:t>같은 부분으로 나누지 않음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선언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간단한 함수 </a:t>
            </a:r>
            <a:r>
              <a:rPr lang="en-US" altLang="ko-KR" sz="2000"/>
              <a:t>: 2</a:t>
            </a:r>
            <a:r>
              <a:rPr lang="ko-KR" altLang="en-US" sz="2000"/>
              <a:t>개 인수 곱셈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B359D37-DC2B-454F-B5AA-5F65F56EE44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570163"/>
            <a:ext cx="514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4"/>
          <p:cNvSpPr txBox="1">
            <a:spLocks noChangeArrowheads="1"/>
          </p:cNvSpPr>
          <p:nvPr/>
        </p:nvSpPr>
        <p:spPr bwMode="auto">
          <a:xfrm>
            <a:off x="627063" y="4403725"/>
            <a:ext cx="6038850" cy="18161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def Times(a, b):</a:t>
            </a:r>
          </a:p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a*b</a:t>
            </a:r>
          </a:p>
          <a:p>
            <a:endParaRPr kumimoji="0" lang="en-US" altLang="ko-KR" sz="1600"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&lt;function Times at 0x000000000316E8C8&gt;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제너레이터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(generator)</a:t>
            </a:r>
          </a:p>
        </p:txBody>
      </p:sp>
      <p:sp>
        <p:nvSpPr>
          <p:cNvPr id="36867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177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yield</a:t>
            </a:r>
            <a:r>
              <a:rPr lang="ko-KR" altLang="en-US" sz="2000" dirty="0">
                <a:solidFill>
                  <a:schemeClr val="tx2"/>
                </a:solidFill>
              </a:rPr>
              <a:t>를 가진 함수</a:t>
            </a:r>
            <a:r>
              <a:rPr lang="en-US" altLang="ko-KR" sz="2000" dirty="0">
                <a:solidFill>
                  <a:schemeClr val="tx2"/>
                </a:solidFill>
              </a:rPr>
              <a:t>: return </a:t>
            </a:r>
            <a:r>
              <a:rPr lang="ko-KR" altLang="en-US" sz="2000" dirty="0">
                <a:solidFill>
                  <a:schemeClr val="tx2"/>
                </a:solidFill>
              </a:rPr>
              <a:t>대신에 적으면 함수를 끝내지 않고 호출한 곳으로 값을 전달함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range(</a:t>
            </a:r>
            <a:r>
              <a:rPr lang="ko-KR" altLang="en-US" sz="2000" b="1" dirty="0">
                <a:solidFill>
                  <a:schemeClr val="accent2"/>
                </a:solidFill>
              </a:rPr>
              <a:t>시작</a:t>
            </a:r>
            <a:r>
              <a:rPr lang="en-US" altLang="ko-KR" sz="2000" b="1" dirty="0">
                <a:solidFill>
                  <a:schemeClr val="accent2"/>
                </a:solidFill>
              </a:rPr>
              <a:t>, </a:t>
            </a:r>
            <a:r>
              <a:rPr lang="ko-KR" altLang="en-US" sz="2000" b="1" dirty="0">
                <a:solidFill>
                  <a:schemeClr val="accent2"/>
                </a:solidFill>
              </a:rPr>
              <a:t>종료</a:t>
            </a:r>
            <a:r>
              <a:rPr lang="en-US" altLang="ko-KR" sz="2000" b="1" dirty="0">
                <a:solidFill>
                  <a:schemeClr val="accent2"/>
                </a:solidFill>
              </a:rPr>
              <a:t>, </a:t>
            </a:r>
            <a:r>
              <a:rPr lang="ko-KR" altLang="en-US" sz="2000" b="1" dirty="0">
                <a:solidFill>
                  <a:schemeClr val="accent2"/>
                </a:solidFill>
              </a:rPr>
              <a:t>증감</a:t>
            </a:r>
            <a:r>
              <a:rPr lang="en-US" altLang="ko-KR" sz="2000" b="1" dirty="0">
                <a:solidFill>
                  <a:schemeClr val="accent2"/>
                </a:solidFill>
              </a:rPr>
              <a:t>) </a:t>
            </a:r>
            <a:r>
              <a:rPr lang="en-US" altLang="ko-KR" sz="2000" dirty="0">
                <a:solidFill>
                  <a:schemeClr val="tx2"/>
                </a:solidFill>
              </a:rPr>
              <a:t>: p74 </a:t>
            </a:r>
            <a:r>
              <a:rPr lang="ko-KR" altLang="en-US" sz="2000" dirty="0">
                <a:solidFill>
                  <a:schemeClr val="tx2"/>
                </a:solidFill>
              </a:rPr>
              <a:t>수열 생성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</a:rPr>
              <a:t>종료값</a:t>
            </a:r>
            <a:r>
              <a:rPr lang="ko-KR" altLang="en-US" sz="2000" dirty="0">
                <a:solidFill>
                  <a:schemeClr val="tx2"/>
                </a:solidFill>
              </a:rPr>
              <a:t> 포함 안함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2"/>
                </a:solidFill>
              </a:rPr>
              <a:t>함수의 상태가 보존되어 </a:t>
            </a:r>
            <a:r>
              <a:rPr lang="en-US" altLang="ko-KR" sz="2000" b="1" dirty="0">
                <a:solidFill>
                  <a:schemeClr val="tx2"/>
                </a:solidFill>
              </a:rPr>
              <a:t>for</a:t>
            </a:r>
            <a:r>
              <a:rPr lang="ko-KR" altLang="en-US" sz="2000" b="1" dirty="0">
                <a:solidFill>
                  <a:schemeClr val="tx2"/>
                </a:solidFill>
              </a:rPr>
              <a:t>문의 순회 </a:t>
            </a:r>
            <a:r>
              <a:rPr lang="en-US" altLang="ko-KR" sz="2000" b="1" dirty="0">
                <a:solidFill>
                  <a:schemeClr val="tx2"/>
                </a:solidFill>
              </a:rPr>
              <a:t>index</a:t>
            </a:r>
            <a:r>
              <a:rPr lang="ko-KR" altLang="en-US" sz="2000" b="1" dirty="0">
                <a:solidFill>
                  <a:schemeClr val="tx2"/>
                </a:solidFill>
              </a:rPr>
              <a:t>가 초기화되지 않아서 순서대로 반환됨 </a:t>
            </a:r>
            <a:r>
              <a:rPr lang="en-US" altLang="ko-KR" sz="2000" b="1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 err="1">
                <a:solidFill>
                  <a:schemeClr val="tx2"/>
                </a:solidFill>
              </a:rPr>
              <a:t>순회가능</a:t>
            </a:r>
            <a:r>
              <a:rPr lang="ko-KR" altLang="en-US" sz="2000" b="1" dirty="0">
                <a:solidFill>
                  <a:schemeClr val="tx2"/>
                </a:solidFill>
              </a:rPr>
              <a:t> 객체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 err="1">
                <a:solidFill>
                  <a:schemeClr val="tx2"/>
                </a:solidFill>
              </a:rPr>
              <a:t>제터레이터객체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C6D39256-8D26-4D72-B66A-E713F77ABC3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30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652713"/>
            <a:ext cx="8237537" cy="356076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reverse(data):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for index in range(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len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(data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)-1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-1, -1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#3, 2, 1, 0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yield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data[index] 		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char in reverse("golf"):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print(char)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f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l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o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제너레이터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(generator)</a:t>
            </a:r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119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피보나치 수열 </a:t>
            </a:r>
            <a:r>
              <a:rPr lang="en-US" altLang="ko-KR" sz="2000" dirty="0">
                <a:solidFill>
                  <a:schemeClr val="tx2"/>
                </a:solidFill>
              </a:rPr>
              <a:t>(0, 1, 1, 2, 3, 5, 8, …)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F(0)=0, F(1)=1, F(n) = F(n-2)+F(n-1) if </a:t>
            </a:r>
            <a:r>
              <a:rPr lang="en-US" altLang="ko-KR" sz="2000" dirty="0" smtClean="0">
                <a:solidFill>
                  <a:schemeClr val="tx2"/>
                </a:solidFill>
              </a:rPr>
              <a:t>n&gt;1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enumerate() </a:t>
            </a:r>
            <a:r>
              <a:rPr lang="ko-KR" altLang="en-US" sz="2000" b="1" dirty="0">
                <a:solidFill>
                  <a:schemeClr val="accent2"/>
                </a:solidFill>
              </a:rPr>
              <a:t>내장함수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dirty="0">
                <a:solidFill>
                  <a:schemeClr val="tx2"/>
                </a:solidFill>
              </a:rPr>
              <a:t>순회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가능 객체에서 인덱스와 요소 둘 다 반환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 eaLnBrk="1" latinLnBrk="1" hangingPunct="1">
              <a:spcBef>
                <a:spcPct val="20000"/>
              </a:spcBef>
            </a:pP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31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553714" y="2044462"/>
            <a:ext cx="8340126" cy="4134509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Fibonacci():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a, b = 0,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while 1: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yield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a     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, b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값이 초기화되지 않고 갱신되어 반환됨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a, b = b, a + b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ret in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enumerate(Fibonacci()):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인덱스와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요소값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if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&lt; 20: print(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ret)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else: break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0 0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2 1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3 2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4 3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19 4181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(Decorator)</a:t>
            </a:r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358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2"/>
                </a:solidFill>
              </a:rPr>
              <a:t>데코레이터는 </a:t>
            </a:r>
            <a:r>
              <a:rPr lang="ko-KR" altLang="en-US" sz="2000" dirty="0">
                <a:solidFill>
                  <a:schemeClr val="tx2"/>
                </a:solidFill>
              </a:rPr>
              <a:t>다른 함수를 인자로 받아 자기 기능을 덧붙여 새로운 함수를 생성하는 함수이다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2"/>
                </a:solidFill>
              </a:rPr>
              <a:t>Python2.2</a:t>
            </a:r>
            <a:r>
              <a:rPr lang="ko-KR" altLang="en-US" sz="2000" dirty="0" smtClean="0">
                <a:solidFill>
                  <a:schemeClr val="tx2"/>
                </a:solidFill>
              </a:rPr>
              <a:t>에서는 </a:t>
            </a:r>
            <a:r>
              <a:rPr lang="en-US" altLang="ko-KR" sz="2000" dirty="0" smtClean="0">
                <a:solidFill>
                  <a:schemeClr val="tx2"/>
                </a:solidFill>
                <a:latin typeface="Courier10 BT"/>
              </a:rPr>
              <a:t>@</a:t>
            </a:r>
            <a:r>
              <a:rPr lang="en-US" altLang="ko-KR" sz="2000" dirty="0" err="1" smtClean="0">
                <a:solidFill>
                  <a:schemeClr val="tx2"/>
                </a:solidFill>
                <a:latin typeface="Courier10 BT"/>
              </a:rPr>
              <a:t>staticmethod</a:t>
            </a:r>
            <a:r>
              <a:rPr lang="en-US" altLang="ko-KR" sz="2000" dirty="0" smtClean="0">
                <a:solidFill>
                  <a:schemeClr val="tx2"/>
                </a:solidFill>
                <a:latin typeface="Courier10 BT"/>
              </a:rPr>
              <a:t>, </a:t>
            </a:r>
            <a:r>
              <a:rPr lang="en-US" altLang="ko-KR" sz="2000" dirty="0">
                <a:solidFill>
                  <a:schemeClr val="tx2"/>
                </a:solidFill>
                <a:latin typeface="Courier10 BT"/>
              </a:rPr>
              <a:t>@</a:t>
            </a:r>
            <a:r>
              <a:rPr lang="en-US" altLang="ko-KR" sz="2000" dirty="0" err="1">
                <a:solidFill>
                  <a:schemeClr val="tx2"/>
                </a:solidFill>
                <a:latin typeface="Courier10 BT"/>
              </a:rPr>
              <a:t>classmethod</a:t>
            </a:r>
            <a:r>
              <a:rPr lang="en-US" altLang="ko-KR" sz="2000" dirty="0">
                <a:solidFill>
                  <a:schemeClr val="tx2"/>
                </a:solidFill>
                <a:latin typeface="Courier10 BT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로 </a:t>
            </a:r>
            <a:r>
              <a:rPr lang="ko-KR" altLang="en-US" sz="2000" dirty="0" smtClean="0">
                <a:solidFill>
                  <a:schemeClr val="tx2"/>
                </a:solidFill>
              </a:rPr>
              <a:t>소개되었다</a:t>
            </a:r>
            <a:r>
              <a:rPr lang="en-US" altLang="ko-KR" sz="2000" dirty="0" smtClean="0">
                <a:solidFill>
                  <a:schemeClr val="tx2"/>
                </a:solidFill>
              </a:rPr>
              <a:t>.</a:t>
            </a:r>
            <a:endParaRPr lang="ko-KR" altLang="en-US" sz="2000" dirty="0">
              <a:solidFill>
                <a:schemeClr val="tx2"/>
              </a:solidFill>
            </a:endParaRP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2"/>
                </a:solidFill>
              </a:rPr>
              <a:t>PEP(Python Enhancement Proposals) 318</a:t>
            </a:r>
            <a:r>
              <a:rPr lang="ko-KR" altLang="en-US" sz="2000" dirty="0" smtClean="0">
                <a:solidFill>
                  <a:schemeClr val="tx2"/>
                </a:solidFill>
              </a:rPr>
              <a:t>에 정의되어 있다</a:t>
            </a:r>
            <a:r>
              <a:rPr lang="en-US" altLang="ko-KR" sz="2000" dirty="0" smtClean="0">
                <a:solidFill>
                  <a:schemeClr val="tx2"/>
                </a:solidFill>
              </a:rPr>
              <a:t>.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어떤 동작을 함수의 전</a:t>
            </a:r>
            <a:r>
              <a:rPr lang="en-US" altLang="ko-KR" sz="2000" dirty="0">
                <a:solidFill>
                  <a:schemeClr val="tx2"/>
                </a:solidFill>
              </a:rPr>
              <a:t>/</a:t>
            </a:r>
            <a:r>
              <a:rPr lang="ko-KR" altLang="en-US" sz="2000" dirty="0">
                <a:solidFill>
                  <a:schemeClr val="tx2"/>
                </a:solidFill>
              </a:rPr>
              <a:t>후에 수행해야 하거나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공통적으로 사용하는 코드를 쉽게 관리하기 위해 </a:t>
            </a:r>
            <a:r>
              <a:rPr lang="ko-KR" altLang="en-US" sz="2000" dirty="0" smtClean="0">
                <a:solidFill>
                  <a:schemeClr val="tx2"/>
                </a:solidFill>
              </a:rPr>
              <a:t>사용하는데</a:t>
            </a:r>
            <a:r>
              <a:rPr lang="en-US" altLang="ko-KR" sz="2000" dirty="0" smtClean="0">
                <a:solidFill>
                  <a:schemeClr val="tx2"/>
                </a:solidFill>
              </a:rPr>
              <a:t>, </a:t>
            </a:r>
            <a:r>
              <a:rPr lang="ko-KR" altLang="en-US" sz="2000" dirty="0" smtClean="0">
                <a:solidFill>
                  <a:schemeClr val="tx2"/>
                </a:solidFill>
              </a:rPr>
              <a:t>기존의 </a:t>
            </a:r>
            <a:r>
              <a:rPr lang="ko-KR" altLang="en-US" sz="2000" dirty="0">
                <a:solidFill>
                  <a:schemeClr val="tx2"/>
                </a:solidFill>
              </a:rPr>
              <a:t>코드를 수정하지 않고 래퍼</a:t>
            </a:r>
            <a:r>
              <a:rPr lang="en-US" altLang="ko-KR" sz="2000" dirty="0">
                <a:solidFill>
                  <a:schemeClr val="tx2"/>
                </a:solidFill>
              </a:rPr>
              <a:t>(wrapper) </a:t>
            </a:r>
            <a:r>
              <a:rPr lang="ko-KR" altLang="en-US" sz="2000" dirty="0">
                <a:solidFill>
                  <a:schemeClr val="tx2"/>
                </a:solidFill>
              </a:rPr>
              <a:t>함수를 이용하여 여러가지 기능을 추가할 수 </a:t>
            </a:r>
            <a:r>
              <a:rPr lang="ko-KR" altLang="en-US" sz="2000" dirty="0" smtClean="0">
                <a:solidFill>
                  <a:schemeClr val="tx2"/>
                </a:solidFill>
              </a:rPr>
              <a:t>있다</a:t>
            </a:r>
            <a:r>
              <a:rPr lang="en-US" altLang="ko-KR" sz="2000" dirty="0" smtClean="0">
                <a:solidFill>
                  <a:schemeClr val="tx2"/>
                </a:solidFill>
              </a:rPr>
              <a:t>.</a:t>
            </a:r>
          </a:p>
          <a:p>
            <a:pPr marL="0" indent="0" eaLnBrk="1" latinLnBrk="1" hangingPunct="1">
              <a:spcBef>
                <a:spcPct val="20000"/>
              </a:spcBef>
            </a:pPr>
            <a:endParaRPr lang="en-US" altLang="ko-KR" sz="2000" dirty="0" smtClean="0">
              <a:solidFill>
                <a:schemeClr val="tx2"/>
              </a:solidFill>
            </a:endParaRPr>
          </a:p>
          <a:p>
            <a:pPr marL="0" indent="0" eaLnBrk="1" latinLnBrk="1" hangingPunct="1">
              <a:spcBef>
                <a:spcPct val="20000"/>
              </a:spcBef>
            </a:pPr>
            <a:endParaRPr lang="en-US" altLang="ko-KR" sz="2000" dirty="0" smtClean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32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480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(Decorator)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33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401937" y="1895569"/>
            <a:ext cx="8340126" cy="3692154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 </a:t>
            </a:r>
            <a:r>
              <a:rPr kumimoji="0" lang="en-US" altLang="ko-KR" sz="1600" b="1" dirty="0" err="1" smtClean="0">
                <a:solidFill>
                  <a:srgbClr val="7030A0"/>
                </a:solidFill>
                <a:latin typeface="Courier10 BT"/>
                <a:cs typeface="Courier New" pitchFamily="49" charset="0"/>
              </a:rPr>
              <a:t>get_text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(</a:t>
            </a:r>
            <a:r>
              <a:rPr kumimoji="0"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itchFamily="49" charset="0"/>
              </a:rPr>
              <a:t>name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 	return "lorem ipsum, {0} dolor sit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amet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".format(</a:t>
            </a:r>
            <a:r>
              <a:rPr kumimoji="0"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itchFamily="49" charset="0"/>
              </a:rPr>
              <a:t>name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)</a:t>
            </a:r>
          </a:p>
          <a:p>
            <a:pPr>
              <a:defRPr/>
            </a:pPr>
            <a:endParaRPr kumimoji="0" lang="en-US" altLang="ko-KR" sz="1600" b="1" dirty="0" smtClean="0">
              <a:solidFill>
                <a:schemeClr val="accent2"/>
              </a:solidFill>
              <a:latin typeface="Courier10 BT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 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itchFamily="49" charset="0"/>
              </a:rPr>
              <a:t>p_decorate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(</a:t>
            </a:r>
            <a:r>
              <a:rPr kumimoji="0" lang="en-US" altLang="ko-KR" sz="1600" b="1" dirty="0" err="1" smtClean="0">
                <a:solidFill>
                  <a:schemeClr val="accent4">
                    <a:lumMod val="85000"/>
                    <a:lumOff val="15000"/>
                  </a:schemeClr>
                </a:solidFill>
                <a:latin typeface="Courier10 BT"/>
                <a:cs typeface="Courier New" pitchFamily="49" charset="0"/>
              </a:rPr>
              <a:t>func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 </a:t>
            </a:r>
            <a:r>
              <a:rPr kumimoji="0" lang="en-US" altLang="ko-KR" sz="1600" b="1" dirty="0" err="1" smtClean="0">
                <a:solidFill>
                  <a:srgbClr val="000099"/>
                </a:solidFill>
                <a:latin typeface="Courier10 BT"/>
                <a:cs typeface="Courier New" pitchFamily="49" charset="0"/>
              </a:rPr>
              <a:t>func_wrapper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(</a:t>
            </a:r>
            <a:r>
              <a:rPr kumimoji="0"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itchFamily="49" charset="0"/>
              </a:rPr>
              <a:t>name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		return "&lt;p&gt;{0}&lt;/p&gt;".format(</a:t>
            </a:r>
            <a:r>
              <a:rPr kumimoji="0" lang="en-US" altLang="ko-KR" sz="1600" b="1" dirty="0" err="1" smtClean="0">
                <a:solidFill>
                  <a:schemeClr val="accent4">
                    <a:lumMod val="85000"/>
                    <a:lumOff val="15000"/>
                  </a:schemeClr>
                </a:solidFill>
                <a:latin typeface="Courier10 BT"/>
                <a:cs typeface="Courier New" pitchFamily="49" charset="0"/>
              </a:rPr>
              <a:t>func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(</a:t>
            </a:r>
            <a:r>
              <a:rPr kumimoji="0"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itchFamily="49" charset="0"/>
              </a:rPr>
              <a:t>name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))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	return </a:t>
            </a:r>
            <a:r>
              <a:rPr kumimoji="0" lang="en-US" altLang="ko-KR" sz="1600" b="1" dirty="0" err="1" smtClean="0">
                <a:solidFill>
                  <a:srgbClr val="000099"/>
                </a:solidFill>
                <a:latin typeface="Courier10 BT"/>
                <a:cs typeface="Courier New" pitchFamily="49" charset="0"/>
              </a:rPr>
              <a:t>func_wrapper</a:t>
            </a:r>
            <a:endParaRPr kumimoji="0" lang="en-US" altLang="ko-KR" sz="1600" b="1" dirty="0" smtClean="0">
              <a:solidFill>
                <a:srgbClr val="000099"/>
              </a:solidFill>
              <a:latin typeface="Courier10 BT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 smtClean="0">
              <a:solidFill>
                <a:schemeClr val="accent2"/>
              </a:solidFill>
              <a:latin typeface="Courier10 BT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my_get_text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 = 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itchFamily="49" charset="0"/>
              </a:rPr>
              <a:t>p_decorate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(</a:t>
            </a:r>
            <a:r>
              <a:rPr kumimoji="0" lang="en-US" altLang="ko-KR" sz="1600" b="1" dirty="0" err="1" smtClean="0">
                <a:solidFill>
                  <a:srgbClr val="7030A0"/>
                </a:solidFill>
                <a:latin typeface="Courier10 BT"/>
                <a:cs typeface="Courier New" pitchFamily="49" charset="0"/>
              </a:rPr>
              <a:t>get_text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)	# </a:t>
            </a:r>
            <a:r>
              <a:rPr kumimoji="0" lang="en-US" altLang="ko-KR" sz="1600" b="1" dirty="0" err="1" smtClean="0">
                <a:solidFill>
                  <a:srgbClr val="7030A0"/>
                </a:solidFill>
                <a:latin typeface="Courier10 BT"/>
                <a:cs typeface="Courier New" pitchFamily="49" charset="0"/>
              </a:rPr>
              <a:t>get_text</a:t>
            </a: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함수를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 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itchFamily="49" charset="0"/>
              </a:rPr>
              <a:t>p_decorate</a:t>
            </a: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 </a:t>
            </a:r>
            <a:endParaRPr kumimoji="0" lang="en-US" altLang="ko-KR" sz="1600" b="1" dirty="0" smtClean="0">
              <a:solidFill>
                <a:schemeClr val="accent2"/>
              </a:solidFill>
              <a:latin typeface="Courier10 BT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	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				#</a:t>
            </a: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함수를 </a:t>
            </a: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사용해 </a:t>
            </a:r>
            <a:r>
              <a:rPr kumimoji="0" lang="ko-KR" altLang="en-US" sz="1600" b="1" dirty="0" err="1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데코레이트</a:t>
            </a:r>
            <a:r>
              <a:rPr kumimoji="0" lang="ko-KR" altLang="en-US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 함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&gt;&gt;&gt; print(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my_get_text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("John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"))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‘&lt;p&gt;lorem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ipsum, John dolor sit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amet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&lt;/p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itchFamily="49" charset="0"/>
              </a:rPr>
              <a:t>&gt;’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3490" y="901023"/>
            <a:ext cx="845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chemeClr val="tx2"/>
                </a:solidFill>
              </a:rPr>
              <a:t>파이썬</a:t>
            </a:r>
            <a:r>
              <a:rPr lang="ko-KR" altLang="en-US" sz="2000" dirty="0">
                <a:solidFill>
                  <a:schemeClr val="tx2"/>
                </a:solidFill>
              </a:rPr>
              <a:t> 함수의 </a:t>
            </a:r>
            <a:r>
              <a:rPr lang="en-US" altLang="ko-KR" sz="2000" b="1" dirty="0">
                <a:solidFill>
                  <a:schemeClr val="tx2"/>
                </a:solidFill>
                <a:latin typeface="Courier10 BT"/>
              </a:rPr>
              <a:t>closure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특성을 이용해 기존 함수를 </a:t>
            </a:r>
            <a:r>
              <a:rPr lang="ko-KR" altLang="en-US" sz="2000" dirty="0" err="1">
                <a:solidFill>
                  <a:schemeClr val="tx2"/>
                </a:solidFill>
              </a:rPr>
              <a:t>데코레이션</a:t>
            </a:r>
            <a:r>
              <a:rPr lang="ko-KR" altLang="en-US" sz="2000" dirty="0">
                <a:solidFill>
                  <a:schemeClr val="tx2"/>
                </a:solidFill>
              </a:rPr>
              <a:t> 한 새로운 함수를 생성하고 임의의 장소에서 사용한다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9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(Decorator)</a:t>
            </a:r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1" y="803275"/>
            <a:ext cx="8561106" cy="68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solidFill>
                  <a:schemeClr val="tx2"/>
                </a:solidFill>
              </a:rPr>
              <a:t>파이썬에서는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  <a:latin typeface="Courier10 BT"/>
              </a:rPr>
              <a:t>syntactic</a:t>
            </a:r>
            <a:r>
              <a:rPr lang="ko-KR" altLang="en-US" sz="2000" b="1" dirty="0" smtClean="0">
                <a:solidFill>
                  <a:schemeClr val="tx2"/>
                </a:solidFill>
                <a:latin typeface="Courier10 BT"/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  <a:latin typeface="Courier10 BT"/>
              </a:rPr>
              <a:t>sugar</a:t>
            </a:r>
            <a:r>
              <a:rPr lang="ko-KR" altLang="en-US" sz="2000" dirty="0">
                <a:solidFill>
                  <a:schemeClr val="tx2"/>
                </a:solidFill>
              </a:rPr>
              <a:t>인 </a:t>
            </a:r>
            <a:r>
              <a:rPr lang="en-US" altLang="ko-KR" sz="2000" dirty="0" smtClean="0">
                <a:solidFill>
                  <a:schemeClr val="tx2"/>
                </a:solidFill>
              </a:rPr>
              <a:t>‘</a:t>
            </a:r>
            <a:r>
              <a:rPr lang="en-US" altLang="ko-KR" sz="2000" b="1" dirty="0" smtClean="0">
                <a:solidFill>
                  <a:srgbClr val="7030A0"/>
                </a:solidFill>
                <a:latin typeface="Courier10 BT"/>
              </a:rPr>
              <a:t>@</a:t>
            </a:r>
            <a:r>
              <a:rPr lang="en-US" altLang="ko-KR" sz="2000" dirty="0" smtClean="0">
                <a:solidFill>
                  <a:schemeClr val="tx2"/>
                </a:solidFill>
              </a:rPr>
              <a:t>’</a:t>
            </a:r>
            <a:r>
              <a:rPr lang="ko-KR" altLang="en-US" sz="2000" dirty="0" smtClean="0">
                <a:solidFill>
                  <a:schemeClr val="tx2"/>
                </a:solidFill>
              </a:rPr>
              <a:t> 심볼을 </a:t>
            </a:r>
            <a:r>
              <a:rPr lang="ko-KR" altLang="en-US" sz="2000" dirty="0">
                <a:solidFill>
                  <a:schemeClr val="tx2"/>
                </a:solidFill>
              </a:rPr>
              <a:t>이용하여 데코레이터를 정의한다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34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415514" y="1601869"/>
            <a:ext cx="8412293" cy="3312296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p_decorate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4">
                    <a:lumMod val="95000"/>
                    <a:lumOff val="5000"/>
                  </a:schemeClr>
                </a:solidFill>
                <a:latin typeface="Courier10 BT" pitchFamily="49" charset="0"/>
                <a:cs typeface="Courier New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6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return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"&lt;p&gt;{0}&lt;/p&gt;".format(</a:t>
            </a:r>
            <a:r>
              <a:rPr kumimoji="0" lang="en-US" altLang="ko-KR" sz="1600" b="1" dirty="0" err="1">
                <a:solidFill>
                  <a:schemeClr val="accent4"/>
                </a:solidFill>
                <a:latin typeface="Courier10 BT" pitchFamily="49" charset="0"/>
                <a:cs typeface="Courier New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))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6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endParaRPr kumimoji="0" lang="en-US" altLang="ko-KR" sz="1600" b="1" dirty="0">
              <a:solidFill>
                <a:schemeClr val="accent6">
                  <a:lumMod val="50000"/>
                </a:schemeClr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@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p_decorate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660066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"lorem ipsum, {0} dolor sit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amet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".format(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print(</a:t>
            </a:r>
            <a:r>
              <a:rPr kumimoji="0" lang="en-US" altLang="ko-KR" sz="1600" b="1" dirty="0" err="1" smtClean="0">
                <a:solidFill>
                  <a:srgbClr val="660066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("John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"))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‘&lt;p&gt;lorem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ipsum, John dolor sit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amet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&lt;/p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&gt;’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(Decorator)</a:t>
            </a:r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1" y="803276"/>
            <a:ext cx="8561106" cy="105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 dirty="0" smtClean="0">
                <a:latin typeface="Courier10 BT" pitchFamily="49" charset="0"/>
                <a:cs typeface="Courier New" pitchFamily="49" charset="0"/>
              </a:rPr>
              <a:t>앞의 </a:t>
            </a:r>
            <a:r>
              <a:rPr kumimoji="0" lang="en-US" altLang="ko-KR" sz="2000" b="1" dirty="0" err="1" smtClean="0">
                <a:latin typeface="Courier10 BT" pitchFamily="49" charset="0"/>
                <a:cs typeface="Courier New" pitchFamily="49" charset="0"/>
              </a:rPr>
              <a:t>func_wrapper</a:t>
            </a:r>
            <a:r>
              <a:rPr lang="ko-KR" altLang="en-US" sz="2000" dirty="0" smtClean="0">
                <a:solidFill>
                  <a:schemeClr val="tx2"/>
                </a:solidFill>
              </a:rPr>
              <a:t>는 </a:t>
            </a:r>
            <a:r>
              <a:rPr kumimoji="0" lang="en-US" altLang="ko-KR" sz="20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lang="ko-KR" altLang="en-US" sz="2000" dirty="0" smtClean="0">
                <a:solidFill>
                  <a:schemeClr val="tx2"/>
                </a:solidFill>
              </a:rPr>
              <a:t>만 인자로 받게 되어 있는데  </a:t>
            </a:r>
            <a:r>
              <a:rPr lang="ko-KR" altLang="en-US" sz="2000" dirty="0" err="1" smtClean="0">
                <a:solidFill>
                  <a:schemeClr val="tx2"/>
                </a:solidFill>
              </a:rPr>
              <a:t>파이썬</a:t>
            </a:r>
            <a:r>
              <a:rPr lang="ko-KR" altLang="en-US" sz="2000" dirty="0" smtClean="0">
                <a:solidFill>
                  <a:schemeClr val="tx2"/>
                </a:solidFill>
              </a:rPr>
              <a:t> 함수의 임의 인자 받기</a:t>
            </a:r>
            <a:r>
              <a:rPr lang="en-US" altLang="ko-KR" sz="2000" dirty="0" smtClean="0">
                <a:solidFill>
                  <a:schemeClr val="tx2"/>
                </a:solidFill>
              </a:rPr>
              <a:t>, </a:t>
            </a:r>
            <a:r>
              <a:rPr kumimoji="0" lang="en-US" altLang="ko-KR" sz="2000" b="1" dirty="0" err="1" smtClean="0">
                <a:latin typeface="Courier10 BT"/>
                <a:cs typeface="Courier New" pitchFamily="49" charset="0"/>
              </a:rPr>
              <a:t>func</a:t>
            </a:r>
            <a:r>
              <a:rPr kumimoji="0" lang="en-US" altLang="ko-KR" sz="2000" b="1" dirty="0" smtClean="0">
                <a:latin typeface="Courier10 BT"/>
                <a:cs typeface="Courier New" pitchFamily="49" charset="0"/>
              </a:rPr>
              <a:t>(</a:t>
            </a:r>
            <a:r>
              <a:rPr lang="en-US" altLang="ko-KR" sz="2000" b="1" dirty="0" smtClean="0">
                <a:solidFill>
                  <a:schemeClr val="tx2"/>
                </a:solidFill>
                <a:latin typeface="Courier10 BT"/>
              </a:rPr>
              <a:t>*</a:t>
            </a:r>
            <a:r>
              <a:rPr lang="en-US" altLang="ko-KR" sz="2000" b="1" dirty="0" err="1" smtClean="0">
                <a:solidFill>
                  <a:schemeClr val="tx2"/>
                </a:solidFill>
                <a:latin typeface="Courier10 BT"/>
              </a:rPr>
              <a:t>args</a:t>
            </a:r>
            <a:r>
              <a:rPr lang="en-US" altLang="ko-KR" sz="2000" b="1" dirty="0">
                <a:solidFill>
                  <a:schemeClr val="tx2"/>
                </a:solidFill>
                <a:latin typeface="Courier10 BT"/>
              </a:rPr>
              <a:t>, **</a:t>
            </a:r>
            <a:r>
              <a:rPr lang="en-US" altLang="ko-KR" sz="2000" b="1" dirty="0" err="1" smtClean="0">
                <a:solidFill>
                  <a:schemeClr val="tx2"/>
                </a:solidFill>
                <a:latin typeface="Courier10 BT"/>
              </a:rPr>
              <a:t>kwargs</a:t>
            </a:r>
            <a:r>
              <a:rPr lang="en-US" altLang="ko-KR" sz="2000" b="1" dirty="0" smtClean="0">
                <a:solidFill>
                  <a:schemeClr val="tx2"/>
                </a:solidFill>
                <a:latin typeface="Courier10 BT"/>
              </a:rPr>
              <a:t>)</a:t>
            </a:r>
            <a:r>
              <a:rPr lang="ko-KR" altLang="en-US" sz="2000" dirty="0" smtClean="0">
                <a:solidFill>
                  <a:schemeClr val="tx2"/>
                </a:solidFill>
              </a:rPr>
              <a:t>를 이용하여 임의 개수의 인자를 받도록 데코레이터를 재 정의할 수 있다</a:t>
            </a:r>
            <a:r>
              <a:rPr lang="en-US" altLang="ko-KR" sz="2000" dirty="0" smtClean="0">
                <a:solidFill>
                  <a:schemeClr val="tx2"/>
                </a:solidFill>
              </a:rPr>
              <a:t>.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415514" y="1777042"/>
            <a:ext cx="8412293" cy="444260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p_decorate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original_function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wrapper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*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kwargs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return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original_function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*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kwargs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endParaRPr kumimoji="0" lang="en-US" altLang="ko-KR" sz="1600" b="1" dirty="0" smtClean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@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p_decorate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660066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 #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1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-parameter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＂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Hi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{0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}, take a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sit".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format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endParaRPr kumimoji="0" lang="en-US" altLang="ko-KR" sz="1600" b="1" dirty="0" smtClean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@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p_decorate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get_text_etc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age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 #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2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-parameters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“{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0}, you are {1} years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old”.format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age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print(</a:t>
            </a:r>
            <a:r>
              <a:rPr kumimoji="0" lang="en-US" altLang="ko-KR" sz="1600" b="1" dirty="0" err="1" smtClean="0">
                <a:solidFill>
                  <a:srgbClr val="660066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("John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"))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‘Hi John, take a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sit’</a:t>
            </a:r>
          </a:p>
          <a:p>
            <a:pPr>
              <a:defRPr/>
            </a:pPr>
            <a:endParaRPr kumimoji="0" lang="en-US" altLang="ko-KR" sz="1600" b="1" dirty="0" smtClean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print(</a:t>
            </a:r>
            <a:r>
              <a:rPr kumimoji="0" lang="en-US" altLang="ko-KR" sz="1600" b="1" dirty="0" err="1" smtClean="0">
                <a:solidFill>
                  <a:srgbClr val="660066"/>
                </a:solidFill>
                <a:latin typeface="Courier10 BT" pitchFamily="49" charset="0"/>
                <a:cs typeface="Courier New" pitchFamily="49" charset="0"/>
              </a:rPr>
              <a:t>get_text_etc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(“Susan”, 24))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‘Susan, you are 24 years old’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(Decorator)</a:t>
            </a:r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1" y="803275"/>
            <a:ext cx="8561106" cy="43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smtClean="0">
                <a:solidFill>
                  <a:schemeClr val="tx2"/>
                </a:solidFill>
              </a:rPr>
              <a:t>데코레이터를 중복적으로 </a:t>
            </a:r>
            <a:r>
              <a:rPr lang="ko-KR" altLang="en-US" sz="2000" dirty="0" smtClean="0">
                <a:solidFill>
                  <a:schemeClr val="tx2"/>
                </a:solidFill>
              </a:rPr>
              <a:t>적용</a:t>
            </a:r>
            <a:r>
              <a:rPr lang="en-US" altLang="ko-KR" sz="2000" dirty="0" smtClean="0">
                <a:solidFill>
                  <a:schemeClr val="tx2"/>
                </a:solidFill>
              </a:rPr>
              <a:t>(nested decorator)</a:t>
            </a:r>
            <a:r>
              <a:rPr lang="ko-KR" altLang="en-US" sz="2000" dirty="0" smtClean="0">
                <a:solidFill>
                  <a:schemeClr val="tx2"/>
                </a:solidFill>
              </a:rPr>
              <a:t>할 수도 있다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335615" y="1326661"/>
            <a:ext cx="8621954" cy="4781176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p_decorate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(name):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return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"&lt;p&gt;{0}&lt;/p&gt;".format(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(name))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strong_decorate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(name):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return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"&lt;strong&gt;{0}&lt;/strong&gt;".format(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(name))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div_decorate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(name):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return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"&lt;div&gt;{0}&lt;/div&gt;".format(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(name))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endParaRPr kumimoji="0" lang="en-US" altLang="ko-KR" sz="1600" b="1" dirty="0" smtClean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 smtClean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= </a:t>
            </a:r>
            <a:r>
              <a:rPr kumimoji="0" lang="en-US" altLang="ko-KR" sz="1600" b="1" dirty="0" err="1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div_decorate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p_decorate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strong_decorate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)))</a:t>
            </a:r>
          </a:p>
          <a:p>
            <a:pPr>
              <a:defRPr/>
            </a:pPr>
            <a:endParaRPr kumimoji="0" lang="en-US" altLang="ko-KR" sz="1600" b="1" dirty="0" smtClean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print(</a:t>
            </a:r>
            <a:r>
              <a:rPr kumimoji="0" lang="en-US" altLang="ko-KR" sz="1600" b="1" dirty="0" err="1" smtClean="0">
                <a:solidFill>
                  <a:srgbClr val="660066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("John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"))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‘&lt;</a:t>
            </a:r>
            <a:r>
              <a:rPr kumimoji="0" lang="en-US" altLang="ko-KR" sz="1600" b="1" dirty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div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&gt;&lt;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p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&gt;&lt;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strong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&gt;lorem ipsum, John dolor sit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amet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&lt;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/strong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&gt;&lt;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/p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&gt;&lt;</a:t>
            </a:r>
            <a:r>
              <a:rPr kumimoji="0" lang="en-US" altLang="ko-KR" sz="1600" b="1" dirty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/div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&gt;’</a:t>
            </a:r>
          </a:p>
        </p:txBody>
      </p:sp>
    </p:spTree>
    <p:extLst>
      <p:ext uri="{BB962C8B-B14F-4D97-AF65-F5344CB8AC3E}">
        <p14:creationId xmlns:p14="http://schemas.microsoft.com/office/powerpoint/2010/main" val="1221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(Decorator)</a:t>
            </a:r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1" y="803275"/>
            <a:ext cx="8561106" cy="43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2"/>
                </a:solidFill>
              </a:rPr>
              <a:t>데코레이터를 </a:t>
            </a:r>
            <a:r>
              <a:rPr lang="en-US" altLang="ko-KR" sz="2000" dirty="0">
                <a:solidFill>
                  <a:schemeClr val="tx2"/>
                </a:solidFill>
              </a:rPr>
              <a:t>‘</a:t>
            </a:r>
            <a:r>
              <a:rPr lang="en-US" altLang="ko-KR" sz="2000" b="1" dirty="0">
                <a:solidFill>
                  <a:srgbClr val="7030A0"/>
                </a:solidFill>
                <a:latin typeface="Courier10 BT"/>
              </a:rPr>
              <a:t>@</a:t>
            </a:r>
            <a:r>
              <a:rPr lang="en-US" altLang="ko-KR" sz="2000" dirty="0">
                <a:solidFill>
                  <a:schemeClr val="tx2"/>
                </a:solidFill>
              </a:rPr>
              <a:t>’</a:t>
            </a:r>
            <a:r>
              <a:rPr lang="ko-KR" altLang="en-US" sz="2000" dirty="0">
                <a:solidFill>
                  <a:schemeClr val="tx2"/>
                </a:solidFill>
              </a:rPr>
              <a:t> 심볼을 이용하여 중복적으로 </a:t>
            </a:r>
            <a:r>
              <a:rPr lang="ko-KR" altLang="en-US" sz="2000" dirty="0" smtClean="0">
                <a:solidFill>
                  <a:schemeClr val="tx2"/>
                </a:solidFill>
              </a:rPr>
              <a:t>적용할 수도 있다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355935" y="1431787"/>
            <a:ext cx="8471872" cy="2662694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smtClean="0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@</a:t>
            </a:r>
            <a:r>
              <a:rPr kumimoji="0" lang="en-US" altLang="ko-KR" sz="1600" b="1" dirty="0" err="1" smtClean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div_decorate</a:t>
            </a:r>
            <a:endParaRPr kumimoji="0" lang="en-US" altLang="ko-KR" sz="1600" b="1" dirty="0" smtClean="0">
              <a:solidFill>
                <a:srgbClr val="7030A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@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p_decorate</a:t>
            </a:r>
            <a:endParaRPr kumimoji="0" lang="en-US" altLang="ko-KR" sz="1600" b="1" dirty="0" smtClean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@</a:t>
            </a:r>
            <a:r>
              <a:rPr kumimoji="0" lang="en-US" altLang="ko-KR" sz="1600" b="1" dirty="0" err="1" smtClean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strong_decorate</a:t>
            </a:r>
            <a:endParaRPr kumimoji="0" lang="en-US" altLang="ko-KR" sz="1600" b="1" dirty="0" smtClean="0">
              <a:solidFill>
                <a:schemeClr val="accent1">
                  <a:lumMod val="50000"/>
                </a:schemeClr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(name):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"lorem ipsum, {0} dolor sit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amet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".format(name)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print(</a:t>
            </a:r>
            <a:r>
              <a:rPr kumimoji="0" lang="en-US" altLang="ko-KR" sz="1600" b="1" dirty="0" err="1" smtClean="0">
                <a:solidFill>
                  <a:srgbClr val="660066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("John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"))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‘&lt;</a:t>
            </a:r>
            <a:r>
              <a:rPr kumimoji="0" lang="en-US" altLang="ko-KR" sz="1600" b="1" dirty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div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&gt;&lt;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p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&gt;&lt;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strong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&gt;lorem ipsum, John dolor sit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amet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&lt;</a:t>
            </a: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/strong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&gt;&lt;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/p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&gt;&lt;</a:t>
            </a:r>
            <a:r>
              <a:rPr kumimoji="0" lang="en-US" altLang="ko-KR" sz="1600" b="1" dirty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/div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&gt;’</a:t>
            </a:r>
          </a:p>
        </p:txBody>
      </p:sp>
    </p:spTree>
    <p:extLst>
      <p:ext uri="{BB962C8B-B14F-4D97-AF65-F5344CB8AC3E}">
        <p14:creationId xmlns:p14="http://schemas.microsoft.com/office/powerpoint/2010/main" val="31939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(Decorator)</a:t>
            </a:r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1" y="803275"/>
            <a:ext cx="8561106" cy="1061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 b="1" dirty="0" smtClean="0">
                <a:latin typeface="Courier10 BT" pitchFamily="49" charset="0"/>
                <a:cs typeface="Courier New" pitchFamily="49" charset="0"/>
              </a:rPr>
              <a:t>앞장의 </a:t>
            </a:r>
            <a:r>
              <a:rPr kumimoji="0" lang="en-US" altLang="ko-KR" sz="2000" b="1" dirty="0" err="1" smtClean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div_decorate</a:t>
            </a:r>
            <a:r>
              <a:rPr kumimoji="0" lang="en-US" altLang="ko-KR" sz="2000" b="1" dirty="0" smtClean="0">
                <a:latin typeface="Courier10 BT" pitchFamily="49" charset="0"/>
                <a:cs typeface="Courier New" pitchFamily="49" charset="0"/>
              </a:rPr>
              <a:t>,</a:t>
            </a:r>
            <a:r>
              <a:rPr kumimoji="0" lang="en-US" altLang="ko-KR" sz="2000" b="1" dirty="0" smtClean="0">
                <a:solidFill>
                  <a:srgbClr val="7030A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2000" b="1" dirty="0" err="1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p_decorate</a:t>
            </a:r>
            <a:r>
              <a:rPr lang="en-US" altLang="ko-KR" sz="2000" dirty="0" smtClean="0">
                <a:solidFill>
                  <a:schemeClr val="tx2"/>
                </a:solidFill>
              </a:rPr>
              <a:t>, </a:t>
            </a:r>
            <a:r>
              <a:rPr kumimoji="0"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strong_decorate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2"/>
                </a:solidFill>
              </a:rPr>
              <a:t>데코레이터</a:t>
            </a:r>
            <a:r>
              <a:rPr lang="ko-KR" altLang="en-US" sz="2000" dirty="0" smtClean="0">
                <a:solidFill>
                  <a:schemeClr val="tx2"/>
                </a:solidFill>
              </a:rPr>
              <a:t> 함수는 다른 태그를 적용하지만 기능이 모두 같으므로 일반 </a:t>
            </a:r>
            <a:r>
              <a:rPr lang="ko-KR" altLang="en-US" sz="2000" dirty="0" err="1" smtClean="0">
                <a:solidFill>
                  <a:schemeClr val="tx2"/>
                </a:solidFill>
              </a:rPr>
              <a:t>데코레이터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2"/>
                </a:solidFill>
              </a:rPr>
              <a:t>생성자</a:t>
            </a:r>
            <a:r>
              <a:rPr lang="en-US" altLang="ko-KR" sz="2000" dirty="0" smtClean="0">
                <a:solidFill>
                  <a:schemeClr val="tx2"/>
                </a:solidFill>
              </a:rPr>
              <a:t>(</a:t>
            </a:r>
            <a:r>
              <a:rPr kumimoji="0" lang="en-US" altLang="ko-KR" sz="20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tags</a:t>
            </a:r>
            <a:r>
              <a:rPr lang="en-US" altLang="ko-KR" sz="2000" dirty="0" smtClean="0">
                <a:solidFill>
                  <a:schemeClr val="tx2"/>
                </a:solidFill>
              </a:rPr>
              <a:t>)</a:t>
            </a:r>
            <a:r>
              <a:rPr lang="ko-KR" altLang="en-US" sz="2000" dirty="0" smtClean="0">
                <a:solidFill>
                  <a:schemeClr val="tx2"/>
                </a:solidFill>
              </a:rPr>
              <a:t>를 만들고 인자를 전달해 사용할 수도 있다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38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355935" y="1864311"/>
            <a:ext cx="8471872" cy="401114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tags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tag_name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tags_decorator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	return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"&lt;{0}&gt;{1}&lt;/{0}&gt;".format(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tag_name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tags_decorator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 smtClean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@</a:t>
            </a:r>
            <a:r>
              <a:rPr kumimoji="0" lang="en-US" altLang="ko-KR" sz="1600" b="1" dirty="0" smtClean="0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tags(“div”)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@tags(“div</a:t>
            </a:r>
            <a:r>
              <a:rPr kumimoji="0"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”)</a:t>
            </a:r>
            <a:endParaRPr kumimoji="0" lang="en-US" altLang="ko-KR" sz="1600" b="1" dirty="0">
              <a:solidFill>
                <a:schemeClr val="accent1">
                  <a:lumMod val="50000"/>
                </a:schemeClr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@tags("p")</a:t>
            </a:r>
          </a:p>
          <a:p>
            <a:pPr>
              <a:defRPr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"Hello "+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name</a:t>
            </a:r>
          </a:p>
          <a:p>
            <a:pPr>
              <a:defRPr/>
            </a:pPr>
            <a:endParaRPr kumimoji="0" lang="en-US" altLang="ko-KR" sz="1600" b="1" dirty="0" smtClean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print(</a:t>
            </a:r>
            <a:r>
              <a:rPr kumimoji="0" lang="en-US" altLang="ko-KR" sz="1600" b="1" dirty="0" err="1" smtClean="0">
                <a:solidFill>
                  <a:srgbClr val="660066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("John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"))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‘&lt;</a:t>
            </a:r>
            <a:r>
              <a:rPr kumimoji="0" lang="en-US" altLang="ko-KR" sz="1600" b="1" dirty="0" smtClean="0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div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&gt;&lt;</a:t>
            </a:r>
            <a:r>
              <a:rPr kumimoji="0"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strong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&gt;&lt;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p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&gt;Hello John&lt;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/p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&gt;&lt;</a:t>
            </a:r>
            <a:r>
              <a:rPr kumimoji="0"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/strong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&gt;&lt;</a:t>
            </a:r>
            <a:r>
              <a:rPr kumimoji="0" lang="en-US" altLang="ko-KR" sz="1600" b="1" dirty="0" smtClean="0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/div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&gt;’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Debugging decorated function</a:t>
            </a:r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1" y="1051852"/>
            <a:ext cx="8561106" cy="70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2"/>
                </a:solidFill>
              </a:rPr>
              <a:t>앞장의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2"/>
                </a:solidFill>
              </a:rPr>
              <a:t>데코레이트</a:t>
            </a:r>
            <a:r>
              <a:rPr lang="ko-KR" altLang="en-US" sz="2000" dirty="0" smtClean="0">
                <a:solidFill>
                  <a:schemeClr val="tx2"/>
                </a:solidFill>
              </a:rPr>
              <a:t> 된 </a:t>
            </a:r>
            <a:r>
              <a:rPr kumimoji="0" lang="en-US" altLang="ko-KR" sz="2000" b="1" dirty="0" err="1" smtClean="0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lang="ko-KR" altLang="en-US" sz="2000" dirty="0" smtClean="0">
                <a:solidFill>
                  <a:schemeClr val="tx2"/>
                </a:solidFill>
              </a:rPr>
              <a:t> 함수는 </a:t>
            </a:r>
            <a:r>
              <a:rPr lang="en-US" altLang="ko-KR" sz="2000" dirty="0" smtClean="0">
                <a:solidFill>
                  <a:schemeClr val="tx2"/>
                </a:solidFill>
              </a:rPr>
              <a:t>wrapper function(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r>
              <a:rPr lang="en-US" altLang="ko-KR" sz="2000" dirty="0" smtClean="0">
                <a:solidFill>
                  <a:schemeClr val="tx2"/>
                </a:solidFill>
              </a:rPr>
              <a:t>)</a:t>
            </a:r>
            <a:r>
              <a:rPr lang="ko-KR" altLang="en-US" sz="2000" dirty="0" smtClean="0">
                <a:solidFill>
                  <a:schemeClr val="tx2"/>
                </a:solidFill>
              </a:rPr>
              <a:t>에 의해 </a:t>
            </a:r>
            <a:r>
              <a:rPr lang="ko-KR" altLang="en-US" sz="2000" dirty="0" err="1" smtClean="0">
                <a:solidFill>
                  <a:schemeClr val="tx2"/>
                </a:solidFill>
              </a:rPr>
              <a:t>애트리뷰트</a:t>
            </a:r>
            <a:r>
              <a:rPr lang="en-US" altLang="ko-KR" sz="2000" dirty="0" smtClean="0">
                <a:solidFill>
                  <a:schemeClr val="tx2"/>
                </a:solidFill>
              </a:rPr>
              <a:t>(</a:t>
            </a:r>
            <a:r>
              <a:rPr kumimoji="0" lang="en-US" altLang="ko-KR" sz="20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__name__, __doc__, __module__</a:t>
            </a:r>
            <a:r>
              <a:rPr lang="en-US" altLang="ko-KR" sz="2000" dirty="0" smtClean="0">
                <a:solidFill>
                  <a:schemeClr val="tx2"/>
                </a:solidFill>
              </a:rPr>
              <a:t>)</a:t>
            </a:r>
            <a:r>
              <a:rPr lang="ko-KR" altLang="en-US" sz="2000" dirty="0" smtClean="0">
                <a:solidFill>
                  <a:schemeClr val="tx2"/>
                </a:solidFill>
              </a:rPr>
              <a:t>가 변하게 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39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355935" y="2133116"/>
            <a:ext cx="8471872" cy="93855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20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20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print(</a:t>
            </a:r>
            <a:r>
              <a:rPr kumimoji="0" lang="en-US" altLang="ko-KR" sz="2000" b="1" dirty="0" err="1">
                <a:solidFill>
                  <a:srgbClr val="660066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20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.__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kumimoji="0" lang="en-US" altLang="ko-KR" sz="20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__)</a:t>
            </a:r>
            <a:endParaRPr kumimoji="0" lang="en-US" altLang="ko-KR" sz="20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20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'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r>
              <a:rPr kumimoji="0" lang="en-US" altLang="ko-KR" sz="20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'</a:t>
            </a:r>
            <a:endParaRPr kumimoji="0" lang="en-US" altLang="ko-KR" sz="20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함수의 특징</a:t>
            </a:r>
            <a:endParaRPr lang="en-US" altLang="ko-KR" dirty="0" smtClean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4"/>
            <a:ext cx="8572500" cy="368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함수는 일급 </a:t>
            </a:r>
            <a:r>
              <a:rPr lang="ko-KR" altLang="en-US" sz="2000" dirty="0"/>
              <a:t>객체 </a:t>
            </a:r>
            <a:r>
              <a:rPr lang="en-US" altLang="ko-KR" sz="2000" dirty="0"/>
              <a:t>(first-class object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로서 </a:t>
            </a:r>
            <a:r>
              <a:rPr lang="ko-KR" altLang="en-US" sz="2000" dirty="0"/>
              <a:t>다른 객체들에 적용 가능한 연산을 모두 지원하는 </a:t>
            </a:r>
            <a:r>
              <a:rPr lang="ko-KR" altLang="en-US" sz="2000" dirty="0" smtClean="0"/>
              <a:t>객체이다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en-US" altLang="ko-KR" sz="1800" dirty="0" smtClean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800" dirty="0" smtClean="0"/>
              <a:t>변수나 </a:t>
            </a:r>
            <a:r>
              <a:rPr lang="ko-KR" altLang="en-US" sz="1800" dirty="0"/>
              <a:t>데이터 </a:t>
            </a:r>
            <a:r>
              <a:rPr lang="ko-KR" altLang="en-US" sz="1800" dirty="0" smtClean="0"/>
              <a:t>구조 안에 </a:t>
            </a:r>
            <a:r>
              <a:rPr lang="ko-KR" altLang="en-US" sz="1800" dirty="0"/>
              <a:t>담을 수 있다</a:t>
            </a:r>
            <a:r>
              <a:rPr lang="en-US" altLang="ko-KR" sz="1800" dirty="0" smtClean="0"/>
              <a:t>.</a:t>
            </a:r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en-US" altLang="ko-KR" sz="1800" dirty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en-US" altLang="ko-KR" sz="1800" dirty="0" smtClean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en-US" altLang="ko-KR" sz="1800" dirty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en-US" altLang="ko-KR" sz="1800" dirty="0" smtClean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en-US" altLang="ko-KR" sz="1800" dirty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en-US" altLang="ko-KR" sz="1800" dirty="0" smtClean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800" dirty="0" smtClean="0"/>
              <a:t>다른 함수에 인자로 </a:t>
            </a:r>
            <a:r>
              <a:rPr lang="ko-KR" altLang="en-US" sz="1800" dirty="0"/>
              <a:t>전달 할 수 있다</a:t>
            </a:r>
            <a:r>
              <a:rPr lang="en-US" altLang="ko-KR" sz="1800" dirty="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44F2333-34FC-471B-A215-87D4EFE0E8C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1336362" y="2233101"/>
            <a:ext cx="6796401" cy="156966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greet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“Hello {}”.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format(name)</a:t>
            </a:r>
          </a:p>
          <a:p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rgbClr val="660066"/>
                </a:solidFill>
                <a:latin typeface="Courier10 BT" pitchFamily="49" charset="0"/>
                <a:cs typeface="Courier New" panose="02070309020205020404" pitchFamily="49" charset="0"/>
              </a:rPr>
              <a:t>greet_someone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greet</a:t>
            </a: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rgbClr val="660066"/>
                </a:solidFill>
                <a:latin typeface="Courier10 BT" pitchFamily="49" charset="0"/>
                <a:cs typeface="Courier New" panose="02070309020205020404" pitchFamily="49" charset="0"/>
              </a:rPr>
              <a:t>greet_someone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(“KPU Game Dept.”)</a:t>
            </a: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Hello KPU Game Dept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.’</a:t>
            </a:r>
            <a:endParaRPr kumimoji="0" lang="en-US" altLang="ko-KR" sz="1600" dirty="0">
              <a:latin typeface="Courier10 BT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336363" y="4583978"/>
            <a:ext cx="6796400" cy="156966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800000"/>
                </a:solidFill>
                <a:latin typeface="Courier10 BT" pitchFamily="49" charset="0"/>
                <a:cs typeface="Courier New" panose="02070309020205020404" pitchFamily="49" charset="0"/>
              </a:rPr>
              <a:t>change_name_greet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name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Narae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”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(name)</a:t>
            </a:r>
          </a:p>
          <a:p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rgbClr val="800000"/>
                </a:solidFill>
                <a:latin typeface="Courier10 BT" pitchFamily="49" charset="0"/>
                <a:cs typeface="Courier New" panose="02070309020205020404" pitchFamily="49" charset="0"/>
              </a:rPr>
              <a:t>change_name_greet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greet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‘Hello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Narae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’</a:t>
            </a:r>
            <a:endParaRPr kumimoji="0" lang="en-US" altLang="ko-KR" sz="1600" dirty="0">
              <a:latin typeface="Courier10 BT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Debugging decorated function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40</a:t>
            </a:fld>
            <a:endParaRPr lang="en-US" altLang="ko-KR" sz="1400"/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285931" y="822507"/>
            <a:ext cx="8561106" cy="70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2"/>
                </a:solidFill>
              </a:rPr>
              <a:t>원래 함수 </a:t>
            </a:r>
            <a:r>
              <a:rPr kumimoji="0" lang="en-US" altLang="ko-KR" sz="2000" b="1" dirty="0" err="1" smtClean="0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lang="ko-KR" altLang="en-US" sz="2000" dirty="0" smtClean="0">
                <a:solidFill>
                  <a:schemeClr val="tx2"/>
                </a:solidFill>
              </a:rPr>
              <a:t> 의 </a:t>
            </a:r>
            <a:r>
              <a:rPr lang="ko-KR" altLang="en-US" sz="2000" dirty="0" err="1" smtClean="0">
                <a:solidFill>
                  <a:schemeClr val="tx2"/>
                </a:solidFill>
              </a:rPr>
              <a:t>애트리뷰트를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kumimoji="0" lang="en-US" altLang="ko-KR" sz="2000" b="1" dirty="0" err="1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functools</a:t>
            </a:r>
            <a:r>
              <a:rPr kumimoji="0" lang="en-US" altLang="ko-KR" sz="2000" dirty="0" smtClean="0"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2000" dirty="0" smtClean="0">
                <a:latin typeface="Courier10 BT" pitchFamily="49" charset="0"/>
                <a:cs typeface="Courier New" pitchFamily="49" charset="0"/>
              </a:rPr>
              <a:t>모듈의 </a:t>
            </a:r>
            <a:r>
              <a:rPr kumimoji="0"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Courier10 BT"/>
                <a:cs typeface="Courier New" pitchFamily="49" charset="0"/>
              </a:rPr>
              <a:t>wraps</a:t>
            </a:r>
            <a:r>
              <a:rPr kumimoji="0" lang="en-US" altLang="ko-KR" sz="2000" dirty="0" smtClean="0"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2000" dirty="0" err="1" smtClean="0">
                <a:latin typeface="Courier10 BT" pitchFamily="49" charset="0"/>
                <a:cs typeface="Courier New" pitchFamily="49" charset="0"/>
              </a:rPr>
              <a:t>데코레이터</a:t>
            </a:r>
            <a:r>
              <a:rPr kumimoji="0" lang="ko-KR" altLang="en-US" sz="2000" dirty="0" smtClean="0">
                <a:latin typeface="Courier10 BT" pitchFamily="49" charset="0"/>
                <a:cs typeface="Courier New" pitchFamily="49" charset="0"/>
              </a:rPr>
              <a:t> 함수를 사용해 되돌릴 수 있다</a:t>
            </a:r>
            <a:r>
              <a:rPr kumimoji="0" lang="en-US" altLang="ko-KR" sz="2000" dirty="0" smtClean="0">
                <a:latin typeface="Courier10 BT" pitchFamily="49" charset="0"/>
                <a:cs typeface="Courier New" pitchFamily="49" charset="0"/>
              </a:rPr>
              <a:t>.</a:t>
            </a:r>
            <a:r>
              <a:rPr kumimoji="0" lang="ko-KR" altLang="en-US" sz="2000" dirty="0" smtClean="0"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20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931" y="1528436"/>
            <a:ext cx="8478508" cy="468593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from </a:t>
            </a:r>
            <a:r>
              <a:rPr kumimoji="0" lang="en-US" altLang="ko-KR" sz="18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functools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import </a:t>
            </a:r>
            <a:r>
              <a:rPr kumimoji="0" lang="en-US" altLang="ko-KR" sz="18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wraps</a:t>
            </a:r>
          </a:p>
          <a:p>
            <a:pPr>
              <a:defRPr/>
            </a:pPr>
            <a:r>
              <a:rPr kumimoji="0" lang="en-US" altLang="ko-KR" sz="18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tags(</a:t>
            </a:r>
            <a:r>
              <a:rPr kumimoji="0" lang="en-US" altLang="ko-KR" sz="18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tag_name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   </a:t>
            </a:r>
            <a:r>
              <a:rPr kumimoji="0" lang="en-US" altLang="ko-KR" sz="18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8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tags_decorator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8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       </a:t>
            </a:r>
            <a:r>
              <a:rPr kumimoji="0" lang="en-US" altLang="ko-KR" sz="1800" b="1" dirty="0">
                <a:solidFill>
                  <a:schemeClr val="accent1">
                    <a:lumMod val="50000"/>
                  </a:schemeClr>
                </a:solidFill>
                <a:latin typeface="Courier10 BT" pitchFamily="49" charset="0"/>
                <a:cs typeface="Courier New" pitchFamily="49" charset="0"/>
              </a:rPr>
              <a:t>@wraps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8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       </a:t>
            </a:r>
            <a:r>
              <a:rPr kumimoji="0" lang="en-US" altLang="ko-KR" sz="18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8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(name):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           return "&lt;{0}&gt;{1}&lt;/{0}&gt;".format(</a:t>
            </a:r>
            <a:r>
              <a:rPr kumimoji="0" lang="en-US" altLang="ko-KR" sz="18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tag_name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8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func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(name))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       return </a:t>
            </a:r>
            <a:r>
              <a:rPr kumimoji="0" lang="en-US" altLang="ko-KR" sz="18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func_wrapper</a:t>
            </a:r>
            <a:endParaRPr kumimoji="0" lang="en-US" altLang="ko-KR" sz="18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   return </a:t>
            </a:r>
            <a:r>
              <a:rPr kumimoji="0" lang="en-US" altLang="ko-KR" sz="18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tags_decorator</a:t>
            </a:r>
            <a:endParaRPr kumimoji="0" lang="en-US" altLang="ko-KR" sz="18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8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@tags("p")</a:t>
            </a:r>
          </a:p>
          <a:p>
            <a:pPr>
              <a:defRPr/>
            </a:pPr>
            <a:r>
              <a:rPr kumimoji="0" lang="en-US" altLang="ko-KR" sz="18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800" b="1" dirty="0" err="1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(name):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   """</a:t>
            </a:r>
            <a:r>
              <a:rPr kumimoji="0" lang="en-US" altLang="ko-KR" sz="18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returns some text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"""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   return "Hello "+</a:t>
            </a: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name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print(</a:t>
            </a:r>
            <a:r>
              <a:rPr kumimoji="0" lang="en-US" altLang="ko-KR" sz="1800" b="1" dirty="0" err="1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8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.__</a:t>
            </a:r>
            <a:r>
              <a:rPr kumimoji="0" lang="en-US" altLang="ko-KR" sz="18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name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__)	# </a:t>
            </a:r>
            <a:r>
              <a:rPr kumimoji="0" lang="en-US" altLang="ko-KR" sz="1800" b="1" dirty="0" err="1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800" b="1" dirty="0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 </a:t>
            </a:r>
            <a:endParaRPr kumimoji="0" lang="en-US" altLang="ko-KR" sz="1800" b="1" dirty="0" smtClean="0">
              <a:solidFill>
                <a:srgbClr val="80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print(</a:t>
            </a:r>
            <a:r>
              <a:rPr kumimoji="0" lang="en-US" altLang="ko-KR" sz="1800" b="1" dirty="0" err="1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8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.__doc</a:t>
            </a: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__)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# </a:t>
            </a:r>
            <a:r>
              <a:rPr kumimoji="0" lang="en-US" altLang="ko-KR" sz="18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returns some </a:t>
            </a:r>
            <a:r>
              <a:rPr kumimoji="0" lang="en-US" altLang="ko-KR" sz="1800" b="1" dirty="0" smtClean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text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print(</a:t>
            </a:r>
            <a:r>
              <a:rPr kumimoji="0" lang="en-US" altLang="ko-KR" sz="1800" b="1" dirty="0" err="1">
                <a:solidFill>
                  <a:srgbClr val="800000"/>
                </a:solidFill>
                <a:latin typeface="Courier10 BT" pitchFamily="49" charset="0"/>
                <a:cs typeface="Courier New" pitchFamily="49" charset="0"/>
              </a:rPr>
              <a:t>get_text</a:t>
            </a:r>
            <a:r>
              <a:rPr kumimoji="0" lang="en-US" altLang="ko-KR" sz="1800" b="1" dirty="0" err="1" smtClean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.__module</a:t>
            </a:r>
            <a:r>
              <a:rPr kumimoji="0" lang="en-US" altLang="ko-KR" sz="18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__)	# </a:t>
            </a:r>
            <a:r>
              <a:rPr kumimoji="0" lang="en-US" altLang="ko-KR" sz="18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__main__</a:t>
            </a:r>
          </a:p>
        </p:txBody>
      </p:sp>
    </p:spTree>
    <p:extLst>
      <p:ext uri="{BB962C8B-B14F-4D97-AF65-F5344CB8AC3E}">
        <p14:creationId xmlns:p14="http://schemas.microsoft.com/office/powerpoint/2010/main" val="33204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함수의 특징</a:t>
            </a:r>
            <a:endParaRPr lang="en-US" altLang="ko-KR" dirty="0" smtClean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4"/>
            <a:ext cx="8572500" cy="368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3"/>
            </a:pPr>
            <a:r>
              <a:rPr lang="ko-KR" altLang="en-US" sz="1800" dirty="0" smtClean="0"/>
              <a:t>다른 함수 내에서 </a:t>
            </a:r>
            <a:r>
              <a:rPr lang="ko-KR" altLang="en-US" sz="1800" dirty="0"/>
              <a:t>정의될 수 있다</a:t>
            </a:r>
            <a:r>
              <a:rPr lang="en-US" altLang="ko-KR" sz="1800" dirty="0"/>
              <a:t>.</a:t>
            </a:r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3"/>
            </a:pPr>
            <a:endParaRPr lang="en-US" altLang="ko-KR" sz="1800" dirty="0" smtClean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3"/>
            </a:pPr>
            <a:endParaRPr lang="en-US" altLang="ko-KR" sz="1800" dirty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3"/>
            </a:pPr>
            <a:endParaRPr lang="en-US" altLang="ko-KR" sz="1800" dirty="0" smtClean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3"/>
            </a:pPr>
            <a:endParaRPr lang="en-US" altLang="ko-KR" sz="1800" dirty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3"/>
            </a:pPr>
            <a:endParaRPr lang="en-US" altLang="ko-KR" sz="1800" dirty="0" smtClean="0"/>
          </a:p>
          <a:p>
            <a:pPr marL="457200" lvl="1" indent="0" eaLnBrk="1" latinLnBrk="1" hangingPunct="1">
              <a:spcBef>
                <a:spcPct val="20000"/>
              </a:spcBef>
            </a:pPr>
            <a:endParaRPr lang="en-US" altLang="ko-KR" sz="1800" dirty="0" smtClean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3"/>
            </a:pPr>
            <a:endParaRPr lang="en-US" altLang="ko-KR" sz="1800" dirty="0"/>
          </a:p>
          <a:p>
            <a:pPr marL="800100" lvl="1" indent="-342900" eaLnBrk="1" latinLnBrk="1" hangingPunct="1">
              <a:spcBef>
                <a:spcPct val="20000"/>
              </a:spcBef>
              <a:buFont typeface="+mj-lt"/>
              <a:buAutoNum type="arabicPeriod" startAt="4"/>
            </a:pPr>
            <a:r>
              <a:rPr lang="ko-KR" altLang="en-US" sz="1800" dirty="0" smtClean="0"/>
              <a:t>함수의 반환 값이 </a:t>
            </a:r>
            <a:r>
              <a:rPr lang="ko-KR" altLang="en-US" sz="1800" dirty="0"/>
              <a:t>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함수가 다른 함수를 생성하는 것이 가능하다</a:t>
            </a:r>
            <a:r>
              <a:rPr lang="en-US" altLang="ko-KR" sz="1800" dirty="0" smtClean="0"/>
              <a:t>.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44F2333-34FC-471B-A215-87D4EFE0E8C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1336363" y="1327243"/>
            <a:ext cx="6796400" cy="181588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800000"/>
                </a:solidFill>
                <a:latin typeface="Courier10 BT" pitchFamily="49" charset="0"/>
                <a:cs typeface="Courier New" panose="02070309020205020404" pitchFamily="49" charset="0"/>
              </a:rPr>
              <a:t>greeting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greet_message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	return ‘Hello’</a:t>
            </a:r>
          </a:p>
          <a:p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return “{} {}”.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format(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greet_message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(), name)</a:t>
            </a:r>
          </a:p>
          <a:p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smtClean="0">
                <a:solidFill>
                  <a:srgbClr val="800000"/>
                </a:solidFill>
                <a:latin typeface="Courier10 BT" pitchFamily="49" charset="0"/>
                <a:cs typeface="Courier New" panose="02070309020205020404" pitchFamily="49" charset="0"/>
              </a:rPr>
              <a:t>greeting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(“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KPU Game Dept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.”)</a:t>
            </a:r>
          </a:p>
          <a:p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‘Hello KPU Game Dept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.’</a:t>
            </a:r>
            <a:endParaRPr kumimoji="0" lang="en-US" altLang="ko-KR" sz="1600" dirty="0">
              <a:latin typeface="Courier10 BT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336363" y="3874671"/>
            <a:ext cx="6796400" cy="230832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uppercase(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002060"/>
                </a:solidFill>
                <a:latin typeface="Courier10 BT" pitchFamily="49" charset="0"/>
                <a:cs typeface="Courier New" panose="02070309020205020404" pitchFamily="49" charset="0"/>
              </a:rPr>
              <a:t>wrapper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       	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result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(name)</a:t>
            </a:r>
          </a:p>
          <a:p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	return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result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.upper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</a:t>
            </a:r>
            <a:r>
              <a:rPr kumimoji="0" lang="en-US" altLang="ko-KR" sz="1600" b="1" dirty="0">
                <a:solidFill>
                  <a:srgbClr val="002060"/>
                </a:solidFill>
                <a:latin typeface="Courier10 BT" pitchFamily="49" charset="0"/>
                <a:cs typeface="Courier New" panose="02070309020205020404" pitchFamily="49" charset="0"/>
              </a:rPr>
              <a:t>wrapper</a:t>
            </a:r>
          </a:p>
          <a:p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rgbClr val="800000"/>
                </a:solidFill>
                <a:latin typeface="Courier10 BT" pitchFamily="49" charset="0"/>
                <a:cs typeface="Courier New" panose="02070309020205020404" pitchFamily="49" charset="0"/>
              </a:rPr>
              <a:t>new_greet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= uppercase(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greet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 smtClean="0">
                <a:solidFill>
                  <a:srgbClr val="800000"/>
                </a:solidFill>
                <a:latin typeface="Courier10 BT" pitchFamily="49" charset="0"/>
                <a:cs typeface="Courier New" panose="02070309020205020404" pitchFamily="49" charset="0"/>
              </a:rPr>
              <a:t>new_greet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(“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KPU Game Dept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.”)</a:t>
            </a:r>
          </a:p>
          <a:p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HELLO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KPU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GAME DEPT.’</a:t>
            </a:r>
            <a:endParaRPr kumimoji="0" lang="en-US" altLang="ko-KR" sz="1600" dirty="0">
              <a:latin typeface="Courier10 BT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함수의 특징</a:t>
            </a:r>
            <a:endParaRPr lang="en-US" altLang="ko-KR" dirty="0" smtClean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4"/>
            <a:ext cx="8572500" cy="368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5"/>
            </a:pPr>
            <a:r>
              <a:rPr lang="ko-KR" altLang="en-US" sz="1800" dirty="0" smtClean="0"/>
              <a:t>내부 함수는 외부 함수를 접근할 수 있다</a:t>
            </a:r>
            <a:r>
              <a:rPr lang="en-US" altLang="ko-KR" sz="1800" dirty="0" smtClean="0"/>
              <a:t>(Read-only, no assignment).</a:t>
            </a:r>
          </a:p>
          <a:p>
            <a:pPr marL="457200" lvl="1" indent="0" eaLnBrk="1" latinLnBrk="1" hangingPunct="1">
              <a:spcBef>
                <a:spcPct val="20000"/>
              </a:spcBef>
            </a:pPr>
            <a:r>
              <a:rPr lang="en-US" altLang="ko-KR" sz="1800" dirty="0" smtClean="0"/>
              <a:t>        </a:t>
            </a:r>
            <a:r>
              <a:rPr lang="ko-KR" altLang="en-US" sz="1800" dirty="0" smtClean="0"/>
              <a:t>외부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함수로 부터 </a:t>
            </a:r>
            <a:r>
              <a:rPr kumimoji="0" lang="en-US" altLang="ko-KR" sz="1800" b="1" dirty="0" smtClean="0">
                <a:solidFill>
                  <a:srgbClr val="7030A0"/>
                </a:solidFill>
                <a:latin typeface="Courier10 BT" pitchFamily="49" charset="0"/>
                <a:cs typeface="Courier New" panose="02070309020205020404" pitchFamily="49" charset="0"/>
              </a:rPr>
              <a:t>name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인자를 접근해 새로운 함수를 반환한다</a:t>
            </a:r>
            <a:r>
              <a:rPr lang="en-US" altLang="ko-KR" sz="1800" dirty="0" smtClean="0"/>
              <a:t>(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10 BT"/>
              </a:rPr>
              <a:t>closure</a:t>
            </a:r>
            <a:r>
              <a:rPr lang="en-US" altLang="ko-KR" sz="1800" dirty="0" smtClean="0"/>
              <a:t>).</a:t>
            </a:r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5"/>
            </a:pPr>
            <a:endParaRPr lang="en-US" altLang="ko-KR" sz="1800" dirty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5"/>
            </a:pPr>
            <a:endParaRPr lang="en-US" altLang="ko-KR" sz="1800" dirty="0" smtClean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5"/>
            </a:pPr>
            <a:endParaRPr lang="en-US" altLang="ko-KR" sz="1800" dirty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5"/>
            </a:pPr>
            <a:endParaRPr lang="en-US" altLang="ko-KR" sz="1800" dirty="0" smtClean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5"/>
            </a:pPr>
            <a:endParaRPr lang="en-US" altLang="ko-KR" sz="1800" dirty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5"/>
            </a:pPr>
            <a:endParaRPr lang="en-US" altLang="ko-KR" sz="1800" dirty="0" smtClean="0"/>
          </a:p>
          <a:p>
            <a:pPr marL="457200" lvl="1" indent="0" eaLnBrk="1" latinLnBrk="1" hangingPunct="1">
              <a:spcBef>
                <a:spcPct val="20000"/>
              </a:spcBef>
            </a:pPr>
            <a:endParaRPr lang="en-US" altLang="ko-KR" sz="1800" dirty="0" smtClean="0"/>
          </a:p>
          <a:p>
            <a:pPr marL="914400" lvl="1" indent="-457200" eaLnBrk="1" latinLnBrk="1" hangingPunct="1">
              <a:spcBef>
                <a:spcPct val="20000"/>
              </a:spcBef>
              <a:buFont typeface="+mj-lt"/>
              <a:buAutoNum type="arabicPeriod" startAt="3"/>
            </a:pPr>
            <a:endParaRPr lang="en-US" altLang="ko-KR" sz="1800" dirty="0"/>
          </a:p>
          <a:p>
            <a:pPr marL="0" indent="0" eaLnBrk="1" latinLnBrk="1" hangingPunct="1">
              <a:spcBef>
                <a:spcPct val="20000"/>
              </a:spcBef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44F2333-34FC-471B-A215-87D4EFE0E8C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1336363" y="1754532"/>
            <a:ext cx="6796400" cy="206210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compose_greet_func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>
                <a:solidFill>
                  <a:srgbClr val="7030A0"/>
                </a:solidFill>
                <a:latin typeface="Courier10 BT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get_message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"Hello "+</a:t>
            </a:r>
            <a:r>
              <a:rPr kumimoji="0" lang="en-US" altLang="ko-KR" sz="1600" b="1" dirty="0" smtClean="0">
                <a:solidFill>
                  <a:srgbClr val="7030A0"/>
                </a:solidFill>
                <a:latin typeface="Courier10 BT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+"!"</a:t>
            </a: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get_message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anose="02070309020205020404" pitchFamily="49" charset="0"/>
            </a:endParaRPr>
          </a:p>
          <a:p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greet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compose_greet_func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KPU GAME DEPT.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")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greet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Hello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KPU GAME DEPT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.!’</a:t>
            </a:r>
            <a:endParaRPr kumimoji="0" lang="en-US" altLang="ko-KR" sz="1600" dirty="0">
              <a:latin typeface="Courier10 BT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함수의 정의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메모리에 함수 객체가 생성</a:t>
            </a:r>
            <a:r>
              <a:rPr lang="en-US" altLang="ko-KR" sz="2000"/>
              <a:t>, </a:t>
            </a:r>
            <a:r>
              <a:rPr lang="ko-KR" altLang="en-US" sz="2000"/>
              <a:t>함수 객체를 가리키는 레퍼런스가 생성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레퍼런스를 통해서 함수를 사용</a:t>
            </a:r>
            <a:r>
              <a:rPr lang="en-US" altLang="ko-KR" sz="2000"/>
              <a:t>, </a:t>
            </a:r>
            <a:r>
              <a:rPr lang="ko-KR" altLang="en-US" sz="2000"/>
              <a:t>함수 레퍼런스는 다른 변수에 복사 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6BC384E-F1AD-43D7-AC3F-CC4B1287A6B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08025" y="3752850"/>
            <a:ext cx="6040438" cy="13223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myTimes = Times </a:t>
            </a:r>
            <a:r>
              <a:rPr kumimoji="0" lang="en-US" altLang="ko-KR" sz="1600" b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함수 레퍼런스 복사</a:t>
            </a:r>
            <a:endParaRPr kumimoji="0" lang="en-US" altLang="ko-KR" sz="1600" b="1">
              <a:solidFill>
                <a:srgbClr val="FF0000"/>
              </a:solidFill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r = myTimes(10,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r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globals()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204913"/>
            <a:ext cx="4519613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165600"/>
            <a:ext cx="4254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return</a:t>
            </a:r>
          </a:p>
        </p:txBody>
      </p:sp>
      <p:sp>
        <p:nvSpPr>
          <p:cNvPr id="163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종료하고 호출한 곳으로 돌아감</a:t>
            </a:r>
            <a:r>
              <a:rPr lang="en-US" altLang="ko-KR" sz="2000"/>
              <a:t>.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return </a:t>
            </a:r>
            <a:r>
              <a:rPr lang="ko-KR" altLang="en-US" sz="2000"/>
              <a:t>이 없으면 </a:t>
            </a:r>
            <a:r>
              <a:rPr lang="en-US" altLang="ko-KR" sz="2000"/>
              <a:t>None </a:t>
            </a:r>
            <a:r>
              <a:rPr lang="ko-KR" altLang="en-US" sz="2000"/>
              <a:t>반환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튜플로 묶어서 반환하고 여러 변수에 할당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71073E3E-2941-423A-9CC4-25CB3E49511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15963" y="1490663"/>
            <a:ext cx="5646737" cy="14922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setValue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newValue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x =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newValue</a:t>
            </a: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retval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setValue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(10)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retval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None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3336925"/>
            <a:ext cx="5646737" cy="283368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swap(x, y):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return y, x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swap(1,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(2, 1)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 = swap(1,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(2, 1)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x = swap(1, 2)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&gt;&gt;&gt; type(x)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b="1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return</a:t>
            </a:r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입력된 </a:t>
            </a:r>
            <a:r>
              <a:rPr lang="en-US" altLang="ko-KR" sz="2000"/>
              <a:t>2</a:t>
            </a:r>
            <a:r>
              <a:rPr lang="ko-KR" altLang="en-US" sz="2000"/>
              <a:t>개 리스트의 교집합 리스트 반환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1B49762-E2F2-4674-B261-865EDAEF45C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725488" y="1201738"/>
            <a:ext cx="6924675" cy="43751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intersect(prelist,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postlist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 = [] 		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교집합 리스트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accent2"/>
                </a:solidFill>
                <a:latin typeface="Courier10 BT"/>
              </a:rPr>
              <a:t>	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for x in prelist: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	if x in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postlist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 and x not in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		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retList.append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(x)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return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list1 = "SPAM"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list2 = "EGG"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intersect(list1, list2)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intersect(list1, ['H', 'A', 'M'])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['A', 'M']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tup1 = ('B', 'E', 'E', 'F')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intersect(list2, tup1)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21150</TotalTime>
  <Words>1685</Words>
  <Application>Microsoft Office PowerPoint</Application>
  <PresentationFormat>화면 슬라이드 쇼(4:3)</PresentationFormat>
  <Paragraphs>727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Courier10 BT</vt:lpstr>
      <vt:lpstr>굴림</vt:lpstr>
      <vt:lpstr>Arial</vt:lpstr>
      <vt:lpstr>Courier New</vt:lpstr>
      <vt:lpstr>Times New Roman</vt:lpstr>
      <vt:lpstr>Wingdings</vt:lpstr>
      <vt:lpstr>기본 디자인</vt:lpstr>
      <vt:lpstr>  Chapter 3  함수</vt:lpstr>
      <vt:lpstr>목차</vt:lpstr>
      <vt:lpstr>함수의 정의</vt:lpstr>
      <vt:lpstr>파이썬 함수의 특징</vt:lpstr>
      <vt:lpstr>파이썬 함수의 특징</vt:lpstr>
      <vt:lpstr>파이썬 함수의 특징</vt:lpstr>
      <vt:lpstr>함수의 정의</vt:lpstr>
      <vt:lpstr>return</vt:lpstr>
      <vt:lpstr>return</vt:lpstr>
      <vt:lpstr>인자 전달</vt:lpstr>
      <vt:lpstr>인자 전달</vt:lpstr>
      <vt:lpstr>인자 전달</vt:lpstr>
      <vt:lpstr>스코핑 룰</vt:lpstr>
      <vt:lpstr>스코핑 룰</vt:lpstr>
      <vt:lpstr>스코핑 룰</vt:lpstr>
      <vt:lpstr>함수 인자</vt:lpstr>
      <vt:lpstr>함수 인자</vt:lpstr>
      <vt:lpstr>함수 인자</vt:lpstr>
      <vt:lpstr>파이썬 함수에서  임의  개수의 인자</vt:lpstr>
      <vt:lpstr>파이썬 함수의  function closure 기능</vt:lpstr>
      <vt:lpstr>람다( lambda)  함수</vt:lpstr>
      <vt:lpstr>람다( lambda)  함수</vt:lpstr>
      <vt:lpstr>재귀적 함수 호출</vt:lpstr>
      <vt:lpstr>재귀적 함수 호출</vt:lpstr>
      <vt:lpstr>pass 구문</vt:lpstr>
      <vt:lpstr>__doc__속성과  help 함수</vt:lpstr>
      <vt:lpstr>__doc__속성과  help 함수</vt:lpstr>
      <vt:lpstr>이터레이터(iterator)</vt:lpstr>
      <vt:lpstr>이터레이터(iterator)</vt:lpstr>
      <vt:lpstr>제너레이터 (generator)</vt:lpstr>
      <vt:lpstr>제너레이터 (generator)</vt:lpstr>
      <vt:lpstr>데코레이터 (Decorator)</vt:lpstr>
      <vt:lpstr>데코레이터 (Decorator)</vt:lpstr>
      <vt:lpstr>데코레이터 (Decorator)</vt:lpstr>
      <vt:lpstr>데코레이터 (Decorator)</vt:lpstr>
      <vt:lpstr>데코레이터 (Decorator)</vt:lpstr>
      <vt:lpstr>데코레이터 (Decorator)</vt:lpstr>
      <vt:lpstr>데코레이터 (Decorator)</vt:lpstr>
      <vt:lpstr>Debugging decorated function</vt:lpstr>
      <vt:lpstr>Debugging decorated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Windows 사용자</cp:lastModifiedBy>
  <cp:revision>634</cp:revision>
  <cp:lastPrinted>2012-03-06T00:26:48Z</cp:lastPrinted>
  <dcterms:created xsi:type="dcterms:W3CDTF">1999-03-28T02:55:44Z</dcterms:created>
  <dcterms:modified xsi:type="dcterms:W3CDTF">2018-04-11T04:53:18Z</dcterms:modified>
</cp:coreProperties>
</file>