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9144000" cy="6858000" type="screen4x3"/>
  <p:notesSz cx="6797675" cy="9926638"/>
  <p:defaultTextStyle>
    <a:defPPr>
      <a:defRPr lang="ko-KR"/>
    </a:defPPr>
    <a:lvl1pPr algn="l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CC00CC"/>
    <a:srgbClr val="660066"/>
    <a:srgbClr val="FF7C80"/>
    <a:srgbClr val="FF5050"/>
    <a:srgbClr val="FFCC00"/>
    <a:srgbClr val="9966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47" autoAdjust="0"/>
  </p:normalViewPr>
  <p:slideViewPr>
    <p:cSldViewPr snapToObjects="1">
      <p:cViewPr varScale="1">
        <p:scale>
          <a:sx n="74" d="100"/>
          <a:sy n="74" d="100"/>
        </p:scale>
        <p:origin x="1574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88"/>
    </p:cViewPr>
  </p:sorterViewPr>
  <p:notesViewPr>
    <p:cSldViewPr snapToObjects="1">
      <p:cViewPr varScale="1">
        <p:scale>
          <a:sx n="61" d="100"/>
          <a:sy n="61" d="100"/>
        </p:scale>
        <p:origin x="-1286" y="-86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>
            <a:lvl1pPr defTabSz="928688" latinLnBrk="1">
              <a:spcBef>
                <a:spcPct val="0"/>
              </a:spcBef>
              <a:defRPr sz="1200" i="1"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>
            <a:lvl1pPr algn="r" defTabSz="928688" latinLnBrk="1">
              <a:spcBef>
                <a:spcPct val="0"/>
              </a:spcBef>
              <a:defRPr sz="1200" i="1"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b" anchorCtr="0" compatLnSpc="1">
            <a:prstTxWarp prst="textNoShape">
              <a:avLst/>
            </a:prstTxWarp>
          </a:bodyPr>
          <a:lstStyle>
            <a:lvl1pPr defTabSz="928688" latinLnBrk="1">
              <a:spcBef>
                <a:spcPct val="0"/>
              </a:spcBef>
              <a:defRPr sz="1200" i="1">
                <a:ea typeface="굴림" charset="-12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b" anchorCtr="0" compatLnSpc="1">
            <a:prstTxWarp prst="textNoShape">
              <a:avLst/>
            </a:prstTxWarp>
          </a:bodyPr>
          <a:lstStyle>
            <a:lvl1pPr algn="r" defTabSz="928688" latinLnBrk="1">
              <a:spcBef>
                <a:spcPct val="0"/>
              </a:spcBef>
              <a:defRPr sz="1200" i="1"/>
            </a:lvl1pPr>
          </a:lstStyle>
          <a:p>
            <a:fld id="{4D6F60E7-201C-4EB8-8A3E-EFDEAF557A5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1316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>
            <a:lvl1pPr defTabSz="928688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>
            <a:lvl1pPr algn="r" defTabSz="928688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b" anchorCtr="0" compatLnSpc="1">
            <a:prstTxWarp prst="textNoShape">
              <a:avLst/>
            </a:prstTxWarp>
          </a:bodyPr>
          <a:lstStyle>
            <a:lvl1pPr defTabSz="928688" latinLnBrk="1">
              <a:spcBef>
                <a:spcPct val="0"/>
              </a:spcBef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975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4" tIns="46447" rIns="92894" bIns="46447" numCol="1" anchor="b" anchorCtr="0" compatLnSpc="1">
            <a:prstTxWarp prst="textNoShape">
              <a:avLst/>
            </a:prstTxWarp>
          </a:bodyPr>
          <a:lstStyle>
            <a:lvl1pPr algn="r" defTabSz="928688" latinLnBrk="1">
              <a:spcBef>
                <a:spcPct val="0"/>
              </a:spcBef>
              <a:defRPr sz="1200">
                <a:latin typeface="굴림" panose="020B0600000101010101" pitchFamily="50" charset="-127"/>
              </a:defRPr>
            </a:lvl1pPr>
          </a:lstStyle>
          <a:p>
            <a:fld id="{45A6C9C1-67BD-4EFB-9015-D4B626D434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350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350250" y="1290638"/>
            <a:ext cx="184150" cy="157162"/>
            <a:chOff x="5162" y="909"/>
            <a:chExt cx="116" cy="181"/>
          </a:xfrm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5256" y="909"/>
              <a:ext cx="2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5162" y="909"/>
              <a:ext cx="5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858125" y="1290638"/>
            <a:ext cx="404813" cy="157162"/>
            <a:chOff x="4852" y="909"/>
            <a:chExt cx="255" cy="181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5022" y="909"/>
              <a:ext cx="85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4852" y="909"/>
              <a:ext cx="118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175500" y="1290638"/>
            <a:ext cx="601663" cy="157162"/>
            <a:chOff x="4422" y="909"/>
            <a:chExt cx="378" cy="181"/>
          </a:xfrm>
        </p:grpSpPr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>
              <a:off x="4654" y="909"/>
              <a:ext cx="146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4422" y="909"/>
              <a:ext cx="181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6296025" y="1290638"/>
            <a:ext cx="796925" cy="157162"/>
            <a:chOff x="3868" y="909"/>
            <a:chExt cx="502" cy="181"/>
          </a:xfrm>
        </p:grpSpPr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4160" y="909"/>
              <a:ext cx="210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868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5214938" y="1290638"/>
            <a:ext cx="981075" cy="157162"/>
            <a:chOff x="3187" y="909"/>
            <a:chExt cx="617" cy="181"/>
          </a:xfrm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>
              <a:off x="3562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3187" y="909"/>
              <a:ext cx="306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61925" y="1290638"/>
            <a:ext cx="4976813" cy="157162"/>
            <a:chOff x="4" y="909"/>
            <a:chExt cx="3135" cy="181"/>
          </a:xfrm>
        </p:grpSpPr>
        <p:sp>
          <p:nvSpPr>
            <p:cNvPr id="19" name="AutoShape 18"/>
            <p:cNvSpPr>
              <a:spLocks noChangeArrowheads="1"/>
            </p:cNvSpPr>
            <p:nvPr/>
          </p:nvSpPr>
          <p:spPr bwMode="auto">
            <a:xfrm>
              <a:off x="2802" y="909"/>
              <a:ext cx="337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4" y="909"/>
              <a:ext cx="2748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pic>
        <p:nvPicPr>
          <p:cNvPr id="21" name="Picture 23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3" y="6338888"/>
            <a:ext cx="1277937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22"/>
          <p:cNvSpPr>
            <a:spLocks noChangeArrowheads="1"/>
          </p:cNvSpPr>
          <p:nvPr userDrawn="1"/>
        </p:nvSpPr>
        <p:spPr bwMode="auto">
          <a:xfrm>
            <a:off x="228600" y="6143625"/>
            <a:ext cx="8637588" cy="762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</a:endParaRPr>
          </a:p>
        </p:txBody>
      </p:sp>
      <p:sp>
        <p:nvSpPr>
          <p:cNvPr id="101396" name="Rectangle 2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209800"/>
            <a:ext cx="77724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>
            <a:lvl1pPr>
              <a:defRPr sz="3600" b="1"/>
            </a:lvl1pPr>
          </a:lstStyle>
          <a:p>
            <a:r>
              <a:rPr lang="ko-KR" altLang="en-US" dirty="0"/>
              <a:t>마스터 제목 유형 편집</a:t>
            </a:r>
          </a:p>
        </p:txBody>
      </p:sp>
      <p:sp>
        <p:nvSpPr>
          <p:cNvPr id="23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323850" y="6308725"/>
            <a:ext cx="7983538" cy="457200"/>
          </a:xfrm>
        </p:spPr>
        <p:txBody>
          <a:bodyPr/>
          <a:lstStyle>
            <a:lvl1pPr>
              <a:spcBef>
                <a:spcPct val="0"/>
              </a:spcBef>
              <a:defRPr sz="1800" b="1" i="1" dirty="0" smtClean="0">
                <a:solidFill>
                  <a:schemeClr val="bg2"/>
                </a:solidFill>
                <a:latin typeface="Arial" charset="0"/>
                <a:ea typeface="Dotum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Robot Intelligence Technology Lab.</a:t>
            </a:r>
          </a:p>
        </p:txBody>
      </p:sp>
    </p:spTree>
    <p:extLst>
      <p:ext uri="{BB962C8B-B14F-4D97-AF65-F5344CB8AC3E}">
        <p14:creationId xmlns:p14="http://schemas.microsoft.com/office/powerpoint/2010/main" val="1787630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  <a:prstGeom prst="rect">
            <a:avLst/>
          </a:prstGeom>
        </p:spPr>
        <p:txBody>
          <a:bodyPr anchor="ctr"/>
          <a:lstStyle>
            <a:lvl1pPr algn="ctr"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001713"/>
            <a:ext cx="7772400" cy="509428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 sz="1600"/>
            </a:lvl2pPr>
            <a:lvl3pPr>
              <a:buClr>
                <a:schemeClr val="tx2"/>
              </a:buClr>
              <a:defRPr sz="1200"/>
            </a:lvl3pPr>
            <a:lvl4pPr marL="1600200" indent="-228600">
              <a:buClr>
                <a:schemeClr val="tx2"/>
              </a:buClr>
              <a:buFont typeface="Wingdings" panose="05000000000000000000" pitchFamily="2" charset="2"/>
              <a:buChar char="§"/>
              <a:defRPr sz="1000"/>
            </a:lvl4pPr>
            <a:lvl5pPr marL="2057400" indent="-228600">
              <a:buClr>
                <a:schemeClr val="tx2"/>
              </a:buClr>
              <a:buFont typeface="Arial" panose="020B0604020202020204" pitchFamily="34" charset="0"/>
              <a:buChar char="•"/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2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Robot Intelligence Technology Lab.</a:t>
            </a:r>
          </a:p>
        </p:txBody>
      </p:sp>
    </p:spTree>
    <p:extLst>
      <p:ext uri="{BB962C8B-B14F-4D97-AF65-F5344CB8AC3E}">
        <p14:creationId xmlns:p14="http://schemas.microsoft.com/office/powerpoint/2010/main" val="2869948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8189913" y="738188"/>
            <a:ext cx="185737" cy="134937"/>
            <a:chOff x="5162" y="909"/>
            <a:chExt cx="116" cy="181"/>
          </a:xfrm>
        </p:grpSpPr>
        <p:sp>
          <p:nvSpPr>
            <p:cNvPr id="100355" name="AutoShape 3"/>
            <p:cNvSpPr>
              <a:spLocks noChangeArrowheads="1"/>
            </p:cNvSpPr>
            <p:nvPr/>
          </p:nvSpPr>
          <p:spPr bwMode="auto">
            <a:xfrm>
              <a:off x="5256" y="909"/>
              <a:ext cx="2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00356" name="AutoShape 4"/>
            <p:cNvSpPr>
              <a:spLocks noChangeArrowheads="1"/>
            </p:cNvSpPr>
            <p:nvPr/>
          </p:nvSpPr>
          <p:spPr bwMode="auto">
            <a:xfrm>
              <a:off x="5162" y="909"/>
              <a:ext cx="52" cy="181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027" name="Group 5"/>
          <p:cNvGrpSpPr>
            <a:grpSpLocks/>
          </p:cNvGrpSpPr>
          <p:nvPr/>
        </p:nvGrpSpPr>
        <p:grpSpPr bwMode="auto">
          <a:xfrm>
            <a:off x="7696200" y="738188"/>
            <a:ext cx="404813" cy="134937"/>
            <a:chOff x="4852" y="909"/>
            <a:chExt cx="255" cy="181"/>
          </a:xfrm>
        </p:grpSpPr>
        <p:sp>
          <p:nvSpPr>
            <p:cNvPr id="100358" name="AutoShape 6"/>
            <p:cNvSpPr>
              <a:spLocks noChangeArrowheads="1"/>
            </p:cNvSpPr>
            <p:nvPr/>
          </p:nvSpPr>
          <p:spPr bwMode="auto">
            <a:xfrm>
              <a:off x="5022" y="909"/>
              <a:ext cx="85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00359" name="AutoShape 7"/>
            <p:cNvSpPr>
              <a:spLocks noChangeArrowheads="1"/>
            </p:cNvSpPr>
            <p:nvPr/>
          </p:nvSpPr>
          <p:spPr bwMode="auto">
            <a:xfrm>
              <a:off x="4852" y="909"/>
              <a:ext cx="118" cy="181"/>
            </a:xfrm>
            <a:prstGeom prst="cube">
              <a:avLst>
                <a:gd name="adj" fmla="val 24995"/>
              </a:avLst>
            </a:prstGeom>
            <a:solidFill>
              <a:srgbClr val="33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028" name="Group 8"/>
          <p:cNvGrpSpPr>
            <a:grpSpLocks/>
          </p:cNvGrpSpPr>
          <p:nvPr/>
        </p:nvGrpSpPr>
        <p:grpSpPr bwMode="auto">
          <a:xfrm>
            <a:off x="7015163" y="738188"/>
            <a:ext cx="598487" cy="134937"/>
            <a:chOff x="4422" y="909"/>
            <a:chExt cx="378" cy="181"/>
          </a:xfrm>
        </p:grpSpPr>
        <p:sp>
          <p:nvSpPr>
            <p:cNvPr id="100361" name="AutoShape 9"/>
            <p:cNvSpPr>
              <a:spLocks noChangeArrowheads="1"/>
            </p:cNvSpPr>
            <p:nvPr/>
          </p:nvSpPr>
          <p:spPr bwMode="auto">
            <a:xfrm>
              <a:off x="4654" y="909"/>
              <a:ext cx="146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00362" name="AutoShape 10"/>
            <p:cNvSpPr>
              <a:spLocks noChangeArrowheads="1"/>
            </p:cNvSpPr>
            <p:nvPr/>
          </p:nvSpPr>
          <p:spPr bwMode="auto">
            <a:xfrm>
              <a:off x="4422" y="909"/>
              <a:ext cx="181" cy="181"/>
            </a:xfrm>
            <a:prstGeom prst="cube">
              <a:avLst>
                <a:gd name="adj" fmla="val 24995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029" name="Group 11"/>
          <p:cNvGrpSpPr>
            <a:grpSpLocks/>
          </p:cNvGrpSpPr>
          <p:nvPr/>
        </p:nvGrpSpPr>
        <p:grpSpPr bwMode="auto">
          <a:xfrm>
            <a:off x="6134100" y="738188"/>
            <a:ext cx="798513" cy="134937"/>
            <a:chOff x="3868" y="909"/>
            <a:chExt cx="502" cy="181"/>
          </a:xfrm>
        </p:grpSpPr>
        <p:sp>
          <p:nvSpPr>
            <p:cNvPr id="100364" name="AutoShape 12"/>
            <p:cNvSpPr>
              <a:spLocks noChangeArrowheads="1"/>
            </p:cNvSpPr>
            <p:nvPr/>
          </p:nvSpPr>
          <p:spPr bwMode="auto">
            <a:xfrm>
              <a:off x="4160" y="909"/>
              <a:ext cx="210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00365" name="AutoShape 13"/>
            <p:cNvSpPr>
              <a:spLocks noChangeArrowheads="1"/>
            </p:cNvSpPr>
            <p:nvPr/>
          </p:nvSpPr>
          <p:spPr bwMode="auto">
            <a:xfrm>
              <a:off x="3868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030" name="Group 14"/>
          <p:cNvGrpSpPr>
            <a:grpSpLocks/>
          </p:cNvGrpSpPr>
          <p:nvPr/>
        </p:nvGrpSpPr>
        <p:grpSpPr bwMode="auto">
          <a:xfrm>
            <a:off x="5053013" y="738188"/>
            <a:ext cx="979487" cy="134937"/>
            <a:chOff x="3187" y="909"/>
            <a:chExt cx="617" cy="181"/>
          </a:xfrm>
        </p:grpSpPr>
        <p:sp>
          <p:nvSpPr>
            <p:cNvPr id="100367" name="AutoShape 15"/>
            <p:cNvSpPr>
              <a:spLocks noChangeArrowheads="1"/>
            </p:cNvSpPr>
            <p:nvPr/>
          </p:nvSpPr>
          <p:spPr bwMode="auto">
            <a:xfrm>
              <a:off x="3562" y="909"/>
              <a:ext cx="242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00368" name="AutoShape 16"/>
            <p:cNvSpPr>
              <a:spLocks noChangeArrowheads="1"/>
            </p:cNvSpPr>
            <p:nvPr/>
          </p:nvSpPr>
          <p:spPr bwMode="auto">
            <a:xfrm>
              <a:off x="3187" y="909"/>
              <a:ext cx="306" cy="181"/>
            </a:xfrm>
            <a:prstGeom prst="cube">
              <a:avLst>
                <a:gd name="adj" fmla="val 24995"/>
              </a:avLst>
            </a:prstGeom>
            <a:solidFill>
              <a:srgbClr val="66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0" y="738188"/>
            <a:ext cx="4976813" cy="134937"/>
            <a:chOff x="4" y="909"/>
            <a:chExt cx="3135" cy="181"/>
          </a:xfrm>
        </p:grpSpPr>
        <p:sp>
          <p:nvSpPr>
            <p:cNvPr id="100370" name="AutoShape 18"/>
            <p:cNvSpPr>
              <a:spLocks noChangeArrowheads="1"/>
            </p:cNvSpPr>
            <p:nvPr/>
          </p:nvSpPr>
          <p:spPr bwMode="auto">
            <a:xfrm>
              <a:off x="2802" y="909"/>
              <a:ext cx="337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  <p:sp>
          <p:nvSpPr>
            <p:cNvPr id="100371" name="AutoShape 19"/>
            <p:cNvSpPr>
              <a:spLocks noChangeArrowheads="1"/>
            </p:cNvSpPr>
            <p:nvPr/>
          </p:nvSpPr>
          <p:spPr bwMode="auto">
            <a:xfrm>
              <a:off x="4" y="909"/>
              <a:ext cx="2748" cy="181"/>
            </a:xfrm>
            <a:prstGeom prst="cube">
              <a:avLst>
                <a:gd name="adj" fmla="val 24995"/>
              </a:avLst>
            </a:prstGeom>
            <a:solidFill>
              <a:srgbClr val="66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ea typeface="굴림" charset="-127"/>
              </a:endParaRPr>
            </a:p>
          </p:txBody>
        </p:sp>
      </p:grpSp>
      <p:sp>
        <p:nvSpPr>
          <p:cNvPr id="100374" name="Rectangle 2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25" y="6489700"/>
            <a:ext cx="7983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 i="1" dirty="0" smtClean="0">
                <a:solidFill>
                  <a:schemeClr val="bg2"/>
                </a:solidFill>
                <a:latin typeface="Arial" charset="0"/>
                <a:ea typeface="Dotum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Robot Intelligence Technology Lab.</a:t>
            </a:r>
          </a:p>
        </p:txBody>
      </p:sp>
      <p:sp>
        <p:nvSpPr>
          <p:cNvPr id="100377" name="Rectangle 25"/>
          <p:cNvSpPr>
            <a:spLocks noChangeArrowheads="1"/>
          </p:cNvSpPr>
          <p:nvPr/>
        </p:nvSpPr>
        <p:spPr bwMode="auto">
          <a:xfrm>
            <a:off x="8772525" y="6545263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r">
              <a:spcBef>
                <a:spcPct val="0"/>
              </a:spcBef>
            </a:pPr>
            <a:fld id="{FB234573-36C3-4E82-8F9A-9A4D1D60A913}" type="slidenum">
              <a:rPr lang="en-US" altLang="ko-KR" sz="1400">
                <a:ea typeface="GulimChe" panose="020B0609000101010101" pitchFamily="49" charset="-127"/>
              </a:rPr>
              <a:pPr algn="r">
                <a:spcBef>
                  <a:spcPct val="0"/>
                </a:spcBef>
              </a:pPr>
              <a:t>‹#›</a:t>
            </a:fld>
            <a:endParaRPr lang="en-US" altLang="ko-KR" sz="1400">
              <a:ea typeface="GulimChe" panose="020B0609000101010101" pitchFamily="49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BatangChe" pitchFamily="17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-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-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-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-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-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-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-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ros.org/melodic/Installation/Ubuntu" TargetMode="External"/><Relationship Id="rId2" Type="http://schemas.openxmlformats.org/officeDocument/2006/relationships/hyperlink" Target="http://wiki.ros.org/kinetic/Installation/Ubunt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hyperlink" Target="http://wiki.ros.org/ros_contro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://gazebosim.org/tutorials/?tut=ros_ur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bitbucket.org/osrf/gazebo_tutorials/src/default/ros_control/tutorial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1"/>
          <p:cNvSpPr>
            <a:spLocks noGrp="1" noChangeArrowheads="1"/>
          </p:cNvSpPr>
          <p:nvPr>
            <p:ph type="dt" sz="quarter" idx="10"/>
          </p:nvPr>
        </p:nvSpPr>
        <p:spPr>
          <a:xfrm>
            <a:off x="233363" y="6302375"/>
            <a:ext cx="798353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>
                <a:solidFill>
                  <a:schemeClr val="bg2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Robot Intelligence Technology Lab.</a:t>
            </a:r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4400" dirty="0" smtClean="0"/>
              <a:t>Introduction to ROS</a:t>
            </a:r>
            <a:endParaRPr lang="ko-KR" altLang="ko-KR" sz="3200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ko-KR" dirty="0" smtClean="0"/>
              <a:t>2020. 03. 30. ~ 2020.04.10</a:t>
            </a:r>
            <a:endParaRPr lang="ko-KR" altLang="ko-KR" dirty="0" smtClean="0"/>
          </a:p>
        </p:txBody>
      </p:sp>
      <p:sp>
        <p:nvSpPr>
          <p:cNvPr id="13317" name="Rectangle 22"/>
          <p:cNvSpPr>
            <a:spLocks noChangeArrowheads="1"/>
          </p:cNvSpPr>
          <p:nvPr/>
        </p:nvSpPr>
        <p:spPr bwMode="auto">
          <a:xfrm>
            <a:off x="228600" y="6143625"/>
            <a:ext cx="8637588" cy="762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>
              <a:latin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Core Concepts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Master</a:t>
            </a:r>
          </a:p>
          <a:p>
            <a:pPr lvl="1"/>
            <a:r>
              <a:rPr lang="en-US" altLang="ko-KR" dirty="0" smtClean="0"/>
              <a:t>Provides </a:t>
            </a:r>
            <a:r>
              <a:rPr lang="en-US" altLang="ko-KR" dirty="0"/>
              <a:t>connection information to nodes so that they can transmit messages to each </a:t>
            </a:r>
            <a:r>
              <a:rPr lang="en-US" altLang="ko-KR" dirty="0" smtClean="0"/>
              <a:t>other</a:t>
            </a:r>
          </a:p>
          <a:p>
            <a:pPr lvl="2"/>
            <a:r>
              <a:rPr lang="en-US" altLang="ko-KR" dirty="0"/>
              <a:t>Every node connects to a master at startup to register details of the message streams they publish, and the streams to which that they to subscribe</a:t>
            </a:r>
          </a:p>
          <a:p>
            <a:pPr lvl="2"/>
            <a:r>
              <a:rPr lang="en-US" altLang="ko-KR" dirty="0" smtClean="0"/>
              <a:t>When </a:t>
            </a:r>
            <a:r>
              <a:rPr lang="en-US" altLang="ko-KR" dirty="0"/>
              <a:t>a new node appears, the master provides it with the information that it needs to form a direct peer-to-peer connection with other nodes publishing and subscribing to the same message </a:t>
            </a:r>
            <a:r>
              <a:rPr lang="en-US" altLang="ko-KR" dirty="0" smtClean="0"/>
              <a:t>topics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97" y="2956473"/>
            <a:ext cx="2656871" cy="15793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777" y="2879020"/>
            <a:ext cx="2214543" cy="175519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768" y="4594140"/>
            <a:ext cx="2231009" cy="21117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29809" y="4594140"/>
            <a:ext cx="2111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 “Camera” node initialization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615256" y="4663872"/>
            <a:ext cx="2475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2. “Image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viewer” node initialization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5182250" y="6468522"/>
            <a:ext cx="3244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en-US" altLang="ko-KR" sz="1200" dirty="0" smtClean="0"/>
              <a:t>. Start transferring images to Image viewer node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11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Core Concepts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Parameter Server</a:t>
            </a:r>
          </a:p>
          <a:p>
            <a:pPr lvl="1"/>
            <a:r>
              <a:rPr lang="en-US" altLang="ko-KR" dirty="0"/>
              <a:t>A shared, multi-</a:t>
            </a:r>
            <a:r>
              <a:rPr lang="en-US" altLang="ko-KR" dirty="0" err="1"/>
              <a:t>variate</a:t>
            </a:r>
            <a:r>
              <a:rPr lang="en-US" altLang="ko-KR" dirty="0"/>
              <a:t> dictionary that is accessible via network </a:t>
            </a:r>
            <a:r>
              <a:rPr lang="en-US" altLang="ko-KR" dirty="0" smtClean="0"/>
              <a:t>APIs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Nodes </a:t>
            </a:r>
            <a:r>
              <a:rPr lang="en-US" altLang="ko-KR" dirty="0"/>
              <a:t>use this server to store and retrieve parameters at runtime.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Runs </a:t>
            </a:r>
            <a:r>
              <a:rPr lang="en-US" altLang="ko-KR" dirty="0"/>
              <a:t>inside the ROS master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10" y="3109632"/>
            <a:ext cx="5472350" cy="328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Basic Commands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roscore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roscore</a:t>
            </a:r>
            <a:r>
              <a:rPr lang="en-US" altLang="ko-KR" dirty="0" smtClean="0"/>
              <a:t>” </a:t>
            </a:r>
            <a:r>
              <a:rPr lang="en-US" altLang="ko-KR" dirty="0"/>
              <a:t>is the first thing you should run when using </a:t>
            </a:r>
            <a:r>
              <a:rPr lang="en-US" altLang="ko-KR" dirty="0" smtClean="0"/>
              <a:t>ROS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Usage: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roscore</a:t>
            </a:r>
            <a:r>
              <a:rPr lang="en-US" altLang="ko-KR" dirty="0" smtClean="0"/>
              <a:t>” will start up:</a:t>
            </a:r>
          </a:p>
          <a:p>
            <a:pPr lvl="2"/>
            <a:r>
              <a:rPr lang="en-US" altLang="ko-KR" dirty="0" smtClean="0"/>
              <a:t>A ROS Master</a:t>
            </a:r>
          </a:p>
          <a:p>
            <a:pPr lvl="2"/>
            <a:r>
              <a:rPr lang="en-US" altLang="ko-KR" dirty="0" smtClean="0"/>
              <a:t>A ROS parameter server</a:t>
            </a:r>
          </a:p>
          <a:p>
            <a:pPr lvl="2"/>
            <a:r>
              <a:rPr lang="en-US" altLang="ko-KR" dirty="0" smtClean="0"/>
              <a:t>A </a:t>
            </a:r>
            <a:r>
              <a:rPr lang="en-US" altLang="ko-KR" dirty="0" err="1" smtClean="0"/>
              <a:t>rosout</a:t>
            </a:r>
            <a:r>
              <a:rPr lang="en-US" altLang="ko-KR" dirty="0" smtClean="0"/>
              <a:t> for logging node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363141"/>
            <a:ext cx="5355425" cy="29116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975402"/>
            <a:ext cx="4815535" cy="37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0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Basic Commands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rosrun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rosrun</a:t>
            </a:r>
            <a:r>
              <a:rPr lang="en-US" altLang="ko-KR" dirty="0"/>
              <a:t>” allows you to run a </a:t>
            </a:r>
            <a:r>
              <a:rPr lang="en-US" altLang="ko-KR" dirty="0" smtClean="0"/>
              <a:t>node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Usage: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Example: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187" y="2338010"/>
            <a:ext cx="6393626" cy="3648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70" y="3216746"/>
            <a:ext cx="6387443" cy="3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Basic Commands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Demo - </a:t>
            </a:r>
            <a:r>
              <a:rPr lang="en-US" altLang="ko-KR" dirty="0" err="1" smtClean="0"/>
              <a:t>Turtlesim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09" y="1518845"/>
            <a:ext cx="8880582" cy="47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Basic Commands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rosnode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/>
              <a:t>Displays debugging information about ROS nodes, including publications, subscriptions and </a:t>
            </a:r>
            <a:r>
              <a:rPr lang="en-US" altLang="ko-KR" dirty="0" smtClean="0"/>
              <a:t>connections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62789"/>
              </p:ext>
            </p:extLst>
          </p:nvPr>
        </p:nvGraphicFramePr>
        <p:xfrm>
          <a:off x="1421650" y="2168860"/>
          <a:ext cx="60960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rosnode</a:t>
                      </a:r>
                      <a:r>
                        <a:rPr lang="en-US" altLang="ko-KR" dirty="0" smtClean="0"/>
                        <a:t>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 active nodes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rosnode</a:t>
                      </a:r>
                      <a:r>
                        <a:rPr lang="en-US" altLang="ko-KR" dirty="0" smtClean="0"/>
                        <a:t> list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Test connectivity to 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rosnode</a:t>
                      </a:r>
                      <a:r>
                        <a:rPr lang="en-US" altLang="ko-KR" dirty="0" smtClean="0"/>
                        <a:t> info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 information about a 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rosnode</a:t>
                      </a:r>
                      <a:r>
                        <a:rPr lang="en-US" altLang="ko-KR" dirty="0" smtClean="0"/>
                        <a:t> kill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Kill a running node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rosnode</a:t>
                      </a:r>
                      <a:r>
                        <a:rPr lang="en-US" altLang="ko-KR" dirty="0" smtClean="0"/>
                        <a:t> machine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 nodes running on a particular machine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12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Basic Commands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rostopic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/>
              <a:t>Gives information about a topic and allows to publish messages on a topic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0191"/>
              </p:ext>
            </p:extLst>
          </p:nvPr>
        </p:nvGraphicFramePr>
        <p:xfrm>
          <a:off x="791580" y="1898830"/>
          <a:ext cx="7515835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Function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rostopic</a:t>
                      </a:r>
                      <a:r>
                        <a:rPr lang="en-US" altLang="ko-KR" dirty="0" smtClean="0"/>
                        <a:t> 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List active topics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rostopic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echo /topic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Prints messages of the topic to the screen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rostopic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info /topic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 information about a topic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rostopic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type /topic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Prints the type of messages the topic publishes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rostopic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baseline="0" dirty="0" smtClean="0"/>
                        <a:t>pub /topic type </a:t>
                      </a:r>
                      <a:r>
                        <a:rPr lang="en-US" altLang="ko-KR" baseline="0" dirty="0" err="1" smtClean="0"/>
                        <a:t>args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Publishes data to a topic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112" y="4455704"/>
            <a:ext cx="6975775" cy="20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5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Basic Commands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Publish to ROS topic</a:t>
            </a:r>
          </a:p>
          <a:p>
            <a:pPr lvl="1"/>
            <a:r>
              <a:rPr lang="en-US" altLang="ko-KR" dirty="0"/>
              <a:t>Use the </a:t>
            </a:r>
            <a:r>
              <a:rPr lang="en-US" altLang="ko-KR" dirty="0" err="1"/>
              <a:t>rostopic</a:t>
            </a:r>
            <a:r>
              <a:rPr lang="en-US" altLang="ko-KR" dirty="0"/>
              <a:t> pub command to publish messages to a </a:t>
            </a:r>
            <a:r>
              <a:rPr lang="en-US" altLang="ko-KR" dirty="0" smtClean="0"/>
              <a:t>topic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example, to make the turtle move forward at a 0.2m/s speed, you can publish a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cmd_vel</a:t>
            </a:r>
            <a:r>
              <a:rPr lang="en-US" altLang="ko-KR" dirty="0" smtClean="0"/>
              <a:t>” </a:t>
            </a:r>
            <a:r>
              <a:rPr lang="en-US" altLang="ko-KR" dirty="0"/>
              <a:t>message to the topic </a:t>
            </a:r>
            <a:r>
              <a:rPr lang="en-US" altLang="ko-KR" dirty="0" smtClean="0"/>
              <a:t>“/turtle1/</a:t>
            </a:r>
            <a:r>
              <a:rPr lang="en-US" altLang="ko-KR" dirty="0" err="1" smtClean="0"/>
              <a:t>cmd_vel</a:t>
            </a:r>
            <a:r>
              <a:rPr lang="en-US" altLang="ko-KR" dirty="0" smtClean="0"/>
              <a:t>”: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example, to make the turtle turn in circles continuously, type: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658921"/>
            <a:ext cx="6039611" cy="5722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4104075"/>
            <a:ext cx="5771504" cy="5525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90" y="4054320"/>
            <a:ext cx="1944235" cy="20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8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Basic Commands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Publish to ROS topic</a:t>
            </a:r>
          </a:p>
          <a:p>
            <a:pPr lvl="1"/>
            <a:r>
              <a:rPr lang="en-US" altLang="ko-KR" dirty="0"/>
              <a:t>Use the </a:t>
            </a:r>
            <a:r>
              <a:rPr lang="en-US" altLang="ko-KR" dirty="0" err="1"/>
              <a:t>rostopic</a:t>
            </a:r>
            <a:r>
              <a:rPr lang="en-US" altLang="ko-KR" dirty="0"/>
              <a:t> pub command to publish messages to a </a:t>
            </a:r>
            <a:r>
              <a:rPr lang="en-US" altLang="ko-KR" dirty="0" smtClean="0"/>
              <a:t>topic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example, to make the turtle move forward at a 0.2m/s speed, you can publish a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cmd_vel</a:t>
            </a:r>
            <a:r>
              <a:rPr lang="en-US" altLang="ko-KR" dirty="0" smtClean="0"/>
              <a:t>” </a:t>
            </a:r>
            <a:r>
              <a:rPr lang="en-US" altLang="ko-KR" dirty="0"/>
              <a:t>message to the topic </a:t>
            </a:r>
            <a:r>
              <a:rPr lang="en-US" altLang="ko-KR" dirty="0" smtClean="0"/>
              <a:t>“/turtle1/</a:t>
            </a:r>
            <a:r>
              <a:rPr lang="en-US" altLang="ko-KR" dirty="0" err="1" smtClean="0"/>
              <a:t>cmd_vel</a:t>
            </a:r>
            <a:r>
              <a:rPr lang="en-US" altLang="ko-KR" dirty="0" smtClean="0"/>
              <a:t>”: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example, to make the turtle turn in circles continuously, type:</a:t>
            </a:r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2658921"/>
            <a:ext cx="6039611" cy="5722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5" y="4104075"/>
            <a:ext cx="5771504" cy="55259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90" y="4054320"/>
            <a:ext cx="1944235" cy="20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4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Catkin Build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“catkin” Build System</a:t>
            </a:r>
          </a:p>
          <a:p>
            <a:pPr lvl="1"/>
            <a:r>
              <a:rPr lang="en-US" altLang="ko-KR" dirty="0" smtClean="0"/>
              <a:t>“catkin” </a:t>
            </a:r>
            <a:r>
              <a:rPr lang="en-US" altLang="ko-KR" dirty="0"/>
              <a:t>is the ROS build system</a:t>
            </a:r>
          </a:p>
          <a:p>
            <a:pPr lvl="2"/>
            <a:r>
              <a:rPr lang="en-US" altLang="ko-KR" dirty="0" smtClean="0"/>
              <a:t>The </a:t>
            </a:r>
            <a:r>
              <a:rPr lang="en-US" altLang="ko-KR" dirty="0"/>
              <a:t>set of tools that ROS uses to generate executable programs, libraries and </a:t>
            </a:r>
            <a:r>
              <a:rPr lang="en-US" altLang="ko-KR" dirty="0" smtClean="0"/>
              <a:t>interfaces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The </a:t>
            </a:r>
            <a:r>
              <a:rPr lang="en-US" altLang="ko-KR" dirty="0"/>
              <a:t>original ROS build system was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rosbuild</a:t>
            </a:r>
            <a:r>
              <a:rPr lang="en-US" altLang="ko-KR" dirty="0" smtClean="0"/>
              <a:t>”</a:t>
            </a:r>
            <a:endParaRPr lang="en-US" altLang="ko-KR" dirty="0"/>
          </a:p>
          <a:p>
            <a:pPr lvl="2"/>
            <a:r>
              <a:rPr lang="en-US" altLang="ko-KR" dirty="0" smtClean="0"/>
              <a:t>Still </a:t>
            </a:r>
            <a:r>
              <a:rPr lang="en-US" altLang="ko-KR" dirty="0"/>
              <a:t>used for older packages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Implemented </a:t>
            </a:r>
            <a:r>
              <a:rPr lang="en-US" altLang="ko-KR" dirty="0"/>
              <a:t>as custom CMake macros along with some Python </a:t>
            </a:r>
            <a:r>
              <a:rPr lang="en-US" altLang="ko-KR" dirty="0" smtClean="0"/>
              <a:t>code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26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  <a:endParaRPr lang="ko-KR" altLang="en-US" dirty="0" smtClean="0"/>
          </a:p>
        </p:txBody>
      </p:sp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Introduction to ROS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ROS Core Concepts</a:t>
            </a:r>
          </a:p>
          <a:p>
            <a:pPr lvl="1"/>
            <a:r>
              <a:rPr lang="en-US" altLang="ko-KR" dirty="0" smtClean="0"/>
              <a:t>Node, Message, Topic, ROS Master, Parameter Server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 smtClean="0"/>
              <a:t>ROS Basic Commands</a:t>
            </a:r>
          </a:p>
          <a:p>
            <a:pPr lvl="1"/>
            <a:r>
              <a:rPr lang="en-US" altLang="ko-KR" dirty="0" err="1" smtClean="0"/>
              <a:t>roscore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rosrun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rosnode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rostopic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 dirty="0" smtClean="0"/>
              <a:t>Tutorials</a:t>
            </a:r>
            <a:r>
              <a:rPr lang="en-US" altLang="ko-KR" dirty="0"/>
              <a:t>: </a:t>
            </a:r>
            <a:r>
              <a:rPr lang="en-US" altLang="ko-KR" dirty="0" err="1" smtClean="0"/>
              <a:t>WritingPublisherSubscriber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ROS Installation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Practice with </a:t>
            </a:r>
            <a:r>
              <a:rPr lang="en-US" altLang="ko-KR" dirty="0" err="1" smtClean="0">
                <a:solidFill>
                  <a:srgbClr val="FF0000"/>
                </a:solidFill>
              </a:rPr>
              <a:t>RRBot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Experiments Guideline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/>
              <a:t>	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14340" name="날짜 개체 틀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mtClean="0">
                <a:solidFill>
                  <a:schemeClr val="bg2"/>
                </a:solidFill>
                <a:latin typeface="Arial" panose="020B0604020202020204" pitchFamily="34" charset="0"/>
                <a:ea typeface="Dotum" panose="020B0600000101010101" pitchFamily="50" charset="-127"/>
              </a:rPr>
              <a:t>Robot Intelligence Technology Lab.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Catkin Build System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“catkin” Workspace</a:t>
            </a:r>
          </a:p>
          <a:p>
            <a:pPr lvl="1"/>
            <a:r>
              <a:rPr lang="en-US" altLang="ko-KR" dirty="0"/>
              <a:t>A </a:t>
            </a:r>
            <a:r>
              <a:rPr lang="en-US" altLang="ko-KR" dirty="0" err="1"/>
              <a:t>a</a:t>
            </a:r>
            <a:r>
              <a:rPr lang="en-US" altLang="ko-KR" dirty="0"/>
              <a:t> set of directories in which a set of related ROS code lives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You </a:t>
            </a:r>
            <a:r>
              <a:rPr lang="en-US" altLang="ko-KR" dirty="0"/>
              <a:t>can have multiple ROS workspaces, but you can only work in one of them at any one time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Contains </a:t>
            </a:r>
            <a:r>
              <a:rPr lang="en-US" altLang="ko-KR" dirty="0"/>
              <a:t>the following spaces</a:t>
            </a:r>
            <a:r>
              <a:rPr lang="en-US" altLang="ko-KR" dirty="0" smtClean="0"/>
              <a:t>: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826029"/>
              </p:ext>
            </p:extLst>
          </p:nvPr>
        </p:nvGraphicFramePr>
        <p:xfrm>
          <a:off x="611560" y="3248980"/>
          <a:ext cx="8100900" cy="3105347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2153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Source</a:t>
                      </a:r>
                      <a:r>
                        <a:rPr lang="en-US" altLang="ko-KR" sz="1600" baseline="0" dirty="0" smtClean="0"/>
                        <a:t> Space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 smtClean="0"/>
                        <a:t>contains the source code </a:t>
                      </a:r>
                      <a:r>
                        <a:rPr lang="en-US" altLang="ko-KR" sz="1600" dirty="0" smtClean="0"/>
                        <a:t>of catkin packages. Each folder within the source space contains one or more catkin packages.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06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Build</a:t>
                      </a:r>
                      <a:r>
                        <a:rPr lang="en-US" altLang="ko-KR" sz="1600" baseline="0" dirty="0" smtClean="0"/>
                        <a:t> Space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is where CMake is invoked to build the catkin packages in the source space. CMake and catkin </a:t>
                      </a:r>
                      <a:r>
                        <a:rPr lang="en-US" altLang="ko-KR" sz="1600" b="1" dirty="0" smtClean="0"/>
                        <a:t>keep their cache information </a:t>
                      </a:r>
                      <a:r>
                        <a:rPr lang="en-US" altLang="ko-KR" sz="1600" dirty="0" smtClean="0"/>
                        <a:t>and </a:t>
                      </a:r>
                      <a:r>
                        <a:rPr lang="en-US" altLang="ko-KR" sz="1600" b="1" dirty="0" smtClean="0"/>
                        <a:t>other intermediate files</a:t>
                      </a:r>
                      <a:r>
                        <a:rPr lang="en-US" altLang="ko-KR" sz="1600" dirty="0" smtClean="0"/>
                        <a:t> here.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Development Space (</a:t>
                      </a:r>
                      <a:r>
                        <a:rPr lang="en-US" altLang="ko-KR" sz="1600" dirty="0" err="1" smtClean="0"/>
                        <a:t>Devel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is where </a:t>
                      </a:r>
                      <a:r>
                        <a:rPr lang="en-US" altLang="ko-KR" sz="1600" b="1" dirty="0" smtClean="0"/>
                        <a:t>built targets </a:t>
                      </a:r>
                      <a:r>
                        <a:rPr lang="en-US" altLang="ko-KR" sz="1600" dirty="0" smtClean="0"/>
                        <a:t>are placed prior to being installed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7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Install Space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Once targets are built, </a:t>
                      </a:r>
                      <a:r>
                        <a:rPr lang="en-US" altLang="ko-KR" sz="1600" b="1" dirty="0" smtClean="0"/>
                        <a:t>they can be installed </a:t>
                      </a:r>
                      <a:r>
                        <a:rPr lang="en-US" altLang="ko-KR" sz="1600" dirty="0" smtClean="0"/>
                        <a:t>into the install space by invoking the install target.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0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Catkin Build System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a “catkin” Workspace</a:t>
            </a:r>
          </a:p>
          <a:p>
            <a:pPr lvl="1"/>
            <a:r>
              <a:rPr lang="en-US" altLang="ko-KR" dirty="0" smtClean="0"/>
              <a:t>Creating a workspace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Building “catkin” Workspace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catkin_make</a:t>
            </a:r>
            <a:r>
              <a:rPr lang="en-US" altLang="ko-KR" dirty="0" smtClean="0"/>
              <a:t>” </a:t>
            </a:r>
            <a:r>
              <a:rPr lang="en-US" altLang="ko-KR" dirty="0"/>
              <a:t>command builds the workspace and all the packages within </a:t>
            </a:r>
            <a:r>
              <a:rPr lang="en-US" altLang="ko-KR" dirty="0" smtClean="0"/>
              <a:t>it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650" y="1808820"/>
            <a:ext cx="6671515" cy="10303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35" y="4059070"/>
            <a:ext cx="6571413" cy="7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Catkin Build System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Creating a ROS Package</a:t>
            </a:r>
          </a:p>
          <a:p>
            <a:pPr lvl="1"/>
            <a:r>
              <a:rPr lang="en-US" altLang="ko-KR" dirty="0"/>
              <a:t>Change to the source directory of the </a:t>
            </a:r>
            <a:r>
              <a:rPr lang="en-US" altLang="ko-KR" dirty="0" smtClean="0"/>
              <a:t>workspace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catkin_create_pkg</a:t>
            </a:r>
            <a:r>
              <a:rPr lang="en-US" altLang="ko-KR" dirty="0" smtClean="0"/>
              <a:t>” </a:t>
            </a:r>
            <a:r>
              <a:rPr lang="en-US" altLang="ko-KR" dirty="0"/>
              <a:t>creates a new package with the specified </a:t>
            </a:r>
            <a:r>
              <a:rPr lang="en-US" altLang="ko-KR" dirty="0" smtClean="0"/>
              <a:t>dependencies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For example, create a </a:t>
            </a:r>
            <a:r>
              <a:rPr lang="en-US" altLang="ko-KR" dirty="0" smtClean="0"/>
              <a:t>“</a:t>
            </a:r>
            <a:r>
              <a:rPr lang="en-US" altLang="ko-KR" i="1" dirty="0" err="1" smtClean="0"/>
              <a:t>first_pkg</a:t>
            </a:r>
            <a:r>
              <a:rPr lang="en-US" altLang="ko-KR" dirty="0" smtClean="0"/>
              <a:t>” </a:t>
            </a:r>
            <a:r>
              <a:rPr lang="en-US" altLang="ko-KR" dirty="0"/>
              <a:t>package: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Building “catkin” Workspace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catkin_make</a:t>
            </a:r>
            <a:r>
              <a:rPr lang="en-US" altLang="ko-KR" dirty="0" smtClean="0"/>
              <a:t>” </a:t>
            </a:r>
            <a:r>
              <a:rPr lang="en-US" altLang="ko-KR" dirty="0"/>
              <a:t>command builds the workspace and all the packages within </a:t>
            </a:r>
            <a:r>
              <a:rPr lang="en-US" altLang="ko-KR" dirty="0" smtClean="0"/>
              <a:t>it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37" y="1766825"/>
            <a:ext cx="6392504" cy="3582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48" y="2625712"/>
            <a:ext cx="6406281" cy="3582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27" y="3502556"/>
            <a:ext cx="6420058" cy="35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Tutorials: </a:t>
            </a:r>
            <a:r>
              <a:rPr lang="en-US" altLang="ko-KR" dirty="0" err="1"/>
              <a:t>WritingPublisherSubscriber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::Publisher”</a:t>
            </a:r>
          </a:p>
          <a:p>
            <a:pPr lvl="1"/>
            <a:r>
              <a:rPr lang="en-US" altLang="ko-KR" dirty="0"/>
              <a:t>Manages an advertisement on a specific </a:t>
            </a:r>
            <a:r>
              <a:rPr lang="en-US" altLang="ko-KR" dirty="0" smtClean="0"/>
              <a:t>topic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Created </a:t>
            </a:r>
            <a:r>
              <a:rPr lang="en-US" altLang="ko-KR" dirty="0"/>
              <a:t>by calling </a:t>
            </a:r>
            <a:r>
              <a:rPr lang="en-US" altLang="ko-KR" dirty="0" smtClean="0"/>
              <a:t>“</a:t>
            </a:r>
            <a:r>
              <a:rPr lang="en-US" altLang="ko-KR" i="1" dirty="0" err="1" smtClean="0"/>
              <a:t>NodeHandle</a:t>
            </a:r>
            <a:r>
              <a:rPr lang="en-US" altLang="ko-KR" i="1" dirty="0"/>
              <a:t>::advertise</a:t>
            </a:r>
            <a:r>
              <a:rPr lang="en-US" altLang="ko-KR" i="1" dirty="0" smtClean="0"/>
              <a:t>()”</a:t>
            </a:r>
          </a:p>
          <a:p>
            <a:pPr lvl="2"/>
            <a:r>
              <a:rPr lang="en-US" altLang="ko-KR" dirty="0" smtClean="0"/>
              <a:t>Registers </a:t>
            </a:r>
            <a:r>
              <a:rPr lang="en-US" altLang="ko-KR" dirty="0"/>
              <a:t>this topic in the master node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 for creating a </a:t>
            </a:r>
            <a:r>
              <a:rPr lang="en-US" altLang="ko-KR" dirty="0" smtClean="0"/>
              <a:t>publisher: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/>
              <a:t>First parameter is the topic </a:t>
            </a:r>
            <a:r>
              <a:rPr lang="en-US" altLang="ko-KR" dirty="0" smtClean="0"/>
              <a:t>name</a:t>
            </a:r>
          </a:p>
          <a:p>
            <a:pPr lvl="2"/>
            <a:r>
              <a:rPr lang="en-US" altLang="ko-KR" dirty="0"/>
              <a:t>Second parameter is the queue size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To </a:t>
            </a:r>
            <a:r>
              <a:rPr lang="en-US" altLang="ko-KR" dirty="0"/>
              <a:t>publish a message on a topic call </a:t>
            </a:r>
            <a:r>
              <a:rPr lang="en-US" altLang="ko-KR" dirty="0" smtClean="0"/>
              <a:t>“</a:t>
            </a:r>
            <a:r>
              <a:rPr lang="en-US" altLang="ko-KR" i="1" dirty="0" smtClean="0"/>
              <a:t>publish()”</a:t>
            </a:r>
          </a:p>
          <a:p>
            <a:pPr lvl="1"/>
            <a:endParaRPr lang="en-US" altLang="ko-KR" i="1" dirty="0"/>
          </a:p>
          <a:p>
            <a:pPr lvl="1"/>
            <a:endParaRPr lang="en-US" altLang="ko-KR" i="1" dirty="0" smtClean="0"/>
          </a:p>
          <a:p>
            <a:pPr lvl="1"/>
            <a:endParaRPr lang="en-US" altLang="ko-KR" i="1" dirty="0"/>
          </a:p>
          <a:p>
            <a:pPr lvl="2"/>
            <a:r>
              <a:rPr lang="en-US" altLang="ko-KR" dirty="0"/>
              <a:t>The message’s type must agree with the type given as a template parameter to the </a:t>
            </a:r>
            <a:r>
              <a:rPr lang="en-US" altLang="ko-KR" dirty="0" smtClean="0"/>
              <a:t>“</a:t>
            </a:r>
            <a:r>
              <a:rPr lang="en-US" altLang="ko-KR" i="1" dirty="0" smtClean="0"/>
              <a:t>advertise&lt;&gt;()</a:t>
            </a:r>
            <a:r>
              <a:rPr lang="en-US" altLang="ko-KR" dirty="0" smtClean="0"/>
              <a:t>” call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4773685"/>
            <a:ext cx="5995303" cy="5931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12" y="3160597"/>
            <a:ext cx="7337223" cy="34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4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Tutorials: </a:t>
            </a:r>
            <a:r>
              <a:rPr lang="en-US" altLang="ko-KR" sz="2400" dirty="0" err="1"/>
              <a:t>WritingPublisherSubscriber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Talker and Listener</a:t>
            </a:r>
          </a:p>
          <a:p>
            <a:pPr lvl="1"/>
            <a:r>
              <a:rPr lang="en-US" altLang="ko-KR" dirty="0"/>
              <a:t>We’ll now create a package with two nodes:</a:t>
            </a:r>
          </a:p>
          <a:p>
            <a:pPr lvl="2"/>
            <a:r>
              <a:rPr lang="en-US" altLang="ko-KR" i="1" dirty="0" smtClean="0"/>
              <a:t>“Talker”</a:t>
            </a:r>
            <a:r>
              <a:rPr lang="en-US" altLang="ko-KR" dirty="0" smtClean="0"/>
              <a:t> </a:t>
            </a:r>
            <a:r>
              <a:rPr lang="en-US" altLang="ko-KR" dirty="0"/>
              <a:t>publishes messages to topic “</a:t>
            </a:r>
            <a:r>
              <a:rPr lang="en-US" altLang="ko-KR" i="1" dirty="0"/>
              <a:t>chatter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i="1" dirty="0" smtClean="0"/>
              <a:t>“Listener”</a:t>
            </a:r>
            <a:r>
              <a:rPr lang="en-US" altLang="ko-KR" dirty="0" smtClean="0"/>
              <a:t> </a:t>
            </a:r>
            <a:r>
              <a:rPr lang="en-US" altLang="ko-KR" dirty="0"/>
              <a:t>reads the messages from the topic and prints them out to the </a:t>
            </a:r>
            <a:r>
              <a:rPr lang="en-US" altLang="ko-KR" dirty="0" smtClean="0"/>
              <a:t>screen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First create the package </a:t>
            </a:r>
            <a:r>
              <a:rPr lang="en-US" altLang="ko-KR" dirty="0" smtClean="0"/>
              <a:t>“</a:t>
            </a:r>
            <a:r>
              <a:rPr lang="en-US" altLang="ko-KR" i="1" dirty="0" err="1" smtClean="0"/>
              <a:t>chat_pkg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Add a C++ source files named “</a:t>
            </a:r>
            <a:r>
              <a:rPr lang="en-US" altLang="ko-KR" i="1" dirty="0" smtClean="0"/>
              <a:t>Talker.cpp</a:t>
            </a:r>
            <a:r>
              <a:rPr lang="en-US" altLang="ko-KR" dirty="0" smtClean="0"/>
              <a:t>” and </a:t>
            </a:r>
            <a:r>
              <a:rPr lang="en-US" altLang="ko-KR" dirty="0"/>
              <a:t> “</a:t>
            </a:r>
            <a:r>
              <a:rPr lang="en-US" altLang="ko-KR" i="1" dirty="0"/>
              <a:t>Listener.cpp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Copy the following code into it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785355"/>
            <a:ext cx="5580620" cy="53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Tutorials: </a:t>
            </a:r>
            <a:r>
              <a:rPr lang="en-US" altLang="ko-KR" sz="2400" dirty="0" err="1"/>
              <a:t>WritingPublisherSubscriber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i="1" dirty="0" smtClean="0"/>
              <a:t>Talker.cpp</a:t>
            </a:r>
            <a:r>
              <a:rPr lang="en-US" altLang="ko-KR" dirty="0" smtClean="0"/>
              <a:t>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2" y="1521960"/>
            <a:ext cx="7618126" cy="496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Tutorials: </a:t>
            </a:r>
            <a:r>
              <a:rPr lang="en-US" altLang="ko-KR" sz="2400" dirty="0" err="1"/>
              <a:t>WritingPublisherSubscriber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Subscribing to a Topic</a:t>
            </a:r>
          </a:p>
          <a:p>
            <a:pPr lvl="1"/>
            <a:r>
              <a:rPr lang="en-US" altLang="ko-KR" dirty="0"/>
              <a:t>To start listening to a topic, call the method </a:t>
            </a:r>
            <a:r>
              <a:rPr lang="en-US" altLang="ko-KR" dirty="0" smtClean="0"/>
              <a:t>“</a:t>
            </a:r>
            <a:r>
              <a:rPr lang="en-US" altLang="ko-KR" i="1" dirty="0" smtClean="0"/>
              <a:t>subscribe()</a:t>
            </a:r>
            <a:r>
              <a:rPr lang="en-US" altLang="ko-KR" dirty="0" smtClean="0"/>
              <a:t>” </a:t>
            </a:r>
            <a:r>
              <a:rPr lang="en-US" altLang="ko-KR" dirty="0"/>
              <a:t>of the node </a:t>
            </a:r>
            <a:r>
              <a:rPr lang="en-US" altLang="ko-KR" dirty="0" smtClean="0"/>
              <a:t>handle</a:t>
            </a:r>
          </a:p>
          <a:p>
            <a:pPr lvl="2"/>
            <a:r>
              <a:rPr lang="en-US" altLang="ko-KR" dirty="0"/>
              <a:t>This returns a </a:t>
            </a:r>
            <a:r>
              <a:rPr lang="en-US" altLang="ko-KR" b="1" dirty="0"/>
              <a:t>Subscriber</a:t>
            </a:r>
            <a:r>
              <a:rPr lang="en-US" altLang="ko-KR" dirty="0"/>
              <a:t> object that you must hold on to until you want to </a:t>
            </a:r>
            <a:r>
              <a:rPr lang="en-US" altLang="ko-KR" dirty="0" smtClean="0"/>
              <a:t>unsubscribe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Example for creating a subscriber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1</a:t>
            </a:r>
            <a:r>
              <a:rPr lang="en-US" altLang="ko-KR" baseline="30000" dirty="0" smtClean="0"/>
              <a:t>st</a:t>
            </a:r>
            <a:r>
              <a:rPr lang="en-US" altLang="ko-KR" dirty="0" smtClean="0"/>
              <a:t> parameter is the topic name</a:t>
            </a:r>
          </a:p>
          <a:p>
            <a:pPr lvl="2"/>
            <a:r>
              <a:rPr lang="en-US" altLang="ko-KR" dirty="0" smtClean="0"/>
              <a:t>2</a:t>
            </a:r>
            <a:r>
              <a:rPr lang="en-US" altLang="ko-KR" baseline="30000" dirty="0" smtClean="0"/>
              <a:t>nd</a:t>
            </a:r>
            <a:r>
              <a:rPr lang="en-US" altLang="ko-KR" dirty="0" smtClean="0"/>
              <a:t> parameter is the queue size</a:t>
            </a:r>
          </a:p>
          <a:p>
            <a:pPr lvl="2"/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parameter is the function to handle the message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2" y="2454861"/>
            <a:ext cx="6075675" cy="3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Tutorials: </a:t>
            </a:r>
            <a:r>
              <a:rPr lang="en-US" altLang="ko-KR" sz="2400" dirty="0" err="1"/>
              <a:t>WritingPublisherSubscriber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i="1" dirty="0" smtClean="0"/>
              <a:t>Listener.cpp</a:t>
            </a:r>
            <a:r>
              <a:rPr lang="en-US" altLang="ko-KR" dirty="0" smtClean="0"/>
              <a:t>”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85" y="1481788"/>
            <a:ext cx="7702580" cy="46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Tutorials: </a:t>
            </a:r>
            <a:r>
              <a:rPr lang="en-US" altLang="ko-KR" sz="2400" dirty="0" err="1"/>
              <a:t>WritingPublisherSubscriber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 the Nodes</a:t>
            </a:r>
          </a:p>
          <a:p>
            <a:pPr lvl="1"/>
            <a:r>
              <a:rPr lang="en-US" altLang="ko-KR" dirty="0"/>
              <a:t>Add the following to the package’s </a:t>
            </a:r>
            <a:r>
              <a:rPr lang="en-US" altLang="ko-KR" dirty="0" smtClean="0"/>
              <a:t>“</a:t>
            </a:r>
            <a:r>
              <a:rPr lang="en-US" altLang="ko-KR" i="1" dirty="0" smtClean="0"/>
              <a:t>CMakeLists.txt</a:t>
            </a:r>
            <a:r>
              <a:rPr lang="en-US" altLang="ko-KR" dirty="0" smtClean="0"/>
              <a:t>” file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Now build the package and compile all the nodes using the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catkin_make</a:t>
            </a:r>
            <a:r>
              <a:rPr lang="en-US" altLang="ko-KR" dirty="0" smtClean="0"/>
              <a:t>” </a:t>
            </a:r>
            <a:r>
              <a:rPr lang="en-US" altLang="ko-KR" dirty="0"/>
              <a:t>tool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This will create two executables, </a:t>
            </a:r>
            <a:r>
              <a:rPr lang="en-US" altLang="ko-KR" dirty="0" smtClean="0"/>
              <a:t>“</a:t>
            </a:r>
            <a:r>
              <a:rPr lang="en-US" altLang="ko-KR" i="1" dirty="0" smtClean="0"/>
              <a:t>talker</a:t>
            </a:r>
            <a:r>
              <a:rPr lang="en-US" altLang="ko-KR" dirty="0" smtClean="0"/>
              <a:t>” </a:t>
            </a:r>
            <a:r>
              <a:rPr lang="en-US" altLang="ko-KR" dirty="0"/>
              <a:t>and </a:t>
            </a:r>
            <a:r>
              <a:rPr lang="en-US" altLang="ko-KR" dirty="0" smtClean="0"/>
              <a:t>“</a:t>
            </a:r>
            <a:r>
              <a:rPr lang="en-US" altLang="ko-KR" i="1" dirty="0" smtClean="0"/>
              <a:t>listener</a:t>
            </a:r>
            <a:r>
              <a:rPr lang="en-US" altLang="ko-KR" dirty="0" smtClean="0"/>
              <a:t>”, </a:t>
            </a:r>
            <a:r>
              <a:rPr lang="en-US" altLang="ko-KR" dirty="0"/>
              <a:t>at </a:t>
            </a:r>
            <a:r>
              <a:rPr lang="en-US" altLang="ko-KR" dirty="0" smtClean="0"/>
              <a:t>“~/</a:t>
            </a:r>
            <a:r>
              <a:rPr lang="en-US" altLang="ko-KR" dirty="0" err="1" smtClean="0"/>
              <a:t>catkin_ws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devel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chat_pkg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898830"/>
            <a:ext cx="6271984" cy="2115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90" y="4799471"/>
            <a:ext cx="5490610" cy="5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5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Tutorials: </a:t>
            </a:r>
            <a:r>
              <a:rPr lang="en-US" altLang="ko-KR" sz="2400" dirty="0" err="1"/>
              <a:t>WritingPublisherSubscriber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Running the Nodes From Terminal</a:t>
            </a:r>
          </a:p>
          <a:p>
            <a:pPr lvl="1"/>
            <a:r>
              <a:rPr lang="en-US" altLang="ko-KR" dirty="0" smtClean="0"/>
              <a:t>Run “</a:t>
            </a:r>
            <a:r>
              <a:rPr lang="en-US" altLang="ko-KR" dirty="0" err="1" smtClean="0"/>
              <a:t>roscore</a:t>
            </a:r>
            <a:r>
              <a:rPr lang="en-US" altLang="ko-KR" dirty="0" smtClean="0"/>
              <a:t>”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Run the nodes in two different terminals: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29" y="2401681"/>
            <a:ext cx="5057530" cy="50523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158970"/>
            <a:ext cx="4456309" cy="287893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080" y="3162941"/>
            <a:ext cx="4462628" cy="28749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6695" y="608338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talker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530059" y="6074890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listener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1898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 to ROS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ROS?</a:t>
            </a:r>
          </a:p>
          <a:p>
            <a:pPr lvl="1"/>
            <a:r>
              <a:rPr lang="en-US" altLang="ko-KR" dirty="0"/>
              <a:t>ROS is an open-source </a:t>
            </a:r>
            <a:r>
              <a:rPr lang="en-US" altLang="ko-KR" b="1" dirty="0"/>
              <a:t>robot operating </a:t>
            </a:r>
            <a:r>
              <a:rPr lang="en-US" altLang="ko-KR" b="1" dirty="0" smtClean="0"/>
              <a:t>system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 smtClean="0"/>
              <a:t>A </a:t>
            </a:r>
            <a:r>
              <a:rPr lang="en-US" altLang="ko-KR" b="1" dirty="0"/>
              <a:t>set of software libraries and tools </a:t>
            </a:r>
            <a:r>
              <a:rPr lang="en-US" altLang="ko-KR" dirty="0"/>
              <a:t>that help you build robot applications that work across a </a:t>
            </a:r>
            <a:r>
              <a:rPr lang="en-US" altLang="ko-KR" b="1" dirty="0"/>
              <a:t>wide variety of robotic </a:t>
            </a:r>
            <a:r>
              <a:rPr lang="en-US" altLang="ko-KR" b="1" dirty="0" smtClean="0"/>
              <a:t>platforms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Originally developed in 2007 at the Stanford Artificial Intelligence Laboratory and development continued at </a:t>
            </a:r>
            <a:r>
              <a:rPr lang="en-US" altLang="ko-KR" b="1" dirty="0" smtClean="0"/>
              <a:t>Willow Garage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Since </a:t>
            </a:r>
            <a:r>
              <a:rPr lang="en-US" altLang="ko-KR" dirty="0"/>
              <a:t>2013 managed by OSRF (Open Source Robotics Foundation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40" y="4419110"/>
            <a:ext cx="32004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7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Tutorials: </a:t>
            </a:r>
            <a:r>
              <a:rPr lang="en-US" altLang="ko-KR" sz="2400" dirty="0" err="1"/>
              <a:t>WritingPublisherSubscriber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rqt_graph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“</a:t>
            </a:r>
            <a:r>
              <a:rPr lang="en-US" altLang="ko-KR" dirty="0" err="1" smtClean="0"/>
              <a:t>rqt_graph</a:t>
            </a:r>
            <a:r>
              <a:rPr lang="en-US" altLang="ko-KR" dirty="0" smtClean="0"/>
              <a:t>” </a:t>
            </a:r>
            <a:r>
              <a:rPr lang="en-US" altLang="ko-KR" dirty="0"/>
              <a:t>creates a dynamic graph of what's going on in the </a:t>
            </a:r>
            <a:r>
              <a:rPr lang="en-US" altLang="ko-KR" dirty="0" smtClean="0"/>
              <a:t>system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Use </a:t>
            </a:r>
            <a:r>
              <a:rPr lang="en-US" altLang="ko-KR" dirty="0"/>
              <a:t>the following command to run it: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348880"/>
            <a:ext cx="4765830" cy="2774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830" y="2856392"/>
            <a:ext cx="6826113" cy="36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Installation</a:t>
            </a:r>
            <a:endParaRPr lang="en-US" altLang="ko-KR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Install ROS</a:t>
            </a:r>
          </a:p>
          <a:p>
            <a:pPr lvl="1"/>
            <a:r>
              <a:rPr lang="en-US" altLang="ko-KR" dirty="0" smtClean="0"/>
              <a:t>Ubuntu 16.04 : install ROS Kinetic</a:t>
            </a:r>
          </a:p>
          <a:p>
            <a:pPr lvl="2"/>
            <a:r>
              <a:rPr lang="en-US" altLang="ko-KR" dirty="0">
                <a:hlinkClick r:id="rId2"/>
              </a:rPr>
              <a:t>http://wiki.ros.org/kinetic/Installation/Ubuntu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Ubuntu 18.04 : install ROS melodic</a:t>
            </a:r>
          </a:p>
          <a:p>
            <a:pPr lvl="2"/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wiki.ros.org/melodic/Installation/Ubuntu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!</a:t>
            </a:r>
            <a:r>
              <a:rPr lang="en-US" altLang="ko-KR" dirty="0"/>
              <a:t>Only python2.7 </a:t>
            </a:r>
            <a:r>
              <a:rPr lang="en-US" altLang="ko-KR" dirty="0" smtClean="0"/>
              <a:t>version </a:t>
            </a:r>
            <a:r>
              <a:rPr lang="en-US" altLang="ko-KR" dirty="0"/>
              <a:t>is compatible with ROS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Set default python version to 2.7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Configuring Your ROS Environment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Install ROS control package</a:t>
            </a:r>
          </a:p>
          <a:p>
            <a:pPr lvl="2"/>
            <a:r>
              <a:rPr lang="en-US" altLang="ko-KR" dirty="0">
                <a:hlinkClick r:id="rId4"/>
              </a:rPr>
              <a:t>http://wiki.ros.org/ros_control</a:t>
            </a:r>
            <a:endParaRPr lang="en-US" altLang="ko-KR" dirty="0" smtClean="0"/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-[kinetic or melodic]-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-control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</a:t>
            </a:r>
            <a:r>
              <a:rPr lang="en-US" altLang="ko-KR" dirty="0"/>
              <a:t>[kinetic or melodic]</a:t>
            </a:r>
            <a:r>
              <a:rPr lang="en-US" altLang="ko-KR" dirty="0" smtClean="0"/>
              <a:t>-</a:t>
            </a:r>
            <a:r>
              <a:rPr lang="en-US" altLang="ko-KR" dirty="0" err="1"/>
              <a:t>ros</a:t>
            </a:r>
            <a:r>
              <a:rPr lang="en-US" altLang="ko-KR" dirty="0"/>
              <a:t>-controllers</a:t>
            </a:r>
            <a:br>
              <a:rPr lang="en-US" altLang="ko-KR" dirty="0"/>
            </a:b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</a:t>
            </a:r>
            <a:r>
              <a:rPr lang="en-US" altLang="ko-KR" dirty="0"/>
              <a:t>[kinetic or melodic]</a:t>
            </a:r>
            <a:r>
              <a:rPr lang="en-US" altLang="ko-KR" dirty="0" smtClean="0"/>
              <a:t>-</a:t>
            </a:r>
            <a:r>
              <a:rPr lang="en-US" altLang="ko-KR" dirty="0"/>
              <a:t>controller-manager</a:t>
            </a:r>
            <a:br>
              <a:rPr lang="en-US" altLang="ko-KR" dirty="0"/>
            </a:b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</a:t>
            </a:r>
            <a:r>
              <a:rPr lang="en-US" altLang="ko-KR" dirty="0"/>
              <a:t>[kinetic or melodic]</a:t>
            </a:r>
            <a:r>
              <a:rPr lang="en-US" altLang="ko-KR" dirty="0" smtClean="0"/>
              <a:t>-</a:t>
            </a:r>
            <a:r>
              <a:rPr lang="en-US" altLang="ko-KR" dirty="0"/>
              <a:t>gazebo-</a:t>
            </a:r>
            <a:r>
              <a:rPr lang="en-US" altLang="ko-KR" dirty="0" err="1"/>
              <a:t>ros</a:t>
            </a:r>
            <a:r>
              <a:rPr lang="en-US" altLang="ko-KR" dirty="0"/>
              <a:t>-</a:t>
            </a:r>
            <a:r>
              <a:rPr lang="en-US" altLang="ko-KR" dirty="0" err="1"/>
              <a:t>pkgs</a:t>
            </a:r>
            <a:r>
              <a:rPr lang="en-US" altLang="ko-KR" dirty="0"/>
              <a:t> 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</a:t>
            </a:r>
            <a:r>
              <a:rPr lang="en-US" altLang="ko-KR" dirty="0"/>
              <a:t>[kinetic or melodic]</a:t>
            </a:r>
            <a:r>
              <a:rPr lang="en-US" altLang="ko-KR" dirty="0" smtClean="0"/>
              <a:t>-gazebo-</a:t>
            </a:r>
            <a:r>
              <a:rPr lang="en-US" altLang="ko-KR" dirty="0" err="1" smtClean="0"/>
              <a:t>ros</a:t>
            </a:r>
            <a:r>
              <a:rPr lang="en-US" altLang="ko-KR" dirty="0" smtClean="0"/>
              <a:t>-control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914400" lvl="2" indent="0">
              <a:buNone/>
            </a:pPr>
            <a:endParaRPr lang="en-US" altLang="ko-KR" dirty="0" smtClean="0"/>
          </a:p>
          <a:p>
            <a:pPr lvl="3"/>
            <a:endParaRPr lang="en-US" altLang="ko-KR" dirty="0"/>
          </a:p>
          <a:p>
            <a:pPr lvl="3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grpSp>
        <p:nvGrpSpPr>
          <p:cNvPr id="7" name="그룹 6"/>
          <p:cNvGrpSpPr/>
          <p:nvPr/>
        </p:nvGrpSpPr>
        <p:grpSpPr>
          <a:xfrm>
            <a:off x="1826695" y="3709020"/>
            <a:ext cx="2340260" cy="923946"/>
            <a:chOff x="1691680" y="3699030"/>
            <a:chExt cx="2340260" cy="92394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1680" y="3699030"/>
              <a:ext cx="2340260" cy="68546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91680" y="4386079"/>
              <a:ext cx="2340260" cy="2368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278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URDF (</a:t>
            </a:r>
            <a:r>
              <a:rPr lang="en-US" altLang="ko-KR" dirty="0" err="1" smtClean="0"/>
              <a:t>Univeersal</a:t>
            </a:r>
            <a:r>
              <a:rPr lang="en-US" altLang="ko-KR" dirty="0" smtClean="0"/>
              <a:t> Robotic Description Format)</a:t>
            </a:r>
          </a:p>
          <a:p>
            <a:pPr lvl="1"/>
            <a:r>
              <a:rPr lang="en-US" altLang="ko-KR" dirty="0" smtClean="0"/>
              <a:t>URDF is an XML </a:t>
            </a:r>
            <a:r>
              <a:rPr lang="en-US" altLang="ko-KR" dirty="0"/>
              <a:t>file format used in ROS to describe all elements of a </a:t>
            </a:r>
            <a:r>
              <a:rPr lang="en-US" altLang="ko-KR" dirty="0" smtClean="0"/>
              <a:t>robot</a:t>
            </a:r>
          </a:p>
          <a:p>
            <a:pPr lvl="1"/>
            <a:r>
              <a:rPr lang="en-US" altLang="ko-KR" dirty="0" smtClean="0"/>
              <a:t>detail information of URDF : </a:t>
            </a:r>
            <a:r>
              <a:rPr lang="en-US" altLang="ko-KR" dirty="0">
                <a:hlinkClick r:id="rId2"/>
              </a:rPr>
              <a:t>http://gazebosim.org/tutorials/?</a:t>
            </a:r>
            <a:r>
              <a:rPr lang="en-US" altLang="ko-KR" dirty="0" smtClean="0">
                <a:hlinkClick r:id="rId2"/>
              </a:rPr>
              <a:t>tut=ros_urdf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Getting </a:t>
            </a:r>
            <a:r>
              <a:rPr lang="en-US" altLang="ko-KR" dirty="0" err="1" smtClean="0"/>
              <a:t>RRBot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Examine the </a:t>
            </a:r>
            <a:r>
              <a:rPr lang="en-US" altLang="ko-KR" dirty="0" err="1" smtClean="0"/>
              <a:t>RRBot</a:t>
            </a:r>
            <a:r>
              <a:rPr lang="en-US" altLang="ko-KR" dirty="0" smtClean="0"/>
              <a:t> URDF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Define your own robot model by referring this file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View in Gazebo</a:t>
            </a:r>
            <a:endParaRPr lang="en-US" altLang="ko-KR" dirty="0"/>
          </a:p>
          <a:p>
            <a:pPr lvl="3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65" y="2303875"/>
            <a:ext cx="6257680" cy="9257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705238"/>
            <a:ext cx="3197297" cy="35525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96488448" descr="EMB0000273c122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102" y="3581250"/>
            <a:ext cx="1191055" cy="98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6677758" y="3377330"/>
          <a:ext cx="2273173" cy="1154430"/>
        </p:xfrm>
        <a:graphic>
          <a:graphicData uri="http://schemas.openxmlformats.org/drawingml/2006/table">
            <a:tbl>
              <a:tblPr/>
              <a:tblGrid>
                <a:gridCol w="1046861">
                  <a:extLst>
                    <a:ext uri="{9D8B030D-6E8A-4147-A177-3AD203B41FA5}">
                      <a16:colId xmlns:a16="http://schemas.microsoft.com/office/drawing/2014/main" val="162786172"/>
                    </a:ext>
                  </a:extLst>
                </a:gridCol>
                <a:gridCol w="1226312">
                  <a:extLst>
                    <a:ext uri="{9D8B030D-6E8A-4147-A177-3AD203B41FA5}">
                      <a16:colId xmlns:a16="http://schemas.microsoft.com/office/drawing/2014/main" val="2937426155"/>
                    </a:ext>
                  </a:extLst>
                </a:gridCol>
              </a:tblGrid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17869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Radius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41845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Width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54814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Separation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0.35m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1703"/>
                  </a:ext>
                </a:extLst>
              </a:tr>
              <a:tr h="1374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 Frame</a:t>
                      </a:r>
                      <a:endParaRPr lang="en-US" sz="8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0.3m x 0.3m x 0.05m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605210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 bwMode="auto">
          <a:xfrm>
            <a:off x="5067055" y="4198813"/>
            <a:ext cx="450050" cy="332947"/>
          </a:xfrm>
          <a:prstGeom prst="rightArrow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charset="-127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Practice with </a:t>
            </a:r>
            <a:r>
              <a:rPr lang="en-US" altLang="ko-KR" sz="2400" dirty="0" err="1" smtClean="0"/>
              <a:t>RRBot</a:t>
            </a:r>
            <a:endParaRPr lang="en-US" altLang="ko-KR" sz="2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258" y="4863683"/>
            <a:ext cx="2804510" cy="1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the </a:t>
            </a:r>
            <a:r>
              <a:rPr lang="en-US" altLang="ko-KR" dirty="0" err="1" smtClean="0"/>
              <a:t>gazebo_ros_control_plugin</a:t>
            </a:r>
            <a:endParaRPr lang="en-US" altLang="ko-KR" dirty="0" smtClean="0"/>
          </a:p>
          <a:p>
            <a:pPr lvl="1"/>
            <a:r>
              <a:rPr lang="en-US" altLang="ko-KR" dirty="0"/>
              <a:t>The default plugin XML should be added to your </a:t>
            </a:r>
            <a:r>
              <a:rPr lang="en-US" altLang="ko-KR" dirty="0" smtClean="0"/>
              <a:t>URDF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detail information of </a:t>
            </a:r>
            <a:r>
              <a:rPr lang="en-US" altLang="ko-KR" dirty="0" smtClean="0"/>
              <a:t>controller setting: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bitbucket.org/osrf/gazebo_tutorials/src/default/ros_control/tutorial.md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Create a </a:t>
            </a:r>
            <a:r>
              <a:rPr lang="en-US" altLang="ko-KR" dirty="0" err="1" smtClean="0"/>
              <a:t>ros_controls</a:t>
            </a:r>
            <a:r>
              <a:rPr lang="en-US" altLang="ko-KR" dirty="0" smtClean="0"/>
              <a:t> package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Practice with </a:t>
            </a:r>
            <a:r>
              <a:rPr lang="en-US" altLang="ko-KR" sz="2400" dirty="0" err="1" smtClean="0"/>
              <a:t>RRBot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675" y="1763815"/>
            <a:ext cx="6391478" cy="13051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19864"/>
          <a:stretch/>
        </p:blipFill>
        <p:spPr>
          <a:xfrm>
            <a:off x="1210459" y="4419110"/>
            <a:ext cx="7335815" cy="93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 .</a:t>
            </a:r>
            <a:r>
              <a:rPr lang="en-US" altLang="ko-KR" dirty="0" err="1" smtClean="0"/>
              <a:t>yaml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file</a:t>
            </a:r>
          </a:p>
          <a:p>
            <a:pPr lvl="1"/>
            <a:r>
              <a:rPr lang="en-US" altLang="ko-KR" dirty="0"/>
              <a:t> In the </a:t>
            </a:r>
            <a:r>
              <a:rPr lang="en-US" altLang="ko-KR" dirty="0" err="1"/>
              <a:t>config</a:t>
            </a:r>
            <a:r>
              <a:rPr lang="en-US" altLang="ko-KR" dirty="0"/>
              <a:t> folder of your MYROBOT\_control package, adapt the following </a:t>
            </a:r>
            <a:r>
              <a:rPr lang="en-US" altLang="ko-KR" dirty="0" err="1"/>
              <a:t>RRBot</a:t>
            </a:r>
            <a:r>
              <a:rPr lang="en-US" altLang="ko-KR" dirty="0"/>
              <a:t> example to your robot as </a:t>
            </a:r>
            <a:r>
              <a:rPr lang="en-US" altLang="ko-KR" dirty="0" err="1"/>
              <a:t>MYROBOT_control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r>
              <a:rPr lang="en-US" altLang="ko-KR" dirty="0"/>
              <a:t>/</a:t>
            </a:r>
            <a:r>
              <a:rPr lang="en-US" altLang="ko-KR" dirty="0" err="1"/>
              <a:t>rrbot_control.yaml</a:t>
            </a:r>
            <a:r>
              <a:rPr lang="en-US" altLang="ko-KR" dirty="0"/>
              <a:t>: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Practice with </a:t>
            </a:r>
            <a:r>
              <a:rPr lang="en-US" altLang="ko-KR" sz="2400" dirty="0" err="1" smtClean="0"/>
              <a:t>RRBot</a:t>
            </a:r>
            <a:endParaRPr lang="en-US" altLang="ko-KR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95" y="2034227"/>
            <a:ext cx="6840116" cy="389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Create a </a:t>
            </a:r>
            <a:r>
              <a:rPr lang="en-US" altLang="ko-KR" dirty="0" err="1" smtClean="0"/>
              <a:t>roslaunch</a:t>
            </a:r>
            <a:r>
              <a:rPr lang="en-US" altLang="ko-KR" dirty="0" smtClean="0"/>
              <a:t> file</a:t>
            </a:r>
          </a:p>
          <a:p>
            <a:pPr lvl="1"/>
            <a:r>
              <a:rPr lang="en-US" altLang="ko-KR" dirty="0"/>
              <a:t>Within the launch folder create a </a:t>
            </a:r>
            <a:r>
              <a:rPr lang="en-US" altLang="ko-KR" dirty="0" err="1"/>
              <a:t>MYROBOT_control</a:t>
            </a:r>
            <a:r>
              <a:rPr lang="en-US" altLang="ko-KR" dirty="0"/>
              <a:t>/launch/</a:t>
            </a:r>
            <a:r>
              <a:rPr lang="en-US" altLang="ko-KR" dirty="0" err="1"/>
              <a:t>MYROBOT_control.launch</a:t>
            </a:r>
            <a:r>
              <a:rPr lang="en-US" altLang="ko-KR" dirty="0"/>
              <a:t> file and adapt the following </a:t>
            </a:r>
            <a:r>
              <a:rPr lang="en-US" altLang="ko-KR" dirty="0" err="1"/>
              <a:t>RRBot</a:t>
            </a:r>
            <a:r>
              <a:rPr lang="en-US" altLang="ko-KR" dirty="0"/>
              <a:t> example to your robot: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Practice with </a:t>
            </a:r>
            <a:r>
              <a:rPr lang="en-US" altLang="ko-KR" sz="2400" dirty="0" err="1" smtClean="0"/>
              <a:t>RRBot</a:t>
            </a:r>
            <a:endParaRPr lang="en-US" altLang="ko-KR" sz="2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48880"/>
            <a:ext cx="8327987" cy="288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Start the controllers using </a:t>
            </a:r>
            <a:r>
              <a:rPr lang="en-US" altLang="ko-KR" dirty="0" err="1" smtClean="0"/>
              <a:t>roslaunch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Start the </a:t>
            </a:r>
            <a:r>
              <a:rPr lang="en-US" altLang="ko-KR" dirty="0" err="1" smtClean="0"/>
              <a:t>RRBot</a:t>
            </a:r>
            <a:r>
              <a:rPr lang="en-US" altLang="ko-KR" dirty="0" smtClean="0"/>
              <a:t> simulation: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Load the controllers for the two joints by running the second launch file: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Send example joint commands to them for testing: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Practice with </a:t>
            </a:r>
            <a:r>
              <a:rPr lang="en-US" altLang="ko-KR" sz="2400" dirty="0" err="1" smtClean="0"/>
              <a:t>RRBot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0" y="1853825"/>
            <a:ext cx="3657600" cy="381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31" y="2951615"/>
            <a:ext cx="4038600" cy="276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670" y="4070724"/>
            <a:ext cx="7335815" cy="4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Create URDF Model of below mobile robots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Guideline</a:t>
            </a:r>
            <a:endParaRPr lang="en-US" altLang="ko-KR" dirty="0"/>
          </a:p>
          <a:p>
            <a:pPr lvl="2"/>
            <a:r>
              <a:rPr lang="en-US" altLang="ko-KR" dirty="0" smtClean="0"/>
              <a:t>cd ~/</a:t>
            </a:r>
            <a:r>
              <a:rPr lang="en-US" altLang="ko-KR" dirty="0" err="1" smtClean="0"/>
              <a:t>catkin_ws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endParaRPr lang="en-US" altLang="ko-KR" dirty="0" smtClean="0"/>
          </a:p>
          <a:p>
            <a:pPr lvl="2"/>
            <a:r>
              <a:rPr lang="en-US" altLang="ko-KR" dirty="0" err="1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mobilerobot</a:t>
            </a:r>
            <a:r>
              <a:rPr lang="en-US" altLang="ko-KR" dirty="0" smtClean="0"/>
              <a:t> &amp;&amp; </a:t>
            </a:r>
            <a:r>
              <a:rPr lang="en-US" altLang="ko-KR" dirty="0" smtClean="0"/>
              <a:t>cd </a:t>
            </a:r>
            <a:r>
              <a:rPr lang="en-US" altLang="ko-KR" dirty="0" err="1" smtClean="0"/>
              <a:t>mobilerobot</a:t>
            </a:r>
            <a:endParaRPr lang="en-US" altLang="ko-KR" dirty="0" smtClean="0"/>
          </a:p>
          <a:p>
            <a:pPr lvl="2"/>
            <a:r>
              <a:rPr lang="en-US" altLang="ko-KR" dirty="0" err="1"/>
              <a:t>catkin_create_pkg</a:t>
            </a:r>
            <a:r>
              <a:rPr lang="en-US" altLang="ko-KR" dirty="0"/>
              <a:t> </a:t>
            </a:r>
            <a:r>
              <a:rPr lang="en-US" altLang="ko-KR" dirty="0" err="1"/>
              <a:t>mobilerobot_description</a:t>
            </a:r>
            <a:endParaRPr lang="en-US" altLang="ko-KR" dirty="0"/>
          </a:p>
          <a:p>
            <a:pPr lvl="2"/>
            <a:r>
              <a:rPr lang="en-US" altLang="ko-KR" dirty="0"/>
              <a:t>cd ~/</a:t>
            </a:r>
            <a:r>
              <a:rPr lang="en-US" altLang="ko-KR" dirty="0" err="1" smtClean="0"/>
              <a:t>catkin_ws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mobilerobot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mobilerobot_description</a:t>
            </a:r>
            <a:r>
              <a:rPr lang="en-US" altLang="ko-KR" dirty="0"/>
              <a:t>/</a:t>
            </a:r>
          </a:p>
          <a:p>
            <a:pPr lvl="2"/>
            <a:r>
              <a:rPr lang="en-US" altLang="ko-KR" dirty="0" err="1"/>
              <a:t>mkdir</a:t>
            </a:r>
            <a:r>
              <a:rPr lang="en-US" altLang="ko-KR" dirty="0"/>
              <a:t> </a:t>
            </a:r>
            <a:r>
              <a:rPr lang="en-US" altLang="ko-KR" dirty="0" err="1"/>
              <a:t>urdf</a:t>
            </a:r>
            <a:r>
              <a:rPr lang="en-US" altLang="ko-KR" dirty="0"/>
              <a:t> &amp;&amp; cd </a:t>
            </a:r>
            <a:r>
              <a:rPr lang="en-US" altLang="ko-KR" dirty="0" err="1"/>
              <a:t>urdf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[construct your </a:t>
            </a:r>
            <a:r>
              <a:rPr lang="en-US" altLang="ko-KR" dirty="0" err="1">
                <a:solidFill>
                  <a:srgbClr val="FF0000"/>
                </a:solidFill>
              </a:rPr>
              <a:t>model.urdf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ko-KR" dirty="0" smtClean="0"/>
              <a:t>To check </a:t>
            </a:r>
            <a:r>
              <a:rPr lang="en-US" altLang="ko-KR" dirty="0" err="1" smtClean="0"/>
              <a:t>urdf</a:t>
            </a:r>
            <a:r>
              <a:rPr lang="en-US" altLang="ko-KR" dirty="0" smtClean="0"/>
              <a:t> models</a:t>
            </a:r>
          </a:p>
          <a:p>
            <a:pPr lvl="2"/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liburdfdom</a:t>
            </a:r>
            <a:r>
              <a:rPr lang="en-US" altLang="ko-KR" dirty="0"/>
              <a:t>-tool</a:t>
            </a:r>
            <a:endParaRPr lang="en-US" altLang="ko-KR" dirty="0" smtClean="0"/>
          </a:p>
          <a:p>
            <a:pPr lvl="2"/>
            <a:r>
              <a:rPr lang="en-US" altLang="ko-KR" dirty="0" err="1"/>
              <a:t>c</a:t>
            </a:r>
            <a:r>
              <a:rPr lang="en-US" altLang="ko-KR" dirty="0" err="1" smtClean="0"/>
              <a:t>heck_urdf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model.urdf</a:t>
            </a:r>
            <a:endParaRPr lang="en-US" altLang="ko-KR" dirty="0" smtClean="0"/>
          </a:p>
          <a:p>
            <a:pPr lvl="2"/>
            <a:r>
              <a:rPr lang="en-US" altLang="ko-KR" dirty="0" err="1"/>
              <a:t>u</a:t>
            </a:r>
            <a:r>
              <a:rPr lang="en-US" altLang="ko-KR" dirty="0" err="1" smtClean="0"/>
              <a:t>rdf_to_graphiz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model.urdf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Experiments Guideline</a:t>
            </a:r>
            <a:endParaRPr lang="en-US" altLang="ko-KR" sz="2400" dirty="0"/>
          </a:p>
        </p:txBody>
      </p:sp>
      <p:pic>
        <p:nvPicPr>
          <p:cNvPr id="10" name="_x396488448" descr="EMB0000273c12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685" y="1690986"/>
            <a:ext cx="2160240" cy="178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391980" y="1731554"/>
          <a:ext cx="3330370" cy="1607435"/>
        </p:xfrm>
        <a:graphic>
          <a:graphicData uri="http://schemas.openxmlformats.org/drawingml/2006/table">
            <a:tbl>
              <a:tblPr/>
              <a:tblGrid>
                <a:gridCol w="1533730">
                  <a:extLst>
                    <a:ext uri="{9D8B030D-6E8A-4147-A177-3AD203B41FA5}">
                      <a16:colId xmlns:a16="http://schemas.microsoft.com/office/drawing/2014/main" val="162786172"/>
                    </a:ext>
                  </a:extLst>
                </a:gridCol>
                <a:gridCol w="1796640">
                  <a:extLst>
                    <a:ext uri="{9D8B030D-6E8A-4147-A177-3AD203B41FA5}">
                      <a16:colId xmlns:a16="http://schemas.microsoft.com/office/drawing/2014/main" val="2937426155"/>
                    </a:ext>
                  </a:extLst>
                </a:gridCol>
              </a:tblGrid>
              <a:tr h="321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517869"/>
                  </a:ext>
                </a:extLst>
              </a:tr>
              <a:tr h="321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Radius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441845"/>
                  </a:ext>
                </a:extLst>
              </a:tr>
              <a:tr h="321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Width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0.05m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954814"/>
                  </a:ext>
                </a:extLst>
              </a:tr>
              <a:tr h="321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Wheel Separation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0.35m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01703"/>
                  </a:ext>
                </a:extLst>
              </a:tr>
              <a:tr h="32148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 Frame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0.3m x 0.3m x 0.05m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60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36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2. Adapt URDF model to gazebo simulation</a:t>
            </a:r>
          </a:p>
          <a:p>
            <a:pPr lvl="1"/>
            <a:r>
              <a:rPr lang="en-US" altLang="ko-KR" dirty="0" smtClean="0"/>
              <a:t>Guideline</a:t>
            </a:r>
            <a:endParaRPr lang="en-US" altLang="ko-KR" dirty="0"/>
          </a:p>
          <a:p>
            <a:pPr lvl="2"/>
            <a:r>
              <a:rPr lang="en-US" altLang="ko-KR" dirty="0" smtClean="0"/>
              <a:t>cd ~/</a:t>
            </a:r>
            <a:r>
              <a:rPr lang="en-US" altLang="ko-KR" dirty="0" err="1" smtClean="0"/>
              <a:t>catkin_ws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mobilerobot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catkin_create_pkg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mobilerobot_gazebo</a:t>
            </a:r>
            <a:endParaRPr lang="en-US" altLang="ko-KR" dirty="0" smtClean="0"/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d </a:t>
            </a:r>
            <a:r>
              <a:rPr lang="en-US" altLang="ko-KR" dirty="0" err="1" smtClean="0"/>
              <a:t>mobilerobot_gazebo</a:t>
            </a:r>
            <a:endParaRPr lang="en-US" altLang="ko-KR" dirty="0"/>
          </a:p>
          <a:p>
            <a:pPr lvl="2"/>
            <a:r>
              <a:rPr lang="en-US" altLang="ko-KR" dirty="0" err="1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launch &amp;&amp; cd launch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[construct your </a:t>
            </a:r>
            <a:r>
              <a:rPr lang="en-US" altLang="ko-KR" dirty="0" err="1" smtClean="0">
                <a:solidFill>
                  <a:srgbClr val="FF0000"/>
                </a:solidFill>
              </a:rPr>
              <a:t>mobilerobot_urdf.launch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3. Create controller</a:t>
            </a:r>
          </a:p>
          <a:p>
            <a:pPr lvl="1"/>
            <a:r>
              <a:rPr lang="en-US" altLang="ko-KR" dirty="0" smtClean="0"/>
              <a:t>Guideline</a:t>
            </a:r>
          </a:p>
          <a:p>
            <a:pPr lvl="2"/>
            <a:r>
              <a:rPr lang="en-US" altLang="ko-KR" dirty="0"/>
              <a:t>cd ~/</a:t>
            </a:r>
            <a:r>
              <a:rPr lang="en-US" altLang="ko-KR" dirty="0" err="1" smtClean="0"/>
              <a:t>catkin_ws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mobilerobot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catkin_create_pkg</a:t>
            </a:r>
            <a:r>
              <a:rPr lang="en-US" altLang="ko-KR" dirty="0" smtClean="0"/>
              <a:t> </a:t>
            </a:r>
            <a:r>
              <a:rPr lang="en-US" altLang="ko-KR" dirty="0" err="1"/>
              <a:t>mobilerobot_control</a:t>
            </a:r>
            <a:r>
              <a:rPr lang="en-US" altLang="ko-KR" dirty="0"/>
              <a:t> </a:t>
            </a:r>
            <a:r>
              <a:rPr lang="en-US" altLang="ko-KR" dirty="0" err="1"/>
              <a:t>controller_manager</a:t>
            </a:r>
            <a:r>
              <a:rPr lang="en-US" altLang="ko-KR" dirty="0"/>
              <a:t> </a:t>
            </a:r>
            <a:r>
              <a:rPr lang="en-US" altLang="ko-KR" dirty="0" err="1"/>
              <a:t>joint_state_controller</a:t>
            </a:r>
            <a:r>
              <a:rPr lang="en-US" altLang="ko-KR" dirty="0"/>
              <a:t> </a:t>
            </a:r>
            <a:r>
              <a:rPr lang="en-US" altLang="ko-KR" dirty="0" err="1" smtClean="0"/>
              <a:t>robot_state_publisher</a:t>
            </a:r>
            <a:endParaRPr lang="en-US" altLang="ko-KR" dirty="0" smtClean="0"/>
          </a:p>
          <a:p>
            <a:pPr lvl="2"/>
            <a:r>
              <a:rPr lang="en-US" altLang="ko-KR" dirty="0"/>
              <a:t>cd </a:t>
            </a:r>
            <a:r>
              <a:rPr lang="en-US" altLang="ko-KR" dirty="0" err="1" smtClean="0"/>
              <a:t>mobilerobot_control</a:t>
            </a:r>
            <a:endParaRPr lang="en-US" altLang="ko-KR" dirty="0" smtClean="0"/>
          </a:p>
          <a:p>
            <a:pPr lvl="2"/>
            <a:r>
              <a:rPr lang="en-US" altLang="ko-KR" dirty="0" err="1"/>
              <a:t>m</a:t>
            </a:r>
            <a:r>
              <a:rPr lang="en-US" altLang="ko-KR" dirty="0" err="1" smtClean="0"/>
              <a:t>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config</a:t>
            </a:r>
            <a:r>
              <a:rPr lang="en-US" altLang="ko-KR" dirty="0" smtClean="0"/>
              <a:t> &amp;&amp; </a:t>
            </a:r>
            <a:r>
              <a:rPr lang="en-US" altLang="ko-KR" dirty="0" err="1" smtClean="0"/>
              <a:t>mkdir</a:t>
            </a:r>
            <a:r>
              <a:rPr lang="en-US" altLang="ko-KR" dirty="0" smtClean="0"/>
              <a:t> launch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[create a .</a:t>
            </a:r>
            <a:r>
              <a:rPr lang="en-US" altLang="ko-KR" dirty="0" err="1" smtClean="0">
                <a:solidFill>
                  <a:srgbClr val="FF0000"/>
                </a:solidFill>
              </a:rPr>
              <a:t>yaml</a:t>
            </a:r>
            <a:r>
              <a:rPr lang="en-US" altLang="ko-KR" dirty="0" smtClean="0">
                <a:solidFill>
                  <a:srgbClr val="FF0000"/>
                </a:solidFill>
              </a:rPr>
              <a:t> file in </a:t>
            </a:r>
            <a:r>
              <a:rPr lang="en-US" altLang="ko-KR" dirty="0" err="1" smtClean="0">
                <a:solidFill>
                  <a:srgbClr val="FF0000"/>
                </a:solidFill>
              </a:rPr>
              <a:t>config</a:t>
            </a:r>
            <a:r>
              <a:rPr lang="en-US" altLang="ko-KR" dirty="0" smtClean="0">
                <a:solidFill>
                  <a:srgbClr val="FF0000"/>
                </a:solidFill>
              </a:rPr>
              <a:t> folder &amp; create </a:t>
            </a:r>
            <a:r>
              <a:rPr lang="en-US" altLang="ko-KR" dirty="0" err="1" smtClean="0">
                <a:solidFill>
                  <a:srgbClr val="FF0000"/>
                </a:solidFill>
              </a:rPr>
              <a:t>roslaunch</a:t>
            </a:r>
            <a:r>
              <a:rPr lang="en-US" altLang="ko-KR" dirty="0" smtClean="0">
                <a:solidFill>
                  <a:srgbClr val="FF0000"/>
                </a:solidFill>
              </a:rPr>
              <a:t> file in launch folder]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Experiments Guideline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216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4. Control mobile robot</a:t>
            </a:r>
          </a:p>
          <a:p>
            <a:pPr lvl="1"/>
            <a:r>
              <a:rPr lang="en-US" altLang="ko-KR" dirty="0" smtClean="0"/>
              <a:t>Guide line</a:t>
            </a:r>
          </a:p>
          <a:p>
            <a:pPr lvl="2"/>
            <a:r>
              <a:rPr lang="en-US" altLang="ko-KR" dirty="0"/>
              <a:t>c</a:t>
            </a:r>
            <a:r>
              <a:rPr lang="en-US" altLang="ko-KR" dirty="0" smtClean="0"/>
              <a:t>d ~/</a:t>
            </a:r>
            <a:r>
              <a:rPr lang="en-US" altLang="ko-KR" dirty="0" err="1" smtClean="0"/>
              <a:t>catkin_ws</a:t>
            </a:r>
            <a:endParaRPr lang="en-US" altLang="ko-KR" dirty="0"/>
          </a:p>
          <a:p>
            <a:pPr lvl="2"/>
            <a:r>
              <a:rPr lang="en-US" altLang="ko-KR" dirty="0" err="1" smtClean="0"/>
              <a:t>c</a:t>
            </a:r>
            <a:r>
              <a:rPr lang="en-US" altLang="ko-KR" dirty="0" err="1" smtClean="0"/>
              <a:t>atkin_make</a:t>
            </a:r>
            <a:endParaRPr lang="en-US" altLang="ko-KR" dirty="0" smtClean="0"/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ource </a:t>
            </a:r>
            <a:r>
              <a:rPr lang="en-US" altLang="ko-KR" dirty="0" err="1" smtClean="0"/>
              <a:t>devel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setup.bash</a:t>
            </a:r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Experiments Guideline</a:t>
            </a:r>
            <a:endParaRPr lang="en-US" altLang="ko-KR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30" y="4014489"/>
            <a:ext cx="4445596" cy="21487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91980" y="2705833"/>
            <a:ext cx="66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1 : </a:t>
            </a:r>
            <a:r>
              <a:rPr lang="en-US" altLang="ko-KR" dirty="0" err="1" smtClean="0"/>
              <a:t>roslaunch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mobilerobot_gazebo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mobilerobot_urdf.launch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10166" y="3284199"/>
            <a:ext cx="688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2 : </a:t>
            </a:r>
            <a:r>
              <a:rPr lang="en-US" altLang="ko-KR" dirty="0" err="1" smtClean="0"/>
              <a:t>roslaunch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mobilerobot_control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mobilerobot_control.launch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0166" y="3882561"/>
            <a:ext cx="666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Terminal 3 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963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Introduction to ROS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Main Features</a:t>
            </a:r>
          </a:p>
          <a:p>
            <a:pPr lvl="1"/>
            <a:r>
              <a:rPr lang="en-US" altLang="ko-KR" dirty="0"/>
              <a:t>The operating system side, which provides standard operating system services such </a:t>
            </a:r>
            <a:r>
              <a:rPr lang="en-US" altLang="ko-KR" dirty="0" smtClean="0"/>
              <a:t>as</a:t>
            </a:r>
          </a:p>
          <a:p>
            <a:pPr lvl="2"/>
            <a:r>
              <a:rPr lang="en-US" altLang="ko-KR" dirty="0" smtClean="0"/>
              <a:t>hardware </a:t>
            </a:r>
            <a:r>
              <a:rPr lang="en-US" altLang="ko-KR" dirty="0"/>
              <a:t>abstraction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low-level </a:t>
            </a:r>
            <a:r>
              <a:rPr lang="en-US" altLang="ko-KR" dirty="0"/>
              <a:t>device control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implementation </a:t>
            </a:r>
            <a:r>
              <a:rPr lang="en-US" altLang="ko-KR" dirty="0"/>
              <a:t>of commonly used functionality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message-passing </a:t>
            </a:r>
            <a:r>
              <a:rPr lang="en-US" altLang="ko-KR" dirty="0"/>
              <a:t>between processes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package </a:t>
            </a:r>
            <a:r>
              <a:rPr lang="en-US" altLang="ko-KR" dirty="0"/>
              <a:t>management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A </a:t>
            </a:r>
            <a:r>
              <a:rPr lang="en-US" altLang="ko-KR" dirty="0"/>
              <a:t>suite of user contributed packages that implement common robot functionality such as SLAM, planning, perception, vision, manipulation, etc. </a:t>
            </a:r>
          </a:p>
          <a:p>
            <a:pPr lvl="1"/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34" y="3945749"/>
            <a:ext cx="4725525" cy="24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8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Submit Results &amp; Reports</a:t>
            </a:r>
          </a:p>
          <a:p>
            <a:pPr lvl="1"/>
            <a:r>
              <a:rPr lang="en-US" altLang="ko-KR" dirty="0" smtClean="0"/>
              <a:t>Results</a:t>
            </a:r>
            <a:endParaRPr lang="en-US" altLang="ko-KR" dirty="0"/>
          </a:p>
          <a:p>
            <a:pPr lvl="2"/>
            <a:r>
              <a:rPr lang="en-US" altLang="ko-KR" dirty="0" smtClean="0"/>
              <a:t>Compress </a:t>
            </a:r>
            <a:r>
              <a:rPr lang="en-US" altLang="ko-KR" dirty="0"/>
              <a:t>and submit your own ROS </a:t>
            </a:r>
            <a:r>
              <a:rPr lang="en-US" altLang="ko-KR" dirty="0" smtClean="0"/>
              <a:t>package (compress </a:t>
            </a:r>
            <a:r>
              <a:rPr lang="en-US" altLang="ko-KR" dirty="0" err="1" smtClean="0"/>
              <a:t>mobilerobot</a:t>
            </a:r>
            <a:r>
              <a:rPr lang="en-US" altLang="ko-KR" dirty="0" smtClean="0"/>
              <a:t> folder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smtClean="0"/>
              <a:t>Mobile </a:t>
            </a:r>
            <a:r>
              <a:rPr lang="en-US" altLang="ko-KR" dirty="0"/>
              <a:t>robot controller video (</a:t>
            </a:r>
            <a:r>
              <a:rPr lang="en-US" altLang="ko-KR" dirty="0" err="1"/>
              <a:t>wmv</a:t>
            </a:r>
            <a:r>
              <a:rPr lang="en-US" altLang="ko-KR" dirty="0"/>
              <a:t>, encoding to 10MB or less)</a:t>
            </a:r>
          </a:p>
          <a:p>
            <a:pPr lvl="1"/>
            <a:r>
              <a:rPr lang="en-US" altLang="ko-KR" dirty="0"/>
              <a:t>Reports</a:t>
            </a:r>
          </a:p>
          <a:p>
            <a:pPr lvl="2"/>
            <a:r>
              <a:rPr lang="en-US" altLang="ko-KR" dirty="0" smtClean="0"/>
              <a:t>(</a:t>
            </a:r>
            <a:r>
              <a:rPr lang="en-US" altLang="ko-KR" dirty="0"/>
              <a:t>Description of robot control method and manufactured package) within 6 pages</a:t>
            </a:r>
          </a:p>
          <a:p>
            <a:pPr lvl="2"/>
            <a:r>
              <a:rPr lang="en-US" altLang="ko-KR" dirty="0" smtClean="0"/>
              <a:t>Reports </a:t>
            </a:r>
            <a:r>
              <a:rPr lang="en-US" altLang="ko-KR" dirty="0"/>
              <a:t>should be as detailed as possible (Introduction, experimental process, results, conclusions)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submit </a:t>
            </a:r>
            <a:r>
              <a:rPr lang="en-US" altLang="ko-KR" dirty="0"/>
              <a:t>e-mail : tjsong@rit.kaist.ac.kr (assistant : </a:t>
            </a:r>
            <a:r>
              <a:rPr lang="en-US" altLang="ko-KR" dirty="0" err="1"/>
              <a:t>TaekJin</a:t>
            </a:r>
            <a:r>
              <a:rPr lang="en-US" altLang="ko-KR" dirty="0"/>
              <a:t> Song)</a:t>
            </a:r>
          </a:p>
          <a:p>
            <a:pPr lvl="1"/>
            <a:r>
              <a:rPr lang="en-US" altLang="ko-KR" dirty="0" smtClean="0"/>
              <a:t>submit </a:t>
            </a:r>
            <a:r>
              <a:rPr lang="en-US" altLang="ko-KR" dirty="0"/>
              <a:t>e-mail in title : [RE510]</a:t>
            </a:r>
            <a:r>
              <a:rPr lang="en-US" altLang="ko-KR" dirty="0" err="1"/>
              <a:t>Student_number</a:t>
            </a:r>
            <a:r>
              <a:rPr lang="en-US" altLang="ko-KR" dirty="0"/>
              <a:t>-Name (ex : [RE510]20187022-</a:t>
            </a:r>
            <a:r>
              <a:rPr lang="ko-KR" altLang="en-US" dirty="0" err="1"/>
              <a:t>송택진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submit </a:t>
            </a:r>
            <a:r>
              <a:rPr lang="en-US" altLang="ko-KR" dirty="0" err="1"/>
              <a:t>file_name</a:t>
            </a:r>
            <a:r>
              <a:rPr lang="en-US" altLang="ko-KR" dirty="0"/>
              <a:t> : StudentNumber_Name.zip (ex : 20187022_</a:t>
            </a:r>
            <a:r>
              <a:rPr lang="ko-KR" altLang="en-US" dirty="0" err="1"/>
              <a:t>송택진</a:t>
            </a:r>
            <a:r>
              <a:rPr lang="en-US" altLang="ko-KR" dirty="0"/>
              <a:t>.zip)</a:t>
            </a:r>
          </a:p>
          <a:p>
            <a:pPr lvl="1"/>
            <a:r>
              <a:rPr lang="en-US" altLang="ko-KR" dirty="0"/>
              <a:t>- Submission deadline : 2020.04.10 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Robot Intelligence Technology Lab.</a:t>
            </a:r>
            <a:endParaRPr lang="en-US" altLang="ko-KR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11560" y="0"/>
            <a:ext cx="7920880" cy="685800"/>
          </a:xfrm>
        </p:spPr>
        <p:txBody>
          <a:bodyPr/>
          <a:lstStyle/>
          <a:p>
            <a:pPr algn="r"/>
            <a:r>
              <a:rPr lang="en-US" altLang="ko-KR" sz="2400" dirty="0" smtClean="0"/>
              <a:t>Experiments Guideline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9149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/>
              <a:t>Introduction to ROS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Robots using ROS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29" y="1583813"/>
            <a:ext cx="8250742" cy="47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3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ROS Core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Nodes</a:t>
            </a:r>
          </a:p>
          <a:p>
            <a:pPr lvl="1"/>
            <a:r>
              <a:rPr lang="en-US" altLang="ko-KR" dirty="0"/>
              <a:t>Single-purposed executable </a:t>
            </a:r>
            <a:r>
              <a:rPr lang="en-US" altLang="ko-KR" dirty="0" smtClean="0"/>
              <a:t>programs</a:t>
            </a:r>
          </a:p>
          <a:p>
            <a:pPr lvl="2"/>
            <a:r>
              <a:rPr lang="en-US" altLang="ko-KR" dirty="0"/>
              <a:t>sensor </a:t>
            </a:r>
            <a:r>
              <a:rPr lang="en-US" altLang="ko-KR" dirty="0" smtClean="0"/>
              <a:t>driver, </a:t>
            </a:r>
            <a:r>
              <a:rPr lang="en-US" altLang="ko-KR" dirty="0"/>
              <a:t>actuator </a:t>
            </a:r>
            <a:r>
              <a:rPr lang="en-US" altLang="ko-KR" dirty="0" smtClean="0"/>
              <a:t>driver, </a:t>
            </a:r>
            <a:r>
              <a:rPr lang="en-US" altLang="ko-KR" dirty="0"/>
              <a:t>mapper, planner, UI, </a:t>
            </a:r>
            <a:r>
              <a:rPr lang="en-US" altLang="ko-KR" dirty="0" err="1"/>
              <a:t>etc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/>
              <a:t>Individually compiled, executed, and </a:t>
            </a:r>
            <a:r>
              <a:rPr lang="en-US" altLang="ko-KR" dirty="0" smtClean="0"/>
              <a:t>managed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Nodes are written using a ROS client </a:t>
            </a:r>
            <a:r>
              <a:rPr lang="en-US" altLang="ko-KR" dirty="0" smtClean="0"/>
              <a:t>library</a:t>
            </a:r>
          </a:p>
          <a:p>
            <a:pPr lvl="2"/>
            <a:r>
              <a:rPr lang="en-US" altLang="ko-KR" dirty="0" err="1"/>
              <a:t>roscpp</a:t>
            </a:r>
            <a:r>
              <a:rPr lang="en-US" altLang="ko-KR" dirty="0"/>
              <a:t> – C++ client library</a:t>
            </a:r>
          </a:p>
          <a:p>
            <a:pPr lvl="2"/>
            <a:r>
              <a:rPr lang="en-US" altLang="ko-KR" dirty="0" err="1" smtClean="0"/>
              <a:t>rospy</a:t>
            </a:r>
            <a:r>
              <a:rPr lang="en-US" altLang="ko-KR" dirty="0" smtClean="0"/>
              <a:t> </a:t>
            </a:r>
            <a:r>
              <a:rPr lang="en-US" altLang="ko-KR" dirty="0"/>
              <a:t>– python client </a:t>
            </a:r>
            <a:r>
              <a:rPr lang="en-US" altLang="ko-KR" dirty="0" smtClean="0"/>
              <a:t>library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Nodes can publish or subscribe to a </a:t>
            </a:r>
            <a:r>
              <a:rPr lang="en-US" altLang="ko-KR" dirty="0" smtClean="0"/>
              <a:t>Topic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Nodes </a:t>
            </a:r>
            <a:r>
              <a:rPr lang="en-US" altLang="ko-KR" dirty="0"/>
              <a:t>can also provide or use a Service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673805"/>
            <a:ext cx="3198193" cy="306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Core Concepts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799" y="1001713"/>
            <a:ext cx="7711625" cy="5094287"/>
          </a:xfrm>
        </p:spPr>
        <p:txBody>
          <a:bodyPr/>
          <a:lstStyle/>
          <a:p>
            <a:r>
              <a:rPr lang="en-US" altLang="ko-KR" dirty="0" smtClean="0"/>
              <a:t>ROS Topics</a:t>
            </a:r>
          </a:p>
          <a:p>
            <a:pPr lvl="1"/>
            <a:r>
              <a:rPr lang="en-US" altLang="ko-KR" dirty="0"/>
              <a:t>A topic is a name for a stream of messages with a defined type</a:t>
            </a:r>
            <a:endParaRPr lang="en-US" altLang="ko-KR" dirty="0" smtClean="0"/>
          </a:p>
          <a:p>
            <a:pPr lvl="2"/>
            <a:r>
              <a:rPr lang="en-US" altLang="ko-KR" dirty="0"/>
              <a:t>e.g., data from a laser range-finder might be sent on a topic called scan, with a message type of </a:t>
            </a:r>
            <a:r>
              <a:rPr lang="en-US" altLang="ko-KR" dirty="0" err="1" smtClean="0"/>
              <a:t>LaserScan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/>
              <a:t>Nodes communicate with each other by publishing messages to </a:t>
            </a:r>
            <a:r>
              <a:rPr lang="en-US" altLang="ko-KR" dirty="0" smtClean="0"/>
              <a:t>topics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Publish/Subscribe model: 1-to-N </a:t>
            </a:r>
            <a:r>
              <a:rPr lang="en-US" altLang="ko-KR" dirty="0" smtClean="0"/>
              <a:t>broadcasting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426" y="3237726"/>
            <a:ext cx="3198237" cy="34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Core Concepts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Graph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1493785"/>
            <a:ext cx="8611971" cy="467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4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ko-KR" sz="2400" dirty="0" smtClean="0"/>
              <a:t>ROS Core Concepts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ROS Messages</a:t>
            </a:r>
          </a:p>
          <a:p>
            <a:pPr lvl="1"/>
            <a:r>
              <a:rPr lang="en-US" altLang="ko-KR" dirty="0"/>
              <a:t>Strictly-typed data structures for inter-node </a:t>
            </a:r>
            <a:r>
              <a:rPr lang="en-US" altLang="ko-KR" dirty="0" smtClean="0"/>
              <a:t>communication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en-US" altLang="ko-KR" dirty="0"/>
              <a:t>example,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geometry_msgs</a:t>
            </a:r>
            <a:r>
              <a:rPr lang="en-US" altLang="ko-KR" dirty="0" smtClean="0"/>
              <a:t>/Twist” </a:t>
            </a:r>
            <a:r>
              <a:rPr lang="en-US" altLang="ko-KR" dirty="0"/>
              <a:t>is used to express velocity commands</a:t>
            </a:r>
            <a:r>
              <a:rPr lang="en-US" altLang="ko-KR" dirty="0" smtClean="0"/>
              <a:t>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/>
            <a:r>
              <a:rPr lang="en-US" altLang="ko-KR" dirty="0" smtClean="0"/>
              <a:t>Vector3 </a:t>
            </a:r>
            <a:r>
              <a:rPr lang="en-US" altLang="ko-KR" dirty="0"/>
              <a:t>is another message type composed of: </a:t>
            </a:r>
          </a:p>
          <a:p>
            <a:pPr lvl="2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Robot Intelligence Technology Lab.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835" y="2343306"/>
            <a:ext cx="2812122" cy="6356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924" y="3474005"/>
            <a:ext cx="2923943" cy="9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IST RIT Lab.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80"/>
      </a:lt2>
      <a:accent1>
        <a:srgbClr val="FF00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AAFF"/>
      </a:accent5>
      <a:accent6>
        <a:srgbClr val="E70000"/>
      </a:accent6>
      <a:hlink>
        <a:srgbClr val="00FFFF"/>
      </a:hlink>
      <a:folHlink>
        <a:srgbClr val="C0C0C0"/>
      </a:folHlink>
    </a:clrScheme>
    <a:fontScheme name="KAIST RIT Lab.">
      <a:majorFont>
        <a:latin typeface="Times New Roman"/>
        <a:ea typeface="BatangChe"/>
        <a:cs typeface=""/>
      </a:majorFont>
      <a:minorFont>
        <a:latin typeface="Times New Roman"/>
        <a:ea typeface="BatangCh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charset="-127"/>
          </a:defRPr>
        </a:defPPr>
      </a:lstStyle>
    </a:lnDef>
  </a:objectDefaults>
  <a:extraClrSchemeLst>
    <a:extraClrScheme>
      <a:clrScheme name="KAIST RIT Lab.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IST RIT Lab.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AIST RIT Lab.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IST RIT Lab.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IST RIT Lab.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IST RIT Lab.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AIST RIT Lab.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D:\dhkim\PPT\1-3.ppt</Template>
  <TotalTime>15567</TotalTime>
  <Words>2099</Words>
  <Application>Microsoft Office PowerPoint</Application>
  <PresentationFormat>화면 슬라이드 쇼(4:3)</PresentationFormat>
  <Paragraphs>470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굴림</vt:lpstr>
      <vt:lpstr>GulimChe</vt:lpstr>
      <vt:lpstr>Dotum</vt:lpstr>
      <vt:lpstr>맑은 고딕</vt:lpstr>
      <vt:lpstr>바탕</vt:lpstr>
      <vt:lpstr>BatangChe</vt:lpstr>
      <vt:lpstr>Arial</vt:lpstr>
      <vt:lpstr>Symbol</vt:lpstr>
      <vt:lpstr>Times New Roman</vt:lpstr>
      <vt:lpstr>Wingdings</vt:lpstr>
      <vt:lpstr>KAIST RIT Lab.</vt:lpstr>
      <vt:lpstr>Introduction to ROS</vt:lpstr>
      <vt:lpstr>Contents</vt:lpstr>
      <vt:lpstr>Introduction to ROS</vt:lpstr>
      <vt:lpstr>Introduction to ROS</vt:lpstr>
      <vt:lpstr>Introduction to ROS</vt:lpstr>
      <vt:lpstr>ROS Core Concepts</vt:lpstr>
      <vt:lpstr>ROS Core Concepts</vt:lpstr>
      <vt:lpstr>ROS Core Concepts</vt:lpstr>
      <vt:lpstr>ROS Core Concepts</vt:lpstr>
      <vt:lpstr>ROS Core Concepts</vt:lpstr>
      <vt:lpstr>ROS Core Concepts</vt:lpstr>
      <vt:lpstr>ROS Basic Commands</vt:lpstr>
      <vt:lpstr>ROS Basic Commands</vt:lpstr>
      <vt:lpstr>ROS Basic Commands</vt:lpstr>
      <vt:lpstr>ROS Basic Commands</vt:lpstr>
      <vt:lpstr>ROS Basic Commands</vt:lpstr>
      <vt:lpstr>ROS Basic Commands</vt:lpstr>
      <vt:lpstr>ROS Basic Commands</vt:lpstr>
      <vt:lpstr>Catkin Build System</vt:lpstr>
      <vt:lpstr>Catkin Build System</vt:lpstr>
      <vt:lpstr>Catkin Build System</vt:lpstr>
      <vt:lpstr>Catkin Build System</vt:lpstr>
      <vt:lpstr>Tutorials: WritingPublisherSubscriber</vt:lpstr>
      <vt:lpstr>Tutorials: WritingPublisherSubscriber</vt:lpstr>
      <vt:lpstr>Tutorials: WritingPublisherSubscriber</vt:lpstr>
      <vt:lpstr>Tutorials: WritingPublisherSubscriber</vt:lpstr>
      <vt:lpstr>Tutorials: WritingPublisherSubscriber</vt:lpstr>
      <vt:lpstr>Tutorials: WritingPublisherSubscriber</vt:lpstr>
      <vt:lpstr>Tutorials: WritingPublisherSubscriber</vt:lpstr>
      <vt:lpstr>Tutorials: WritingPublisherSubscriber</vt:lpstr>
      <vt:lpstr>ROS Installation</vt:lpstr>
      <vt:lpstr>Practice with RRBot</vt:lpstr>
      <vt:lpstr>Practice with RRBot</vt:lpstr>
      <vt:lpstr>Practice with RRBot</vt:lpstr>
      <vt:lpstr>Practice with RRBot</vt:lpstr>
      <vt:lpstr>Practice with RRBot</vt:lpstr>
      <vt:lpstr>Experiments Guideline</vt:lpstr>
      <vt:lpstr>Experiments Guideline</vt:lpstr>
      <vt:lpstr>Experiments Guideline</vt:lpstr>
      <vt:lpstr>Experiments Guideline</vt:lpstr>
    </vt:vector>
  </TitlesOfParts>
  <Company>Telerobotics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Robotics</dc:title>
  <dc:creator>Kwonds</dc:creator>
  <cp:lastModifiedBy>Song taek jin</cp:lastModifiedBy>
  <cp:revision>1432</cp:revision>
  <dcterms:created xsi:type="dcterms:W3CDTF">2000-05-02T12:05:30Z</dcterms:created>
  <dcterms:modified xsi:type="dcterms:W3CDTF">2020-03-26T10:51:08Z</dcterms:modified>
</cp:coreProperties>
</file>