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9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9538" autoAdjust="0"/>
  </p:normalViewPr>
  <p:slideViewPr>
    <p:cSldViewPr snapToGrid="0">
      <p:cViewPr varScale="1">
        <p:scale>
          <a:sx n="69" d="100"/>
          <a:sy n="69" d="100"/>
        </p:scale>
        <p:origin x="2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4D0F0-52E5-487E-8828-0E2211A1C9F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BB913-60C7-43E3-B2B5-53B86365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32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Goal: To look at how music trends have changed over time and how the variables tracked in the trends effect the popularity of the song.</a:t>
            </a:r>
          </a:p>
          <a:p>
            <a:endParaRPr lang="en-US" dirty="0"/>
          </a:p>
          <a:p>
            <a:r>
              <a:rPr lang="en-US" dirty="0"/>
              <a:t>Questions asked: started off looking to see how covid-19 effected the music industry </a:t>
            </a:r>
          </a:p>
          <a:p>
            <a:endParaRPr lang="en-US" dirty="0"/>
          </a:p>
          <a:p>
            <a:r>
              <a:rPr lang="en-US" dirty="0"/>
              <a:t>Dataset : looked at several </a:t>
            </a:r>
            <a:r>
              <a:rPr lang="en-US" dirty="0" err="1"/>
              <a:t>apis</a:t>
            </a:r>
            <a:r>
              <a:rPr lang="en-US" dirty="0"/>
              <a:t> and </a:t>
            </a:r>
            <a:r>
              <a:rPr lang="en-US" dirty="0" err="1"/>
              <a:t>csvs</a:t>
            </a:r>
            <a:r>
              <a:rPr lang="en-US" dirty="0"/>
              <a:t> with regards to music streaming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8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  <a:p>
            <a:r>
              <a:rPr lang="en-US" dirty="0"/>
              <a:t>	Created by </a:t>
            </a:r>
            <a:r>
              <a:rPr lang="en-US" dirty="0" err="1"/>
              <a:t>Yamac</a:t>
            </a:r>
            <a:r>
              <a:rPr lang="en-US" dirty="0"/>
              <a:t> </a:t>
            </a:r>
            <a:r>
              <a:rPr lang="en-US" dirty="0" err="1"/>
              <a:t>Eren</a:t>
            </a:r>
            <a:r>
              <a:rPr lang="en-US" dirty="0"/>
              <a:t> Ay</a:t>
            </a:r>
          </a:p>
          <a:p>
            <a:r>
              <a:rPr lang="en-US" dirty="0"/>
              <a:t>	More than 175,000 songs</a:t>
            </a:r>
          </a:p>
          <a:p>
            <a:r>
              <a:rPr lang="en-US" dirty="0"/>
              <a:t>Numerical:</a:t>
            </a:r>
          </a:p>
          <a:p>
            <a:r>
              <a:rPr lang="en-US" dirty="0"/>
              <a:t>	</a:t>
            </a:r>
            <a:r>
              <a:rPr lang="en-US" dirty="0" err="1"/>
              <a:t>accousticness</a:t>
            </a:r>
            <a:r>
              <a:rPr lang="en-US" dirty="0"/>
              <a:t>, danceability, energy, duration, </a:t>
            </a:r>
            <a:r>
              <a:rPr lang="en-US" dirty="0" err="1"/>
              <a:t>instrumentalness</a:t>
            </a:r>
            <a:r>
              <a:rPr lang="en-US" dirty="0"/>
              <a:t>, valence, </a:t>
            </a:r>
            <a:r>
              <a:rPr lang="en-US" dirty="0" err="1"/>
              <a:t>popularirty</a:t>
            </a:r>
            <a:r>
              <a:rPr lang="en-US" dirty="0"/>
              <a:t>, tempo, l</a:t>
            </a:r>
          </a:p>
          <a:p>
            <a:r>
              <a:rPr lang="en-US" dirty="0"/>
              <a:t>	</a:t>
            </a:r>
            <a:r>
              <a:rPr lang="en-US" dirty="0" err="1"/>
              <a:t>iveness</a:t>
            </a:r>
            <a:r>
              <a:rPr lang="en-US" dirty="0"/>
              <a:t>, loudness, </a:t>
            </a:r>
            <a:r>
              <a:rPr lang="en-US" dirty="0" err="1"/>
              <a:t>speechiness</a:t>
            </a:r>
            <a:r>
              <a:rPr lang="en-US" dirty="0"/>
              <a:t>, and year</a:t>
            </a:r>
          </a:p>
          <a:p>
            <a:r>
              <a:rPr lang="en-US" dirty="0"/>
              <a:t>Categorical:</a:t>
            </a:r>
          </a:p>
          <a:p>
            <a:r>
              <a:rPr lang="en-US" dirty="0"/>
              <a:t>	Mode, explicitness, key, artist, song name, and release date</a:t>
            </a:r>
          </a:p>
          <a:p>
            <a:r>
              <a:rPr lang="en-US" dirty="0"/>
              <a:t>Questions:</a:t>
            </a:r>
          </a:p>
          <a:p>
            <a:r>
              <a:rPr lang="en-US" dirty="0"/>
              <a:t>	As we looked into the dataset we had to alter our main question to answer the secondary questions that were most important to us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5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Sorting Process:</a:t>
            </a:r>
          </a:p>
          <a:p>
            <a:endParaRPr lang="en-US" dirty="0"/>
          </a:p>
          <a:p>
            <a:r>
              <a:rPr lang="en-US" dirty="0"/>
              <a:t>Insights along the way:</a:t>
            </a:r>
          </a:p>
          <a:p>
            <a:r>
              <a:rPr lang="en-US" dirty="0"/>
              <a:t>	-explicit songs gained prevalence after 2019 (&gt;50%)</a:t>
            </a:r>
          </a:p>
          <a:p>
            <a:endParaRPr lang="en-US" dirty="0"/>
          </a:p>
          <a:p>
            <a:r>
              <a:rPr lang="en-US" dirty="0"/>
              <a:t>Problems arising:</a:t>
            </a:r>
          </a:p>
          <a:p>
            <a:r>
              <a:rPr lang="en-US" dirty="0"/>
              <a:t>	-genre</a:t>
            </a:r>
          </a:p>
          <a:p>
            <a:r>
              <a:rPr lang="en-US" dirty="0"/>
              <a:t>	-loop by year</a:t>
            </a:r>
          </a:p>
          <a:p>
            <a:r>
              <a:rPr lang="en-US" dirty="0"/>
              <a:t>	-unable to merge in artist data set because it was all of their songs combined instead of individual songs</a:t>
            </a:r>
          </a:p>
          <a:p>
            <a:r>
              <a:rPr lang="en-US" dirty="0"/>
              <a:t>	-determining sample size while trying to limit bias</a:t>
            </a:r>
          </a:p>
          <a:p>
            <a:r>
              <a:rPr lang="en-US" dirty="0"/>
              <a:t>Consolidating &amp; revising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7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47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9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8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01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Problem solving along the way: </a:t>
            </a:r>
          </a:p>
          <a:p>
            <a:r>
              <a:rPr lang="en-US" dirty="0"/>
              <a:t>Our approach was to split up the work load and really dive into the material individually that they had chosen or been assigned.</a:t>
            </a:r>
          </a:p>
          <a:p>
            <a:r>
              <a:rPr lang="en-US" dirty="0"/>
              <a:t>When people got stuck we were able to come together as a team and look through to see if we needed to adjust code, attack the data in a different way, or change the question being asked to something plausible</a:t>
            </a:r>
          </a:p>
          <a:p>
            <a:r>
              <a:rPr lang="en-US" dirty="0"/>
              <a:t>By approaching problems this way we were able to leverage all of our strengths into a cohesive unit and kept progress moving</a:t>
            </a:r>
          </a:p>
          <a:p>
            <a:endParaRPr lang="en-US" dirty="0"/>
          </a:p>
          <a:p>
            <a:r>
              <a:rPr lang="en-US" b="1" dirty="0"/>
              <a:t>Expanded research possibilities</a:t>
            </a:r>
          </a:p>
          <a:p>
            <a:pPr marL="0" indent="0">
              <a:buFontTx/>
              <a:buNone/>
            </a:pPr>
            <a:r>
              <a:rPr lang="en-US" b="0" dirty="0"/>
              <a:t>Taking the time periods leading up to and immediately following major world events to see how music was altered</a:t>
            </a:r>
          </a:p>
          <a:p>
            <a:pPr marL="0" indent="0">
              <a:buFontTx/>
              <a:buNone/>
            </a:pPr>
            <a:r>
              <a:rPr lang="en-US" b="0" dirty="0"/>
              <a:t>Or doing the same thing but with specific influential artists </a:t>
            </a:r>
            <a:r>
              <a:rPr lang="en-US" b="0" dirty="0" err="1"/>
              <a:t>ie</a:t>
            </a:r>
            <a:r>
              <a:rPr lang="en-US" b="0" dirty="0"/>
              <a:t>.- </a:t>
            </a:r>
            <a:r>
              <a:rPr lang="en-US" b="0" dirty="0" err="1"/>
              <a:t>beatles</a:t>
            </a:r>
            <a:r>
              <a:rPr lang="en-US" b="0" dirty="0"/>
              <a:t>, NWA, Elvis, </a:t>
            </a:r>
          </a:p>
          <a:p>
            <a:pPr marL="0" indent="0">
              <a:buFontTx/>
              <a:buNone/>
            </a:pPr>
            <a:r>
              <a:rPr lang="en-US" b="0" dirty="0"/>
              <a:t>Take our approach from a decade by decade approach</a:t>
            </a:r>
          </a:p>
          <a:p>
            <a:pPr marL="0" indent="0">
              <a:buFontTx/>
              <a:buNone/>
            </a:pPr>
            <a:r>
              <a:rPr lang="en-US" b="0" dirty="0"/>
              <a:t>Assign value ranges for genres to consolidate the genre list that is present in this dataset</a:t>
            </a:r>
          </a:p>
          <a:p>
            <a:pPr marL="0" indent="0">
              <a:buFontTx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89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8224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415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3907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0954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03171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47525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886363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142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99872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9523634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8718848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7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0" r:id="rId6"/>
    <p:sldLayoutId id="2147483916" r:id="rId7"/>
    <p:sldLayoutId id="2147483917" r:id="rId8"/>
    <p:sldLayoutId id="2147483918" r:id="rId9"/>
    <p:sldLayoutId id="2147483919" r:id="rId10"/>
    <p:sldLayoutId id="214748392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FC03B-C047-4CED-95E5-A1F937488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Turn Up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CC6E1-B786-4808-B96B-DF525B68C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Anna Chee, Daniel </a:t>
            </a:r>
            <a:r>
              <a:rPr lang="en-US" sz="2800" dirty="0" err="1"/>
              <a:t>Atuesta</a:t>
            </a:r>
            <a:r>
              <a:rPr lang="en-US" sz="2800" dirty="0"/>
              <a:t>, Dan Waehner, Domenic </a:t>
            </a:r>
            <a:r>
              <a:rPr lang="en-US" sz="2800" dirty="0" err="1"/>
              <a:t>Padulo</a:t>
            </a:r>
            <a:r>
              <a:rPr lang="en-US" sz="2800" dirty="0"/>
              <a:t>, Nabila</a:t>
            </a:r>
          </a:p>
        </p:txBody>
      </p:sp>
      <p:pic>
        <p:nvPicPr>
          <p:cNvPr id="33" name="Picture 3" descr="Audio waveform abstract on neon colors">
            <a:extLst>
              <a:ext uri="{FF2B5EF4-FFF2-40B4-BE49-F238E27FC236}">
                <a16:creationId xmlns:a16="http://schemas.microsoft.com/office/drawing/2014/main" id="{03EE9E1F-3E38-4AC2-B47A-E6AA844ED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0" r="-1" b="-1"/>
          <a:stretch/>
        </p:blipFill>
        <p:spPr>
          <a:xfrm>
            <a:off x="1051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092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FC03B-C047-4CED-95E5-A1F937488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5807" y="0"/>
            <a:ext cx="7495683" cy="6857999"/>
          </a:xfrm>
        </p:spPr>
        <p:txBody>
          <a:bodyPr anchor="ctr">
            <a:normAutofit/>
          </a:bodyPr>
          <a:lstStyle/>
          <a:p>
            <a:r>
              <a:rPr lang="en-US" sz="16000" dirty="0">
                <a:solidFill>
                  <a:schemeClr val="bg1"/>
                </a:solidFill>
              </a:rPr>
              <a:t>Q&amp;A</a:t>
            </a:r>
          </a:p>
        </p:txBody>
      </p:sp>
      <p:pic>
        <p:nvPicPr>
          <p:cNvPr id="33" name="Picture 3" descr="Audio waveform abstract on neon colors">
            <a:extLst>
              <a:ext uri="{FF2B5EF4-FFF2-40B4-BE49-F238E27FC236}">
                <a16:creationId xmlns:a16="http://schemas.microsoft.com/office/drawing/2014/main" id="{03EE9E1F-3E38-4AC2-B47A-E6AA844ED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70" r="-1" b="-1"/>
          <a:stretch/>
        </p:blipFill>
        <p:spPr>
          <a:xfrm>
            <a:off x="1051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27667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Background/Motivation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Project Goal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Questions Asked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Dataset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32" name="Picture 8" descr="Music notes sign Pink neon icon in the brick wall - stock vector |  Crushpixel">
            <a:extLst>
              <a:ext uri="{FF2B5EF4-FFF2-40B4-BE49-F238E27FC236}">
                <a16:creationId xmlns:a16="http://schemas.microsoft.com/office/drawing/2014/main" id="{FCFF1D86-4905-429B-BDC1-BB209882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7" y="0"/>
            <a:ext cx="2632364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730573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Dataset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Spotify Dataset (1920 – 2020)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Numerical data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Categorical data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Questions asked</a:t>
            </a:r>
          </a:p>
        </p:txBody>
      </p:sp>
      <p:pic>
        <p:nvPicPr>
          <p:cNvPr id="1032" name="Picture 8" descr="Music notes sign Pink neon icon in the brick wall - stock vector |  Crushpixel">
            <a:extLst>
              <a:ext uri="{FF2B5EF4-FFF2-40B4-BE49-F238E27FC236}">
                <a16:creationId xmlns:a16="http://schemas.microsoft.com/office/drawing/2014/main" id="{FCFF1D86-4905-429B-BDC1-BB209882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7" y="0"/>
            <a:ext cx="2632364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56176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Sorting Process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Insights along the way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Problems arising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Consolidating &amp; revising questions</a:t>
            </a:r>
          </a:p>
        </p:txBody>
      </p:sp>
      <p:pic>
        <p:nvPicPr>
          <p:cNvPr id="1032" name="Picture 8" descr="Music notes sign Pink neon icon in the brick wall - stock vector |  Crushpixel">
            <a:extLst>
              <a:ext uri="{FF2B5EF4-FFF2-40B4-BE49-F238E27FC236}">
                <a16:creationId xmlns:a16="http://schemas.microsoft.com/office/drawing/2014/main" id="{FCFF1D86-4905-429B-BDC1-BB209882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7" y="0"/>
            <a:ext cx="2632364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774659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Our base </a:t>
            </a:r>
            <a:r>
              <a:rPr lang="en-US" sz="5400" dirty="0" err="1"/>
              <a:t>dataframe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32" name="Picture 8" descr="Music notes sign Pink neon icon in the brick wall - stock vector |  Crushpixel">
            <a:extLst>
              <a:ext uri="{FF2B5EF4-FFF2-40B4-BE49-F238E27FC236}">
                <a16:creationId xmlns:a16="http://schemas.microsoft.com/office/drawing/2014/main" id="{FCFF1D86-4905-429B-BDC1-BB209882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7" y="0"/>
            <a:ext cx="2632364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39235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2" name="Picture 8" descr="Music notes sign Pink neon icon in the brick wall - stock vector |  Crushpixel">
            <a:extLst>
              <a:ext uri="{FF2B5EF4-FFF2-40B4-BE49-F238E27FC236}">
                <a16:creationId xmlns:a16="http://schemas.microsoft.com/office/drawing/2014/main" id="{FCFF1D86-4905-429B-BDC1-BB209882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7" y="0"/>
            <a:ext cx="2632364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3132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2" name="Picture 8" descr="Music notes sign Pink neon icon in the brick wall - stock vector |  Crushpixel">
            <a:extLst>
              <a:ext uri="{FF2B5EF4-FFF2-40B4-BE49-F238E27FC236}">
                <a16:creationId xmlns:a16="http://schemas.microsoft.com/office/drawing/2014/main" id="{FCFF1D86-4905-429B-BDC1-BB209882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7" y="0"/>
            <a:ext cx="2632364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86026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2" name="Picture 8" descr="Music notes sign Pink neon icon in the brick wall - stock vector |  Crushpixel">
            <a:extLst>
              <a:ext uri="{FF2B5EF4-FFF2-40B4-BE49-F238E27FC236}">
                <a16:creationId xmlns:a16="http://schemas.microsoft.com/office/drawing/2014/main" id="{FCFF1D86-4905-429B-BDC1-BB209882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7" y="0"/>
            <a:ext cx="2632364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56735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Problem solving along the way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Expanded research possibilities</a:t>
            </a:r>
          </a:p>
        </p:txBody>
      </p:sp>
      <p:pic>
        <p:nvPicPr>
          <p:cNvPr id="1032" name="Picture 8" descr="Music notes sign Pink neon icon in the brick wall - stock vector |  Crushpixel">
            <a:extLst>
              <a:ext uri="{FF2B5EF4-FFF2-40B4-BE49-F238E27FC236}">
                <a16:creationId xmlns:a16="http://schemas.microsoft.com/office/drawing/2014/main" id="{FCFF1D86-4905-429B-BDC1-BB209882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7" y="0"/>
            <a:ext cx="2632364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541458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B1D30"/>
      </a:dk2>
      <a:lt2>
        <a:srgbClr val="F0F3F2"/>
      </a:lt2>
      <a:accent1>
        <a:srgbClr val="C34D8B"/>
      </a:accent1>
      <a:accent2>
        <a:srgbClr val="B13BAB"/>
      </a:accent2>
      <a:accent3>
        <a:srgbClr val="994DC3"/>
      </a:accent3>
      <a:accent4>
        <a:srgbClr val="553BB1"/>
      </a:accent4>
      <a:accent5>
        <a:srgbClr val="4D64C3"/>
      </a:accent5>
      <a:accent6>
        <a:srgbClr val="3B83B1"/>
      </a:accent6>
      <a:hlink>
        <a:srgbClr val="5C5EC8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155</TotalTime>
  <Words>451</Words>
  <Application>Microsoft Office PowerPoint</Application>
  <PresentationFormat>Widescreen</PresentationFormat>
  <Paragraphs>70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Turn Up The Data</vt:lpstr>
      <vt:lpstr>Background/Motivation</vt:lpstr>
      <vt:lpstr>Dataset Background</vt:lpstr>
      <vt:lpstr>Data Cleanup</vt:lpstr>
      <vt:lpstr>Our base dataframe</vt:lpstr>
      <vt:lpstr>Data Analysis</vt:lpstr>
      <vt:lpstr>Data Analysis</vt:lpstr>
      <vt:lpstr>Discussion</vt:lpstr>
      <vt:lpstr>Post Mortem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 UP The Data</dc:title>
  <dc:creator>Dan Waehner</dc:creator>
  <cp:lastModifiedBy>Dan Waehner</cp:lastModifiedBy>
  <cp:revision>19</cp:revision>
  <dcterms:created xsi:type="dcterms:W3CDTF">2021-04-03T15:18:56Z</dcterms:created>
  <dcterms:modified xsi:type="dcterms:W3CDTF">2021-04-03T18:12:49Z</dcterms:modified>
</cp:coreProperties>
</file>