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2"/>
  </p:notesMasterIdLst>
  <p:sldIdLst>
    <p:sldId id="256" r:id="rId2"/>
    <p:sldId id="261" r:id="rId3"/>
    <p:sldId id="262" r:id="rId4"/>
    <p:sldId id="263" r:id="rId5"/>
    <p:sldId id="269"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94" autoAdjust="0"/>
  </p:normalViewPr>
  <p:slideViewPr>
    <p:cSldViewPr snapToGrid="0">
      <p:cViewPr>
        <p:scale>
          <a:sx n="60" d="100"/>
          <a:sy n="60" d="100"/>
        </p:scale>
        <p:origin x="1098" y="3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D0F0-52E5-487E-8828-0E2211A1C9F1}" type="datetimeFigureOut">
              <a:rPr lang="en-US" smtClean="0"/>
              <a:t>4/3/2021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BB913-60C7-43E3-B2B5-53B86365DC39}" type="slidenum">
              <a:rPr lang="en-US" smtClean="0"/>
              <a:t>‹#›</a:t>
            </a:fld>
            <a:endParaRPr lang="en-US"/>
          </a:p>
        </p:txBody>
      </p:sp>
    </p:spTree>
    <p:extLst>
      <p:ext uri="{BB962C8B-B14F-4D97-AF65-F5344CB8AC3E}">
        <p14:creationId xmlns:p14="http://schemas.microsoft.com/office/powerpoint/2010/main" val="156323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Goal: To look at how music trends have changed over time and how the variables tracked in the trends effect the popularity of the song.</a:t>
            </a:r>
          </a:p>
          <a:p>
            <a:endParaRPr lang="en-US" dirty="0"/>
          </a:p>
          <a:p>
            <a:r>
              <a:rPr lang="en-US" dirty="0"/>
              <a:t>Questions asked: started off looking to see how covid-19 effected the music industry </a:t>
            </a:r>
          </a:p>
          <a:p>
            <a:endParaRPr lang="en-US" dirty="0"/>
          </a:p>
          <a:p>
            <a:r>
              <a:rPr lang="en-US" dirty="0"/>
              <a:t>Dataset : looked at several </a:t>
            </a:r>
            <a:r>
              <a:rPr lang="en-US" dirty="0" err="1"/>
              <a:t>apis</a:t>
            </a:r>
            <a:r>
              <a:rPr lang="en-US" dirty="0"/>
              <a:t> and </a:t>
            </a:r>
            <a:r>
              <a:rPr lang="en-US" dirty="0" err="1"/>
              <a:t>csvs</a:t>
            </a:r>
            <a:r>
              <a:rPr lang="en-US" dirty="0"/>
              <a:t> with regards to music streaming services</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2</a:t>
            </a:fld>
            <a:endParaRPr lang="en-US"/>
          </a:p>
        </p:txBody>
      </p:sp>
    </p:spTree>
    <p:extLst>
      <p:ext uri="{BB962C8B-B14F-4D97-AF65-F5344CB8AC3E}">
        <p14:creationId xmlns:p14="http://schemas.microsoft.com/office/powerpoint/2010/main" val="395698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a:t>
            </a:r>
          </a:p>
          <a:p>
            <a:r>
              <a:rPr lang="en-US" dirty="0"/>
              <a:t>	Created by </a:t>
            </a:r>
            <a:r>
              <a:rPr lang="en-US" dirty="0" err="1"/>
              <a:t>Yamac</a:t>
            </a:r>
            <a:r>
              <a:rPr lang="en-US" dirty="0"/>
              <a:t> </a:t>
            </a:r>
            <a:r>
              <a:rPr lang="en-US" dirty="0" err="1"/>
              <a:t>Eren</a:t>
            </a:r>
            <a:r>
              <a:rPr lang="en-US" dirty="0"/>
              <a:t> Ay</a:t>
            </a:r>
          </a:p>
          <a:p>
            <a:r>
              <a:rPr lang="en-US" dirty="0"/>
              <a:t>	More than 175,000 songs</a:t>
            </a:r>
          </a:p>
          <a:p>
            <a:r>
              <a:rPr lang="en-US" dirty="0"/>
              <a:t>Numerical:</a:t>
            </a:r>
          </a:p>
          <a:p>
            <a:r>
              <a:rPr lang="en-US" dirty="0"/>
              <a:t>	</a:t>
            </a:r>
            <a:r>
              <a:rPr lang="en-US" dirty="0" err="1"/>
              <a:t>accousticness</a:t>
            </a:r>
            <a:r>
              <a:rPr lang="en-US" dirty="0"/>
              <a:t>, danceability, energy, duration, </a:t>
            </a:r>
            <a:r>
              <a:rPr lang="en-US" dirty="0" err="1"/>
              <a:t>instrumentalness</a:t>
            </a:r>
            <a:r>
              <a:rPr lang="en-US" dirty="0"/>
              <a:t>, valence, </a:t>
            </a:r>
            <a:r>
              <a:rPr lang="en-US" dirty="0" err="1"/>
              <a:t>popularirty</a:t>
            </a:r>
            <a:r>
              <a:rPr lang="en-US" dirty="0"/>
              <a:t>, tempo, l</a:t>
            </a:r>
          </a:p>
          <a:p>
            <a:r>
              <a:rPr lang="en-US" dirty="0"/>
              <a:t>	</a:t>
            </a:r>
            <a:r>
              <a:rPr lang="en-US" dirty="0" err="1"/>
              <a:t>iveness</a:t>
            </a:r>
            <a:r>
              <a:rPr lang="en-US" dirty="0"/>
              <a:t>, loudness, </a:t>
            </a:r>
            <a:r>
              <a:rPr lang="en-US" dirty="0" err="1"/>
              <a:t>speechiness</a:t>
            </a:r>
            <a:r>
              <a:rPr lang="en-US" dirty="0"/>
              <a:t>, and year</a:t>
            </a:r>
          </a:p>
          <a:p>
            <a:r>
              <a:rPr lang="en-US" dirty="0"/>
              <a:t>Categorical:</a:t>
            </a:r>
          </a:p>
          <a:p>
            <a:r>
              <a:rPr lang="en-US" dirty="0"/>
              <a:t>	Mode, explicitness, key, artist, song name, and release date</a:t>
            </a:r>
          </a:p>
          <a:p>
            <a:r>
              <a:rPr lang="en-US" dirty="0"/>
              <a:t>Questions:</a:t>
            </a:r>
          </a:p>
          <a:p>
            <a:r>
              <a:rPr lang="en-US" dirty="0"/>
              <a:t>	As we looked into the dataset we had to alter our main question to answer the secondary questions that were most important to us</a:t>
            </a:r>
          </a:p>
          <a:p>
            <a:r>
              <a:rPr lang="en-US" dirty="0"/>
              <a:t>	</a:t>
            </a:r>
          </a:p>
        </p:txBody>
      </p:sp>
      <p:sp>
        <p:nvSpPr>
          <p:cNvPr id="4" name="Slide Number Placeholder 3"/>
          <p:cNvSpPr>
            <a:spLocks noGrp="1"/>
          </p:cNvSpPr>
          <p:nvPr>
            <p:ph type="sldNum" sz="quarter" idx="5"/>
          </p:nvPr>
        </p:nvSpPr>
        <p:spPr/>
        <p:txBody>
          <a:bodyPr/>
          <a:lstStyle/>
          <a:p>
            <a:fld id="{3E3BB913-60C7-43E3-B2B5-53B86365DC39}" type="slidenum">
              <a:rPr lang="en-US" smtClean="0"/>
              <a:t>3</a:t>
            </a:fld>
            <a:endParaRPr lang="en-US"/>
          </a:p>
        </p:txBody>
      </p:sp>
    </p:spTree>
    <p:extLst>
      <p:ext uri="{BB962C8B-B14F-4D97-AF65-F5344CB8AC3E}">
        <p14:creationId xmlns:p14="http://schemas.microsoft.com/office/powerpoint/2010/main" val="55695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Sorting Process:</a:t>
            </a:r>
          </a:p>
          <a:p>
            <a:endParaRPr lang="en-US" dirty="0"/>
          </a:p>
          <a:p>
            <a:r>
              <a:rPr lang="en-US" dirty="0"/>
              <a:t>Insights along the way:</a:t>
            </a:r>
          </a:p>
          <a:p>
            <a:r>
              <a:rPr lang="en-US" dirty="0"/>
              <a:t>	-explicit songs gained prevalence after 2019 (&gt;50%)</a:t>
            </a:r>
          </a:p>
          <a:p>
            <a:endParaRPr lang="en-US" dirty="0"/>
          </a:p>
          <a:p>
            <a:r>
              <a:rPr lang="en-US" dirty="0"/>
              <a:t>Problems arising:</a:t>
            </a:r>
          </a:p>
          <a:p>
            <a:r>
              <a:rPr lang="en-US" dirty="0"/>
              <a:t>	-genre</a:t>
            </a:r>
          </a:p>
          <a:p>
            <a:r>
              <a:rPr lang="en-US" dirty="0"/>
              <a:t>	-loop by year</a:t>
            </a:r>
          </a:p>
          <a:p>
            <a:r>
              <a:rPr lang="en-US" dirty="0"/>
              <a:t>	-unable to merge in artist data set because it was all of their songs combined instead of individual songs</a:t>
            </a:r>
          </a:p>
          <a:p>
            <a:r>
              <a:rPr lang="en-US" dirty="0"/>
              <a:t>	-determining sample size while trying to limit bias</a:t>
            </a:r>
          </a:p>
          <a:p>
            <a:r>
              <a:rPr lang="en-US" dirty="0"/>
              <a:t>Consolidating &amp; revising questions</a:t>
            </a:r>
          </a:p>
        </p:txBody>
      </p:sp>
      <p:sp>
        <p:nvSpPr>
          <p:cNvPr id="4" name="Slide Number Placeholder 3"/>
          <p:cNvSpPr>
            <a:spLocks noGrp="1"/>
          </p:cNvSpPr>
          <p:nvPr>
            <p:ph type="sldNum" sz="quarter" idx="5"/>
          </p:nvPr>
        </p:nvSpPr>
        <p:spPr/>
        <p:txBody>
          <a:bodyPr/>
          <a:lstStyle/>
          <a:p>
            <a:fld id="{3E3BB913-60C7-43E3-B2B5-53B86365DC39}" type="slidenum">
              <a:rPr lang="en-US" smtClean="0"/>
              <a:t>4</a:t>
            </a:fld>
            <a:endParaRPr lang="en-US"/>
          </a:p>
        </p:txBody>
      </p:sp>
    </p:spTree>
    <p:extLst>
      <p:ext uri="{BB962C8B-B14F-4D97-AF65-F5344CB8AC3E}">
        <p14:creationId xmlns:p14="http://schemas.microsoft.com/office/powerpoint/2010/main" val="33684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5</a:t>
            </a:fld>
            <a:endParaRPr lang="en-US"/>
          </a:p>
        </p:txBody>
      </p:sp>
    </p:spTree>
    <p:extLst>
      <p:ext uri="{BB962C8B-B14F-4D97-AF65-F5344CB8AC3E}">
        <p14:creationId xmlns:p14="http://schemas.microsoft.com/office/powerpoint/2010/main" val="26117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##Tempo</a:t>
            </a:r>
          </a:p>
          <a:p>
            <a:pPr algn="l"/>
            <a:r>
              <a:rPr lang="en-US" b="0" i="0" dirty="0">
                <a:solidFill>
                  <a:srgbClr val="1D1C1D"/>
                </a:solidFill>
                <a:effectLst/>
                <a:latin typeface="Monaco"/>
              </a:rPr>
              <a:t>The tempo of popular songs has primarily increased as time has gone one. This is almost certainly due to the invention and subsequent success of popular genres (in their more or less respective order of invention) Rock, Dance (which evolved from Disco when it absorbed some of the more muscular qualities of rock music) and Hip-Hop. Often made to be played loud in public spaces (concerts, clubs, shopping malls, etc..) these genres rely on beats, rhythms and vocals to fill in the empty spaces. Today’s most popular songs are very often the ones that keep going and keep listeners moving as well.</a:t>
            </a:r>
          </a:p>
          <a:p>
            <a:pPr algn="l"/>
            <a:r>
              <a:rPr lang="en-US" b="0" i="0" dirty="0">
                <a:solidFill>
                  <a:srgbClr val="1D1C1D"/>
                </a:solidFill>
                <a:effectLst/>
                <a:latin typeface="Monaco"/>
              </a:rPr>
              <a:t>​</a:t>
            </a:r>
          </a:p>
          <a:p>
            <a:pPr algn="l"/>
            <a:r>
              <a:rPr lang="en-US" b="1" i="0" dirty="0">
                <a:solidFill>
                  <a:srgbClr val="1D1C1D"/>
                </a:solidFill>
                <a:effectLst/>
                <a:latin typeface="Monaco"/>
              </a:rPr>
              <a:t>##Acousticness</a:t>
            </a:r>
          </a:p>
          <a:p>
            <a:pPr algn="l"/>
            <a:r>
              <a:rPr lang="en-US" b="0" i="0" dirty="0">
                <a:solidFill>
                  <a:srgbClr val="1D1C1D"/>
                </a:solidFill>
                <a:effectLst/>
                <a:latin typeface="Monaco"/>
              </a:rPr>
              <a:t>The similarity between the graphs for both most popular and least popular songs by </a:t>
            </a:r>
            <a:r>
              <a:rPr lang="en-US" b="0" i="0" dirty="0" err="1">
                <a:solidFill>
                  <a:srgbClr val="1D1C1D"/>
                </a:solidFill>
                <a:effectLst/>
                <a:latin typeface="Monaco"/>
              </a:rPr>
              <a:t>Acousticness</a:t>
            </a:r>
            <a:r>
              <a:rPr lang="en-US" b="0" i="0" dirty="0">
                <a:solidFill>
                  <a:srgbClr val="1D1C1D"/>
                </a:solidFill>
                <a:effectLst/>
                <a:latin typeface="Monaco"/>
              </a:rPr>
              <a:t>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pPr algn="l"/>
            <a:r>
              <a:rPr lang="en-US" b="0" i="0" dirty="0">
                <a:solidFill>
                  <a:srgbClr val="1D1C1D"/>
                </a:solidFill>
                <a:effectLst/>
                <a:latin typeface="Monaco"/>
              </a:rPr>
              <a:t>​</a:t>
            </a:r>
          </a:p>
          <a:p>
            <a:pPr algn="l"/>
            <a:r>
              <a:rPr lang="en-US" b="1" i="0" dirty="0">
                <a:solidFill>
                  <a:srgbClr val="1D1C1D"/>
                </a:solidFill>
                <a:effectLst/>
                <a:latin typeface="Monaco"/>
              </a:rPr>
              <a:t>##Danceability</a:t>
            </a:r>
          </a:p>
          <a:p>
            <a:pPr algn="l"/>
            <a:r>
              <a:rPr lang="en-US" b="0" i="0" dirty="0">
                <a:solidFill>
                  <a:srgbClr val="1D1C1D"/>
                </a:solidFill>
                <a:effectLst/>
                <a:latin typeface="Monaco"/>
              </a:rPr>
              <a:t>This is one that has stayed varied consistently over time, with less extreme popularity swings as we near the present day. One of primary reason’s for pop music’s existence has always been to get bodies to the dance floor, so it makes sense that this is a reliable variant. The sudden increase towards 2020 is somewhat surprising at first glance given international lockdown measures, but less so when one considers that many socially distanced listeners are/were very likely trying to make themselves feel as if are still at “the party” in some capacity.</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6</a:t>
            </a:fld>
            <a:endParaRPr lang="en-US"/>
          </a:p>
        </p:txBody>
      </p:sp>
    </p:spTree>
    <p:extLst>
      <p:ext uri="{BB962C8B-B14F-4D97-AF65-F5344CB8AC3E}">
        <p14:creationId xmlns:p14="http://schemas.microsoft.com/office/powerpoint/2010/main" val="367749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##Duration</a:t>
            </a:r>
          </a:p>
          <a:p>
            <a:pPr algn="l"/>
            <a:r>
              <a:rPr lang="en-US" b="0" i="0" dirty="0">
                <a:solidFill>
                  <a:srgbClr val="1D1C1D"/>
                </a:solidFill>
                <a:effectLst/>
                <a:latin typeface="Monaco"/>
              </a:rPr>
              <a:t>Like Danceability, this one has held steady over time. What was once dictated by a track’s ability to fit on a record or play on the radio between ad breaks has been solidified by the average listener’s attention span as well. It’s not unheard of for longer suite-style rock songs (</a:t>
            </a:r>
            <a:r>
              <a:rPr lang="en-US" b="0" i="1" dirty="0">
                <a:solidFill>
                  <a:srgbClr val="1D1C1D"/>
                </a:solidFill>
                <a:effectLst/>
                <a:latin typeface="Monaco"/>
              </a:rPr>
              <a:t>*Bohemian Rhapsody*</a:t>
            </a:r>
            <a:r>
              <a:rPr lang="en-US" b="0" i="0" dirty="0">
                <a:solidFill>
                  <a:srgbClr val="1D1C1D"/>
                </a:solidFill>
                <a:effectLst/>
                <a:latin typeface="Monaco"/>
              </a:rPr>
              <a:t> will never die) or extended dance remixes to find success, but the three-to-five minute pop song is virtually as old as the Music Industry and is not going anywhere.</a:t>
            </a:r>
          </a:p>
          <a:p>
            <a:pPr algn="l"/>
            <a:r>
              <a:rPr lang="en-US" b="0" i="0" dirty="0">
                <a:solidFill>
                  <a:srgbClr val="1D1C1D"/>
                </a:solidFill>
                <a:effectLst/>
                <a:latin typeface="Monaco"/>
              </a:rPr>
              <a:t>​</a:t>
            </a:r>
          </a:p>
          <a:p>
            <a:pPr algn="l"/>
            <a:r>
              <a:rPr lang="en-US" b="1" i="0" dirty="0">
                <a:solidFill>
                  <a:srgbClr val="1D1C1D"/>
                </a:solidFill>
                <a:effectLst/>
                <a:latin typeface="Monaco"/>
              </a:rPr>
              <a:t>##Energy</a:t>
            </a:r>
          </a:p>
          <a:p>
            <a:pPr algn="l"/>
            <a:r>
              <a:rPr lang="en-US" b="0" i="0" dirty="0">
                <a:solidFill>
                  <a:srgbClr val="1D1C1D"/>
                </a:solidFill>
                <a:effectLst/>
                <a:latin typeface="Monaco"/>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p>
          <a:p>
            <a:pPr algn="l"/>
            <a:r>
              <a:rPr lang="en-US" b="1" i="0" dirty="0">
                <a:solidFill>
                  <a:srgbClr val="1D1C1D"/>
                </a:solidFill>
                <a:effectLst/>
                <a:latin typeface="Monaco"/>
              </a:rPr>
              <a:t>​</a:t>
            </a:r>
          </a:p>
          <a:p>
            <a:pPr algn="l"/>
            <a:r>
              <a:rPr lang="en-US" b="1" i="0" dirty="0">
                <a:solidFill>
                  <a:srgbClr val="1D1C1D"/>
                </a:solidFill>
                <a:effectLst/>
                <a:latin typeface="Monaco"/>
              </a:rPr>
              <a:t>##Explicitness</a:t>
            </a:r>
          </a:p>
          <a:p>
            <a:pPr algn="l"/>
            <a:r>
              <a:rPr lang="en-US" b="0" i="0" dirty="0">
                <a:solidFill>
                  <a:srgbClr val="1D1C1D"/>
                </a:solidFill>
                <a:effectLst/>
                <a:latin typeface="Monaco"/>
              </a:rPr>
              <a:t>The popularity of explicit songs has increased over time as well. They used to be basically non-existent, but cultural standards (particularly around the late ‘60s) began to loosen in relation to what was allowed on disc. Where making a song that couldn’t be played on the radio was once a deal-breaker for many artists, the largely streaming-based nature of most music (and the perpetually near-impossible nature of actually getting a song on the radio) now makes the decision of how explicit a song should be less relevant to many artists. This gives them significantly more freedom.</a:t>
            </a:r>
          </a:p>
          <a:p>
            <a:pPr algn="l"/>
            <a:r>
              <a:rPr lang="en-US" b="0" i="0" dirty="0">
                <a:solidFill>
                  <a:srgbClr val="1D1C1D"/>
                </a:solidFill>
                <a:effectLst/>
                <a:latin typeface="Monaco"/>
              </a:rPr>
              <a:t>​</a:t>
            </a:r>
          </a:p>
          <a:p>
            <a:pPr algn="l"/>
            <a:r>
              <a:rPr lang="en-US" b="0" i="0" dirty="0">
                <a:solidFill>
                  <a:srgbClr val="1D1C1D"/>
                </a:solidFill>
                <a:effectLst/>
                <a:latin typeface="Monaco"/>
              </a:rPr>
              <a:t>And most listeners do not seem put off by the explicit nature of popular songs. Just like popular cable shows like </a:t>
            </a:r>
            <a:r>
              <a:rPr lang="en-US" b="0" i="1" dirty="0">
                <a:solidFill>
                  <a:srgbClr val="1D1C1D"/>
                </a:solidFill>
                <a:effectLst/>
                <a:latin typeface="Monaco"/>
              </a:rPr>
              <a:t>*The Sopranos*</a:t>
            </a:r>
            <a:r>
              <a:rPr lang="en-US" b="0" i="0" dirty="0">
                <a:solidFill>
                  <a:srgbClr val="1D1C1D"/>
                </a:solidFill>
                <a:effectLst/>
                <a:latin typeface="Monaco"/>
              </a:rPr>
              <a:t> and </a:t>
            </a:r>
            <a:r>
              <a:rPr lang="en-US" b="0" i="1" dirty="0">
                <a:solidFill>
                  <a:srgbClr val="1D1C1D"/>
                </a:solidFill>
                <a:effectLst/>
                <a:latin typeface="Monaco"/>
              </a:rPr>
              <a:t>*Game of Thrones*</a:t>
            </a:r>
            <a:r>
              <a:rPr lang="en-US" b="0" i="0" dirty="0">
                <a:solidFill>
                  <a:srgbClr val="1D1C1D"/>
                </a:solidFill>
                <a:effectLst/>
                <a:latin typeface="Monaco"/>
              </a:rPr>
              <a:t> offer viewers with “premium” content often more explicit than what they can see in movie theaters, occasional explicit words or themes can remind listeners that they are getting their money’s worth over the same handful of “clean edits” that make their way into popular radio rotation.</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7</a:t>
            </a:fld>
            <a:endParaRPr lang="en-US"/>
          </a:p>
        </p:txBody>
      </p:sp>
    </p:spTree>
    <p:extLst>
      <p:ext uri="{BB962C8B-B14F-4D97-AF65-F5344CB8AC3E}">
        <p14:creationId xmlns:p14="http://schemas.microsoft.com/office/powerpoint/2010/main" val="582708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8</a:t>
            </a:fld>
            <a:endParaRPr lang="en-US"/>
          </a:p>
        </p:txBody>
      </p:sp>
    </p:spTree>
    <p:extLst>
      <p:ext uri="{BB962C8B-B14F-4D97-AF65-F5344CB8AC3E}">
        <p14:creationId xmlns:p14="http://schemas.microsoft.com/office/powerpoint/2010/main" val="444601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solving along the way: </a:t>
            </a:r>
          </a:p>
          <a:p>
            <a:r>
              <a:rPr lang="en-US" dirty="0"/>
              <a:t>Our approach was to split up the work load and really dive into the material individually that they had chosen or been assigned.</a:t>
            </a:r>
          </a:p>
          <a:p>
            <a:r>
              <a:rPr lang="en-US" dirty="0"/>
              <a:t>When people got stuck we were able to come together as a team and look through to see if we needed to adjust code, attack the data in a different way, or change the question being asked to something plausible</a:t>
            </a:r>
          </a:p>
          <a:p>
            <a:r>
              <a:rPr lang="en-US" dirty="0"/>
              <a:t>By approaching problems this way we were able to leverage all of our strengths into a cohesive unit and kept progress moving</a:t>
            </a:r>
          </a:p>
          <a:p>
            <a:endParaRPr lang="en-US" dirty="0"/>
          </a:p>
          <a:p>
            <a:r>
              <a:rPr lang="en-US" b="1" dirty="0"/>
              <a:t>Expanded research possibilities</a:t>
            </a:r>
          </a:p>
          <a:p>
            <a:pPr marL="0" indent="0">
              <a:buFontTx/>
              <a:buNone/>
            </a:pPr>
            <a:r>
              <a:rPr lang="en-US" b="0" dirty="0"/>
              <a:t>Taking the time periods leading up to and immediately following major world events to see how music was altered</a:t>
            </a:r>
          </a:p>
          <a:p>
            <a:pPr marL="0" indent="0">
              <a:buFontTx/>
              <a:buNone/>
            </a:pPr>
            <a:r>
              <a:rPr lang="en-US" b="0" dirty="0"/>
              <a:t>Or doing the same thing but with specific influential artists </a:t>
            </a:r>
            <a:r>
              <a:rPr lang="en-US" b="0" dirty="0" err="1"/>
              <a:t>ie</a:t>
            </a:r>
            <a:r>
              <a:rPr lang="en-US" b="0" dirty="0"/>
              <a:t>.- </a:t>
            </a:r>
            <a:r>
              <a:rPr lang="en-US" b="0" dirty="0" err="1"/>
              <a:t>beatles</a:t>
            </a:r>
            <a:r>
              <a:rPr lang="en-US" b="0" dirty="0"/>
              <a:t>, NWA, Elvis, </a:t>
            </a:r>
          </a:p>
          <a:p>
            <a:pPr marL="0" indent="0">
              <a:buFontTx/>
              <a:buNone/>
            </a:pPr>
            <a:r>
              <a:rPr lang="en-US" b="0" dirty="0"/>
              <a:t>Take our approach from a decade by decade approach</a:t>
            </a:r>
          </a:p>
          <a:p>
            <a:pPr marL="0" indent="0">
              <a:buFontTx/>
              <a:buNone/>
            </a:pPr>
            <a:r>
              <a:rPr lang="en-US" b="0" dirty="0"/>
              <a:t>Assign value ranges for genres to consolidate the genre list that is present in this dataset</a:t>
            </a:r>
          </a:p>
          <a:p>
            <a:pPr marL="0" indent="0">
              <a:buFontTx/>
              <a:buNone/>
            </a:pPr>
            <a:endParaRPr lang="en-US" b="1" dirty="0"/>
          </a:p>
        </p:txBody>
      </p:sp>
      <p:sp>
        <p:nvSpPr>
          <p:cNvPr id="4" name="Slide Number Placeholder 3"/>
          <p:cNvSpPr>
            <a:spLocks noGrp="1"/>
          </p:cNvSpPr>
          <p:nvPr>
            <p:ph type="sldNum" sz="quarter" idx="5"/>
          </p:nvPr>
        </p:nvSpPr>
        <p:spPr/>
        <p:txBody>
          <a:bodyPr/>
          <a:lstStyle/>
          <a:p>
            <a:fld id="{3E3BB913-60C7-43E3-B2B5-53B86365DC39}" type="slidenum">
              <a:rPr lang="en-US" smtClean="0"/>
              <a:t>9</a:t>
            </a:fld>
            <a:endParaRPr lang="en-US"/>
          </a:p>
        </p:txBody>
      </p:sp>
    </p:spTree>
    <p:extLst>
      <p:ext uri="{BB962C8B-B14F-4D97-AF65-F5344CB8AC3E}">
        <p14:creationId xmlns:p14="http://schemas.microsoft.com/office/powerpoint/2010/main" val="4171389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10</a:t>
            </a:fld>
            <a:endParaRPr lang="en-US"/>
          </a:p>
        </p:txBody>
      </p:sp>
    </p:spTree>
    <p:extLst>
      <p:ext uri="{BB962C8B-B14F-4D97-AF65-F5344CB8AC3E}">
        <p14:creationId xmlns:p14="http://schemas.microsoft.com/office/powerpoint/2010/main" val="128706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4/3/2021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68224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5941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4/3/2021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91390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27095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030317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484752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86363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8814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29987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52363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4/3/2021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871884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4/3/2021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692797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0" r:id="rId6"/>
    <p:sldLayoutId id="2147483916" r:id="rId7"/>
    <p:sldLayoutId id="2147483917" r:id="rId8"/>
    <p:sldLayoutId id="2147483918" r:id="rId9"/>
    <p:sldLayoutId id="2147483919" r:id="rId10"/>
    <p:sldLayoutId id="2147483921" r:id="rId11"/>
  </p:sldLayoutIdLst>
  <p:transition>
    <p:wipe/>
  </p:transition>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Turn Up The Data</a:t>
            </a:r>
          </a:p>
        </p:txBody>
      </p:sp>
      <p:sp>
        <p:nvSpPr>
          <p:cNvPr id="3" name="Subtitle 2">
            <a:extLst>
              <a:ext uri="{FF2B5EF4-FFF2-40B4-BE49-F238E27FC236}">
                <a16:creationId xmlns:a16="http://schemas.microsoft.com/office/drawing/2014/main" id="{DF0CC6E1-B786-4808-B96B-DF525B68CCE7}"/>
              </a:ext>
            </a:extLst>
          </p:cNvPr>
          <p:cNvSpPr>
            <a:spLocks noGrp="1"/>
          </p:cNvSpPr>
          <p:nvPr>
            <p:ph type="subTitle" idx="1"/>
          </p:nvPr>
        </p:nvSpPr>
        <p:spPr>
          <a:xfrm>
            <a:off x="5315735" y="4646030"/>
            <a:ext cx="5916145" cy="1344868"/>
          </a:xfrm>
        </p:spPr>
        <p:txBody>
          <a:bodyPr anchor="t">
            <a:normAutofit/>
          </a:bodyPr>
          <a:lstStyle/>
          <a:p>
            <a:pPr algn="l"/>
            <a:r>
              <a:rPr lang="en-US" sz="2800" dirty="0"/>
              <a:t>Anna Chee, Daniel </a:t>
            </a:r>
            <a:r>
              <a:rPr lang="en-US" sz="2800" dirty="0" err="1"/>
              <a:t>Atuesta</a:t>
            </a:r>
            <a:r>
              <a:rPr lang="en-US" sz="2800" dirty="0"/>
              <a:t>, Dan Waehner, Domenic </a:t>
            </a:r>
            <a:r>
              <a:rPr lang="en-US" sz="2800" dirty="0" err="1"/>
              <a:t>Padulo</a:t>
            </a:r>
            <a:r>
              <a:rPr lang="en-US" sz="2800" dirty="0"/>
              <a:t>, Nabila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2"/>
          <a:srcRect l="54670" r="-1" b="-1"/>
          <a:stretch/>
        </p:blipFill>
        <p:spPr>
          <a:xfrm>
            <a:off x="10510" y="10"/>
            <a:ext cx="4657325" cy="6857990"/>
          </a:xfrm>
          <a:prstGeom prst="rect">
            <a:avLst/>
          </a:prstGeom>
        </p:spPr>
      </p:pic>
    </p:spTree>
    <p:extLst>
      <p:ext uri="{BB962C8B-B14F-4D97-AF65-F5344CB8AC3E}">
        <p14:creationId xmlns:p14="http://schemas.microsoft.com/office/powerpoint/2010/main" val="16365409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4685807" y="0"/>
            <a:ext cx="7495683" cy="6857999"/>
          </a:xfrm>
        </p:spPr>
        <p:txBody>
          <a:bodyPr anchor="ctr">
            <a:normAutofit/>
          </a:bodyPr>
          <a:lstStyle/>
          <a:p>
            <a:r>
              <a:rPr lang="en-US" sz="16000" dirty="0">
                <a:solidFill>
                  <a:schemeClr val="bg1"/>
                </a:solidFill>
              </a:rPr>
              <a:t>Q&amp;A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3"/>
          <a:srcRect l="54670" r="-1" b="-1"/>
          <a:stretch/>
        </p:blipFill>
        <p:spPr>
          <a:xfrm>
            <a:off x="10510" y="10"/>
            <a:ext cx="4657325" cy="6857990"/>
          </a:xfrm>
          <a:prstGeom prst="rect">
            <a:avLst/>
          </a:prstGeom>
        </p:spPr>
      </p:pic>
    </p:spTree>
    <p:extLst>
      <p:ext uri="{BB962C8B-B14F-4D97-AF65-F5344CB8AC3E}">
        <p14:creationId xmlns:p14="http://schemas.microsoft.com/office/powerpoint/2010/main" val="221172766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Background/Motivation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Project Goal</a:t>
            </a:r>
          </a:p>
          <a:p>
            <a:pPr marL="514350" indent="-514350">
              <a:buFont typeface="Wingdings" panose="05000000000000000000" pitchFamily="2" charset="2"/>
              <a:buChar char="Ø"/>
            </a:pPr>
            <a:r>
              <a:rPr lang="en-US" dirty="0"/>
              <a:t>Questions Asked</a:t>
            </a:r>
          </a:p>
          <a:p>
            <a:pPr marL="514350" indent="-514350">
              <a:buFont typeface="Wingdings" panose="05000000000000000000" pitchFamily="2" charset="2"/>
              <a:buChar char="Ø"/>
            </a:pPr>
            <a:r>
              <a:rPr lang="en-US" dirty="0"/>
              <a:t>Dataset</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05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Dataset Background</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Spotify Dataset (1920 – 2020)</a:t>
            </a:r>
          </a:p>
          <a:p>
            <a:pPr marL="514350" indent="-514350">
              <a:buFont typeface="Wingdings" panose="05000000000000000000" pitchFamily="2" charset="2"/>
              <a:buChar char="Ø"/>
            </a:pPr>
            <a:r>
              <a:rPr lang="en-US" dirty="0"/>
              <a:t>Numerical data</a:t>
            </a:r>
          </a:p>
          <a:p>
            <a:pPr marL="514350" indent="-514350">
              <a:buFont typeface="Wingdings" panose="05000000000000000000" pitchFamily="2" charset="2"/>
              <a:buChar char="Ø"/>
            </a:pPr>
            <a:r>
              <a:rPr lang="en-US" dirty="0"/>
              <a:t>Categorical data</a:t>
            </a:r>
          </a:p>
          <a:p>
            <a:pPr marL="514350" indent="-514350">
              <a:buFont typeface="Wingdings" panose="05000000000000000000" pitchFamily="2" charset="2"/>
              <a:buChar char="Ø"/>
            </a:pPr>
            <a:r>
              <a:rPr lang="en-US" dirty="0"/>
              <a:t>Questions asked</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617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Cleanup</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Sorting Process</a:t>
            </a:r>
          </a:p>
          <a:p>
            <a:pPr marL="514350" indent="-514350">
              <a:buFont typeface="Wingdings" panose="05000000000000000000" pitchFamily="2" charset="2"/>
              <a:buChar char="Ø"/>
            </a:pPr>
            <a:r>
              <a:rPr lang="en-US" dirty="0"/>
              <a:t>Insights along the way</a:t>
            </a:r>
          </a:p>
          <a:p>
            <a:pPr marL="514350" indent="-514350">
              <a:buFont typeface="Wingdings" panose="05000000000000000000" pitchFamily="2" charset="2"/>
              <a:buChar char="Ø"/>
            </a:pPr>
            <a:r>
              <a:rPr lang="en-US" dirty="0"/>
              <a:t>Problems arising</a:t>
            </a:r>
          </a:p>
          <a:p>
            <a:pPr marL="514350" indent="-514350">
              <a:buFont typeface="Wingdings" panose="05000000000000000000" pitchFamily="2" charset="2"/>
              <a:buChar char="Ø"/>
            </a:pPr>
            <a:r>
              <a:rPr lang="en-US" dirty="0"/>
              <a:t>Consolidating &amp; revising questions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7465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Our base </a:t>
            </a:r>
            <a:r>
              <a:rPr lang="en-US" sz="5400" dirty="0" err="1"/>
              <a:t>dataframe</a:t>
            </a:r>
            <a:endParaRPr lang="en-US" sz="5400" dirty="0"/>
          </a:p>
        </p:txBody>
      </p:sp>
      <p:pic>
        <p:nvPicPr>
          <p:cNvPr id="5" name="Content Placeholder 4">
            <a:extLst>
              <a:ext uri="{FF2B5EF4-FFF2-40B4-BE49-F238E27FC236}">
                <a16:creationId xmlns:a16="http://schemas.microsoft.com/office/drawing/2014/main" id="{F2563ABE-E41A-46D9-97CC-35C431BDCF27}"/>
              </a:ext>
            </a:extLst>
          </p:cNvPr>
          <p:cNvPicPr>
            <a:picLocks noGrp="1" noChangeAspect="1"/>
          </p:cNvPicPr>
          <p:nvPr>
            <p:ph idx="1"/>
          </p:nvPr>
        </p:nvPicPr>
        <p:blipFill>
          <a:blip r:embed="rId3"/>
          <a:stretch>
            <a:fillRect/>
          </a:stretch>
        </p:blipFill>
        <p:spPr>
          <a:xfrm>
            <a:off x="545432" y="2637640"/>
            <a:ext cx="11035495" cy="3474401"/>
          </a:xfrm>
        </p:spPr>
      </p:pic>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923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Analysis</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Tempo</a:t>
            </a:r>
          </a:p>
          <a:p>
            <a:pPr marL="457200" indent="-457200">
              <a:buFont typeface="Wingdings" panose="05000000000000000000" pitchFamily="2" charset="2"/>
              <a:buChar char="Ø"/>
            </a:pPr>
            <a:r>
              <a:rPr lang="en-US" dirty="0" err="1"/>
              <a:t>Accousticness</a:t>
            </a:r>
            <a:endParaRPr lang="en-US" dirty="0"/>
          </a:p>
          <a:p>
            <a:pPr marL="457200" indent="-457200">
              <a:buFont typeface="Wingdings" panose="05000000000000000000" pitchFamily="2" charset="2"/>
              <a:buChar char="Ø"/>
            </a:pPr>
            <a:r>
              <a:rPr lang="en-US" dirty="0"/>
              <a:t>Danceability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3132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Analysis</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Duration</a:t>
            </a:r>
          </a:p>
          <a:p>
            <a:pPr marL="457200" indent="-457200">
              <a:buFont typeface="Wingdings" panose="05000000000000000000" pitchFamily="2" charset="2"/>
              <a:buChar char="Ø"/>
            </a:pPr>
            <a:r>
              <a:rPr lang="en-US" dirty="0"/>
              <a:t>Energy</a:t>
            </a:r>
          </a:p>
          <a:p>
            <a:pPr marL="457200" indent="-457200">
              <a:buFont typeface="Wingdings" panose="05000000000000000000" pitchFamily="2" charset="2"/>
              <a:buChar char="Ø"/>
            </a:pPr>
            <a:r>
              <a:rPr lang="en-US" dirty="0"/>
              <a:t>Explicitness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02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Discussion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55673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Post Mortem</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Problem solving along the way</a:t>
            </a:r>
          </a:p>
          <a:p>
            <a:pPr marL="457200" indent="-457200">
              <a:buFont typeface="Wingdings" panose="05000000000000000000" pitchFamily="2" charset="2"/>
              <a:buChar char="Ø"/>
            </a:pPr>
            <a:r>
              <a:rPr lang="en-US" dirty="0"/>
              <a:t>Expanded research possibilities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41458"/>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161</TotalTime>
  <Words>1194</Words>
  <Application>Microsoft Office PowerPoint</Application>
  <PresentationFormat>Widescreen</PresentationFormat>
  <Paragraphs>94</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Demi Cond</vt:lpstr>
      <vt:lpstr>Franklin Gothic Medium</vt:lpstr>
      <vt:lpstr>Monaco</vt:lpstr>
      <vt:lpstr>Wingdings</vt:lpstr>
      <vt:lpstr>JuxtaposeVTI</vt:lpstr>
      <vt:lpstr>Turn Up The Data</vt:lpstr>
      <vt:lpstr>Background/Motivation</vt:lpstr>
      <vt:lpstr>Dataset Background</vt:lpstr>
      <vt:lpstr>Data Cleanup</vt:lpstr>
      <vt:lpstr>Our base dataframe</vt:lpstr>
      <vt:lpstr>Data Analysis</vt:lpstr>
      <vt:lpstr>Data Analysis</vt:lpstr>
      <vt:lpstr>Discussion</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Dan Waehner</cp:lastModifiedBy>
  <cp:revision>21</cp:revision>
  <dcterms:created xsi:type="dcterms:W3CDTF">2021-04-03T15:18:56Z</dcterms:created>
  <dcterms:modified xsi:type="dcterms:W3CDTF">2021-04-03T18:28:06Z</dcterms:modified>
</cp:coreProperties>
</file>