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8" r:id="rId2"/>
    <p:sldId id="259" r:id="rId3"/>
    <p:sldId id="260" r:id="rId4"/>
    <p:sldId id="270" r:id="rId5"/>
    <p:sldId id="261" r:id="rId6"/>
    <p:sldId id="262" r:id="rId7"/>
    <p:sldId id="263" r:id="rId8"/>
    <p:sldId id="264" r:id="rId9"/>
    <p:sldId id="265" r:id="rId10"/>
    <p:sldId id="266" r:id="rId11"/>
    <p:sldId id="267" r:id="rId12"/>
    <p:sldId id="268"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85714" autoAdjust="0"/>
  </p:normalViewPr>
  <p:slideViewPr>
    <p:cSldViewPr snapToGrid="0">
      <p:cViewPr varScale="1">
        <p:scale>
          <a:sx n="97" d="100"/>
          <a:sy n="97" d="100"/>
        </p:scale>
        <p:origin x="21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478963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Data requirements</a:t>
            </a:r>
          </a:p>
          <a:p>
            <a:pPr marL="171450" indent="-171450">
              <a:buFont typeface="Arial" panose="020B0604020202020204" pitchFamily="34" charset="0"/>
              <a:buChar char="•"/>
            </a:pPr>
            <a:r>
              <a:rPr lang="en-US" dirty="0"/>
              <a:t>Data collection</a:t>
            </a:r>
          </a:p>
          <a:p>
            <a:pPr marL="171450" indent="-171450">
              <a:buFont typeface="Arial" panose="020B0604020202020204" pitchFamily="34" charset="0"/>
              <a:buChar char="•"/>
            </a:pPr>
            <a:r>
              <a:rPr lang="en-US" dirty="0"/>
              <a:t>Data processing</a:t>
            </a:r>
          </a:p>
          <a:p>
            <a:pPr marL="171450" indent="-171450">
              <a:buFont typeface="Arial" panose="020B0604020202020204" pitchFamily="34" charset="0"/>
              <a:buChar char="•"/>
            </a:pPr>
            <a:r>
              <a:rPr lang="en-US" dirty="0"/>
              <a:t>Data cleaning</a:t>
            </a:r>
          </a:p>
          <a:p>
            <a:pPr marL="171450" indent="-171450">
              <a:buFont typeface="Arial" panose="020B0604020202020204" pitchFamily="34" charset="0"/>
              <a:buChar char="•"/>
            </a:pPr>
            <a:r>
              <a:rPr lang="en-US" dirty="0"/>
              <a:t>Exploratory data analysis</a:t>
            </a:r>
          </a:p>
          <a:p>
            <a:pPr marL="171450" indent="-171450">
              <a:buFont typeface="Arial" panose="020B0604020202020204" pitchFamily="34" charset="0"/>
              <a:buChar char="•"/>
            </a:pPr>
            <a:r>
              <a:rPr lang="en-US" dirty="0"/>
              <a:t>Modeling and algorithms</a:t>
            </a:r>
          </a:p>
          <a:p>
            <a:pPr marL="171450" indent="-171450">
              <a:buFont typeface="Arial" panose="020B0604020202020204" pitchFamily="34" charset="0"/>
              <a:buChar char="•"/>
            </a:pPr>
            <a:r>
              <a:rPr lang="en-US" dirty="0"/>
              <a:t>Data product</a:t>
            </a:r>
          </a:p>
          <a:p>
            <a:pPr marL="171450" indent="-171450">
              <a:buFont typeface="Arial" panose="020B0604020202020204" pitchFamily="34" charset="0"/>
              <a:buChar char="•"/>
            </a:pPr>
            <a:r>
              <a:rPr lang="en-US" dirty="0"/>
              <a:t>Communication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5192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Data requirements</a:t>
            </a:r>
          </a:p>
          <a:p>
            <a:pPr marL="171450" indent="-171450">
              <a:buFont typeface="Arial" panose="020B0604020202020204" pitchFamily="34" charset="0"/>
              <a:buChar char="•"/>
            </a:pPr>
            <a:r>
              <a:rPr lang="en-US" dirty="0"/>
              <a:t>Data collection</a:t>
            </a:r>
          </a:p>
          <a:p>
            <a:pPr marL="171450" indent="-171450">
              <a:buFont typeface="Arial" panose="020B0604020202020204" pitchFamily="34" charset="0"/>
              <a:buChar char="•"/>
            </a:pPr>
            <a:r>
              <a:rPr lang="en-US" dirty="0"/>
              <a:t>Data processing</a:t>
            </a:r>
          </a:p>
          <a:p>
            <a:pPr marL="171450" indent="-171450">
              <a:buFont typeface="Arial" panose="020B0604020202020204" pitchFamily="34" charset="0"/>
              <a:buChar char="•"/>
            </a:pPr>
            <a:r>
              <a:rPr lang="en-US" dirty="0"/>
              <a:t>Data cleaning</a:t>
            </a:r>
          </a:p>
          <a:p>
            <a:pPr marL="171450" indent="-171450">
              <a:buFont typeface="Arial" panose="020B0604020202020204" pitchFamily="34" charset="0"/>
              <a:buChar char="•"/>
            </a:pPr>
            <a:r>
              <a:rPr lang="en-US" dirty="0"/>
              <a:t>Exploratory data analysis</a:t>
            </a:r>
          </a:p>
          <a:p>
            <a:pPr marL="171450" indent="-171450">
              <a:buFont typeface="Arial" panose="020B0604020202020204" pitchFamily="34" charset="0"/>
              <a:buChar char="•"/>
            </a:pPr>
            <a:r>
              <a:rPr lang="en-US" dirty="0"/>
              <a:t>Modeling and algorithms</a:t>
            </a:r>
          </a:p>
          <a:p>
            <a:pPr marL="171450" indent="-171450">
              <a:buFont typeface="Arial" panose="020B0604020202020204" pitchFamily="34" charset="0"/>
              <a:buChar char="•"/>
            </a:pPr>
            <a:r>
              <a:rPr lang="en-US" dirty="0"/>
              <a:t>Data product</a:t>
            </a:r>
          </a:p>
          <a:p>
            <a:pPr marL="171450" indent="-171450">
              <a:buFont typeface="Arial" panose="020B0604020202020204" pitchFamily="34" charset="0"/>
              <a:buChar char="•"/>
            </a:pPr>
            <a:r>
              <a:rPr lang="en-US" dirty="0"/>
              <a:t>Communication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266797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Confusing fact and opinion</a:t>
            </a:r>
          </a:p>
          <a:p>
            <a:pPr marL="171450" indent="-171450">
              <a:buFont typeface="Arial" panose="020B0604020202020204" pitchFamily="34" charset="0"/>
              <a:buChar char="•"/>
            </a:pPr>
            <a:r>
              <a:rPr lang="en-US" dirty="0"/>
              <a:t>Cognitive biases</a:t>
            </a:r>
          </a:p>
          <a:p>
            <a:pPr marL="171450" indent="-171450">
              <a:buFont typeface="Arial" panose="020B0604020202020204" pitchFamily="34" charset="0"/>
              <a:buChar char="•"/>
            </a:pPr>
            <a:r>
              <a:rPr lang="en-US" dirty="0"/>
              <a:t>Innumeracy</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671081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Smart buildings</a:t>
            </a:r>
          </a:p>
          <a:p>
            <a:pPr marL="171450" indent="-171450">
              <a:buFont typeface="Arial" panose="020B0604020202020204" pitchFamily="34" charset="0"/>
              <a:buChar char="•"/>
            </a:pPr>
            <a:r>
              <a:rPr lang="en-US" dirty="0"/>
              <a:t>Analytics and business intelligence</a:t>
            </a:r>
          </a:p>
          <a:p>
            <a:pPr marL="171450" indent="-171450">
              <a:buFont typeface="Arial" panose="020B0604020202020204" pitchFamily="34" charset="0"/>
              <a:buChar char="•"/>
            </a:pPr>
            <a:r>
              <a:rPr lang="en-US" dirty="0"/>
              <a:t>Education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1970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Initial data analysis</a:t>
            </a:r>
          </a:p>
          <a:p>
            <a:pPr marL="171450" indent="-171450">
              <a:buFont typeface="Arial" panose="020B0604020202020204" pitchFamily="34" charset="0"/>
              <a:buChar char="•"/>
            </a:pPr>
            <a:r>
              <a:rPr lang="en-US" dirty="0"/>
              <a:t>Main data analysis</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090237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8/10/24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8/10/24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8/10/24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2323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r>
              <a:rPr lang="en-US" sz="5400">
                <a:solidFill>
                  <a:schemeClr val="tx2"/>
                </a:solidFill>
              </a:rPr>
              <a:t>Data Analysis</a:t>
            </a:r>
          </a:p>
        </p:txBody>
      </p:sp>
      <p:sp>
        <p:nvSpPr>
          <p:cNvPr id="3" name="Content Placeholder 2"/>
          <p:cNvSpPr>
            <a:spLocks noGrp="1"/>
          </p:cNvSpPr>
          <p:nvPr>
            <p:ph type="subTitle" idx="1"/>
          </p:nvPr>
        </p:nvSpPr>
        <p:spPr>
          <a:xfrm>
            <a:off x="8129871" y="1552397"/>
            <a:ext cx="3610575" cy="3654082"/>
          </a:xfrm>
        </p:spPr>
        <p:txBody>
          <a:bodyPr anchor="ctr">
            <a:normAutofit/>
          </a:bodyPr>
          <a:lstStyle/>
          <a:p>
            <a:r>
              <a:rPr lang="en-US" sz="3600" dirty="0">
                <a:solidFill>
                  <a:srgbClr val="0E0E0E"/>
                </a:solidFill>
                <a:effectLst/>
                <a:latin typeface=".SF NS"/>
              </a:rPr>
              <a:t>An Exploratory Data Analysis and Hypothesis Testing</a:t>
            </a:r>
          </a:p>
          <a:p>
            <a:endParaRPr sz="32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01993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2000" b="1" dirty="0">
                <a:solidFill>
                  <a:srgbClr val="0E0E0E"/>
                </a:solidFill>
                <a:effectLst/>
                <a:latin typeface=".SF NS"/>
              </a:rPr>
              <a:t>Hypothesis Testing</a:t>
            </a:r>
            <a:br>
              <a:rPr lang="en-US" sz="2000" dirty="0">
                <a:solidFill>
                  <a:srgbClr val="0E0E0E"/>
                </a:solidFill>
                <a:effectLst/>
                <a:latin typeface=".SF NS"/>
              </a:rPr>
            </a:br>
            <a:endParaRPr lang="en-US" sz="3200" dirty="0">
              <a:solidFill>
                <a:srgbClr val="FFFFFF"/>
              </a:solidFill>
            </a:endParaRPr>
          </a:p>
        </p:txBody>
      </p:sp>
      <p:sp>
        <p:nvSpPr>
          <p:cNvPr id="3" name="Content Placeholder 2"/>
          <p:cNvSpPr>
            <a:spLocks noGrp="1"/>
          </p:cNvSpPr>
          <p:nvPr>
            <p:ph idx="1"/>
          </p:nvPr>
        </p:nvSpPr>
        <p:spPr>
          <a:xfrm>
            <a:off x="4775416" y="199293"/>
            <a:ext cx="7353841" cy="1559169"/>
          </a:xfrm>
        </p:spPr>
        <p:txBody>
          <a:bodyPr anchor="ctr">
            <a:normAutofit fontScale="47500" lnSpcReduction="20000"/>
          </a:bodyPr>
          <a:lstStyle/>
          <a:p>
            <a:r>
              <a:rPr lang="en-US" dirty="0">
                <a:solidFill>
                  <a:srgbClr val="0E0E0E"/>
                </a:solidFill>
                <a:effectLst/>
                <a:latin typeface=".SF NS"/>
              </a:rPr>
              <a:t>• </a:t>
            </a:r>
            <a:r>
              <a:rPr lang="en-US" b="1" dirty="0">
                <a:solidFill>
                  <a:srgbClr val="0E0E0E"/>
                </a:solidFill>
                <a:effectLst/>
                <a:latin typeface=".SF NS"/>
              </a:rPr>
              <a:t>Formulation of Hypothesis</a:t>
            </a:r>
            <a:r>
              <a:rPr lang="en-US" dirty="0">
                <a:solidFill>
                  <a:srgbClr val="0E0E0E"/>
                </a:solidFill>
                <a:effectLst/>
                <a:latin typeface=".SF NS"/>
              </a:rPr>
              <a:t>:</a:t>
            </a:r>
          </a:p>
          <a:p>
            <a:r>
              <a:rPr lang="en-US" dirty="0">
                <a:solidFill>
                  <a:srgbClr val="0E0E0E"/>
                </a:solidFill>
                <a:effectLst/>
                <a:latin typeface=".SF NS"/>
              </a:rPr>
              <a:t>• Null Hypothesis (H0): There is no significant relationship between the selected medical features and heart disease.</a:t>
            </a:r>
          </a:p>
          <a:p>
            <a:r>
              <a:rPr lang="en-US" dirty="0">
                <a:solidFill>
                  <a:srgbClr val="0E0E0E"/>
                </a:solidFill>
                <a:effectLst/>
                <a:latin typeface=".SF NS"/>
              </a:rPr>
              <a:t>• Alternative Hypothesis (H1): There is a significant relationship between the selected medical features and heart disease.</a:t>
            </a:r>
          </a:p>
          <a:p>
            <a:r>
              <a:rPr lang="en-US" dirty="0">
                <a:solidFill>
                  <a:srgbClr val="0E0E0E"/>
                </a:solidFill>
                <a:effectLst/>
                <a:latin typeface=".SF NS"/>
              </a:rPr>
              <a:t>• </a:t>
            </a:r>
            <a:r>
              <a:rPr lang="en-US" b="1" dirty="0">
                <a:solidFill>
                  <a:srgbClr val="0E0E0E"/>
                </a:solidFill>
                <a:effectLst/>
                <a:latin typeface=".SF NS"/>
              </a:rPr>
              <a:t>Statistical Tests Used</a:t>
            </a:r>
            <a:r>
              <a:rPr lang="en-US" dirty="0">
                <a:solidFill>
                  <a:srgbClr val="0E0E0E"/>
                </a:solidFill>
                <a:effectLst/>
                <a:latin typeface=".SF NS"/>
              </a:rPr>
              <a:t>:</a:t>
            </a:r>
          </a:p>
          <a:p>
            <a:r>
              <a:rPr lang="en-US" dirty="0">
                <a:solidFill>
                  <a:srgbClr val="0E0E0E"/>
                </a:solidFill>
                <a:effectLst/>
                <a:latin typeface=".SF NS"/>
              </a:rPr>
              <a:t>• T-test,</a:t>
            </a:r>
          </a:p>
          <a:p>
            <a:r>
              <a:rPr lang="en-US" dirty="0">
                <a:solidFill>
                  <a:srgbClr val="0E0E0E"/>
                </a:solidFill>
                <a:effectLst/>
                <a:latin typeface=".SF NS"/>
              </a:rPr>
              <a:t>• </a:t>
            </a:r>
            <a:r>
              <a:rPr lang="en-US" b="1" dirty="0">
                <a:solidFill>
                  <a:srgbClr val="0E0E0E"/>
                </a:solidFill>
                <a:effectLst/>
                <a:latin typeface=".SF NS"/>
              </a:rPr>
              <a:t>Results</a:t>
            </a:r>
            <a:r>
              <a:rPr lang="en-US" dirty="0">
                <a:solidFill>
                  <a:srgbClr val="0E0E0E"/>
                </a:solidFill>
                <a:effectLst/>
                <a:latin typeface=".SF NS"/>
              </a:rPr>
              <a:t>:</a:t>
            </a:r>
          </a:p>
          <a:p>
            <a:r>
              <a:rPr lang="en-US" dirty="0">
                <a:solidFill>
                  <a:srgbClr val="0E0E0E"/>
                </a:solidFill>
                <a:effectLst/>
                <a:latin typeface=".SF NS"/>
              </a:rPr>
              <a:t>• Discuss p-values and whether you reject or fail to reject the null hypothesis.</a:t>
            </a:r>
          </a:p>
          <a:p>
            <a:endParaRPr lang="en-US" dirty="0"/>
          </a:p>
        </p:txBody>
      </p:sp>
      <p:sp>
        <p:nvSpPr>
          <p:cNvPr id="7" name="TextBox 6">
            <a:extLst>
              <a:ext uri="{FF2B5EF4-FFF2-40B4-BE49-F238E27FC236}">
                <a16:creationId xmlns:a16="http://schemas.microsoft.com/office/drawing/2014/main" id="{0FFB0748-8FC0-2003-6DD8-CE38CBADFE1B}"/>
              </a:ext>
            </a:extLst>
          </p:cNvPr>
          <p:cNvSpPr txBox="1"/>
          <p:nvPr/>
        </p:nvSpPr>
        <p:spPr>
          <a:xfrm>
            <a:off x="4697482" y="1582614"/>
            <a:ext cx="7494518" cy="5078313"/>
          </a:xfrm>
          <a:prstGeom prst="rect">
            <a:avLst/>
          </a:prstGeom>
          <a:noFill/>
        </p:spPr>
        <p:txBody>
          <a:bodyPr wrap="square">
            <a:spAutoFit/>
          </a:bodyPr>
          <a:lstStyle/>
          <a:p>
            <a:r>
              <a:rPr lang="en-US" b="1" dirty="0">
                <a:solidFill>
                  <a:srgbClr val="0E0E0E"/>
                </a:solidFill>
                <a:effectLst/>
                <a:latin typeface=".SF NS"/>
              </a:rPr>
              <a:t>Interpretation of Results:</a:t>
            </a:r>
            <a:endParaRPr lang="en-US" dirty="0">
              <a:solidFill>
                <a:srgbClr val="0E0E0E"/>
              </a:solidFill>
              <a:effectLst/>
              <a:latin typeface=".SF NS"/>
            </a:endParaRP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Statistical Significance:</a:t>
            </a:r>
            <a:endParaRPr lang="en-US" dirty="0">
              <a:solidFill>
                <a:srgbClr val="0E0E0E"/>
              </a:solidFill>
              <a:effectLst/>
              <a:latin typeface=".SF NS"/>
            </a:endParaRPr>
          </a:p>
          <a:p>
            <a:r>
              <a:rPr lang="en-US" dirty="0">
                <a:solidFill>
                  <a:srgbClr val="0E0E0E"/>
                </a:solidFill>
                <a:effectLst/>
                <a:latin typeface=".SF NS"/>
              </a:rPr>
              <a:t>• The p-value is much lower than the commonly used threshold of 0.05, indicating strong evidence against the null hypothesis. This means that the difference observed in your sample data is highly unlikely to have occurred by chance.</a:t>
            </a:r>
          </a:p>
          <a:p>
            <a:r>
              <a:rPr lang="en-US" dirty="0">
                <a:solidFill>
                  <a:srgbClr val="0E0E0E"/>
                </a:solidFill>
                <a:effectLst/>
                <a:latin typeface=".SF NS"/>
              </a:rPr>
              <a:t>• </a:t>
            </a:r>
            <a:r>
              <a:rPr lang="en-US" b="1" dirty="0">
                <a:solidFill>
                  <a:srgbClr val="0E0E0E"/>
                </a:solidFill>
                <a:effectLst/>
                <a:latin typeface=".SF NS"/>
              </a:rPr>
              <a:t>Conclusion:</a:t>
            </a:r>
            <a:endParaRPr lang="en-US" dirty="0">
              <a:solidFill>
                <a:srgbClr val="0E0E0E"/>
              </a:solidFill>
              <a:effectLst/>
              <a:latin typeface=".SF NS"/>
            </a:endParaRPr>
          </a:p>
          <a:p>
            <a:r>
              <a:rPr lang="en-US" dirty="0">
                <a:solidFill>
                  <a:srgbClr val="0E0E0E"/>
                </a:solidFill>
                <a:effectLst/>
                <a:latin typeface=".SF NS"/>
              </a:rPr>
              <a:t>• Given this T-statistic and p-value, you would reject the null hypothesis. In the context of your analysis, this could mean that the variable you tested (which the T-statistic pertains to) has a statistically significant effect on the outcome variable, such as the presence or absence of heart disease.</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This result suggests a meaningful relationship between the tested variable and the outcome, warranting further investigation or consideration in any predictive models you may develop.</a:t>
            </a:r>
          </a:p>
        </p:txBody>
      </p:sp>
    </p:spTree>
    <p:extLst>
      <p:ext uri="{BB962C8B-B14F-4D97-AF65-F5344CB8AC3E}">
        <p14:creationId xmlns:p14="http://schemas.microsoft.com/office/powerpoint/2010/main" val="129209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2000" b="1" dirty="0">
                <a:solidFill>
                  <a:srgbClr val="0E0E0E"/>
                </a:solidFill>
                <a:effectLst/>
                <a:latin typeface=".SF NS"/>
              </a:rPr>
              <a:t>What Was Missed in Analysis</a:t>
            </a:r>
            <a:br>
              <a:rPr lang="en-US" sz="2000" dirty="0">
                <a:solidFill>
                  <a:srgbClr val="0E0E0E"/>
                </a:solidFill>
                <a:effectLst/>
                <a:latin typeface=".SF NS"/>
              </a:rPr>
            </a:br>
            <a:endParaRPr lang="en-US" sz="3200" dirty="0">
              <a:solidFill>
                <a:srgbClr val="FFFFFF"/>
              </a:solidFill>
            </a:endParaRP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solidFill>
                  <a:srgbClr val="0E0E0E"/>
                </a:solidFill>
                <a:effectLst/>
                <a:latin typeface=".SF NS"/>
              </a:rPr>
              <a:t>• </a:t>
            </a:r>
            <a:r>
              <a:rPr lang="en-US" b="1" dirty="0">
                <a:solidFill>
                  <a:srgbClr val="0E0E0E"/>
                </a:solidFill>
                <a:effectLst/>
                <a:latin typeface=".SF NS"/>
              </a:rPr>
              <a:t>Missed Opportunities</a:t>
            </a:r>
            <a:r>
              <a:rPr lang="en-US" dirty="0">
                <a:solidFill>
                  <a:srgbClr val="0E0E0E"/>
                </a:solidFill>
                <a:effectLst/>
                <a:latin typeface=".SF NS"/>
              </a:rPr>
              <a:t>:</a:t>
            </a:r>
          </a:p>
          <a:p>
            <a:r>
              <a:rPr lang="en-US" dirty="0">
                <a:solidFill>
                  <a:srgbClr val="0E0E0E"/>
                </a:solidFill>
                <a:effectLst/>
                <a:latin typeface=".SF NS"/>
              </a:rPr>
              <a:t>• Lack of interaction terms between variables.</a:t>
            </a:r>
          </a:p>
          <a:p>
            <a:r>
              <a:rPr lang="en-US" dirty="0">
                <a:solidFill>
                  <a:srgbClr val="0E0E0E"/>
                </a:solidFill>
                <a:effectLst/>
                <a:latin typeface=".SF NS"/>
              </a:rPr>
              <a:t>• Potential non-linear relationships not explored.</a:t>
            </a:r>
          </a:p>
          <a:p>
            <a:r>
              <a:rPr lang="en-US" dirty="0">
                <a:solidFill>
                  <a:srgbClr val="0E0E0E"/>
                </a:solidFill>
                <a:effectLst/>
                <a:latin typeface=".SF NS"/>
              </a:rPr>
              <a:t>• </a:t>
            </a:r>
            <a:r>
              <a:rPr lang="en-US" b="1" dirty="0">
                <a:solidFill>
                  <a:srgbClr val="0E0E0E"/>
                </a:solidFill>
                <a:effectLst/>
                <a:latin typeface=".SF NS"/>
              </a:rPr>
              <a:t>Data Limitation</a:t>
            </a:r>
            <a:r>
              <a:rPr lang="en-US" dirty="0">
                <a:solidFill>
                  <a:srgbClr val="0E0E0E"/>
                </a:solidFill>
                <a:effectLst/>
                <a:latin typeface=".SF NS"/>
              </a:rPr>
              <a:t>:</a:t>
            </a:r>
          </a:p>
          <a:p>
            <a:r>
              <a:rPr lang="en-US" dirty="0">
                <a:solidFill>
                  <a:srgbClr val="0E0E0E"/>
                </a:solidFill>
                <a:effectLst/>
                <a:latin typeface=".SF NS"/>
              </a:rPr>
              <a:t>• Any unconsidered variables that could have been impactful.</a:t>
            </a:r>
          </a:p>
          <a:p>
            <a:endParaRPr dirty="0"/>
          </a:p>
        </p:txBody>
      </p:sp>
    </p:spTree>
    <p:extLst>
      <p:ext uri="{BB962C8B-B14F-4D97-AF65-F5344CB8AC3E}">
        <p14:creationId xmlns:p14="http://schemas.microsoft.com/office/powerpoint/2010/main" val="28962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b="1" dirty="0">
                <a:solidFill>
                  <a:srgbClr val="0E0E0E"/>
                </a:solidFill>
                <a:effectLst/>
                <a:latin typeface=".SF NS"/>
              </a:rPr>
              <a:t>Challenges and Assumptions</a:t>
            </a:r>
            <a:br>
              <a:rPr lang="en-US" sz="3200" dirty="0">
                <a:solidFill>
                  <a:srgbClr val="0E0E0E"/>
                </a:solidFill>
                <a:effectLst/>
                <a:latin typeface=".SF NS"/>
              </a:rPr>
            </a:br>
            <a:endParaRPr lang="en-US" sz="3000" dirty="0">
              <a:solidFill>
                <a:srgbClr val="FFFFFF"/>
              </a:solidFill>
            </a:endParaRPr>
          </a:p>
        </p:txBody>
      </p:sp>
      <p:sp>
        <p:nvSpPr>
          <p:cNvPr id="3" name="Content Placeholder 2"/>
          <p:cNvSpPr>
            <a:spLocks noGrp="1"/>
          </p:cNvSpPr>
          <p:nvPr>
            <p:ph idx="1"/>
          </p:nvPr>
        </p:nvSpPr>
        <p:spPr>
          <a:xfrm>
            <a:off x="5155905" y="1113764"/>
            <a:ext cx="6108179" cy="4624327"/>
          </a:xfrm>
        </p:spPr>
        <p:txBody>
          <a:bodyPr anchor="ctr">
            <a:normAutofit/>
          </a:bodyPr>
          <a:lstStyle/>
          <a:p>
            <a:pPr marL="0" indent="0">
              <a:buNone/>
            </a:pPr>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Challenges</a:t>
            </a:r>
            <a:r>
              <a:rPr lang="en-US" dirty="0">
                <a:solidFill>
                  <a:srgbClr val="0E0E0E"/>
                </a:solidFill>
                <a:effectLst/>
                <a:latin typeface=".SF NS"/>
              </a:rPr>
              <a:t>:</a:t>
            </a:r>
          </a:p>
          <a:p>
            <a:r>
              <a:rPr lang="en-US" dirty="0">
                <a:solidFill>
                  <a:srgbClr val="0E0E0E"/>
                </a:solidFill>
                <a:effectLst/>
                <a:latin typeface=".SF NS"/>
              </a:rPr>
              <a:t>• Balancing complexity with interpretability.</a:t>
            </a:r>
          </a:p>
          <a:p>
            <a:r>
              <a:rPr lang="en-US" dirty="0">
                <a:solidFill>
                  <a:srgbClr val="0E0E0E"/>
                </a:solidFill>
                <a:effectLst/>
                <a:latin typeface=".SF NS"/>
              </a:rPr>
              <a:t>• Managing high correlation among features (multicollinearity).</a:t>
            </a:r>
          </a:p>
          <a:p>
            <a:r>
              <a:rPr lang="en-US" dirty="0">
                <a:solidFill>
                  <a:srgbClr val="0E0E0E"/>
                </a:solidFill>
                <a:effectLst/>
                <a:latin typeface=".SF NS"/>
              </a:rPr>
              <a:t>• </a:t>
            </a:r>
            <a:r>
              <a:rPr lang="en-US" b="1" dirty="0">
                <a:solidFill>
                  <a:srgbClr val="0E0E0E"/>
                </a:solidFill>
                <a:effectLst/>
                <a:latin typeface=".SF NS"/>
              </a:rPr>
              <a:t>Assumptions</a:t>
            </a:r>
            <a:r>
              <a:rPr lang="en-US" dirty="0">
                <a:solidFill>
                  <a:srgbClr val="0E0E0E"/>
                </a:solidFill>
                <a:effectLst/>
                <a:latin typeface=".SF NS"/>
              </a:rPr>
              <a:t>:</a:t>
            </a:r>
          </a:p>
          <a:p>
            <a:r>
              <a:rPr lang="en-US" dirty="0">
                <a:solidFill>
                  <a:srgbClr val="0E0E0E"/>
                </a:solidFill>
                <a:effectLst/>
                <a:latin typeface=".SF NS"/>
              </a:rPr>
              <a:t>• Assumed linearity and normality in certain variables.</a:t>
            </a:r>
          </a:p>
          <a:p>
            <a:endParaRPr dirty="0"/>
          </a:p>
        </p:txBody>
      </p:sp>
    </p:spTree>
    <p:extLst>
      <p:ext uri="{BB962C8B-B14F-4D97-AF65-F5344CB8AC3E}">
        <p14:creationId xmlns:p14="http://schemas.microsoft.com/office/powerpoint/2010/main" val="382693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1400" b="1" dirty="0">
                <a:solidFill>
                  <a:srgbClr val="0E0E0E"/>
                </a:solidFill>
                <a:effectLst/>
                <a:latin typeface=".SF NS"/>
              </a:rPr>
              <a:t>Conclusion and Future Work</a:t>
            </a:r>
            <a:br>
              <a:rPr lang="en-US" sz="1400" dirty="0">
                <a:solidFill>
                  <a:srgbClr val="0E0E0E"/>
                </a:solidFill>
                <a:effectLst/>
                <a:latin typeface=".SF NS"/>
              </a:rPr>
            </a:br>
            <a:br>
              <a:rPr lang="en-US" sz="2000" dirty="0">
                <a:solidFill>
                  <a:srgbClr val="0E0E0E"/>
                </a:solidFill>
                <a:effectLst/>
                <a:latin typeface=".SF NS"/>
              </a:rPr>
            </a:br>
            <a:endParaRPr lang="en-US" sz="32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solidFill>
                  <a:srgbClr val="0E0E0E"/>
                </a:solidFill>
                <a:effectLst/>
                <a:latin typeface=".SF NS"/>
              </a:rPr>
              <a:t>• </a:t>
            </a:r>
            <a:r>
              <a:rPr lang="en-US" b="1" dirty="0">
                <a:solidFill>
                  <a:srgbClr val="0E0E0E"/>
                </a:solidFill>
                <a:effectLst/>
                <a:latin typeface=".SF NS"/>
              </a:rPr>
              <a:t>Summary</a:t>
            </a:r>
            <a:r>
              <a:rPr lang="en-US" dirty="0">
                <a:solidFill>
                  <a:srgbClr val="0E0E0E"/>
                </a:solidFill>
                <a:effectLst/>
                <a:latin typeface=".SF NS"/>
              </a:rPr>
              <a:t>:</a:t>
            </a:r>
          </a:p>
          <a:p>
            <a:r>
              <a:rPr lang="en-US" dirty="0">
                <a:solidFill>
                  <a:srgbClr val="0E0E0E"/>
                </a:solidFill>
                <a:effectLst/>
                <a:latin typeface=".SF NS"/>
              </a:rPr>
              <a:t>• The EDA provided a comprehensive understanding of the dataset and confirmed some medical predictors of heart disease.</a:t>
            </a:r>
          </a:p>
          <a:p>
            <a:r>
              <a:rPr lang="en-US" dirty="0">
                <a:solidFill>
                  <a:srgbClr val="0E0E0E"/>
                </a:solidFill>
                <a:effectLst/>
                <a:latin typeface=".SF NS"/>
              </a:rPr>
              <a:t>• </a:t>
            </a:r>
            <a:r>
              <a:rPr lang="en-US" b="1" dirty="0">
                <a:solidFill>
                  <a:srgbClr val="0E0E0E"/>
                </a:solidFill>
                <a:effectLst/>
                <a:latin typeface=".SF NS"/>
              </a:rPr>
              <a:t>Next Steps</a:t>
            </a:r>
            <a:r>
              <a:rPr lang="en-US" dirty="0">
                <a:solidFill>
                  <a:srgbClr val="0E0E0E"/>
                </a:solidFill>
                <a:effectLst/>
                <a:latin typeface=".SF NS"/>
              </a:rPr>
              <a:t>:</a:t>
            </a:r>
          </a:p>
          <a:p>
            <a:r>
              <a:rPr lang="en-US" dirty="0">
                <a:solidFill>
                  <a:srgbClr val="0E0E0E"/>
                </a:solidFill>
                <a:effectLst/>
                <a:latin typeface=".SF NS"/>
              </a:rPr>
              <a:t>• Model development and validation.</a:t>
            </a:r>
          </a:p>
          <a:p>
            <a:r>
              <a:rPr lang="en-US" dirty="0">
                <a:solidFill>
                  <a:srgbClr val="0E0E0E"/>
                </a:solidFill>
                <a:effectLst/>
                <a:latin typeface=".SF NS"/>
              </a:rPr>
              <a:t>• Potential inclusion of additional data sources.</a:t>
            </a:r>
          </a:p>
          <a:p>
            <a:r>
              <a:rPr lang="en-US" dirty="0">
                <a:solidFill>
                  <a:srgbClr val="0E0E0E"/>
                </a:solidFill>
                <a:effectLst/>
                <a:latin typeface=".SF NS"/>
              </a:rPr>
              <a:t>• Addressing missed analysis aspects.</a:t>
            </a:r>
          </a:p>
          <a:p>
            <a:endParaRPr dirty="0"/>
          </a:p>
        </p:txBody>
      </p:sp>
    </p:spTree>
    <p:extLst>
      <p:ext uri="{BB962C8B-B14F-4D97-AF65-F5344CB8AC3E}">
        <p14:creationId xmlns:p14="http://schemas.microsoft.com/office/powerpoint/2010/main" val="1663535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553529-032F-7791-933B-EAC5897BB2B5}"/>
              </a:ext>
            </a:extLst>
          </p:cNvPr>
          <p:cNvSpPr txBox="1"/>
          <p:nvPr/>
        </p:nvSpPr>
        <p:spPr>
          <a:xfrm>
            <a:off x="0" y="212034"/>
            <a:ext cx="12165496" cy="6001643"/>
          </a:xfrm>
          <a:prstGeom prst="rect">
            <a:avLst/>
          </a:prstGeom>
          <a:noFill/>
        </p:spPr>
        <p:txBody>
          <a:bodyPr wrap="square">
            <a:spAutoFit/>
          </a:bodyPr>
          <a:lstStyle/>
          <a:p>
            <a:r>
              <a:rPr lang="en-US" sz="800" b="1" dirty="0">
                <a:solidFill>
                  <a:srgbClr val="0E0E0E"/>
                </a:solidFill>
                <a:effectLst/>
                <a:latin typeface=".SF NS"/>
              </a:rPr>
              <a:t>Statistical/Hypothetical Question</a:t>
            </a:r>
            <a:endParaRPr lang="en-US" sz="800" dirty="0">
              <a:solidFill>
                <a:srgbClr val="0E0E0E"/>
              </a:solidFill>
              <a:effectLst/>
              <a:latin typeface=".SF NS"/>
            </a:endParaRPr>
          </a:p>
          <a:p>
            <a:br>
              <a:rPr lang="en-US" sz="800" dirty="0">
                <a:solidFill>
                  <a:srgbClr val="0E0E0E"/>
                </a:solidFill>
                <a:effectLst/>
                <a:latin typeface=".SF NS"/>
              </a:rPr>
            </a:br>
            <a:endParaRPr lang="en-US" sz="800" dirty="0">
              <a:solidFill>
                <a:srgbClr val="0E0E0E"/>
              </a:solidFill>
              <a:effectLst/>
              <a:latin typeface=".SF NS"/>
            </a:endParaRPr>
          </a:p>
          <a:p>
            <a:r>
              <a:rPr lang="en-US" sz="800" dirty="0">
                <a:solidFill>
                  <a:srgbClr val="0E0E0E"/>
                </a:solidFill>
                <a:effectLst/>
                <a:latin typeface=".SF NS"/>
              </a:rPr>
              <a:t>The primary statistical question for this analysis was: </a:t>
            </a:r>
            <a:r>
              <a:rPr lang="en-US" sz="800" i="1" dirty="0">
                <a:solidFill>
                  <a:srgbClr val="0E0E0E"/>
                </a:solidFill>
                <a:effectLst/>
                <a:latin typeface=".SF NS"/>
              </a:rPr>
              <a:t>“Is there a significant relationship between certain risk factors (e.g., age, cholesterol levels, blood pressure) and the likelihood of heart disease in the Heart Disease UCI dataset?”</a:t>
            </a:r>
            <a:r>
              <a:rPr lang="en-US" sz="800" dirty="0">
                <a:solidFill>
                  <a:srgbClr val="0E0E0E"/>
                </a:solidFill>
                <a:effectLst/>
                <a:latin typeface=".SF NS"/>
              </a:rPr>
              <a:t> The hypothesis tested was that these variables have a significant effect on the presence of heart disease.</a:t>
            </a:r>
          </a:p>
          <a:p>
            <a:br>
              <a:rPr lang="en-US" sz="800" dirty="0">
                <a:solidFill>
                  <a:srgbClr val="0E0E0E"/>
                </a:solidFill>
                <a:effectLst/>
                <a:latin typeface=".SF NS"/>
              </a:rPr>
            </a:br>
            <a:endParaRPr lang="en-US" sz="800" dirty="0">
              <a:solidFill>
                <a:srgbClr val="0E0E0E"/>
              </a:solidFill>
              <a:effectLst/>
              <a:latin typeface=".SF NS"/>
            </a:endParaRPr>
          </a:p>
          <a:p>
            <a:r>
              <a:rPr lang="en-US" sz="800" b="1" dirty="0">
                <a:solidFill>
                  <a:srgbClr val="0E0E0E"/>
                </a:solidFill>
                <a:effectLst/>
                <a:latin typeface=".SF NS"/>
              </a:rPr>
              <a:t>Outcome of Your Exploratory Data Analysis (EDA)</a:t>
            </a:r>
            <a:endParaRPr lang="en-US" sz="800" dirty="0">
              <a:solidFill>
                <a:srgbClr val="0E0E0E"/>
              </a:solidFill>
              <a:effectLst/>
              <a:latin typeface=".SF NS"/>
            </a:endParaRPr>
          </a:p>
          <a:p>
            <a:br>
              <a:rPr lang="en-US" sz="800" dirty="0">
                <a:solidFill>
                  <a:srgbClr val="0E0E0E"/>
                </a:solidFill>
                <a:effectLst/>
                <a:latin typeface=".SF NS"/>
              </a:rPr>
            </a:br>
            <a:endParaRPr lang="en-US" sz="800" dirty="0">
              <a:solidFill>
                <a:srgbClr val="0E0E0E"/>
              </a:solidFill>
              <a:effectLst/>
              <a:latin typeface=".SF NS"/>
            </a:endParaRPr>
          </a:p>
          <a:p>
            <a:r>
              <a:rPr lang="en-US" sz="800" dirty="0">
                <a:solidFill>
                  <a:srgbClr val="0E0E0E"/>
                </a:solidFill>
                <a:effectLst/>
                <a:latin typeface=".SF NS"/>
              </a:rPr>
              <a:t>The EDA revealed several key insights:</a:t>
            </a:r>
          </a:p>
          <a:p>
            <a:br>
              <a:rPr lang="en-US" sz="800" dirty="0">
                <a:solidFill>
                  <a:srgbClr val="0E0E0E"/>
                </a:solidFill>
                <a:effectLst/>
                <a:latin typeface=".SF NS"/>
              </a:rPr>
            </a:br>
            <a:endParaRPr lang="en-US" sz="800" dirty="0">
              <a:solidFill>
                <a:srgbClr val="0E0E0E"/>
              </a:solidFill>
              <a:effectLst/>
              <a:latin typeface=".SF NS"/>
            </a:endParaRPr>
          </a:p>
          <a:p>
            <a:r>
              <a:rPr lang="en-US" sz="800" dirty="0">
                <a:solidFill>
                  <a:srgbClr val="0E0E0E"/>
                </a:solidFill>
                <a:effectLst/>
                <a:latin typeface=".SF NS"/>
              </a:rPr>
              <a:t>• </a:t>
            </a:r>
            <a:r>
              <a:rPr lang="en-US" sz="800" b="1" dirty="0">
                <a:solidFill>
                  <a:srgbClr val="0E0E0E"/>
                </a:solidFill>
                <a:effectLst/>
                <a:latin typeface=".SF NS"/>
              </a:rPr>
              <a:t>Correlation Analysis</a:t>
            </a:r>
            <a:r>
              <a:rPr lang="en-US" sz="800" dirty="0">
                <a:solidFill>
                  <a:srgbClr val="0E0E0E"/>
                </a:solidFill>
                <a:effectLst/>
                <a:latin typeface=".SF NS"/>
              </a:rPr>
              <a:t>: Variables such as age, cholesterol levels, and maximum heart rate showed moderate correlations with the presence of heart disease.</a:t>
            </a:r>
          </a:p>
          <a:p>
            <a:r>
              <a:rPr lang="en-US" sz="800" dirty="0">
                <a:solidFill>
                  <a:srgbClr val="0E0E0E"/>
                </a:solidFill>
                <a:effectLst/>
                <a:latin typeface=".SF NS"/>
              </a:rPr>
              <a:t>• </a:t>
            </a:r>
            <a:r>
              <a:rPr lang="en-US" sz="800" b="1" dirty="0">
                <a:solidFill>
                  <a:srgbClr val="0E0E0E"/>
                </a:solidFill>
                <a:effectLst/>
                <a:latin typeface=".SF NS"/>
              </a:rPr>
              <a:t>Distribution Analysis</a:t>
            </a:r>
            <a:r>
              <a:rPr lang="en-US" sz="800" dirty="0">
                <a:solidFill>
                  <a:srgbClr val="0E0E0E"/>
                </a:solidFill>
                <a:effectLst/>
                <a:latin typeface=".SF NS"/>
              </a:rPr>
              <a:t>: Age and cholesterol levels had a relatively normal distribution, while other factors like resting blood pressure showed some skewness.</a:t>
            </a:r>
          </a:p>
          <a:p>
            <a:r>
              <a:rPr lang="en-US" sz="800" dirty="0">
                <a:solidFill>
                  <a:srgbClr val="0E0E0E"/>
                </a:solidFill>
                <a:effectLst/>
                <a:latin typeface=".SF NS"/>
              </a:rPr>
              <a:t>• </a:t>
            </a:r>
            <a:r>
              <a:rPr lang="en-US" sz="800" b="1" dirty="0">
                <a:solidFill>
                  <a:srgbClr val="0E0E0E"/>
                </a:solidFill>
                <a:effectLst/>
                <a:latin typeface=".SF NS"/>
              </a:rPr>
              <a:t>Outliers</a:t>
            </a:r>
            <a:r>
              <a:rPr lang="en-US" sz="800" dirty="0">
                <a:solidFill>
                  <a:srgbClr val="0E0E0E"/>
                </a:solidFill>
                <a:effectLst/>
                <a:latin typeface=".SF NS"/>
              </a:rPr>
              <a:t>: The data contained a few outliers, particularly in cholesterol and blood pressure readings, which were considered during analysis but not removed.</a:t>
            </a:r>
          </a:p>
          <a:p>
            <a:r>
              <a:rPr lang="en-US" sz="800" dirty="0">
                <a:solidFill>
                  <a:srgbClr val="0E0E0E"/>
                </a:solidFill>
                <a:effectLst/>
                <a:latin typeface=".SF NS"/>
              </a:rPr>
              <a:t>• </a:t>
            </a:r>
            <a:r>
              <a:rPr lang="en-US" sz="800" b="1" dirty="0">
                <a:solidFill>
                  <a:srgbClr val="0E0E0E"/>
                </a:solidFill>
                <a:effectLst/>
                <a:latin typeface=".SF NS"/>
              </a:rPr>
              <a:t>Significance Testing</a:t>
            </a:r>
            <a:r>
              <a:rPr lang="en-US" sz="800" dirty="0">
                <a:solidFill>
                  <a:srgbClr val="0E0E0E"/>
                </a:solidFill>
                <a:effectLst/>
                <a:latin typeface=".SF NS"/>
              </a:rPr>
              <a:t>: Variables like cholesterol and maximum heart rate had p-values well below the threshold of 0.05, indicating a significant relationship with heart disease.</a:t>
            </a:r>
          </a:p>
          <a:p>
            <a:br>
              <a:rPr lang="en-US" sz="800" dirty="0">
                <a:solidFill>
                  <a:srgbClr val="0E0E0E"/>
                </a:solidFill>
                <a:effectLst/>
                <a:latin typeface=".SF NS"/>
              </a:rPr>
            </a:br>
            <a:endParaRPr lang="en-US" sz="800" dirty="0">
              <a:solidFill>
                <a:srgbClr val="0E0E0E"/>
              </a:solidFill>
              <a:effectLst/>
              <a:latin typeface=".SF NS"/>
            </a:endParaRPr>
          </a:p>
          <a:p>
            <a:r>
              <a:rPr lang="en-US" sz="800" b="1" dirty="0">
                <a:solidFill>
                  <a:srgbClr val="0E0E0E"/>
                </a:solidFill>
                <a:effectLst/>
                <a:latin typeface=".SF NS"/>
              </a:rPr>
              <a:t>What Do You Feel Was Missed During the Analysis?</a:t>
            </a:r>
            <a:endParaRPr lang="en-US" sz="800" dirty="0">
              <a:solidFill>
                <a:srgbClr val="0E0E0E"/>
              </a:solidFill>
              <a:effectLst/>
              <a:latin typeface=".SF NS"/>
            </a:endParaRPr>
          </a:p>
          <a:p>
            <a:br>
              <a:rPr lang="en-US" sz="800" dirty="0">
                <a:solidFill>
                  <a:srgbClr val="0E0E0E"/>
                </a:solidFill>
                <a:effectLst/>
                <a:latin typeface=".SF NS"/>
              </a:rPr>
            </a:br>
            <a:endParaRPr lang="en-US" sz="800" dirty="0">
              <a:solidFill>
                <a:srgbClr val="0E0E0E"/>
              </a:solidFill>
              <a:effectLst/>
              <a:latin typeface=".SF NS"/>
            </a:endParaRPr>
          </a:p>
          <a:p>
            <a:r>
              <a:rPr lang="en-US" sz="800" dirty="0">
                <a:solidFill>
                  <a:srgbClr val="0E0E0E"/>
                </a:solidFill>
                <a:effectLst/>
                <a:latin typeface=".SF NS"/>
              </a:rPr>
              <a:t>One of the potential gaps in the analysis was the limited exploration of interaction effects between variables. While individual variables were examined, the combined effect of variables such as age and cholesterol levels on heart disease was not fully explored. Additionally, categorical variables, such as the type of chest pain, could have been analyzed more rigorously to determine their impact on the outcome.</a:t>
            </a:r>
          </a:p>
          <a:p>
            <a:br>
              <a:rPr lang="en-US" sz="800" dirty="0">
                <a:solidFill>
                  <a:srgbClr val="0E0E0E"/>
                </a:solidFill>
                <a:effectLst/>
                <a:latin typeface=".SF NS"/>
              </a:rPr>
            </a:br>
            <a:endParaRPr lang="en-US" sz="800" dirty="0">
              <a:solidFill>
                <a:srgbClr val="0E0E0E"/>
              </a:solidFill>
              <a:effectLst/>
              <a:latin typeface=".SF NS"/>
            </a:endParaRPr>
          </a:p>
          <a:p>
            <a:r>
              <a:rPr lang="en-US" sz="800" b="1" dirty="0">
                <a:solidFill>
                  <a:srgbClr val="0E0E0E"/>
                </a:solidFill>
                <a:effectLst/>
                <a:latin typeface=".SF NS"/>
              </a:rPr>
              <a:t>Were There Any Variables You Felt Could Have Helped in the Analysis?</a:t>
            </a:r>
            <a:endParaRPr lang="en-US" sz="800" dirty="0">
              <a:solidFill>
                <a:srgbClr val="0E0E0E"/>
              </a:solidFill>
              <a:effectLst/>
              <a:latin typeface=".SF NS"/>
            </a:endParaRPr>
          </a:p>
          <a:p>
            <a:br>
              <a:rPr lang="en-US" sz="800" dirty="0">
                <a:solidFill>
                  <a:srgbClr val="0E0E0E"/>
                </a:solidFill>
                <a:effectLst/>
                <a:latin typeface=".SF NS"/>
              </a:rPr>
            </a:br>
            <a:endParaRPr lang="en-US" sz="800" dirty="0">
              <a:solidFill>
                <a:srgbClr val="0E0E0E"/>
              </a:solidFill>
              <a:effectLst/>
              <a:latin typeface=".SF NS"/>
            </a:endParaRPr>
          </a:p>
          <a:p>
            <a:r>
              <a:rPr lang="en-US" sz="800" dirty="0">
                <a:solidFill>
                  <a:srgbClr val="0E0E0E"/>
                </a:solidFill>
                <a:effectLst/>
                <a:latin typeface=".SF NS"/>
              </a:rPr>
              <a:t>Including more lifestyle-related variables, such as smoking status, diet, and physical activity levels, could have provided a more comprehensive view of the factors contributing to heart disease. These variables, if available, would likely enhance the predictive power of the model and offer better insights into risk factors.</a:t>
            </a:r>
          </a:p>
          <a:p>
            <a:br>
              <a:rPr lang="en-US" sz="800" dirty="0">
                <a:solidFill>
                  <a:srgbClr val="0E0E0E"/>
                </a:solidFill>
                <a:effectLst/>
                <a:latin typeface=".SF NS"/>
              </a:rPr>
            </a:br>
            <a:endParaRPr lang="en-US" sz="800" dirty="0">
              <a:solidFill>
                <a:srgbClr val="0E0E0E"/>
              </a:solidFill>
              <a:effectLst/>
              <a:latin typeface=".SF NS"/>
            </a:endParaRPr>
          </a:p>
          <a:p>
            <a:r>
              <a:rPr lang="en-US" sz="800" b="1" dirty="0">
                <a:solidFill>
                  <a:srgbClr val="0E0E0E"/>
                </a:solidFill>
                <a:effectLst/>
                <a:latin typeface=".SF NS"/>
              </a:rPr>
              <a:t>Were There Any Assumptions Made You Felt Were Incorrect?</a:t>
            </a:r>
            <a:endParaRPr lang="en-US" sz="800" dirty="0">
              <a:solidFill>
                <a:srgbClr val="0E0E0E"/>
              </a:solidFill>
              <a:effectLst/>
              <a:latin typeface=".SF NS"/>
            </a:endParaRPr>
          </a:p>
          <a:p>
            <a:br>
              <a:rPr lang="en-US" sz="800" dirty="0">
                <a:solidFill>
                  <a:srgbClr val="0E0E0E"/>
                </a:solidFill>
                <a:effectLst/>
                <a:latin typeface=".SF NS"/>
              </a:rPr>
            </a:br>
            <a:endParaRPr lang="en-US" sz="800" dirty="0">
              <a:solidFill>
                <a:srgbClr val="0E0E0E"/>
              </a:solidFill>
              <a:effectLst/>
              <a:latin typeface=".SF NS"/>
            </a:endParaRPr>
          </a:p>
          <a:p>
            <a:r>
              <a:rPr lang="en-US" sz="800" dirty="0">
                <a:solidFill>
                  <a:srgbClr val="0E0E0E"/>
                </a:solidFill>
                <a:effectLst/>
                <a:latin typeface=".SF NS"/>
              </a:rPr>
              <a:t>One assumption made during the analysis was treating certain variables as linear when their relationship with heart disease might be more complex. For example, the relationship between cholesterol levels and heart disease might not be strictly linear, and assuming linearity could have led to oversimplification. Additionally, the assumption of normality in some variables might not hold true, affecting the reliability of certain statistical tests.</a:t>
            </a:r>
          </a:p>
          <a:p>
            <a:br>
              <a:rPr lang="en-US" sz="800" dirty="0">
                <a:solidFill>
                  <a:srgbClr val="0E0E0E"/>
                </a:solidFill>
                <a:effectLst/>
                <a:latin typeface=".SF NS"/>
              </a:rPr>
            </a:br>
            <a:endParaRPr lang="en-US" sz="800" dirty="0">
              <a:solidFill>
                <a:srgbClr val="0E0E0E"/>
              </a:solidFill>
              <a:effectLst/>
              <a:latin typeface=".SF NS"/>
            </a:endParaRPr>
          </a:p>
          <a:p>
            <a:r>
              <a:rPr lang="en-US" sz="800" b="1" dirty="0">
                <a:solidFill>
                  <a:srgbClr val="0E0E0E"/>
                </a:solidFill>
                <a:effectLst/>
                <a:latin typeface=".SF NS"/>
              </a:rPr>
              <a:t>What Challenges Did You Face, What Did You Not Fully Understand?</a:t>
            </a:r>
            <a:endParaRPr lang="en-US" sz="800" dirty="0">
              <a:solidFill>
                <a:srgbClr val="0E0E0E"/>
              </a:solidFill>
              <a:effectLst/>
              <a:latin typeface=".SF NS"/>
            </a:endParaRPr>
          </a:p>
          <a:p>
            <a:br>
              <a:rPr lang="en-US" sz="800" dirty="0">
                <a:solidFill>
                  <a:srgbClr val="0E0E0E"/>
                </a:solidFill>
                <a:effectLst/>
                <a:latin typeface=".SF NS"/>
              </a:rPr>
            </a:br>
            <a:endParaRPr lang="en-US" sz="800" dirty="0">
              <a:solidFill>
                <a:srgbClr val="0E0E0E"/>
              </a:solidFill>
              <a:effectLst/>
              <a:latin typeface=".SF NS"/>
            </a:endParaRPr>
          </a:p>
          <a:p>
            <a:r>
              <a:rPr lang="en-US" sz="800" dirty="0">
                <a:solidFill>
                  <a:srgbClr val="0E0E0E"/>
                </a:solidFill>
                <a:effectLst/>
                <a:latin typeface=".SF NS"/>
              </a:rPr>
              <a:t>The main challenge was dealing with the multicollinearity between some variables, which made it difficult to isolate the effect of each variable on the outcome. Another challenge was understanding the nuances of categorical variables and how to effectively incorporate them into the analysis. There was also some difficulty in interpreting the interaction effects between variables, which required a deeper understanding of advanced statistical techniques.</a:t>
            </a:r>
          </a:p>
          <a:p>
            <a:br>
              <a:rPr lang="en-US" sz="800" dirty="0">
                <a:solidFill>
                  <a:srgbClr val="0E0E0E"/>
                </a:solidFill>
                <a:effectLst/>
                <a:latin typeface=".SF NS"/>
              </a:rPr>
            </a:br>
            <a:endParaRPr lang="en-US" sz="800" dirty="0">
              <a:solidFill>
                <a:srgbClr val="0E0E0E"/>
              </a:solidFill>
              <a:effectLst/>
              <a:latin typeface=".SF NS"/>
            </a:endParaRPr>
          </a:p>
          <a:p>
            <a:r>
              <a:rPr lang="en-US" sz="800" dirty="0">
                <a:solidFill>
                  <a:srgbClr val="0E0E0E"/>
                </a:solidFill>
                <a:effectLst/>
                <a:latin typeface=".SF NS"/>
              </a:rPr>
              <a:t>Overall, the analysis provided valuable insights into the risk factors for heart disease, but there is room for further exploration and refinement, particularly in understanding the complex relationships between multiple variables.</a:t>
            </a:r>
          </a:p>
        </p:txBody>
      </p:sp>
    </p:spTree>
    <p:extLst>
      <p:ext uri="{BB962C8B-B14F-4D97-AF65-F5344CB8AC3E}">
        <p14:creationId xmlns:p14="http://schemas.microsoft.com/office/powerpoint/2010/main" val="318850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Contents</a:t>
            </a:r>
          </a:p>
        </p:txBody>
      </p:sp>
      <p:sp>
        <p:nvSpPr>
          <p:cNvPr id="3" name="Content Placeholder 2"/>
          <p:cNvSpPr>
            <a:spLocks noGrp="1"/>
          </p:cNvSpPr>
          <p:nvPr>
            <p:ph type="body" idx="1"/>
          </p:nvPr>
        </p:nvSpPr>
        <p:spPr>
          <a:xfrm>
            <a:off x="5155905" y="1113764"/>
            <a:ext cx="6108179" cy="4624327"/>
          </a:xfrm>
        </p:spPr>
        <p:txBody>
          <a:bodyPr anchor="ctr">
            <a:normAutofit fontScale="92500" lnSpcReduction="20000"/>
          </a:bodyPr>
          <a:lstStyle/>
          <a:p>
            <a:r>
              <a:rPr lang="en-US" dirty="0">
                <a:solidFill>
                  <a:srgbClr val="0E0E0E"/>
                </a:solidFill>
                <a:effectLst/>
                <a:latin typeface="Times New Roman" panose="02020603050405020304" pitchFamily="18" charset="0"/>
              </a:rPr>
              <a:t>1. </a:t>
            </a:r>
            <a:r>
              <a:rPr lang="en-US" b="1" dirty="0">
                <a:solidFill>
                  <a:srgbClr val="0E0E0E"/>
                </a:solidFill>
                <a:effectLst/>
                <a:latin typeface=".SF NS"/>
              </a:rPr>
              <a:t>Introduction to the Dataset</a:t>
            </a: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2. </a:t>
            </a:r>
            <a:r>
              <a:rPr lang="en-US" b="1" dirty="0">
                <a:solidFill>
                  <a:srgbClr val="0E0E0E"/>
                </a:solidFill>
                <a:effectLst/>
                <a:latin typeface=".SF NS"/>
              </a:rPr>
              <a:t>Research Question / Hypothesis</a:t>
            </a: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3. </a:t>
            </a:r>
            <a:r>
              <a:rPr lang="en-US" b="1" dirty="0">
                <a:solidFill>
                  <a:srgbClr val="0E0E0E"/>
                </a:solidFill>
                <a:effectLst/>
                <a:latin typeface=".SF NS"/>
              </a:rPr>
              <a:t>Exploratory Data Analysis (EDA) Overview</a:t>
            </a: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4. </a:t>
            </a:r>
            <a:r>
              <a:rPr lang="en-US" b="1" dirty="0">
                <a:solidFill>
                  <a:srgbClr val="0E0E0E"/>
                </a:solidFill>
                <a:effectLst/>
                <a:latin typeface=".SF NS"/>
              </a:rPr>
              <a:t>EDA - Data Cleaning and Preprocessing</a:t>
            </a: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5. </a:t>
            </a:r>
            <a:r>
              <a:rPr lang="en-US" b="1" dirty="0">
                <a:solidFill>
                  <a:srgbClr val="0E0E0E"/>
                </a:solidFill>
                <a:effectLst/>
                <a:latin typeface=".SF NS"/>
              </a:rPr>
              <a:t>EDA - Descriptive Statistics</a:t>
            </a: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6. </a:t>
            </a:r>
            <a:r>
              <a:rPr lang="en-US" b="1" dirty="0">
                <a:solidFill>
                  <a:srgbClr val="0E0E0E"/>
                </a:solidFill>
                <a:effectLst/>
                <a:latin typeface=".SF NS"/>
              </a:rPr>
              <a:t>EDA - Correlation Analysis</a:t>
            </a: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7. </a:t>
            </a:r>
            <a:r>
              <a:rPr lang="en-US" b="1" dirty="0">
                <a:solidFill>
                  <a:srgbClr val="0E0E0E"/>
                </a:solidFill>
                <a:effectLst/>
                <a:latin typeface=".SF NS"/>
              </a:rPr>
              <a:t>EDA - Key Visualizations</a:t>
            </a: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8. </a:t>
            </a:r>
            <a:r>
              <a:rPr lang="en-US" b="1" dirty="0">
                <a:solidFill>
                  <a:srgbClr val="0E0E0E"/>
                </a:solidFill>
                <a:effectLst/>
                <a:latin typeface=".SF NS"/>
              </a:rPr>
              <a:t>Hypothesis Testing</a:t>
            </a: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9. </a:t>
            </a:r>
            <a:r>
              <a:rPr lang="en-US" b="1" dirty="0">
                <a:solidFill>
                  <a:srgbClr val="0E0E0E"/>
                </a:solidFill>
                <a:effectLst/>
                <a:latin typeface=".SF NS"/>
              </a:rPr>
              <a:t>What Was Missed in Analysis</a:t>
            </a: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10. </a:t>
            </a:r>
            <a:r>
              <a:rPr lang="en-US" b="1" dirty="0">
                <a:solidFill>
                  <a:srgbClr val="0E0E0E"/>
                </a:solidFill>
                <a:effectLst/>
                <a:latin typeface=".SF NS"/>
              </a:rPr>
              <a:t>Challenges and Assumptions</a:t>
            </a: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11. </a:t>
            </a:r>
            <a:r>
              <a:rPr lang="en-US" b="1" dirty="0">
                <a:solidFill>
                  <a:srgbClr val="0E0E0E"/>
                </a:solidFill>
                <a:effectLst/>
                <a:latin typeface=".SF NS"/>
              </a:rPr>
              <a:t>Conclusion and Future Work</a:t>
            </a: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12. </a:t>
            </a:r>
            <a:r>
              <a:rPr lang="en-US" b="1" dirty="0">
                <a:solidFill>
                  <a:srgbClr val="0E0E0E"/>
                </a:solidFill>
                <a:effectLst/>
                <a:latin typeface=".SF NS"/>
              </a:rPr>
              <a:t>Questions</a:t>
            </a: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13. </a:t>
            </a:r>
            <a:r>
              <a:rPr lang="en-US" b="1" dirty="0">
                <a:solidFill>
                  <a:srgbClr val="0E0E0E"/>
                </a:solidFill>
                <a:effectLst/>
                <a:latin typeface=".SF NS"/>
              </a:rPr>
              <a:t>References</a:t>
            </a:r>
            <a:endParaRPr lang="en-US" dirty="0">
              <a:solidFill>
                <a:srgbClr val="0E0E0E"/>
              </a:solidFill>
              <a:effectLst/>
              <a:latin typeface=".SF NS"/>
            </a:endParaRPr>
          </a:p>
          <a:p>
            <a:endParaRPr lang="en-US" dirty="0">
              <a:solidFill>
                <a:srgbClr val="0E0E0E"/>
              </a:solidFill>
              <a:effectLst/>
              <a:latin typeface=".SF NS"/>
            </a:endParaRPr>
          </a:p>
        </p:txBody>
      </p:sp>
    </p:spTree>
    <p:extLst>
      <p:ext uri="{BB962C8B-B14F-4D97-AF65-F5344CB8AC3E}">
        <p14:creationId xmlns:p14="http://schemas.microsoft.com/office/powerpoint/2010/main" val="281265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2000" b="1" dirty="0">
                <a:solidFill>
                  <a:srgbClr val="0E0E0E"/>
                </a:solidFill>
                <a:effectLst/>
                <a:latin typeface=".SF NS"/>
              </a:rPr>
              <a:t> Introduction to the Dataset</a:t>
            </a:r>
            <a:br>
              <a:rPr lang="en-US" sz="2000" dirty="0">
                <a:solidFill>
                  <a:srgbClr val="0E0E0E"/>
                </a:solidFill>
                <a:effectLst/>
                <a:latin typeface=".SF NS"/>
              </a:rPr>
            </a:br>
            <a:endParaRPr lang="en-US" sz="3200" dirty="0">
              <a:solidFill>
                <a:srgbClr val="FFFFFF"/>
              </a:solidFill>
            </a:endParaRPr>
          </a:p>
        </p:txBody>
      </p:sp>
      <p:sp>
        <p:nvSpPr>
          <p:cNvPr id="3" name="Content Placeholder 2"/>
          <p:cNvSpPr>
            <a:spLocks noGrp="1"/>
          </p:cNvSpPr>
          <p:nvPr>
            <p:ph idx="1"/>
          </p:nvPr>
        </p:nvSpPr>
        <p:spPr>
          <a:xfrm>
            <a:off x="5155905" y="1113764"/>
            <a:ext cx="6108179" cy="4624327"/>
          </a:xfrm>
        </p:spPr>
        <p:txBody>
          <a:bodyPr anchor="ctr">
            <a:normAutofit/>
          </a:bodyPr>
          <a:lstStyle/>
          <a:p>
            <a:r>
              <a:rPr lang="en-US" b="1" dirty="0">
                <a:solidFill>
                  <a:srgbClr val="0E0E0E"/>
                </a:solidFill>
                <a:effectLst/>
                <a:latin typeface=".SF NS"/>
              </a:rPr>
              <a:t>Dataset Overview</a:t>
            </a:r>
            <a:r>
              <a:rPr lang="en-US" dirty="0">
                <a:solidFill>
                  <a:srgbClr val="0E0E0E"/>
                </a:solidFill>
                <a:effectLst/>
                <a:latin typeface=".SF NS"/>
              </a:rPr>
              <a:t>:</a:t>
            </a:r>
          </a:p>
          <a:p>
            <a:r>
              <a:rPr lang="en-US" dirty="0">
                <a:solidFill>
                  <a:srgbClr val="0E0E0E"/>
                </a:solidFill>
                <a:effectLst/>
                <a:latin typeface=".SF NS"/>
              </a:rPr>
              <a:t>• The UCI Heart Disease dataset contains medical information of patients with 14 attributes.</a:t>
            </a:r>
          </a:p>
          <a:p>
            <a:r>
              <a:rPr lang="en-US" dirty="0">
                <a:solidFill>
                  <a:srgbClr val="0E0E0E"/>
                </a:solidFill>
                <a:effectLst/>
                <a:latin typeface=".SF NS"/>
              </a:rPr>
              <a:t>• The goal is to predict the presence or absence of heart disease in a patient.</a:t>
            </a:r>
          </a:p>
          <a:p>
            <a:r>
              <a:rPr lang="en-US" dirty="0">
                <a:solidFill>
                  <a:srgbClr val="0E0E0E"/>
                </a:solidFill>
                <a:effectLst/>
                <a:latin typeface=".SF NS"/>
              </a:rPr>
              <a:t>• </a:t>
            </a:r>
            <a:r>
              <a:rPr lang="en-US" b="1" dirty="0">
                <a:solidFill>
                  <a:srgbClr val="0E0E0E"/>
                </a:solidFill>
                <a:effectLst/>
                <a:latin typeface=".SF NS"/>
              </a:rPr>
              <a:t>Source</a:t>
            </a:r>
            <a:r>
              <a:rPr lang="en-US" dirty="0">
                <a:solidFill>
                  <a:srgbClr val="0E0E0E"/>
                </a:solidFill>
                <a:effectLst/>
                <a:latin typeface=".SF NS"/>
              </a:rPr>
              <a:t>: Kaggle</a:t>
            </a:r>
          </a:p>
          <a:p>
            <a:pPr marL="0" indent="0">
              <a:buNone/>
            </a:pPr>
            <a:endParaRPr lang="en-US" dirty="0"/>
          </a:p>
        </p:txBody>
      </p:sp>
    </p:spTree>
    <p:extLst>
      <p:ext uri="{BB962C8B-B14F-4D97-AF65-F5344CB8AC3E}">
        <p14:creationId xmlns:p14="http://schemas.microsoft.com/office/powerpoint/2010/main" val="122932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157" y="1113764"/>
            <a:ext cx="3269749" cy="4624327"/>
          </a:xfrm>
        </p:spPr>
        <p:txBody>
          <a:bodyPr anchor="ctr">
            <a:normAutofit/>
          </a:bodyPr>
          <a:lstStyle/>
          <a:p>
            <a:r>
              <a:rPr lang="en-US" sz="2000" b="1" dirty="0">
                <a:solidFill>
                  <a:srgbClr val="0E0E0E"/>
                </a:solidFill>
                <a:effectLst/>
                <a:latin typeface=".SF NS"/>
              </a:rPr>
              <a:t>Research Question / Hypothesis</a:t>
            </a:r>
            <a:br>
              <a:rPr lang="en-US" sz="2000" dirty="0">
                <a:solidFill>
                  <a:srgbClr val="0E0E0E"/>
                </a:solidFill>
                <a:effectLst/>
                <a:latin typeface=".SF NS"/>
              </a:rPr>
            </a:br>
            <a:endParaRPr lang="en-US" sz="3200" dirty="0">
              <a:solidFill>
                <a:srgbClr val="FFFFFF"/>
              </a:solidFill>
            </a:endParaRP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solidFill>
                  <a:srgbClr val="0E0E0E"/>
                </a:solidFill>
                <a:effectLst/>
                <a:latin typeface=".SF NS"/>
              </a:rPr>
              <a:t>• </a:t>
            </a:r>
            <a:r>
              <a:rPr lang="en-US" b="1" dirty="0">
                <a:solidFill>
                  <a:srgbClr val="0E0E0E"/>
                </a:solidFill>
                <a:effectLst/>
                <a:latin typeface=".SF NS"/>
              </a:rPr>
              <a:t>Primary Question</a:t>
            </a:r>
            <a:r>
              <a:rPr lang="en-US" dirty="0">
                <a:solidFill>
                  <a:srgbClr val="0E0E0E"/>
                </a:solidFill>
                <a:effectLst/>
                <a:latin typeface=".SF NS"/>
              </a:rPr>
              <a:t>:</a:t>
            </a:r>
          </a:p>
          <a:p>
            <a:r>
              <a:rPr lang="en-US" dirty="0">
                <a:solidFill>
                  <a:srgbClr val="0E0E0E"/>
                </a:solidFill>
                <a:effectLst/>
                <a:latin typeface=".SF NS"/>
              </a:rPr>
              <a:t>• </a:t>
            </a:r>
            <a:r>
              <a:rPr lang="en-US" i="1" dirty="0">
                <a:solidFill>
                  <a:srgbClr val="0E0E0E"/>
                </a:solidFill>
                <a:effectLst/>
                <a:latin typeface=".SF NS"/>
              </a:rPr>
              <a:t>Can we accurately predict the presence of heart disease based on the patient’s medical attributes using this dataset?</a:t>
            </a:r>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Hypothesis</a:t>
            </a:r>
            <a:r>
              <a:rPr lang="en-US" dirty="0">
                <a:solidFill>
                  <a:srgbClr val="0E0E0E"/>
                </a:solidFill>
                <a:effectLst/>
                <a:latin typeface=".SF NS"/>
              </a:rPr>
              <a:t>:</a:t>
            </a:r>
          </a:p>
          <a:p>
            <a:r>
              <a:rPr lang="en-US" dirty="0">
                <a:solidFill>
                  <a:srgbClr val="0E0E0E"/>
                </a:solidFill>
                <a:effectLst/>
                <a:latin typeface=".SF NS"/>
              </a:rPr>
              <a:t>• </a:t>
            </a:r>
            <a:r>
              <a:rPr lang="en-US" i="1" dirty="0">
                <a:solidFill>
                  <a:srgbClr val="0E0E0E"/>
                </a:solidFill>
                <a:effectLst/>
                <a:latin typeface=".SF NS"/>
              </a:rPr>
              <a:t>Certain medical features, such as age, cholesterol levels, and maximum heart rate, are significant predictors of heart disease.</a:t>
            </a:r>
            <a:endParaRPr lang="en-US" dirty="0">
              <a:solidFill>
                <a:srgbClr val="0E0E0E"/>
              </a:solidFill>
              <a:effectLst/>
              <a:latin typeface=".SF NS"/>
            </a:endParaRPr>
          </a:p>
          <a:p>
            <a:pPr marL="0" indent="0">
              <a:buNone/>
            </a:pPr>
            <a:endParaRPr lang="en-US" dirty="0"/>
          </a:p>
        </p:txBody>
      </p:sp>
    </p:spTree>
    <p:extLst>
      <p:ext uri="{BB962C8B-B14F-4D97-AF65-F5344CB8AC3E}">
        <p14:creationId xmlns:p14="http://schemas.microsoft.com/office/powerpoint/2010/main" val="125058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2000" b="1" dirty="0">
                <a:solidFill>
                  <a:srgbClr val="0E0E0E"/>
                </a:solidFill>
                <a:effectLst/>
                <a:latin typeface=".SF NS"/>
              </a:rPr>
              <a:t>Exploratory Data Analysis (EDA) Overview</a:t>
            </a:r>
            <a:br>
              <a:rPr lang="en-US" sz="2000" dirty="0">
                <a:solidFill>
                  <a:srgbClr val="0E0E0E"/>
                </a:solidFill>
                <a:effectLst/>
                <a:latin typeface=".SF NS"/>
              </a:rPr>
            </a:br>
            <a:endParaRPr lang="en-US" sz="3200" dirty="0">
              <a:solidFill>
                <a:srgbClr val="FFFFFF"/>
              </a:solidFill>
            </a:endParaRPr>
          </a:p>
        </p:txBody>
      </p:sp>
      <p:sp>
        <p:nvSpPr>
          <p:cNvPr id="3" name="Content Placeholder 2"/>
          <p:cNvSpPr>
            <a:spLocks noGrp="1"/>
          </p:cNvSpPr>
          <p:nvPr>
            <p:ph idx="1"/>
          </p:nvPr>
        </p:nvSpPr>
        <p:spPr>
          <a:xfrm>
            <a:off x="5155905" y="1113764"/>
            <a:ext cx="6108179" cy="4624327"/>
          </a:xfrm>
        </p:spPr>
        <p:txBody>
          <a:bodyPr anchor="ctr">
            <a:normAutofit/>
          </a:bodyPr>
          <a:lstStyle/>
          <a:p>
            <a:r>
              <a:rPr lang="en-US" b="1" dirty="0">
                <a:solidFill>
                  <a:srgbClr val="0E0E0E"/>
                </a:solidFill>
                <a:effectLst/>
                <a:latin typeface=".SF NS"/>
              </a:rPr>
              <a:t>Key Steps in EDA</a:t>
            </a:r>
            <a:r>
              <a:rPr lang="en-US" dirty="0">
                <a:solidFill>
                  <a:srgbClr val="0E0E0E"/>
                </a:solidFill>
                <a:effectLst/>
                <a:latin typeface=".SF NS"/>
              </a:rPr>
              <a:t>:</a:t>
            </a:r>
          </a:p>
          <a:p>
            <a:r>
              <a:rPr lang="en-US" dirty="0">
                <a:solidFill>
                  <a:srgbClr val="0E0E0E"/>
                </a:solidFill>
                <a:effectLst/>
                <a:latin typeface=".SF NS"/>
              </a:rPr>
              <a:t>• Data Cleaning (handling missing values, outliers)</a:t>
            </a:r>
          </a:p>
          <a:p>
            <a:r>
              <a:rPr lang="en-US" dirty="0">
                <a:solidFill>
                  <a:srgbClr val="0E0E0E"/>
                </a:solidFill>
                <a:effectLst/>
                <a:latin typeface=".SF NS"/>
              </a:rPr>
              <a:t>• Descriptive Statistics (mean, median, mode)</a:t>
            </a:r>
          </a:p>
          <a:p>
            <a:r>
              <a:rPr lang="en-US" dirty="0">
                <a:solidFill>
                  <a:srgbClr val="0E0E0E"/>
                </a:solidFill>
                <a:effectLst/>
                <a:latin typeface=".SF NS"/>
              </a:rPr>
              <a:t>• Correlation Analysis</a:t>
            </a:r>
          </a:p>
          <a:p>
            <a:r>
              <a:rPr lang="en-US" dirty="0">
                <a:solidFill>
                  <a:srgbClr val="0E0E0E"/>
                </a:solidFill>
                <a:effectLst/>
                <a:latin typeface=".SF NS"/>
              </a:rPr>
              <a:t>• Visualization Techniques (histograms, scatter plots, heatmaps)</a:t>
            </a:r>
          </a:p>
          <a:p>
            <a:r>
              <a:rPr lang="en-US" dirty="0">
                <a:solidFill>
                  <a:srgbClr val="0E0E0E"/>
                </a:solidFill>
                <a:effectLst/>
                <a:latin typeface=".SF NS"/>
              </a:rPr>
              <a:t>To identify patterns, relationships, and insights that inform the modeling process.</a:t>
            </a:r>
          </a:p>
          <a:p>
            <a:endParaRPr dirty="0"/>
          </a:p>
        </p:txBody>
      </p:sp>
    </p:spTree>
    <p:extLst>
      <p:ext uri="{BB962C8B-B14F-4D97-AF65-F5344CB8AC3E}">
        <p14:creationId xmlns:p14="http://schemas.microsoft.com/office/powerpoint/2010/main" val="188016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2000" b="1" dirty="0">
                <a:solidFill>
                  <a:srgbClr val="0E0E0E"/>
                </a:solidFill>
                <a:effectLst/>
                <a:latin typeface=".SF NS"/>
              </a:rPr>
              <a:t> EDA - Data Cleaning and Preprocessing</a:t>
            </a:r>
            <a:br>
              <a:rPr lang="en-US" sz="2000" dirty="0">
                <a:solidFill>
                  <a:srgbClr val="0E0E0E"/>
                </a:solidFill>
                <a:effectLst/>
                <a:latin typeface=".SF NS"/>
              </a:rPr>
            </a:br>
            <a:endParaRPr lang="en-US" sz="3200" dirty="0">
              <a:solidFill>
                <a:srgbClr val="FFFFFF"/>
              </a:solidFill>
            </a:endParaRP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solidFill>
                  <a:srgbClr val="0E0E0E"/>
                </a:solidFill>
                <a:effectLst/>
                <a:latin typeface=".SF NS"/>
              </a:rPr>
              <a:t>• </a:t>
            </a:r>
            <a:r>
              <a:rPr lang="en-US" b="1" dirty="0">
                <a:solidFill>
                  <a:srgbClr val="0E0E0E"/>
                </a:solidFill>
                <a:effectLst/>
                <a:latin typeface=".SF NS"/>
              </a:rPr>
              <a:t>Data Cleaning</a:t>
            </a:r>
            <a:r>
              <a:rPr lang="en-US" dirty="0">
                <a:solidFill>
                  <a:srgbClr val="0E0E0E"/>
                </a:solidFill>
                <a:effectLst/>
                <a:latin typeface=".SF NS"/>
              </a:rPr>
              <a:t>:</a:t>
            </a:r>
          </a:p>
          <a:p>
            <a:r>
              <a:rPr lang="en-US" dirty="0">
                <a:solidFill>
                  <a:srgbClr val="0E0E0E"/>
                </a:solidFill>
                <a:effectLst/>
                <a:latin typeface=".SF NS"/>
              </a:rPr>
              <a:t>• Handled missing values using imputation techniques.</a:t>
            </a:r>
          </a:p>
          <a:p>
            <a:r>
              <a:rPr lang="en-US" dirty="0">
                <a:solidFill>
                  <a:srgbClr val="0E0E0E"/>
                </a:solidFill>
                <a:effectLst/>
                <a:latin typeface=".SF NS"/>
              </a:rPr>
              <a:t>• Removed or treated outliers.</a:t>
            </a:r>
          </a:p>
          <a:p>
            <a:r>
              <a:rPr lang="en-US" dirty="0">
                <a:solidFill>
                  <a:srgbClr val="0E0E0E"/>
                </a:solidFill>
                <a:effectLst/>
                <a:latin typeface=".SF NS"/>
              </a:rPr>
              <a:t>• </a:t>
            </a:r>
            <a:r>
              <a:rPr lang="en-US" b="1" dirty="0">
                <a:solidFill>
                  <a:srgbClr val="0E0E0E"/>
                </a:solidFill>
                <a:effectLst/>
                <a:latin typeface=".SF NS"/>
              </a:rPr>
              <a:t>Preprocessing</a:t>
            </a:r>
            <a:r>
              <a:rPr lang="en-US" dirty="0">
                <a:solidFill>
                  <a:srgbClr val="0E0E0E"/>
                </a:solidFill>
                <a:effectLst/>
                <a:latin typeface=".SF NS"/>
              </a:rPr>
              <a:t>:</a:t>
            </a:r>
          </a:p>
          <a:p>
            <a:r>
              <a:rPr lang="en-US" dirty="0">
                <a:solidFill>
                  <a:srgbClr val="0E0E0E"/>
                </a:solidFill>
                <a:effectLst/>
                <a:latin typeface=".SF NS"/>
              </a:rPr>
              <a:t>• Standardization or normalization of continuous variables.</a:t>
            </a:r>
          </a:p>
          <a:p>
            <a:r>
              <a:rPr lang="en-US" dirty="0">
                <a:solidFill>
                  <a:srgbClr val="0E0E0E"/>
                </a:solidFill>
                <a:effectLst/>
                <a:latin typeface=".SF NS"/>
              </a:rPr>
              <a:t>• Encoding categorical variables (e.g., sex, chest pain type).</a:t>
            </a:r>
          </a:p>
          <a:p>
            <a:endParaRPr dirty="0"/>
          </a:p>
        </p:txBody>
      </p:sp>
    </p:spTree>
    <p:extLst>
      <p:ext uri="{BB962C8B-B14F-4D97-AF65-F5344CB8AC3E}">
        <p14:creationId xmlns:p14="http://schemas.microsoft.com/office/powerpoint/2010/main" val="258164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2000" b="1" dirty="0">
                <a:solidFill>
                  <a:srgbClr val="0E0E0E"/>
                </a:solidFill>
                <a:effectLst/>
                <a:latin typeface=".SF NS"/>
              </a:rPr>
              <a:t> Descriptive Statistics</a:t>
            </a:r>
            <a:br>
              <a:rPr lang="en-US" sz="2000" dirty="0">
                <a:solidFill>
                  <a:srgbClr val="0E0E0E"/>
                </a:solidFill>
                <a:effectLst/>
                <a:latin typeface=".SF NS"/>
              </a:rPr>
            </a:br>
            <a:endParaRPr lang="en-US" sz="3200" dirty="0">
              <a:solidFill>
                <a:srgbClr val="FFFFFF"/>
              </a:solidFill>
            </a:endParaRPr>
          </a:p>
        </p:txBody>
      </p:sp>
      <p:sp>
        <p:nvSpPr>
          <p:cNvPr id="3" name="Content Placeholder 2"/>
          <p:cNvSpPr>
            <a:spLocks noGrp="1"/>
          </p:cNvSpPr>
          <p:nvPr>
            <p:ph idx="1"/>
          </p:nvPr>
        </p:nvSpPr>
        <p:spPr>
          <a:xfrm>
            <a:off x="4956313" y="212036"/>
            <a:ext cx="6307772" cy="2252868"/>
          </a:xfrm>
        </p:spPr>
        <p:txBody>
          <a:bodyPr anchor="ctr">
            <a:normAutofit/>
          </a:bodyPr>
          <a:lstStyle/>
          <a:p>
            <a:r>
              <a:rPr lang="en-US" b="1" dirty="0">
                <a:solidFill>
                  <a:srgbClr val="0E0E0E"/>
                </a:solidFill>
                <a:effectLst/>
                <a:latin typeface=".SF NS"/>
              </a:rPr>
              <a:t>Key Descriptive Insights</a:t>
            </a:r>
            <a:r>
              <a:rPr lang="en-US" dirty="0">
                <a:solidFill>
                  <a:srgbClr val="0E0E0E"/>
                </a:solidFill>
                <a:effectLst/>
                <a:latin typeface=".SF NS"/>
              </a:rPr>
              <a:t>:</a:t>
            </a:r>
          </a:p>
          <a:p>
            <a:r>
              <a:rPr lang="en-US" dirty="0">
                <a:solidFill>
                  <a:srgbClr val="0E0E0E"/>
                </a:solidFill>
                <a:effectLst/>
                <a:latin typeface=".SF NS"/>
              </a:rPr>
              <a:t>• Distribution of age, sex, and key medical metrics like cholesterol.</a:t>
            </a:r>
          </a:p>
          <a:p>
            <a:r>
              <a:rPr lang="en-US" dirty="0">
                <a:solidFill>
                  <a:srgbClr val="0E0E0E"/>
                </a:solidFill>
                <a:effectLst/>
                <a:latin typeface=".SF NS"/>
              </a:rPr>
              <a:t>• Summary statistics for numerical features.</a:t>
            </a:r>
          </a:p>
          <a:p>
            <a:r>
              <a:rPr lang="en-US" dirty="0">
                <a:solidFill>
                  <a:srgbClr val="0E0E0E"/>
                </a:solidFill>
                <a:effectLst/>
                <a:latin typeface=".SF NS"/>
              </a:rPr>
              <a:t>• </a:t>
            </a:r>
            <a:r>
              <a:rPr lang="en-US" b="1" dirty="0">
                <a:solidFill>
                  <a:srgbClr val="0E0E0E"/>
                </a:solidFill>
                <a:effectLst/>
                <a:latin typeface=".SF NS"/>
              </a:rPr>
              <a:t>Visual Aids</a:t>
            </a:r>
            <a:r>
              <a:rPr lang="en-US" dirty="0">
                <a:solidFill>
                  <a:srgbClr val="0E0E0E"/>
                </a:solidFill>
                <a:effectLst/>
                <a:latin typeface=".SF NS"/>
              </a:rPr>
              <a:t>:</a:t>
            </a:r>
          </a:p>
          <a:p>
            <a:endParaRPr dirty="0"/>
          </a:p>
        </p:txBody>
      </p:sp>
      <p:pic>
        <p:nvPicPr>
          <p:cNvPr id="5" name="Picture 4" descr="A graph of different age and a few different age&#10;&#10;Description automatically generated with medium confidence">
            <a:extLst>
              <a:ext uri="{FF2B5EF4-FFF2-40B4-BE49-F238E27FC236}">
                <a16:creationId xmlns:a16="http://schemas.microsoft.com/office/drawing/2014/main" id="{D55D4892-3D6B-1A28-1828-2500C1767D97}"/>
              </a:ext>
            </a:extLst>
          </p:cNvPr>
          <p:cNvPicPr>
            <a:picLocks noChangeAspect="1"/>
          </p:cNvPicPr>
          <p:nvPr/>
        </p:nvPicPr>
        <p:blipFill>
          <a:blip r:embed="rId2"/>
          <a:stretch>
            <a:fillRect/>
          </a:stretch>
        </p:blipFill>
        <p:spPr>
          <a:xfrm>
            <a:off x="4956312" y="2264042"/>
            <a:ext cx="7023653" cy="4276458"/>
          </a:xfrm>
          <a:prstGeom prst="rect">
            <a:avLst/>
          </a:prstGeom>
        </p:spPr>
      </p:pic>
      <p:pic>
        <p:nvPicPr>
          <p:cNvPr id="8" name="Picture 7">
            <a:extLst>
              <a:ext uri="{FF2B5EF4-FFF2-40B4-BE49-F238E27FC236}">
                <a16:creationId xmlns:a16="http://schemas.microsoft.com/office/drawing/2014/main" id="{EE6DEE63-C0B4-08CF-0407-60B9919D40E9}"/>
              </a:ext>
            </a:extLst>
          </p:cNvPr>
          <p:cNvPicPr>
            <a:picLocks noChangeAspect="1"/>
          </p:cNvPicPr>
          <p:nvPr/>
        </p:nvPicPr>
        <p:blipFill>
          <a:blip r:embed="rId3"/>
          <a:stretch>
            <a:fillRect/>
          </a:stretch>
        </p:blipFill>
        <p:spPr>
          <a:xfrm>
            <a:off x="9090741" y="4393097"/>
            <a:ext cx="2610678" cy="2046579"/>
          </a:xfrm>
          <a:prstGeom prst="rect">
            <a:avLst/>
          </a:prstGeom>
        </p:spPr>
      </p:pic>
    </p:spTree>
    <p:extLst>
      <p:ext uri="{BB962C8B-B14F-4D97-AF65-F5344CB8AC3E}">
        <p14:creationId xmlns:p14="http://schemas.microsoft.com/office/powerpoint/2010/main" val="2254675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2000" b="1" dirty="0">
                <a:solidFill>
                  <a:srgbClr val="0E0E0E"/>
                </a:solidFill>
                <a:effectLst/>
                <a:latin typeface=".SF NS"/>
              </a:rPr>
              <a:t>Correlation Analysis</a:t>
            </a:r>
            <a:br>
              <a:rPr lang="en-US" sz="2000" dirty="0">
                <a:solidFill>
                  <a:srgbClr val="0E0E0E"/>
                </a:solidFill>
                <a:effectLst/>
                <a:latin typeface=".SF NS"/>
              </a:rPr>
            </a:br>
            <a:endParaRPr lang="en-US" sz="3200" dirty="0">
              <a:solidFill>
                <a:srgbClr val="FFFFFF"/>
              </a:solidFill>
            </a:endParaRPr>
          </a:p>
        </p:txBody>
      </p:sp>
      <p:sp>
        <p:nvSpPr>
          <p:cNvPr id="3" name="Content Placeholder 2"/>
          <p:cNvSpPr>
            <a:spLocks noGrp="1"/>
          </p:cNvSpPr>
          <p:nvPr>
            <p:ph idx="1"/>
          </p:nvPr>
        </p:nvSpPr>
        <p:spPr>
          <a:xfrm>
            <a:off x="5353879" y="236123"/>
            <a:ext cx="5168084" cy="1755281"/>
          </a:xfrm>
        </p:spPr>
        <p:txBody>
          <a:bodyPr anchor="ctr">
            <a:normAutofit fontScale="85000" lnSpcReduction="20000"/>
          </a:bodyPr>
          <a:lstStyle/>
          <a:p>
            <a:r>
              <a:rPr lang="en-US" dirty="0">
                <a:solidFill>
                  <a:srgbClr val="0E0E0E"/>
                </a:solidFill>
                <a:effectLst/>
                <a:latin typeface=".SF NS"/>
              </a:rPr>
              <a:t>• </a:t>
            </a:r>
            <a:r>
              <a:rPr lang="en-US" b="1" dirty="0">
                <a:solidFill>
                  <a:srgbClr val="0E0E0E"/>
                </a:solidFill>
                <a:effectLst/>
                <a:latin typeface=".SF NS"/>
              </a:rPr>
              <a:t>Correlation Matrix</a:t>
            </a:r>
            <a:r>
              <a:rPr lang="en-US" dirty="0">
                <a:solidFill>
                  <a:srgbClr val="0E0E0E"/>
                </a:solidFill>
                <a:effectLst/>
                <a:latin typeface=".SF NS"/>
              </a:rPr>
              <a:t>:</a:t>
            </a:r>
          </a:p>
          <a:p>
            <a:r>
              <a:rPr lang="en-US" dirty="0">
                <a:solidFill>
                  <a:srgbClr val="0E0E0E"/>
                </a:solidFill>
                <a:effectLst/>
                <a:latin typeface=".SF NS"/>
              </a:rPr>
              <a:t>• Show heatmap or correlation table of variables.</a:t>
            </a:r>
          </a:p>
          <a:p>
            <a:r>
              <a:rPr lang="en-US" dirty="0">
                <a:solidFill>
                  <a:srgbClr val="0E0E0E"/>
                </a:solidFill>
                <a:effectLst/>
                <a:latin typeface=".SF NS"/>
              </a:rPr>
              <a:t>• Highlight variables with strong positive/negative correlation with the target variable (presence of heart disease).</a:t>
            </a:r>
          </a:p>
          <a:p>
            <a:r>
              <a:rPr lang="en-US" dirty="0">
                <a:solidFill>
                  <a:srgbClr val="0E0E0E"/>
                </a:solidFill>
                <a:effectLst/>
                <a:latin typeface=".SF NS"/>
              </a:rPr>
              <a:t>• </a:t>
            </a:r>
            <a:r>
              <a:rPr lang="en-US" b="1" dirty="0">
                <a:solidFill>
                  <a:srgbClr val="0E0E0E"/>
                </a:solidFill>
                <a:effectLst/>
                <a:latin typeface=".SF NS"/>
              </a:rPr>
              <a:t>Insights</a:t>
            </a:r>
            <a:r>
              <a:rPr lang="en-US" dirty="0">
                <a:solidFill>
                  <a:srgbClr val="0E0E0E"/>
                </a:solidFill>
                <a:effectLst/>
                <a:latin typeface=".SF NS"/>
              </a:rPr>
              <a:t>:</a:t>
            </a:r>
          </a:p>
          <a:p>
            <a:endParaRPr lang="en-US" dirty="0"/>
          </a:p>
        </p:txBody>
      </p:sp>
      <p:pic>
        <p:nvPicPr>
          <p:cNvPr id="4" name="Picture 3">
            <a:extLst>
              <a:ext uri="{FF2B5EF4-FFF2-40B4-BE49-F238E27FC236}">
                <a16:creationId xmlns:a16="http://schemas.microsoft.com/office/drawing/2014/main" id="{891507BC-B56E-4F52-E05E-216B4DA228CE}"/>
              </a:ext>
            </a:extLst>
          </p:cNvPr>
          <p:cNvPicPr>
            <a:picLocks noChangeAspect="1"/>
          </p:cNvPicPr>
          <p:nvPr/>
        </p:nvPicPr>
        <p:blipFill>
          <a:blip r:embed="rId3"/>
          <a:stretch>
            <a:fillRect/>
          </a:stretch>
        </p:blipFill>
        <p:spPr>
          <a:xfrm>
            <a:off x="7044468" y="1549191"/>
            <a:ext cx="3437182" cy="5072686"/>
          </a:xfrm>
          <a:prstGeom prst="rect">
            <a:avLst/>
          </a:prstGeom>
        </p:spPr>
      </p:pic>
    </p:spTree>
    <p:extLst>
      <p:ext uri="{BB962C8B-B14F-4D97-AF65-F5344CB8AC3E}">
        <p14:creationId xmlns:p14="http://schemas.microsoft.com/office/powerpoint/2010/main" val="123260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2000" b="1" dirty="0">
                <a:solidFill>
                  <a:srgbClr val="0E0E0E"/>
                </a:solidFill>
                <a:effectLst/>
                <a:latin typeface=".SF NS"/>
              </a:rPr>
              <a:t>Key Visualizations</a:t>
            </a:r>
            <a:br>
              <a:rPr lang="en-US" sz="2000" dirty="0">
                <a:solidFill>
                  <a:srgbClr val="0E0E0E"/>
                </a:solidFill>
                <a:effectLst/>
                <a:latin typeface=".SF NS"/>
              </a:rPr>
            </a:br>
            <a:endParaRPr lang="en-US" sz="3200" dirty="0">
              <a:solidFill>
                <a:srgbClr val="FFFFFF"/>
              </a:solidFill>
            </a:endParaRPr>
          </a:p>
        </p:txBody>
      </p:sp>
      <p:sp>
        <p:nvSpPr>
          <p:cNvPr id="3" name="Content Placeholder 2"/>
          <p:cNvSpPr>
            <a:spLocks noGrp="1"/>
          </p:cNvSpPr>
          <p:nvPr>
            <p:ph idx="1"/>
          </p:nvPr>
        </p:nvSpPr>
        <p:spPr>
          <a:xfrm>
            <a:off x="4907710" y="419999"/>
            <a:ext cx="5406623" cy="1894479"/>
          </a:xfrm>
        </p:spPr>
        <p:txBody>
          <a:bodyPr anchor="ctr">
            <a:normAutofit/>
          </a:bodyPr>
          <a:lstStyle/>
          <a:p>
            <a:r>
              <a:rPr lang="en-US" dirty="0">
                <a:solidFill>
                  <a:srgbClr val="0E0E0E"/>
                </a:solidFill>
                <a:effectLst/>
                <a:latin typeface=".SF NS"/>
              </a:rPr>
              <a:t>• Histogram of age distribution among heart disease patients.</a:t>
            </a:r>
          </a:p>
          <a:p>
            <a:r>
              <a:rPr lang="en-US" dirty="0">
                <a:solidFill>
                  <a:srgbClr val="0E0E0E"/>
                </a:solidFill>
                <a:effectLst/>
                <a:latin typeface=".SF NS"/>
              </a:rPr>
              <a:t>• Scatter plot of cholesterol vs. maximum heart rate.</a:t>
            </a:r>
          </a:p>
          <a:p>
            <a:endParaRPr lang="en-US" dirty="0"/>
          </a:p>
        </p:txBody>
      </p:sp>
      <p:pic>
        <p:nvPicPr>
          <p:cNvPr id="4" name="Picture 3">
            <a:extLst>
              <a:ext uri="{FF2B5EF4-FFF2-40B4-BE49-F238E27FC236}">
                <a16:creationId xmlns:a16="http://schemas.microsoft.com/office/drawing/2014/main" id="{98266436-86C2-4AC5-2F76-81A6535E488D}"/>
              </a:ext>
            </a:extLst>
          </p:cNvPr>
          <p:cNvPicPr>
            <a:picLocks noChangeAspect="1"/>
          </p:cNvPicPr>
          <p:nvPr/>
        </p:nvPicPr>
        <p:blipFill>
          <a:blip r:embed="rId3"/>
          <a:stretch>
            <a:fillRect/>
          </a:stretch>
        </p:blipFill>
        <p:spPr>
          <a:xfrm>
            <a:off x="4907710" y="2510939"/>
            <a:ext cx="3721487" cy="2975461"/>
          </a:xfrm>
          <a:prstGeom prst="rect">
            <a:avLst/>
          </a:prstGeom>
        </p:spPr>
      </p:pic>
      <p:pic>
        <p:nvPicPr>
          <p:cNvPr id="5" name="Picture 4">
            <a:extLst>
              <a:ext uri="{FF2B5EF4-FFF2-40B4-BE49-F238E27FC236}">
                <a16:creationId xmlns:a16="http://schemas.microsoft.com/office/drawing/2014/main" id="{E78C42C2-D34E-115E-B90C-E1453567D48E}"/>
              </a:ext>
            </a:extLst>
          </p:cNvPr>
          <p:cNvPicPr>
            <a:picLocks noChangeAspect="1"/>
          </p:cNvPicPr>
          <p:nvPr/>
        </p:nvPicPr>
        <p:blipFill>
          <a:blip r:embed="rId4"/>
          <a:stretch>
            <a:fillRect/>
          </a:stretch>
        </p:blipFill>
        <p:spPr>
          <a:xfrm>
            <a:off x="8641372" y="1795073"/>
            <a:ext cx="3446437" cy="4980101"/>
          </a:xfrm>
          <a:prstGeom prst="rect">
            <a:avLst/>
          </a:prstGeom>
        </p:spPr>
      </p:pic>
    </p:spTree>
    <p:extLst>
      <p:ext uri="{BB962C8B-B14F-4D97-AF65-F5344CB8AC3E}">
        <p14:creationId xmlns:p14="http://schemas.microsoft.com/office/powerpoint/2010/main" val="53119243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33</TotalTime>
  <Words>1357</Words>
  <Application>Microsoft Macintosh PowerPoint</Application>
  <PresentationFormat>Widescreen</PresentationFormat>
  <Paragraphs>153</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.SF NS</vt:lpstr>
      <vt:lpstr>Arial</vt:lpstr>
      <vt:lpstr>Calibri</vt:lpstr>
      <vt:lpstr>Gill Sans MT</vt:lpstr>
      <vt:lpstr>Times New Roman</vt:lpstr>
      <vt:lpstr>Wingdings 2</vt:lpstr>
      <vt:lpstr>Dividend</vt:lpstr>
      <vt:lpstr>Data Analysis</vt:lpstr>
      <vt:lpstr>Contents</vt:lpstr>
      <vt:lpstr> Introduction to the Dataset </vt:lpstr>
      <vt:lpstr>Research Question / Hypothesis </vt:lpstr>
      <vt:lpstr>Exploratory Data Analysis (EDA) Overview </vt:lpstr>
      <vt:lpstr> EDA - Data Cleaning and Preprocessing </vt:lpstr>
      <vt:lpstr> Descriptive Statistics </vt:lpstr>
      <vt:lpstr>Correlation Analysis </vt:lpstr>
      <vt:lpstr>Key Visualizations </vt:lpstr>
      <vt:lpstr>Hypothesis Testing </vt:lpstr>
      <vt:lpstr>What Was Missed in Analysis </vt:lpstr>
      <vt:lpstr>Challenges and Assumptions </vt:lpstr>
      <vt:lpstr>Conclusion and 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Deon Wagner</dc:creator>
  <cp:lastModifiedBy>Deon Wagner</cp:lastModifiedBy>
  <cp:revision>1</cp:revision>
  <dcterms:created xsi:type="dcterms:W3CDTF">2024-08-11T04:13:27Z</dcterms:created>
  <dcterms:modified xsi:type="dcterms:W3CDTF">2024-08-11T04:47:08Z</dcterms:modified>
</cp:coreProperties>
</file>