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13D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09927" y="0"/>
            <a:ext cx="8772525" cy="6858000"/>
          </a:xfrm>
          <a:custGeom>
            <a:avLst/>
            <a:gdLst/>
            <a:ahLst/>
            <a:cxnLst/>
            <a:rect l="l" t="t" r="r" b="b"/>
            <a:pathLst>
              <a:path w="8772525" h="6858000">
                <a:moveTo>
                  <a:pt x="4301744" y="0"/>
                </a:moveTo>
                <a:lnTo>
                  <a:pt x="0" y="0"/>
                </a:lnTo>
                <a:lnTo>
                  <a:pt x="4470400" y="6857999"/>
                </a:lnTo>
                <a:lnTo>
                  <a:pt x="8772144" y="6857999"/>
                </a:lnTo>
                <a:lnTo>
                  <a:pt x="4301744" y="0"/>
                </a:lnTo>
                <a:close/>
              </a:path>
            </a:pathLst>
          </a:custGeom>
          <a:solidFill>
            <a:srgbClr val="212A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704331" y="4207764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 h="0">
                <a:moveTo>
                  <a:pt x="0" y="0"/>
                </a:moveTo>
                <a:lnTo>
                  <a:pt x="788669" y="0"/>
                </a:lnTo>
              </a:path>
            </a:pathLst>
          </a:custGeom>
          <a:ln w="28575">
            <a:solidFill>
              <a:srgbClr val="CE0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14616" y="604100"/>
            <a:ext cx="1576705" cy="517525"/>
          </a:xfrm>
          <a:custGeom>
            <a:avLst/>
            <a:gdLst/>
            <a:ahLst/>
            <a:cxnLst/>
            <a:rect l="l" t="t" r="r" b="b"/>
            <a:pathLst>
              <a:path w="1576705" h="517525">
                <a:moveTo>
                  <a:pt x="323481" y="268592"/>
                </a:moveTo>
                <a:lnTo>
                  <a:pt x="161328" y="268592"/>
                </a:lnTo>
                <a:lnTo>
                  <a:pt x="0" y="517220"/>
                </a:lnTo>
                <a:lnTo>
                  <a:pt x="162140" y="517220"/>
                </a:lnTo>
                <a:lnTo>
                  <a:pt x="323481" y="268592"/>
                </a:lnTo>
                <a:close/>
              </a:path>
              <a:path w="1576705" h="517525">
                <a:moveTo>
                  <a:pt x="498386" y="248627"/>
                </a:moveTo>
                <a:lnTo>
                  <a:pt x="337121" y="0"/>
                </a:lnTo>
                <a:lnTo>
                  <a:pt x="174904" y="0"/>
                </a:lnTo>
                <a:lnTo>
                  <a:pt x="336245" y="248627"/>
                </a:lnTo>
                <a:lnTo>
                  <a:pt x="498386" y="248627"/>
                </a:lnTo>
                <a:close/>
              </a:path>
              <a:path w="1576705" h="517525">
                <a:moveTo>
                  <a:pt x="672045" y="517220"/>
                </a:moveTo>
                <a:lnTo>
                  <a:pt x="510705" y="268592"/>
                </a:lnTo>
                <a:lnTo>
                  <a:pt x="348589" y="268592"/>
                </a:lnTo>
                <a:lnTo>
                  <a:pt x="509854" y="517220"/>
                </a:lnTo>
                <a:lnTo>
                  <a:pt x="672045" y="517220"/>
                </a:lnTo>
                <a:close/>
              </a:path>
              <a:path w="1576705" h="517525">
                <a:moveTo>
                  <a:pt x="795070" y="248627"/>
                </a:moveTo>
                <a:lnTo>
                  <a:pt x="774141" y="189725"/>
                </a:lnTo>
                <a:lnTo>
                  <a:pt x="761060" y="152895"/>
                </a:lnTo>
                <a:lnTo>
                  <a:pt x="725385" y="52527"/>
                </a:lnTo>
                <a:lnTo>
                  <a:pt x="719175" y="35052"/>
                </a:lnTo>
                <a:lnTo>
                  <a:pt x="719175" y="152895"/>
                </a:lnTo>
                <a:lnTo>
                  <a:pt x="649719" y="152895"/>
                </a:lnTo>
                <a:lnTo>
                  <a:pt x="684453" y="52527"/>
                </a:lnTo>
                <a:lnTo>
                  <a:pt x="685114" y="52527"/>
                </a:lnTo>
                <a:lnTo>
                  <a:pt x="719175" y="152895"/>
                </a:lnTo>
                <a:lnTo>
                  <a:pt x="719175" y="35052"/>
                </a:lnTo>
                <a:lnTo>
                  <a:pt x="706729" y="0"/>
                </a:lnTo>
                <a:lnTo>
                  <a:pt x="665264" y="0"/>
                </a:lnTo>
                <a:lnTo>
                  <a:pt x="576922" y="248627"/>
                </a:lnTo>
                <a:lnTo>
                  <a:pt x="616331" y="248627"/>
                </a:lnTo>
                <a:lnTo>
                  <a:pt x="636879" y="189725"/>
                </a:lnTo>
                <a:lnTo>
                  <a:pt x="731659" y="189725"/>
                </a:lnTo>
                <a:lnTo>
                  <a:pt x="751878" y="248627"/>
                </a:lnTo>
                <a:lnTo>
                  <a:pt x="795070" y="248627"/>
                </a:lnTo>
                <a:close/>
              </a:path>
              <a:path w="1576705" h="517525">
                <a:moveTo>
                  <a:pt x="974775" y="248627"/>
                </a:moveTo>
                <a:lnTo>
                  <a:pt x="969594" y="213995"/>
                </a:lnTo>
                <a:lnTo>
                  <a:pt x="969530" y="210693"/>
                </a:lnTo>
                <a:lnTo>
                  <a:pt x="969429" y="101701"/>
                </a:lnTo>
                <a:lnTo>
                  <a:pt x="969429" y="90004"/>
                </a:lnTo>
                <a:lnTo>
                  <a:pt x="969429" y="965"/>
                </a:lnTo>
                <a:lnTo>
                  <a:pt x="927963" y="965"/>
                </a:lnTo>
                <a:lnTo>
                  <a:pt x="927963" y="90004"/>
                </a:lnTo>
                <a:lnTo>
                  <a:pt x="927912" y="123812"/>
                </a:lnTo>
                <a:lnTo>
                  <a:pt x="927912" y="195110"/>
                </a:lnTo>
                <a:lnTo>
                  <a:pt x="919416" y="203542"/>
                </a:lnTo>
                <a:lnTo>
                  <a:pt x="908951" y="210693"/>
                </a:lnTo>
                <a:lnTo>
                  <a:pt x="897089" y="215646"/>
                </a:lnTo>
                <a:lnTo>
                  <a:pt x="884402" y="217500"/>
                </a:lnTo>
                <a:lnTo>
                  <a:pt x="866482" y="213995"/>
                </a:lnTo>
                <a:lnTo>
                  <a:pt x="853122" y="203542"/>
                </a:lnTo>
                <a:lnTo>
                  <a:pt x="851585" y="200494"/>
                </a:lnTo>
                <a:lnTo>
                  <a:pt x="844537" y="185889"/>
                </a:lnTo>
                <a:lnTo>
                  <a:pt x="841603" y="161302"/>
                </a:lnTo>
                <a:lnTo>
                  <a:pt x="844092" y="135318"/>
                </a:lnTo>
                <a:lnTo>
                  <a:pt x="851928" y="116687"/>
                </a:lnTo>
                <a:lnTo>
                  <a:pt x="865644" y="105460"/>
                </a:lnTo>
                <a:lnTo>
                  <a:pt x="885774" y="101701"/>
                </a:lnTo>
                <a:lnTo>
                  <a:pt x="897039" y="103136"/>
                </a:lnTo>
                <a:lnTo>
                  <a:pt x="908215" y="107353"/>
                </a:lnTo>
                <a:lnTo>
                  <a:pt x="918718" y="114287"/>
                </a:lnTo>
                <a:lnTo>
                  <a:pt x="927912" y="123812"/>
                </a:lnTo>
                <a:lnTo>
                  <a:pt x="927912" y="89966"/>
                </a:lnTo>
                <a:lnTo>
                  <a:pt x="917105" y="80314"/>
                </a:lnTo>
                <a:lnTo>
                  <a:pt x="904824" y="73418"/>
                </a:lnTo>
                <a:lnTo>
                  <a:pt x="905002" y="73418"/>
                </a:lnTo>
                <a:lnTo>
                  <a:pt x="890968" y="69024"/>
                </a:lnTo>
                <a:lnTo>
                  <a:pt x="876693" y="67589"/>
                </a:lnTo>
                <a:lnTo>
                  <a:pt x="845362" y="73418"/>
                </a:lnTo>
                <a:lnTo>
                  <a:pt x="821207" y="90855"/>
                </a:lnTo>
                <a:lnTo>
                  <a:pt x="805637" y="119837"/>
                </a:lnTo>
                <a:lnTo>
                  <a:pt x="800138" y="160299"/>
                </a:lnTo>
                <a:lnTo>
                  <a:pt x="805459" y="200494"/>
                </a:lnTo>
                <a:lnTo>
                  <a:pt x="820216" y="228892"/>
                </a:lnTo>
                <a:lnTo>
                  <a:pt x="842632" y="245745"/>
                </a:lnTo>
                <a:lnTo>
                  <a:pt x="870902" y="251307"/>
                </a:lnTo>
                <a:lnTo>
                  <a:pt x="889203" y="249250"/>
                </a:lnTo>
                <a:lnTo>
                  <a:pt x="904417" y="243598"/>
                </a:lnTo>
                <a:lnTo>
                  <a:pt x="917206" y="235089"/>
                </a:lnTo>
                <a:lnTo>
                  <a:pt x="927912" y="224548"/>
                </a:lnTo>
                <a:lnTo>
                  <a:pt x="927912" y="233565"/>
                </a:lnTo>
                <a:lnTo>
                  <a:pt x="929627" y="243598"/>
                </a:lnTo>
                <a:lnTo>
                  <a:pt x="931976" y="248627"/>
                </a:lnTo>
                <a:lnTo>
                  <a:pt x="974775" y="248627"/>
                </a:lnTo>
                <a:close/>
              </a:path>
              <a:path w="1576705" h="517525">
                <a:moveTo>
                  <a:pt x="1157909" y="70954"/>
                </a:moveTo>
                <a:lnTo>
                  <a:pt x="1117803" y="70954"/>
                </a:lnTo>
                <a:lnTo>
                  <a:pt x="1074305" y="202133"/>
                </a:lnTo>
                <a:lnTo>
                  <a:pt x="1073645" y="202133"/>
                </a:lnTo>
                <a:lnTo>
                  <a:pt x="1029754" y="70954"/>
                </a:lnTo>
                <a:lnTo>
                  <a:pt x="986282" y="70954"/>
                </a:lnTo>
                <a:lnTo>
                  <a:pt x="1050975" y="248983"/>
                </a:lnTo>
                <a:lnTo>
                  <a:pt x="1093190" y="248983"/>
                </a:lnTo>
                <a:lnTo>
                  <a:pt x="1157909" y="70954"/>
                </a:lnTo>
                <a:close/>
              </a:path>
              <a:path w="1576705" h="517525">
                <a:moveTo>
                  <a:pt x="1214221" y="70954"/>
                </a:moveTo>
                <a:lnTo>
                  <a:pt x="1172400" y="70954"/>
                </a:lnTo>
                <a:lnTo>
                  <a:pt x="1172400" y="248627"/>
                </a:lnTo>
                <a:lnTo>
                  <a:pt x="1214221" y="248627"/>
                </a:lnTo>
                <a:lnTo>
                  <a:pt x="1214221" y="70954"/>
                </a:lnTo>
                <a:close/>
              </a:path>
              <a:path w="1576705" h="517525">
                <a:moveTo>
                  <a:pt x="1214539" y="4343"/>
                </a:moveTo>
                <a:lnTo>
                  <a:pt x="1172032" y="4343"/>
                </a:lnTo>
                <a:lnTo>
                  <a:pt x="1172032" y="40157"/>
                </a:lnTo>
                <a:lnTo>
                  <a:pt x="1214539" y="40157"/>
                </a:lnTo>
                <a:lnTo>
                  <a:pt x="1214539" y="4343"/>
                </a:lnTo>
                <a:close/>
              </a:path>
              <a:path w="1576705" h="517525">
                <a:moveTo>
                  <a:pt x="1389202" y="197485"/>
                </a:moveTo>
                <a:lnTo>
                  <a:pt x="1382877" y="172173"/>
                </a:lnTo>
                <a:lnTo>
                  <a:pt x="1366647" y="156464"/>
                </a:lnTo>
                <a:lnTo>
                  <a:pt x="1344663" y="147294"/>
                </a:lnTo>
                <a:lnTo>
                  <a:pt x="1306017" y="137947"/>
                </a:lnTo>
                <a:lnTo>
                  <a:pt x="1293571" y="133489"/>
                </a:lnTo>
                <a:lnTo>
                  <a:pt x="1285113" y="127203"/>
                </a:lnTo>
                <a:lnTo>
                  <a:pt x="1281988" y="118122"/>
                </a:lnTo>
                <a:lnTo>
                  <a:pt x="1283500" y="111061"/>
                </a:lnTo>
                <a:lnTo>
                  <a:pt x="1288542" y="105321"/>
                </a:lnTo>
                <a:lnTo>
                  <a:pt x="1297901" y="101460"/>
                </a:lnTo>
                <a:lnTo>
                  <a:pt x="1312341" y="100037"/>
                </a:lnTo>
                <a:lnTo>
                  <a:pt x="1325232" y="101574"/>
                </a:lnTo>
                <a:lnTo>
                  <a:pt x="1338770" y="105740"/>
                </a:lnTo>
                <a:lnTo>
                  <a:pt x="1351749" y="111912"/>
                </a:lnTo>
                <a:lnTo>
                  <a:pt x="1362913" y="119468"/>
                </a:lnTo>
                <a:lnTo>
                  <a:pt x="1382776" y="92710"/>
                </a:lnTo>
                <a:lnTo>
                  <a:pt x="1368285" y="82270"/>
                </a:lnTo>
                <a:lnTo>
                  <a:pt x="1351876" y="74358"/>
                </a:lnTo>
                <a:lnTo>
                  <a:pt x="1332547" y="69342"/>
                </a:lnTo>
                <a:lnTo>
                  <a:pt x="1309306" y="67589"/>
                </a:lnTo>
                <a:lnTo>
                  <a:pt x="1282268" y="71361"/>
                </a:lnTo>
                <a:lnTo>
                  <a:pt x="1261275" y="82016"/>
                </a:lnTo>
                <a:lnTo>
                  <a:pt x="1247686" y="98488"/>
                </a:lnTo>
                <a:lnTo>
                  <a:pt x="1242860" y="119786"/>
                </a:lnTo>
                <a:lnTo>
                  <a:pt x="1249083" y="144932"/>
                </a:lnTo>
                <a:lnTo>
                  <a:pt x="1265085" y="160680"/>
                </a:lnTo>
                <a:lnTo>
                  <a:pt x="1286814" y="170027"/>
                </a:lnTo>
                <a:lnTo>
                  <a:pt x="1325613" y="179793"/>
                </a:lnTo>
                <a:lnTo>
                  <a:pt x="1338287" y="184353"/>
                </a:lnTo>
                <a:lnTo>
                  <a:pt x="1346898" y="190677"/>
                </a:lnTo>
                <a:lnTo>
                  <a:pt x="1350073" y="199758"/>
                </a:lnTo>
                <a:lnTo>
                  <a:pt x="1347635" y="209143"/>
                </a:lnTo>
                <a:lnTo>
                  <a:pt x="1340573" y="215468"/>
                </a:lnTo>
                <a:lnTo>
                  <a:pt x="1329347" y="219036"/>
                </a:lnTo>
                <a:lnTo>
                  <a:pt x="1314373" y="220154"/>
                </a:lnTo>
                <a:lnTo>
                  <a:pt x="1297787" y="218465"/>
                </a:lnTo>
                <a:lnTo>
                  <a:pt x="1282661" y="213893"/>
                </a:lnTo>
                <a:lnTo>
                  <a:pt x="1269301" y="207187"/>
                </a:lnTo>
                <a:lnTo>
                  <a:pt x="1258036" y="199097"/>
                </a:lnTo>
                <a:lnTo>
                  <a:pt x="1235443" y="224193"/>
                </a:lnTo>
                <a:lnTo>
                  <a:pt x="1249959" y="235508"/>
                </a:lnTo>
                <a:lnTo>
                  <a:pt x="1268577" y="244411"/>
                </a:lnTo>
                <a:lnTo>
                  <a:pt x="1290358" y="250240"/>
                </a:lnTo>
                <a:lnTo>
                  <a:pt x="1314373" y="252361"/>
                </a:lnTo>
                <a:lnTo>
                  <a:pt x="1343266" y="249059"/>
                </a:lnTo>
                <a:lnTo>
                  <a:pt x="1367078" y="238975"/>
                </a:lnTo>
                <a:lnTo>
                  <a:pt x="1383245" y="221869"/>
                </a:lnTo>
                <a:lnTo>
                  <a:pt x="1389202" y="197485"/>
                </a:lnTo>
                <a:close/>
              </a:path>
              <a:path w="1576705" h="517525">
                <a:moveTo>
                  <a:pt x="1576324" y="159943"/>
                </a:moveTo>
                <a:lnTo>
                  <a:pt x="1568805" y="117932"/>
                </a:lnTo>
                <a:lnTo>
                  <a:pt x="1558353" y="102743"/>
                </a:lnTo>
                <a:lnTo>
                  <a:pt x="1548955" y="89166"/>
                </a:lnTo>
                <a:lnTo>
                  <a:pt x="1534553" y="80746"/>
                </a:lnTo>
                <a:lnTo>
                  <a:pt x="1534553" y="159943"/>
                </a:lnTo>
                <a:lnTo>
                  <a:pt x="1531658" y="184391"/>
                </a:lnTo>
                <a:lnTo>
                  <a:pt x="1523034" y="202590"/>
                </a:lnTo>
                <a:lnTo>
                  <a:pt x="1508785" y="213931"/>
                </a:lnTo>
                <a:lnTo>
                  <a:pt x="1489011" y="217805"/>
                </a:lnTo>
                <a:lnTo>
                  <a:pt x="1468526" y="213525"/>
                </a:lnTo>
                <a:lnTo>
                  <a:pt x="1454365" y="201561"/>
                </a:lnTo>
                <a:lnTo>
                  <a:pt x="1446136" y="183248"/>
                </a:lnTo>
                <a:lnTo>
                  <a:pt x="1443482" y="159943"/>
                </a:lnTo>
                <a:lnTo>
                  <a:pt x="1446377" y="135915"/>
                </a:lnTo>
                <a:lnTo>
                  <a:pt x="1455013" y="117932"/>
                </a:lnTo>
                <a:lnTo>
                  <a:pt x="1469263" y="106654"/>
                </a:lnTo>
                <a:lnTo>
                  <a:pt x="1489011" y="102743"/>
                </a:lnTo>
                <a:lnTo>
                  <a:pt x="1509356" y="107022"/>
                </a:lnTo>
                <a:lnTo>
                  <a:pt x="1523542" y="118922"/>
                </a:lnTo>
                <a:lnTo>
                  <a:pt x="1531848" y="137033"/>
                </a:lnTo>
                <a:lnTo>
                  <a:pt x="1534553" y="159943"/>
                </a:lnTo>
                <a:lnTo>
                  <a:pt x="1534553" y="80746"/>
                </a:lnTo>
                <a:lnTo>
                  <a:pt x="1520964" y="72796"/>
                </a:lnTo>
                <a:lnTo>
                  <a:pt x="1488960" y="67589"/>
                </a:lnTo>
                <a:lnTo>
                  <a:pt x="1456842" y="72796"/>
                </a:lnTo>
                <a:lnTo>
                  <a:pt x="1428877" y="89166"/>
                </a:lnTo>
                <a:lnTo>
                  <a:pt x="1409115" y="117932"/>
                </a:lnTo>
                <a:lnTo>
                  <a:pt x="1401660" y="159943"/>
                </a:lnTo>
                <a:lnTo>
                  <a:pt x="1409153" y="201561"/>
                </a:lnTo>
                <a:lnTo>
                  <a:pt x="1409192" y="201764"/>
                </a:lnTo>
                <a:lnTo>
                  <a:pt x="1429029" y="230466"/>
                </a:lnTo>
                <a:lnTo>
                  <a:pt x="1457007" y="247002"/>
                </a:lnTo>
                <a:lnTo>
                  <a:pt x="1488960" y="252310"/>
                </a:lnTo>
                <a:lnTo>
                  <a:pt x="1520964" y="247002"/>
                </a:lnTo>
                <a:lnTo>
                  <a:pt x="1548955" y="230466"/>
                </a:lnTo>
                <a:lnTo>
                  <a:pt x="1557705" y="217805"/>
                </a:lnTo>
                <a:lnTo>
                  <a:pt x="1568792" y="201764"/>
                </a:lnTo>
                <a:lnTo>
                  <a:pt x="1576324" y="159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0499" y="671682"/>
            <a:ext cx="296811" cy="25005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366494" y="872692"/>
            <a:ext cx="817880" cy="252729"/>
          </a:xfrm>
          <a:custGeom>
            <a:avLst/>
            <a:gdLst/>
            <a:ahLst/>
            <a:cxnLst/>
            <a:rect l="l" t="t" r="r" b="b"/>
            <a:pathLst>
              <a:path w="817880" h="252730">
                <a:moveTo>
                  <a:pt x="180098" y="181025"/>
                </a:moveTo>
                <a:lnTo>
                  <a:pt x="175806" y="157365"/>
                </a:lnTo>
                <a:lnTo>
                  <a:pt x="164020" y="139598"/>
                </a:lnTo>
                <a:lnTo>
                  <a:pt x="156349" y="134302"/>
                </a:lnTo>
                <a:lnTo>
                  <a:pt x="156349" y="180098"/>
                </a:lnTo>
                <a:lnTo>
                  <a:pt x="152666" y="200266"/>
                </a:lnTo>
                <a:lnTo>
                  <a:pt x="141338" y="215150"/>
                </a:lnTo>
                <a:lnTo>
                  <a:pt x="121958" y="224345"/>
                </a:lnTo>
                <a:lnTo>
                  <a:pt x="94094" y="227507"/>
                </a:lnTo>
                <a:lnTo>
                  <a:pt x="23685" y="227507"/>
                </a:lnTo>
                <a:lnTo>
                  <a:pt x="23685" y="131419"/>
                </a:lnTo>
                <a:lnTo>
                  <a:pt x="86639" y="131419"/>
                </a:lnTo>
                <a:lnTo>
                  <a:pt x="115658" y="134302"/>
                </a:lnTo>
                <a:lnTo>
                  <a:pt x="137617" y="143154"/>
                </a:lnTo>
                <a:lnTo>
                  <a:pt x="151498" y="158305"/>
                </a:lnTo>
                <a:lnTo>
                  <a:pt x="156349" y="180098"/>
                </a:lnTo>
                <a:lnTo>
                  <a:pt x="156349" y="134302"/>
                </a:lnTo>
                <a:lnTo>
                  <a:pt x="152184" y="131419"/>
                </a:lnTo>
                <a:lnTo>
                  <a:pt x="146392" y="127419"/>
                </a:lnTo>
                <a:lnTo>
                  <a:pt x="124587" y="120573"/>
                </a:lnTo>
                <a:lnTo>
                  <a:pt x="124587" y="119900"/>
                </a:lnTo>
                <a:lnTo>
                  <a:pt x="142836" y="113258"/>
                </a:lnTo>
                <a:lnTo>
                  <a:pt x="146367" y="110528"/>
                </a:lnTo>
                <a:lnTo>
                  <a:pt x="157911" y="101650"/>
                </a:lnTo>
                <a:lnTo>
                  <a:pt x="168160" y="84823"/>
                </a:lnTo>
                <a:lnTo>
                  <a:pt x="171945" y="62458"/>
                </a:lnTo>
                <a:lnTo>
                  <a:pt x="166611" y="36144"/>
                </a:lnTo>
                <a:lnTo>
                  <a:pt x="154711" y="21488"/>
                </a:lnTo>
                <a:lnTo>
                  <a:pt x="150660" y="16510"/>
                </a:lnTo>
                <a:lnTo>
                  <a:pt x="148272" y="15417"/>
                </a:lnTo>
                <a:lnTo>
                  <a:pt x="148272" y="65519"/>
                </a:lnTo>
                <a:lnTo>
                  <a:pt x="143992" y="85598"/>
                </a:lnTo>
                <a:lnTo>
                  <a:pt x="131597" y="99618"/>
                </a:lnTo>
                <a:lnTo>
                  <a:pt x="111696" y="107848"/>
                </a:lnTo>
                <a:lnTo>
                  <a:pt x="84963" y="110528"/>
                </a:lnTo>
                <a:lnTo>
                  <a:pt x="23685" y="110528"/>
                </a:lnTo>
                <a:lnTo>
                  <a:pt x="23685" y="21488"/>
                </a:lnTo>
                <a:lnTo>
                  <a:pt x="85636" y="21488"/>
                </a:lnTo>
                <a:lnTo>
                  <a:pt x="113703" y="24079"/>
                </a:lnTo>
                <a:lnTo>
                  <a:pt x="133197" y="32042"/>
                </a:lnTo>
                <a:lnTo>
                  <a:pt x="144576" y="45745"/>
                </a:lnTo>
                <a:lnTo>
                  <a:pt x="148272" y="65519"/>
                </a:lnTo>
                <a:lnTo>
                  <a:pt x="148272" y="15417"/>
                </a:lnTo>
                <a:lnTo>
                  <a:pt x="124117" y="4241"/>
                </a:lnTo>
                <a:lnTo>
                  <a:pt x="86995" y="0"/>
                </a:lnTo>
                <a:lnTo>
                  <a:pt x="0" y="0"/>
                </a:lnTo>
                <a:lnTo>
                  <a:pt x="0" y="248564"/>
                </a:lnTo>
                <a:lnTo>
                  <a:pt x="94462" y="248564"/>
                </a:lnTo>
                <a:lnTo>
                  <a:pt x="132257" y="243547"/>
                </a:lnTo>
                <a:lnTo>
                  <a:pt x="158978" y="229539"/>
                </a:lnTo>
                <a:lnTo>
                  <a:pt x="160489" y="227507"/>
                </a:lnTo>
                <a:lnTo>
                  <a:pt x="174853" y="208165"/>
                </a:lnTo>
                <a:lnTo>
                  <a:pt x="180098" y="181025"/>
                </a:lnTo>
                <a:close/>
              </a:path>
              <a:path w="817880" h="252730">
                <a:moveTo>
                  <a:pt x="358571" y="160261"/>
                </a:moveTo>
                <a:lnTo>
                  <a:pt x="352132" y="120942"/>
                </a:lnTo>
                <a:lnTo>
                  <a:pt x="335191" y="92938"/>
                </a:lnTo>
                <a:lnTo>
                  <a:pt x="335191" y="159956"/>
                </a:lnTo>
                <a:lnTo>
                  <a:pt x="331304" y="189280"/>
                </a:lnTo>
                <a:lnTo>
                  <a:pt x="320065" y="212229"/>
                </a:lnTo>
                <a:lnTo>
                  <a:pt x="302094" y="227177"/>
                </a:lnTo>
                <a:lnTo>
                  <a:pt x="278003" y="232524"/>
                </a:lnTo>
                <a:lnTo>
                  <a:pt x="252869" y="226720"/>
                </a:lnTo>
                <a:lnTo>
                  <a:pt x="234886" y="210985"/>
                </a:lnTo>
                <a:lnTo>
                  <a:pt x="224066" y="187883"/>
                </a:lnTo>
                <a:lnTo>
                  <a:pt x="220497" y="160261"/>
                </a:lnTo>
                <a:lnTo>
                  <a:pt x="220459" y="159956"/>
                </a:lnTo>
                <a:lnTo>
                  <a:pt x="224358" y="131152"/>
                </a:lnTo>
                <a:lnTo>
                  <a:pt x="235648" y="108394"/>
                </a:lnTo>
                <a:lnTo>
                  <a:pt x="253733" y="93433"/>
                </a:lnTo>
                <a:lnTo>
                  <a:pt x="278003" y="88061"/>
                </a:lnTo>
                <a:lnTo>
                  <a:pt x="302793" y="93853"/>
                </a:lnTo>
                <a:lnTo>
                  <a:pt x="320687" y="109512"/>
                </a:lnTo>
                <a:lnTo>
                  <a:pt x="331533" y="132422"/>
                </a:lnTo>
                <a:lnTo>
                  <a:pt x="335191" y="159956"/>
                </a:lnTo>
                <a:lnTo>
                  <a:pt x="335191" y="92938"/>
                </a:lnTo>
                <a:lnTo>
                  <a:pt x="334670" y="92075"/>
                </a:lnTo>
                <a:lnTo>
                  <a:pt x="328879" y="88061"/>
                </a:lnTo>
                <a:lnTo>
                  <a:pt x="309016" y="74282"/>
                </a:lnTo>
                <a:lnTo>
                  <a:pt x="278003" y="68211"/>
                </a:lnTo>
                <a:lnTo>
                  <a:pt x="246799" y="74282"/>
                </a:lnTo>
                <a:lnTo>
                  <a:pt x="221056" y="92075"/>
                </a:lnTo>
                <a:lnTo>
                  <a:pt x="203568" y="120942"/>
                </a:lnTo>
                <a:lnTo>
                  <a:pt x="197180" y="159956"/>
                </a:lnTo>
                <a:lnTo>
                  <a:pt x="197129" y="160261"/>
                </a:lnTo>
                <a:lnTo>
                  <a:pt x="203631" y="199440"/>
                </a:lnTo>
                <a:lnTo>
                  <a:pt x="221208" y="228333"/>
                </a:lnTo>
                <a:lnTo>
                  <a:pt x="246976" y="246189"/>
                </a:lnTo>
                <a:lnTo>
                  <a:pt x="278003" y="252310"/>
                </a:lnTo>
                <a:lnTo>
                  <a:pt x="309016" y="246189"/>
                </a:lnTo>
                <a:lnTo>
                  <a:pt x="328650" y="232524"/>
                </a:lnTo>
                <a:lnTo>
                  <a:pt x="334670" y="228333"/>
                </a:lnTo>
                <a:lnTo>
                  <a:pt x="352132" y="199440"/>
                </a:lnTo>
                <a:lnTo>
                  <a:pt x="358571" y="160261"/>
                </a:lnTo>
                <a:close/>
              </a:path>
              <a:path w="817880" h="252730">
                <a:moveTo>
                  <a:pt x="523379" y="248602"/>
                </a:moveTo>
                <a:lnTo>
                  <a:pt x="521017" y="240944"/>
                </a:lnTo>
                <a:lnTo>
                  <a:pt x="519455" y="231394"/>
                </a:lnTo>
                <a:lnTo>
                  <a:pt x="519049" y="225856"/>
                </a:lnTo>
                <a:lnTo>
                  <a:pt x="518998" y="225120"/>
                </a:lnTo>
                <a:lnTo>
                  <a:pt x="518871" y="223405"/>
                </a:lnTo>
                <a:lnTo>
                  <a:pt x="518591" y="219519"/>
                </a:lnTo>
                <a:lnTo>
                  <a:pt x="518363" y="207289"/>
                </a:lnTo>
                <a:lnTo>
                  <a:pt x="518325" y="149479"/>
                </a:lnTo>
                <a:lnTo>
                  <a:pt x="518236" y="124002"/>
                </a:lnTo>
                <a:lnTo>
                  <a:pt x="515023" y="101104"/>
                </a:lnTo>
                <a:lnTo>
                  <a:pt x="514997" y="100914"/>
                </a:lnTo>
                <a:lnTo>
                  <a:pt x="507352" y="87744"/>
                </a:lnTo>
                <a:lnTo>
                  <a:pt x="504685" y="83159"/>
                </a:lnTo>
                <a:lnTo>
                  <a:pt x="486892" y="72021"/>
                </a:lnTo>
                <a:lnTo>
                  <a:pt x="461111" y="68160"/>
                </a:lnTo>
                <a:lnTo>
                  <a:pt x="436562" y="70561"/>
                </a:lnTo>
                <a:lnTo>
                  <a:pt x="415290" y="77330"/>
                </a:lnTo>
                <a:lnTo>
                  <a:pt x="396621" y="87744"/>
                </a:lnTo>
                <a:lnTo>
                  <a:pt x="379869" y="101104"/>
                </a:lnTo>
                <a:lnTo>
                  <a:pt x="392404" y="115557"/>
                </a:lnTo>
                <a:lnTo>
                  <a:pt x="406730" y="104406"/>
                </a:lnTo>
                <a:lnTo>
                  <a:pt x="422198" y="95580"/>
                </a:lnTo>
                <a:lnTo>
                  <a:pt x="439445" y="89776"/>
                </a:lnTo>
                <a:lnTo>
                  <a:pt x="458635" y="87744"/>
                </a:lnTo>
                <a:lnTo>
                  <a:pt x="459409" y="87744"/>
                </a:lnTo>
                <a:lnTo>
                  <a:pt x="474599" y="89916"/>
                </a:lnTo>
                <a:lnTo>
                  <a:pt x="485952" y="96634"/>
                </a:lnTo>
                <a:lnTo>
                  <a:pt x="492925" y="107975"/>
                </a:lnTo>
                <a:lnTo>
                  <a:pt x="495300" y="124002"/>
                </a:lnTo>
                <a:lnTo>
                  <a:pt x="495300" y="133070"/>
                </a:lnTo>
                <a:lnTo>
                  <a:pt x="495300" y="149479"/>
                </a:lnTo>
                <a:lnTo>
                  <a:pt x="495300" y="204597"/>
                </a:lnTo>
                <a:lnTo>
                  <a:pt x="480720" y="216446"/>
                </a:lnTo>
                <a:lnTo>
                  <a:pt x="465162" y="225120"/>
                </a:lnTo>
                <a:lnTo>
                  <a:pt x="447992" y="230657"/>
                </a:lnTo>
                <a:lnTo>
                  <a:pt x="447636" y="230657"/>
                </a:lnTo>
                <a:lnTo>
                  <a:pt x="429958" y="232460"/>
                </a:lnTo>
                <a:lnTo>
                  <a:pt x="416445" y="230657"/>
                </a:lnTo>
                <a:lnTo>
                  <a:pt x="406209" y="225285"/>
                </a:lnTo>
                <a:lnTo>
                  <a:pt x="399707" y="216446"/>
                </a:lnTo>
                <a:lnTo>
                  <a:pt x="397573" y="204901"/>
                </a:lnTo>
                <a:lnTo>
                  <a:pt x="397446" y="204228"/>
                </a:lnTo>
                <a:lnTo>
                  <a:pt x="401980" y="187706"/>
                </a:lnTo>
                <a:lnTo>
                  <a:pt x="417677" y="172974"/>
                </a:lnTo>
                <a:lnTo>
                  <a:pt x="447738" y="160185"/>
                </a:lnTo>
                <a:lnTo>
                  <a:pt x="495300" y="149479"/>
                </a:lnTo>
                <a:lnTo>
                  <a:pt x="495300" y="133070"/>
                </a:lnTo>
                <a:lnTo>
                  <a:pt x="438124" y="145567"/>
                </a:lnTo>
                <a:lnTo>
                  <a:pt x="400837" y="162229"/>
                </a:lnTo>
                <a:lnTo>
                  <a:pt x="380568" y="182880"/>
                </a:lnTo>
                <a:lnTo>
                  <a:pt x="374446" y="207289"/>
                </a:lnTo>
                <a:lnTo>
                  <a:pt x="377723" y="225120"/>
                </a:lnTo>
                <a:lnTo>
                  <a:pt x="377748" y="225285"/>
                </a:lnTo>
                <a:lnTo>
                  <a:pt x="377850" y="225856"/>
                </a:lnTo>
                <a:lnTo>
                  <a:pt x="387731" y="239814"/>
                </a:lnTo>
                <a:lnTo>
                  <a:pt x="403567" y="248602"/>
                </a:lnTo>
                <a:lnTo>
                  <a:pt x="424840" y="251637"/>
                </a:lnTo>
                <a:lnTo>
                  <a:pt x="444207" y="249821"/>
                </a:lnTo>
                <a:lnTo>
                  <a:pt x="462305" y="244449"/>
                </a:lnTo>
                <a:lnTo>
                  <a:pt x="479285" y="235610"/>
                </a:lnTo>
                <a:lnTo>
                  <a:pt x="483400" y="232460"/>
                </a:lnTo>
                <a:lnTo>
                  <a:pt x="495249" y="223405"/>
                </a:lnTo>
                <a:lnTo>
                  <a:pt x="495566" y="230657"/>
                </a:lnTo>
                <a:lnTo>
                  <a:pt x="496404" y="236969"/>
                </a:lnTo>
                <a:lnTo>
                  <a:pt x="497687" y="242925"/>
                </a:lnTo>
                <a:lnTo>
                  <a:pt x="499325" y="248602"/>
                </a:lnTo>
                <a:lnTo>
                  <a:pt x="523379" y="248602"/>
                </a:lnTo>
                <a:close/>
              </a:path>
              <a:path w="817880" h="252730">
                <a:moveTo>
                  <a:pt x="651217" y="68275"/>
                </a:moveTo>
                <a:lnTo>
                  <a:pt x="647128" y="68275"/>
                </a:lnTo>
                <a:lnTo>
                  <a:pt x="623163" y="71183"/>
                </a:lnTo>
                <a:lnTo>
                  <a:pt x="603745" y="79222"/>
                </a:lnTo>
                <a:lnTo>
                  <a:pt x="588327" y="91351"/>
                </a:lnTo>
                <a:lnTo>
                  <a:pt x="576364" y="106553"/>
                </a:lnTo>
                <a:lnTo>
                  <a:pt x="575691" y="106553"/>
                </a:lnTo>
                <a:lnTo>
                  <a:pt x="575691" y="71589"/>
                </a:lnTo>
                <a:lnTo>
                  <a:pt x="552361" y="71589"/>
                </a:lnTo>
                <a:lnTo>
                  <a:pt x="552361" y="248754"/>
                </a:lnTo>
                <a:lnTo>
                  <a:pt x="575741" y="248754"/>
                </a:lnTo>
                <a:lnTo>
                  <a:pt x="575741" y="133502"/>
                </a:lnTo>
                <a:lnTo>
                  <a:pt x="587819" y="114833"/>
                </a:lnTo>
                <a:lnTo>
                  <a:pt x="596950" y="106553"/>
                </a:lnTo>
                <a:lnTo>
                  <a:pt x="603046" y="101015"/>
                </a:lnTo>
                <a:lnTo>
                  <a:pt x="621131" y="92417"/>
                </a:lnTo>
                <a:lnTo>
                  <a:pt x="641781" y="89471"/>
                </a:lnTo>
                <a:lnTo>
                  <a:pt x="642442" y="89471"/>
                </a:lnTo>
                <a:lnTo>
                  <a:pt x="648855" y="89776"/>
                </a:lnTo>
                <a:lnTo>
                  <a:pt x="648881" y="89471"/>
                </a:lnTo>
                <a:lnTo>
                  <a:pt x="651217" y="68275"/>
                </a:lnTo>
                <a:close/>
              </a:path>
              <a:path w="817880" h="252730">
                <a:moveTo>
                  <a:pt x="817346" y="248627"/>
                </a:moveTo>
                <a:lnTo>
                  <a:pt x="814781" y="241007"/>
                </a:lnTo>
                <a:lnTo>
                  <a:pt x="813193" y="231914"/>
                </a:lnTo>
                <a:lnTo>
                  <a:pt x="813104" y="231457"/>
                </a:lnTo>
                <a:lnTo>
                  <a:pt x="812546" y="224091"/>
                </a:lnTo>
                <a:lnTo>
                  <a:pt x="812444" y="222783"/>
                </a:lnTo>
                <a:lnTo>
                  <a:pt x="812190" y="219583"/>
                </a:lnTo>
                <a:lnTo>
                  <a:pt x="811923" y="204965"/>
                </a:lnTo>
                <a:lnTo>
                  <a:pt x="811923" y="95770"/>
                </a:lnTo>
                <a:lnTo>
                  <a:pt x="811923" y="0"/>
                </a:lnTo>
                <a:lnTo>
                  <a:pt x="788530" y="0"/>
                </a:lnTo>
                <a:lnTo>
                  <a:pt x="788530" y="95770"/>
                </a:lnTo>
                <a:lnTo>
                  <a:pt x="788530" y="116967"/>
                </a:lnTo>
                <a:lnTo>
                  <a:pt x="788530" y="202946"/>
                </a:lnTo>
                <a:lnTo>
                  <a:pt x="775830" y="214985"/>
                </a:lnTo>
                <a:lnTo>
                  <a:pt x="762698" y="224091"/>
                </a:lnTo>
                <a:lnTo>
                  <a:pt x="748461" y="229920"/>
                </a:lnTo>
                <a:lnTo>
                  <a:pt x="748157" y="229920"/>
                </a:lnTo>
                <a:lnTo>
                  <a:pt x="733018" y="231914"/>
                </a:lnTo>
                <a:lnTo>
                  <a:pt x="711974" y="227634"/>
                </a:lnTo>
                <a:lnTo>
                  <a:pt x="694753" y="214553"/>
                </a:lnTo>
                <a:lnTo>
                  <a:pt x="683120" y="192354"/>
                </a:lnTo>
                <a:lnTo>
                  <a:pt x="678840" y="160693"/>
                </a:lnTo>
                <a:lnTo>
                  <a:pt x="682891" y="128155"/>
                </a:lnTo>
                <a:lnTo>
                  <a:pt x="694131" y="105435"/>
                </a:lnTo>
                <a:lnTo>
                  <a:pt x="711288" y="92100"/>
                </a:lnTo>
                <a:lnTo>
                  <a:pt x="733018" y="87757"/>
                </a:lnTo>
                <a:lnTo>
                  <a:pt x="747941" y="89674"/>
                </a:lnTo>
                <a:lnTo>
                  <a:pt x="761936" y="95313"/>
                </a:lnTo>
                <a:lnTo>
                  <a:pt x="775360" y="104470"/>
                </a:lnTo>
                <a:lnTo>
                  <a:pt x="788530" y="116967"/>
                </a:lnTo>
                <a:lnTo>
                  <a:pt x="788530" y="95770"/>
                </a:lnTo>
                <a:lnTo>
                  <a:pt x="747737" y="70358"/>
                </a:lnTo>
                <a:lnTo>
                  <a:pt x="730986" y="68211"/>
                </a:lnTo>
                <a:lnTo>
                  <a:pt x="701205" y="73914"/>
                </a:lnTo>
                <a:lnTo>
                  <a:pt x="677252" y="91071"/>
                </a:lnTo>
                <a:lnTo>
                  <a:pt x="661314" y="119811"/>
                </a:lnTo>
                <a:lnTo>
                  <a:pt x="655510" y="160261"/>
                </a:lnTo>
                <a:lnTo>
                  <a:pt x="661238" y="200647"/>
                </a:lnTo>
                <a:lnTo>
                  <a:pt x="676884" y="229171"/>
                </a:lnTo>
                <a:lnTo>
                  <a:pt x="700201" y="246100"/>
                </a:lnTo>
                <a:lnTo>
                  <a:pt x="728929" y="251688"/>
                </a:lnTo>
                <a:lnTo>
                  <a:pt x="747496" y="249351"/>
                </a:lnTo>
                <a:lnTo>
                  <a:pt x="763320" y="243027"/>
                </a:lnTo>
                <a:lnTo>
                  <a:pt x="776846" y="233819"/>
                </a:lnTo>
                <a:lnTo>
                  <a:pt x="778865" y="231914"/>
                </a:lnTo>
                <a:lnTo>
                  <a:pt x="788530" y="222783"/>
                </a:lnTo>
                <a:lnTo>
                  <a:pt x="788771" y="227634"/>
                </a:lnTo>
                <a:lnTo>
                  <a:pt x="788885" y="229920"/>
                </a:lnTo>
                <a:lnTo>
                  <a:pt x="789800" y="236943"/>
                </a:lnTo>
                <a:lnTo>
                  <a:pt x="791044" y="243027"/>
                </a:lnTo>
                <a:lnTo>
                  <a:pt x="791108" y="243357"/>
                </a:lnTo>
                <a:lnTo>
                  <a:pt x="792594" y="248627"/>
                </a:lnTo>
                <a:lnTo>
                  <a:pt x="817346" y="248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5472" y="2924632"/>
            <a:ext cx="794105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212A2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313D4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4535F"/>
                </a:solidFill>
                <a:latin typeface="Times New Roman"/>
                <a:cs typeface="Times New Roman"/>
              </a:defRPr>
            </a:lvl1pPr>
          </a:lstStyle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212A2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13D4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4535F"/>
                </a:solidFill>
                <a:latin typeface="Times New Roman"/>
                <a:cs typeface="Times New Roman"/>
              </a:defRPr>
            </a:lvl1pPr>
          </a:lstStyle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212A2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65733" y="2303526"/>
            <a:ext cx="3385185" cy="3506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313D4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4535F"/>
                </a:solidFill>
                <a:latin typeface="Times New Roman"/>
                <a:cs typeface="Times New Roman"/>
              </a:defRPr>
            </a:lvl1pPr>
          </a:lstStyle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212A2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4535F"/>
                </a:solidFill>
                <a:latin typeface="Times New Roman"/>
                <a:cs typeface="Times New Roman"/>
              </a:defRPr>
            </a:lvl1pPr>
          </a:lstStyle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4535F"/>
                </a:solidFill>
                <a:latin typeface="Times New Roman"/>
                <a:cs typeface="Times New Roman"/>
              </a:defRPr>
            </a:lvl1pPr>
          </a:lstStyle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2368" y="6423850"/>
            <a:ext cx="372110" cy="138430"/>
          </a:xfrm>
          <a:custGeom>
            <a:avLst/>
            <a:gdLst/>
            <a:ahLst/>
            <a:cxnLst/>
            <a:rect l="l" t="t" r="r" b="b"/>
            <a:pathLst>
              <a:path w="372109" h="138429">
                <a:moveTo>
                  <a:pt x="178854" y="0"/>
                </a:moveTo>
                <a:lnTo>
                  <a:pt x="89204" y="0"/>
                </a:lnTo>
                <a:lnTo>
                  <a:pt x="0" y="137972"/>
                </a:lnTo>
                <a:lnTo>
                  <a:pt x="89649" y="137972"/>
                </a:lnTo>
                <a:lnTo>
                  <a:pt x="178854" y="0"/>
                </a:lnTo>
                <a:close/>
              </a:path>
              <a:path w="372109" h="138429">
                <a:moveTo>
                  <a:pt x="371563" y="137972"/>
                </a:moveTo>
                <a:lnTo>
                  <a:pt x="282359" y="0"/>
                </a:lnTo>
                <a:lnTo>
                  <a:pt x="192735" y="0"/>
                </a:lnTo>
                <a:lnTo>
                  <a:pt x="281889" y="137972"/>
                </a:lnTo>
                <a:lnTo>
                  <a:pt x="371563" y="137972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09079" y="6274803"/>
            <a:ext cx="949960" cy="176530"/>
          </a:xfrm>
          <a:custGeom>
            <a:avLst/>
            <a:gdLst/>
            <a:ahLst/>
            <a:cxnLst/>
            <a:rect l="l" t="t" r="r" b="b"/>
            <a:pathLst>
              <a:path w="949960" h="176529">
                <a:moveTo>
                  <a:pt x="178841" y="137972"/>
                </a:moveTo>
                <a:lnTo>
                  <a:pt x="89674" y="0"/>
                </a:lnTo>
                <a:lnTo>
                  <a:pt x="0" y="0"/>
                </a:lnTo>
                <a:lnTo>
                  <a:pt x="89192" y="137972"/>
                </a:lnTo>
                <a:lnTo>
                  <a:pt x="178841" y="137972"/>
                </a:lnTo>
                <a:close/>
              </a:path>
              <a:path w="949960" h="176529">
                <a:moveTo>
                  <a:pt x="342874" y="137972"/>
                </a:moveTo>
                <a:lnTo>
                  <a:pt x="331304" y="105283"/>
                </a:lnTo>
                <a:lnTo>
                  <a:pt x="324065" y="84848"/>
                </a:lnTo>
                <a:lnTo>
                  <a:pt x="304342" y="29146"/>
                </a:lnTo>
                <a:lnTo>
                  <a:pt x="300913" y="19456"/>
                </a:lnTo>
                <a:lnTo>
                  <a:pt x="300913" y="84848"/>
                </a:lnTo>
                <a:lnTo>
                  <a:pt x="262509" y="84848"/>
                </a:lnTo>
                <a:lnTo>
                  <a:pt x="281711" y="29146"/>
                </a:lnTo>
                <a:lnTo>
                  <a:pt x="282079" y="29146"/>
                </a:lnTo>
                <a:lnTo>
                  <a:pt x="300913" y="84848"/>
                </a:lnTo>
                <a:lnTo>
                  <a:pt x="300913" y="19456"/>
                </a:lnTo>
                <a:lnTo>
                  <a:pt x="294030" y="0"/>
                </a:lnTo>
                <a:lnTo>
                  <a:pt x="271106" y="0"/>
                </a:lnTo>
                <a:lnTo>
                  <a:pt x="222262" y="137972"/>
                </a:lnTo>
                <a:lnTo>
                  <a:pt x="244055" y="137972"/>
                </a:lnTo>
                <a:lnTo>
                  <a:pt x="255409" y="105283"/>
                </a:lnTo>
                <a:lnTo>
                  <a:pt x="307809" y="105283"/>
                </a:lnTo>
                <a:lnTo>
                  <a:pt x="318985" y="137972"/>
                </a:lnTo>
                <a:lnTo>
                  <a:pt x="342874" y="137972"/>
                </a:lnTo>
                <a:close/>
              </a:path>
              <a:path w="949960" h="176529">
                <a:moveTo>
                  <a:pt x="442226" y="137972"/>
                </a:moveTo>
                <a:lnTo>
                  <a:pt x="440029" y="132969"/>
                </a:lnTo>
                <a:lnTo>
                  <a:pt x="439267" y="125730"/>
                </a:lnTo>
                <a:lnTo>
                  <a:pt x="439267" y="124612"/>
                </a:lnTo>
                <a:lnTo>
                  <a:pt x="439267" y="120700"/>
                </a:lnTo>
                <a:lnTo>
                  <a:pt x="439267" y="56438"/>
                </a:lnTo>
                <a:lnTo>
                  <a:pt x="439267" y="49949"/>
                </a:lnTo>
                <a:lnTo>
                  <a:pt x="439267" y="546"/>
                </a:lnTo>
                <a:lnTo>
                  <a:pt x="416344" y="546"/>
                </a:lnTo>
                <a:lnTo>
                  <a:pt x="416344" y="49949"/>
                </a:lnTo>
                <a:lnTo>
                  <a:pt x="416318" y="68719"/>
                </a:lnTo>
                <a:lnTo>
                  <a:pt x="416318" y="108280"/>
                </a:lnTo>
                <a:lnTo>
                  <a:pt x="411619" y="112953"/>
                </a:lnTo>
                <a:lnTo>
                  <a:pt x="405841" y="116916"/>
                </a:lnTo>
                <a:lnTo>
                  <a:pt x="399275" y="119672"/>
                </a:lnTo>
                <a:lnTo>
                  <a:pt x="392264" y="120700"/>
                </a:lnTo>
                <a:lnTo>
                  <a:pt x="382358" y="118757"/>
                </a:lnTo>
                <a:lnTo>
                  <a:pt x="374967" y="112953"/>
                </a:lnTo>
                <a:lnTo>
                  <a:pt x="374116" y="111264"/>
                </a:lnTo>
                <a:lnTo>
                  <a:pt x="370230" y="103162"/>
                </a:lnTo>
                <a:lnTo>
                  <a:pt x="368604" y="89509"/>
                </a:lnTo>
                <a:lnTo>
                  <a:pt x="369976" y="75095"/>
                </a:lnTo>
                <a:lnTo>
                  <a:pt x="374307" y="64757"/>
                </a:lnTo>
                <a:lnTo>
                  <a:pt x="381889" y="58534"/>
                </a:lnTo>
                <a:lnTo>
                  <a:pt x="393026" y="56438"/>
                </a:lnTo>
                <a:lnTo>
                  <a:pt x="399249" y="57238"/>
                </a:lnTo>
                <a:lnTo>
                  <a:pt x="405434" y="59575"/>
                </a:lnTo>
                <a:lnTo>
                  <a:pt x="411238" y="63423"/>
                </a:lnTo>
                <a:lnTo>
                  <a:pt x="416318" y="68719"/>
                </a:lnTo>
                <a:lnTo>
                  <a:pt x="416318" y="49936"/>
                </a:lnTo>
                <a:lnTo>
                  <a:pt x="410349" y="44577"/>
                </a:lnTo>
                <a:lnTo>
                  <a:pt x="403555" y="40741"/>
                </a:lnTo>
                <a:lnTo>
                  <a:pt x="395897" y="38315"/>
                </a:lnTo>
                <a:lnTo>
                  <a:pt x="387997" y="37515"/>
                </a:lnTo>
                <a:lnTo>
                  <a:pt x="370687" y="40741"/>
                </a:lnTo>
                <a:lnTo>
                  <a:pt x="357327" y="50419"/>
                </a:lnTo>
                <a:lnTo>
                  <a:pt x="348716" y="66509"/>
                </a:lnTo>
                <a:lnTo>
                  <a:pt x="345668" y="88963"/>
                </a:lnTo>
                <a:lnTo>
                  <a:pt x="348615" y="111264"/>
                </a:lnTo>
                <a:lnTo>
                  <a:pt x="356781" y="127025"/>
                </a:lnTo>
                <a:lnTo>
                  <a:pt x="369176" y="136372"/>
                </a:lnTo>
                <a:lnTo>
                  <a:pt x="384797" y="139458"/>
                </a:lnTo>
                <a:lnTo>
                  <a:pt x="394919" y="138315"/>
                </a:lnTo>
                <a:lnTo>
                  <a:pt x="403326" y="135178"/>
                </a:lnTo>
                <a:lnTo>
                  <a:pt x="410400" y="130454"/>
                </a:lnTo>
                <a:lnTo>
                  <a:pt x="416318" y="124612"/>
                </a:lnTo>
                <a:lnTo>
                  <a:pt x="416318" y="129616"/>
                </a:lnTo>
                <a:lnTo>
                  <a:pt x="417271" y="135178"/>
                </a:lnTo>
                <a:lnTo>
                  <a:pt x="418566" y="137972"/>
                </a:lnTo>
                <a:lnTo>
                  <a:pt x="442226" y="137972"/>
                </a:lnTo>
                <a:close/>
              </a:path>
              <a:path w="949960" h="176529">
                <a:moveTo>
                  <a:pt x="543483" y="39382"/>
                </a:moveTo>
                <a:lnTo>
                  <a:pt x="521309" y="39382"/>
                </a:lnTo>
                <a:lnTo>
                  <a:pt x="497255" y="112166"/>
                </a:lnTo>
                <a:lnTo>
                  <a:pt x="496887" y="112166"/>
                </a:lnTo>
                <a:lnTo>
                  <a:pt x="472630" y="39382"/>
                </a:lnTo>
                <a:lnTo>
                  <a:pt x="448589" y="39382"/>
                </a:lnTo>
                <a:lnTo>
                  <a:pt x="484365" y="138176"/>
                </a:lnTo>
                <a:lnTo>
                  <a:pt x="507695" y="138176"/>
                </a:lnTo>
                <a:lnTo>
                  <a:pt x="543483" y="39382"/>
                </a:lnTo>
                <a:close/>
              </a:path>
              <a:path w="949960" h="176529">
                <a:moveTo>
                  <a:pt x="574611" y="39382"/>
                </a:moveTo>
                <a:lnTo>
                  <a:pt x="551497" y="39382"/>
                </a:lnTo>
                <a:lnTo>
                  <a:pt x="551497" y="137972"/>
                </a:lnTo>
                <a:lnTo>
                  <a:pt x="574611" y="137972"/>
                </a:lnTo>
                <a:lnTo>
                  <a:pt x="574611" y="39382"/>
                </a:lnTo>
                <a:close/>
              </a:path>
              <a:path w="949960" h="176529">
                <a:moveTo>
                  <a:pt x="574789" y="2413"/>
                </a:moveTo>
                <a:lnTo>
                  <a:pt x="551294" y="2413"/>
                </a:lnTo>
                <a:lnTo>
                  <a:pt x="551294" y="22288"/>
                </a:lnTo>
                <a:lnTo>
                  <a:pt x="574789" y="22288"/>
                </a:lnTo>
                <a:lnTo>
                  <a:pt x="574789" y="2413"/>
                </a:lnTo>
                <a:close/>
              </a:path>
              <a:path w="949960" h="176529">
                <a:moveTo>
                  <a:pt x="671360" y="109588"/>
                </a:moveTo>
                <a:lnTo>
                  <a:pt x="633704" y="78574"/>
                </a:lnTo>
                <a:lnTo>
                  <a:pt x="621969" y="75958"/>
                </a:lnTo>
                <a:lnTo>
                  <a:pt x="612076" y="73545"/>
                </a:lnTo>
                <a:lnTo>
                  <a:pt x="612076" y="59982"/>
                </a:lnTo>
                <a:lnTo>
                  <a:pt x="616165" y="55524"/>
                </a:lnTo>
                <a:lnTo>
                  <a:pt x="628865" y="55524"/>
                </a:lnTo>
                <a:lnTo>
                  <a:pt x="635990" y="56375"/>
                </a:lnTo>
                <a:lnTo>
                  <a:pt x="643483" y="58686"/>
                </a:lnTo>
                <a:lnTo>
                  <a:pt x="650646" y="62115"/>
                </a:lnTo>
                <a:lnTo>
                  <a:pt x="656831" y="66306"/>
                </a:lnTo>
                <a:lnTo>
                  <a:pt x="667804" y="51460"/>
                </a:lnTo>
                <a:lnTo>
                  <a:pt x="659790" y="45656"/>
                </a:lnTo>
                <a:lnTo>
                  <a:pt x="650722" y="41275"/>
                </a:lnTo>
                <a:lnTo>
                  <a:pt x="640041" y="38481"/>
                </a:lnTo>
                <a:lnTo>
                  <a:pt x="627189" y="37515"/>
                </a:lnTo>
                <a:lnTo>
                  <a:pt x="612228" y="39611"/>
                </a:lnTo>
                <a:lnTo>
                  <a:pt x="600633" y="45516"/>
                </a:lnTo>
                <a:lnTo>
                  <a:pt x="593115" y="54660"/>
                </a:lnTo>
                <a:lnTo>
                  <a:pt x="590448" y="66471"/>
                </a:lnTo>
                <a:lnTo>
                  <a:pt x="593890" y="80429"/>
                </a:lnTo>
                <a:lnTo>
                  <a:pt x="602729" y="89166"/>
                </a:lnTo>
                <a:lnTo>
                  <a:pt x="614756" y="94361"/>
                </a:lnTo>
                <a:lnTo>
                  <a:pt x="636206" y="99783"/>
                </a:lnTo>
                <a:lnTo>
                  <a:pt x="643204" y="102311"/>
                </a:lnTo>
                <a:lnTo>
                  <a:pt x="647966" y="105816"/>
                </a:lnTo>
                <a:lnTo>
                  <a:pt x="649732" y="110858"/>
                </a:lnTo>
                <a:lnTo>
                  <a:pt x="649732" y="118999"/>
                </a:lnTo>
                <a:lnTo>
                  <a:pt x="642302" y="122174"/>
                </a:lnTo>
                <a:lnTo>
                  <a:pt x="629983" y="122174"/>
                </a:lnTo>
                <a:lnTo>
                  <a:pt x="620814" y="121234"/>
                </a:lnTo>
                <a:lnTo>
                  <a:pt x="612457" y="118706"/>
                </a:lnTo>
                <a:lnTo>
                  <a:pt x="605066" y="114973"/>
                </a:lnTo>
                <a:lnTo>
                  <a:pt x="598843" y="110490"/>
                </a:lnTo>
                <a:lnTo>
                  <a:pt x="586346" y="124409"/>
                </a:lnTo>
                <a:lnTo>
                  <a:pt x="594372" y="130695"/>
                </a:lnTo>
                <a:lnTo>
                  <a:pt x="604659" y="135636"/>
                </a:lnTo>
                <a:lnTo>
                  <a:pt x="616712" y="138874"/>
                </a:lnTo>
                <a:lnTo>
                  <a:pt x="629983" y="140042"/>
                </a:lnTo>
                <a:lnTo>
                  <a:pt x="645960" y="138214"/>
                </a:lnTo>
                <a:lnTo>
                  <a:pt x="659130" y="132613"/>
                </a:lnTo>
                <a:lnTo>
                  <a:pt x="668070" y="123126"/>
                </a:lnTo>
                <a:lnTo>
                  <a:pt x="671360" y="109588"/>
                </a:lnTo>
                <a:close/>
              </a:path>
              <a:path w="949960" h="176529">
                <a:moveTo>
                  <a:pt x="774814" y="88760"/>
                </a:moveTo>
                <a:lnTo>
                  <a:pt x="759688" y="49491"/>
                </a:lnTo>
                <a:lnTo>
                  <a:pt x="751725" y="44818"/>
                </a:lnTo>
                <a:lnTo>
                  <a:pt x="751725" y="88760"/>
                </a:lnTo>
                <a:lnTo>
                  <a:pt x="750189" y="101701"/>
                </a:lnTo>
                <a:lnTo>
                  <a:pt x="750112" y="102323"/>
                </a:lnTo>
                <a:lnTo>
                  <a:pt x="745350" y="112433"/>
                </a:lnTo>
                <a:lnTo>
                  <a:pt x="737476" y="118719"/>
                </a:lnTo>
                <a:lnTo>
                  <a:pt x="726541" y="120878"/>
                </a:lnTo>
                <a:lnTo>
                  <a:pt x="715225" y="118491"/>
                </a:lnTo>
                <a:lnTo>
                  <a:pt x="707517" y="111963"/>
                </a:lnTo>
                <a:lnTo>
                  <a:pt x="702843" y="101701"/>
                </a:lnTo>
                <a:lnTo>
                  <a:pt x="701370" y="88760"/>
                </a:lnTo>
                <a:lnTo>
                  <a:pt x="702894" y="76047"/>
                </a:lnTo>
                <a:lnTo>
                  <a:pt x="702970" y="75425"/>
                </a:lnTo>
                <a:lnTo>
                  <a:pt x="707745" y="65455"/>
                </a:lnTo>
                <a:lnTo>
                  <a:pt x="715619" y="59194"/>
                </a:lnTo>
                <a:lnTo>
                  <a:pt x="726541" y="57023"/>
                </a:lnTo>
                <a:lnTo>
                  <a:pt x="737793" y="59397"/>
                </a:lnTo>
                <a:lnTo>
                  <a:pt x="745629" y="66001"/>
                </a:lnTo>
                <a:lnTo>
                  <a:pt x="750227" y="76047"/>
                </a:lnTo>
                <a:lnTo>
                  <a:pt x="751725" y="88760"/>
                </a:lnTo>
                <a:lnTo>
                  <a:pt x="751725" y="44818"/>
                </a:lnTo>
                <a:lnTo>
                  <a:pt x="744207" y="40398"/>
                </a:lnTo>
                <a:lnTo>
                  <a:pt x="726516" y="37515"/>
                </a:lnTo>
                <a:lnTo>
                  <a:pt x="708761" y="40398"/>
                </a:lnTo>
                <a:lnTo>
                  <a:pt x="693293" y="49491"/>
                </a:lnTo>
                <a:lnTo>
                  <a:pt x="682371" y="65455"/>
                </a:lnTo>
                <a:lnTo>
                  <a:pt x="678243" y="88760"/>
                </a:lnTo>
                <a:lnTo>
                  <a:pt x="682409" y="111963"/>
                </a:lnTo>
                <a:lnTo>
                  <a:pt x="693381" y="127901"/>
                </a:lnTo>
                <a:lnTo>
                  <a:pt x="708850" y="137071"/>
                </a:lnTo>
                <a:lnTo>
                  <a:pt x="726516" y="140017"/>
                </a:lnTo>
                <a:lnTo>
                  <a:pt x="744207" y="137071"/>
                </a:lnTo>
                <a:lnTo>
                  <a:pt x="759688" y="127901"/>
                </a:lnTo>
                <a:lnTo>
                  <a:pt x="764527" y="120878"/>
                </a:lnTo>
                <a:lnTo>
                  <a:pt x="770648" y="111963"/>
                </a:lnTo>
                <a:lnTo>
                  <a:pt x="774814" y="88760"/>
                </a:lnTo>
                <a:close/>
              </a:path>
              <a:path w="949960" h="176529">
                <a:moveTo>
                  <a:pt x="846048" y="37515"/>
                </a:moveTo>
                <a:lnTo>
                  <a:pt x="844537" y="37515"/>
                </a:lnTo>
                <a:lnTo>
                  <a:pt x="831888" y="38938"/>
                </a:lnTo>
                <a:lnTo>
                  <a:pt x="821969" y="42824"/>
                </a:lnTo>
                <a:lnTo>
                  <a:pt x="814438" y="48552"/>
                </a:lnTo>
                <a:lnTo>
                  <a:pt x="808926" y="55524"/>
                </a:lnTo>
                <a:lnTo>
                  <a:pt x="808558" y="55524"/>
                </a:lnTo>
                <a:lnTo>
                  <a:pt x="808558" y="39382"/>
                </a:lnTo>
                <a:lnTo>
                  <a:pt x="785622" y="39382"/>
                </a:lnTo>
                <a:lnTo>
                  <a:pt x="785622" y="137972"/>
                </a:lnTo>
                <a:lnTo>
                  <a:pt x="808583" y="137972"/>
                </a:lnTo>
                <a:lnTo>
                  <a:pt x="808583" y="75577"/>
                </a:lnTo>
                <a:lnTo>
                  <a:pt x="814031" y="68376"/>
                </a:lnTo>
                <a:lnTo>
                  <a:pt x="820788" y="62865"/>
                </a:lnTo>
                <a:lnTo>
                  <a:pt x="829068" y="59347"/>
                </a:lnTo>
                <a:lnTo>
                  <a:pt x="839152" y="58115"/>
                </a:lnTo>
                <a:lnTo>
                  <a:pt x="845286" y="58483"/>
                </a:lnTo>
                <a:lnTo>
                  <a:pt x="846048" y="37515"/>
                </a:lnTo>
                <a:close/>
              </a:path>
              <a:path w="949960" h="176529">
                <a:moveTo>
                  <a:pt x="949731" y="39382"/>
                </a:moveTo>
                <a:lnTo>
                  <a:pt x="926985" y="39382"/>
                </a:lnTo>
                <a:lnTo>
                  <a:pt x="901636" y="111264"/>
                </a:lnTo>
                <a:lnTo>
                  <a:pt x="901268" y="111264"/>
                </a:lnTo>
                <a:lnTo>
                  <a:pt x="875715" y="39382"/>
                </a:lnTo>
                <a:lnTo>
                  <a:pt x="851839" y="39382"/>
                </a:lnTo>
                <a:lnTo>
                  <a:pt x="889863" y="138557"/>
                </a:lnTo>
                <a:lnTo>
                  <a:pt x="883907" y="153771"/>
                </a:lnTo>
                <a:lnTo>
                  <a:pt x="879614" y="156933"/>
                </a:lnTo>
                <a:lnTo>
                  <a:pt x="863396" y="156933"/>
                </a:lnTo>
                <a:lnTo>
                  <a:pt x="854633" y="154889"/>
                </a:lnTo>
                <a:lnTo>
                  <a:pt x="849414" y="173278"/>
                </a:lnTo>
                <a:lnTo>
                  <a:pt x="861148" y="176237"/>
                </a:lnTo>
                <a:lnTo>
                  <a:pt x="872921" y="176263"/>
                </a:lnTo>
                <a:lnTo>
                  <a:pt x="885685" y="174396"/>
                </a:lnTo>
                <a:lnTo>
                  <a:pt x="895172" y="168998"/>
                </a:lnTo>
                <a:lnTo>
                  <a:pt x="902195" y="160350"/>
                </a:lnTo>
                <a:lnTo>
                  <a:pt x="907618" y="148767"/>
                </a:lnTo>
                <a:lnTo>
                  <a:pt x="949731" y="39382"/>
                </a:lnTo>
                <a:close/>
              </a:path>
            </a:pathLst>
          </a:custGeom>
          <a:solidFill>
            <a:srgbClr val="CE0D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28065" y="6423850"/>
            <a:ext cx="452120" cy="140335"/>
          </a:xfrm>
          <a:custGeom>
            <a:avLst/>
            <a:gdLst/>
            <a:ahLst/>
            <a:cxnLst/>
            <a:rect l="l" t="t" r="r" b="b"/>
            <a:pathLst>
              <a:path w="452119" h="140334">
                <a:moveTo>
                  <a:pt x="99580" y="100457"/>
                </a:moveTo>
                <a:lnTo>
                  <a:pt x="97294" y="87858"/>
                </a:lnTo>
                <a:lnTo>
                  <a:pt x="97205" y="87325"/>
                </a:lnTo>
                <a:lnTo>
                  <a:pt x="90690" y="77470"/>
                </a:lnTo>
                <a:lnTo>
                  <a:pt x="86448" y="74536"/>
                </a:lnTo>
                <a:lnTo>
                  <a:pt x="86448" y="99949"/>
                </a:lnTo>
                <a:lnTo>
                  <a:pt x="84416" y="111137"/>
                </a:lnTo>
                <a:lnTo>
                  <a:pt x="78155" y="119392"/>
                </a:lnTo>
                <a:lnTo>
                  <a:pt x="67437" y="124498"/>
                </a:lnTo>
                <a:lnTo>
                  <a:pt x="52031" y="126250"/>
                </a:lnTo>
                <a:lnTo>
                  <a:pt x="13106" y="126250"/>
                </a:lnTo>
                <a:lnTo>
                  <a:pt x="13106" y="72936"/>
                </a:lnTo>
                <a:lnTo>
                  <a:pt x="47904" y="72936"/>
                </a:lnTo>
                <a:lnTo>
                  <a:pt x="63957" y="74523"/>
                </a:lnTo>
                <a:lnTo>
                  <a:pt x="76098" y="79438"/>
                </a:lnTo>
                <a:lnTo>
                  <a:pt x="83769" y="87858"/>
                </a:lnTo>
                <a:lnTo>
                  <a:pt x="86448" y="99949"/>
                </a:lnTo>
                <a:lnTo>
                  <a:pt x="86448" y="74536"/>
                </a:lnTo>
                <a:lnTo>
                  <a:pt x="84150" y="72936"/>
                </a:lnTo>
                <a:lnTo>
                  <a:pt x="80949" y="70713"/>
                </a:lnTo>
                <a:lnTo>
                  <a:pt x="68884" y="66916"/>
                </a:lnTo>
                <a:lnTo>
                  <a:pt x="68884" y="66535"/>
                </a:lnTo>
                <a:lnTo>
                  <a:pt x="95072" y="34671"/>
                </a:lnTo>
                <a:lnTo>
                  <a:pt x="92125" y="20066"/>
                </a:lnTo>
                <a:lnTo>
                  <a:pt x="85547" y="11925"/>
                </a:lnTo>
                <a:lnTo>
                  <a:pt x="83312" y="9169"/>
                </a:lnTo>
                <a:lnTo>
                  <a:pt x="81991" y="8559"/>
                </a:lnTo>
                <a:lnTo>
                  <a:pt x="81991" y="36360"/>
                </a:lnTo>
                <a:lnTo>
                  <a:pt x="79717" y="47066"/>
                </a:lnTo>
                <a:lnTo>
                  <a:pt x="79616" y="47510"/>
                </a:lnTo>
                <a:lnTo>
                  <a:pt x="72758" y="55283"/>
                </a:lnTo>
                <a:lnTo>
                  <a:pt x="61760" y="59855"/>
                </a:lnTo>
                <a:lnTo>
                  <a:pt x="46977" y="61341"/>
                </a:lnTo>
                <a:lnTo>
                  <a:pt x="13106" y="61341"/>
                </a:lnTo>
                <a:lnTo>
                  <a:pt x="13106" y="11925"/>
                </a:lnTo>
                <a:lnTo>
                  <a:pt x="47358" y="11925"/>
                </a:lnTo>
                <a:lnTo>
                  <a:pt x="62865" y="13360"/>
                </a:lnTo>
                <a:lnTo>
                  <a:pt x="73647" y="17792"/>
                </a:lnTo>
                <a:lnTo>
                  <a:pt x="79946" y="25387"/>
                </a:lnTo>
                <a:lnTo>
                  <a:pt x="81991" y="36360"/>
                </a:lnTo>
                <a:lnTo>
                  <a:pt x="81991" y="8559"/>
                </a:lnTo>
                <a:lnTo>
                  <a:pt x="68630" y="2349"/>
                </a:lnTo>
                <a:lnTo>
                  <a:pt x="48107" y="0"/>
                </a:lnTo>
                <a:lnTo>
                  <a:pt x="0" y="0"/>
                </a:lnTo>
                <a:lnTo>
                  <a:pt x="0" y="137934"/>
                </a:lnTo>
                <a:lnTo>
                  <a:pt x="52235" y="137934"/>
                </a:lnTo>
                <a:lnTo>
                  <a:pt x="73126" y="135153"/>
                </a:lnTo>
                <a:lnTo>
                  <a:pt x="87909" y="127381"/>
                </a:lnTo>
                <a:lnTo>
                  <a:pt x="88747" y="126250"/>
                </a:lnTo>
                <a:lnTo>
                  <a:pt x="96685" y="115519"/>
                </a:lnTo>
                <a:lnTo>
                  <a:pt x="99580" y="100457"/>
                </a:lnTo>
                <a:close/>
              </a:path>
              <a:path w="452119" h="140334">
                <a:moveTo>
                  <a:pt x="198259" y="88938"/>
                </a:moveTo>
                <a:lnTo>
                  <a:pt x="194691" y="67119"/>
                </a:lnTo>
                <a:lnTo>
                  <a:pt x="185331" y="51600"/>
                </a:lnTo>
                <a:lnTo>
                  <a:pt x="185331" y="88760"/>
                </a:lnTo>
                <a:lnTo>
                  <a:pt x="183286" y="104267"/>
                </a:lnTo>
                <a:lnTo>
                  <a:pt x="183184" y="105041"/>
                </a:lnTo>
                <a:lnTo>
                  <a:pt x="176961" y="117767"/>
                </a:lnTo>
                <a:lnTo>
                  <a:pt x="167030" y="126072"/>
                </a:lnTo>
                <a:lnTo>
                  <a:pt x="153708" y="129032"/>
                </a:lnTo>
                <a:lnTo>
                  <a:pt x="139814" y="125806"/>
                </a:lnTo>
                <a:lnTo>
                  <a:pt x="129870" y="117081"/>
                </a:lnTo>
                <a:lnTo>
                  <a:pt x="123888" y="104267"/>
                </a:lnTo>
                <a:lnTo>
                  <a:pt x="121920" y="88938"/>
                </a:lnTo>
                <a:lnTo>
                  <a:pt x="121894" y="88760"/>
                </a:lnTo>
                <a:lnTo>
                  <a:pt x="140296" y="51854"/>
                </a:lnTo>
                <a:lnTo>
                  <a:pt x="153708" y="48869"/>
                </a:lnTo>
                <a:lnTo>
                  <a:pt x="167424" y="52082"/>
                </a:lnTo>
                <a:lnTo>
                  <a:pt x="177317" y="60782"/>
                </a:lnTo>
                <a:lnTo>
                  <a:pt x="183311" y="73482"/>
                </a:lnTo>
                <a:lnTo>
                  <a:pt x="185331" y="88760"/>
                </a:lnTo>
                <a:lnTo>
                  <a:pt x="185331" y="51600"/>
                </a:lnTo>
                <a:lnTo>
                  <a:pt x="185039" y="51104"/>
                </a:lnTo>
                <a:lnTo>
                  <a:pt x="181838" y="48869"/>
                </a:lnTo>
                <a:lnTo>
                  <a:pt x="170865" y="41224"/>
                </a:lnTo>
                <a:lnTo>
                  <a:pt x="153708" y="37858"/>
                </a:lnTo>
                <a:lnTo>
                  <a:pt x="136461" y="41224"/>
                </a:lnTo>
                <a:lnTo>
                  <a:pt x="122224" y="51104"/>
                </a:lnTo>
                <a:lnTo>
                  <a:pt x="112560" y="67119"/>
                </a:lnTo>
                <a:lnTo>
                  <a:pt x="109016" y="88760"/>
                </a:lnTo>
                <a:lnTo>
                  <a:pt x="108991" y="88938"/>
                </a:lnTo>
                <a:lnTo>
                  <a:pt x="112585" y="110680"/>
                </a:lnTo>
                <a:lnTo>
                  <a:pt x="122313" y="126707"/>
                </a:lnTo>
                <a:lnTo>
                  <a:pt x="136550" y="136613"/>
                </a:lnTo>
                <a:lnTo>
                  <a:pt x="153708" y="140017"/>
                </a:lnTo>
                <a:lnTo>
                  <a:pt x="170865" y="136613"/>
                </a:lnTo>
                <a:lnTo>
                  <a:pt x="181711" y="129032"/>
                </a:lnTo>
                <a:lnTo>
                  <a:pt x="185039" y="126707"/>
                </a:lnTo>
                <a:lnTo>
                  <a:pt x="194691" y="110680"/>
                </a:lnTo>
                <a:lnTo>
                  <a:pt x="198259" y="88938"/>
                </a:lnTo>
                <a:close/>
              </a:path>
              <a:path w="452119" h="140334">
                <a:moveTo>
                  <a:pt x="289382" y="137960"/>
                </a:moveTo>
                <a:lnTo>
                  <a:pt x="287388" y="133083"/>
                </a:lnTo>
                <a:lnTo>
                  <a:pt x="287324" y="132905"/>
                </a:lnTo>
                <a:lnTo>
                  <a:pt x="286575" y="125641"/>
                </a:lnTo>
                <a:lnTo>
                  <a:pt x="286575" y="123977"/>
                </a:lnTo>
                <a:lnTo>
                  <a:pt x="286575" y="82956"/>
                </a:lnTo>
                <a:lnTo>
                  <a:pt x="269201" y="39966"/>
                </a:lnTo>
                <a:lnTo>
                  <a:pt x="254952" y="37820"/>
                </a:lnTo>
                <a:lnTo>
                  <a:pt x="241376" y="39166"/>
                </a:lnTo>
                <a:lnTo>
                  <a:pt x="229616" y="42913"/>
                </a:lnTo>
                <a:lnTo>
                  <a:pt x="219290" y="48691"/>
                </a:lnTo>
                <a:lnTo>
                  <a:pt x="210032" y="56108"/>
                </a:lnTo>
                <a:lnTo>
                  <a:pt x="216954" y="64122"/>
                </a:lnTo>
                <a:lnTo>
                  <a:pt x="224878" y="57937"/>
                </a:lnTo>
                <a:lnTo>
                  <a:pt x="233438" y="53047"/>
                </a:lnTo>
                <a:lnTo>
                  <a:pt x="242747" y="49898"/>
                </a:lnTo>
                <a:lnTo>
                  <a:pt x="242277" y="49898"/>
                </a:lnTo>
                <a:lnTo>
                  <a:pt x="253580" y="48691"/>
                </a:lnTo>
                <a:lnTo>
                  <a:pt x="254000" y="48691"/>
                </a:lnTo>
                <a:lnTo>
                  <a:pt x="262407" y="49898"/>
                </a:lnTo>
                <a:lnTo>
                  <a:pt x="268681" y="53632"/>
                </a:lnTo>
                <a:lnTo>
                  <a:pt x="272542" y="59918"/>
                </a:lnTo>
                <a:lnTo>
                  <a:pt x="273850" y="68821"/>
                </a:lnTo>
                <a:lnTo>
                  <a:pt x="273850" y="73850"/>
                </a:lnTo>
                <a:lnTo>
                  <a:pt x="273850" y="82956"/>
                </a:lnTo>
                <a:lnTo>
                  <a:pt x="273850" y="113538"/>
                </a:lnTo>
                <a:lnTo>
                  <a:pt x="265887" y="120065"/>
                </a:lnTo>
                <a:lnTo>
                  <a:pt x="257187" y="124929"/>
                </a:lnTo>
                <a:lnTo>
                  <a:pt x="247789" y="127965"/>
                </a:lnTo>
                <a:lnTo>
                  <a:pt x="237731" y="129006"/>
                </a:lnTo>
                <a:lnTo>
                  <a:pt x="226669" y="129006"/>
                </a:lnTo>
                <a:lnTo>
                  <a:pt x="219748" y="123596"/>
                </a:lnTo>
                <a:lnTo>
                  <a:pt x="219748" y="113334"/>
                </a:lnTo>
                <a:lnTo>
                  <a:pt x="222250" y="104165"/>
                </a:lnTo>
                <a:lnTo>
                  <a:pt x="230936" y="95986"/>
                </a:lnTo>
                <a:lnTo>
                  <a:pt x="247548" y="88887"/>
                </a:lnTo>
                <a:lnTo>
                  <a:pt x="273850" y="82956"/>
                </a:lnTo>
                <a:lnTo>
                  <a:pt x="273850" y="73850"/>
                </a:lnTo>
                <a:lnTo>
                  <a:pt x="242239" y="80784"/>
                </a:lnTo>
                <a:lnTo>
                  <a:pt x="221627" y="90030"/>
                </a:lnTo>
                <a:lnTo>
                  <a:pt x="210413" y="101485"/>
                </a:lnTo>
                <a:lnTo>
                  <a:pt x="207035" y="115036"/>
                </a:lnTo>
                <a:lnTo>
                  <a:pt x="208838" y="124929"/>
                </a:lnTo>
                <a:lnTo>
                  <a:pt x="234899" y="139636"/>
                </a:lnTo>
                <a:lnTo>
                  <a:pt x="245605" y="138633"/>
                </a:lnTo>
                <a:lnTo>
                  <a:pt x="255612" y="135648"/>
                </a:lnTo>
                <a:lnTo>
                  <a:pt x="264998" y="130746"/>
                </a:lnTo>
                <a:lnTo>
                  <a:pt x="267271" y="129006"/>
                </a:lnTo>
                <a:lnTo>
                  <a:pt x="273824" y="123977"/>
                </a:lnTo>
                <a:lnTo>
                  <a:pt x="273824" y="129540"/>
                </a:lnTo>
                <a:lnTo>
                  <a:pt x="274777" y="133832"/>
                </a:lnTo>
                <a:lnTo>
                  <a:pt x="276072" y="137960"/>
                </a:lnTo>
                <a:lnTo>
                  <a:pt x="289382" y="137960"/>
                </a:lnTo>
                <a:close/>
              </a:path>
              <a:path w="452119" h="140334">
                <a:moveTo>
                  <a:pt x="360057" y="37896"/>
                </a:moveTo>
                <a:lnTo>
                  <a:pt x="357797" y="37896"/>
                </a:lnTo>
                <a:lnTo>
                  <a:pt x="344551" y="39509"/>
                </a:lnTo>
                <a:lnTo>
                  <a:pt x="333806" y="43967"/>
                </a:lnTo>
                <a:lnTo>
                  <a:pt x="325285" y="50698"/>
                </a:lnTo>
                <a:lnTo>
                  <a:pt x="318668" y="59131"/>
                </a:lnTo>
                <a:lnTo>
                  <a:pt x="318300" y="59131"/>
                </a:lnTo>
                <a:lnTo>
                  <a:pt x="318300" y="39725"/>
                </a:lnTo>
                <a:lnTo>
                  <a:pt x="305396" y="39725"/>
                </a:lnTo>
                <a:lnTo>
                  <a:pt x="305396" y="138036"/>
                </a:lnTo>
                <a:lnTo>
                  <a:pt x="318325" y="138036"/>
                </a:lnTo>
                <a:lnTo>
                  <a:pt x="318325" y="74079"/>
                </a:lnTo>
                <a:lnTo>
                  <a:pt x="325005" y="63728"/>
                </a:lnTo>
                <a:lnTo>
                  <a:pt x="330047" y="59131"/>
                </a:lnTo>
                <a:lnTo>
                  <a:pt x="333425" y="56057"/>
                </a:lnTo>
                <a:lnTo>
                  <a:pt x="343420" y="51295"/>
                </a:lnTo>
                <a:lnTo>
                  <a:pt x="354838" y="49657"/>
                </a:lnTo>
                <a:lnTo>
                  <a:pt x="355206" y="49657"/>
                </a:lnTo>
                <a:lnTo>
                  <a:pt x="358749" y="49822"/>
                </a:lnTo>
                <a:lnTo>
                  <a:pt x="358762" y="49657"/>
                </a:lnTo>
                <a:lnTo>
                  <a:pt x="360057" y="37896"/>
                </a:lnTo>
                <a:close/>
              </a:path>
              <a:path w="452119" h="140334">
                <a:moveTo>
                  <a:pt x="451904" y="137972"/>
                </a:moveTo>
                <a:lnTo>
                  <a:pt x="449656" y="132943"/>
                </a:lnTo>
                <a:lnTo>
                  <a:pt x="449326" y="129755"/>
                </a:lnTo>
                <a:lnTo>
                  <a:pt x="449224" y="128701"/>
                </a:lnTo>
                <a:lnTo>
                  <a:pt x="449097" y="127558"/>
                </a:lnTo>
                <a:lnTo>
                  <a:pt x="449059" y="127177"/>
                </a:lnTo>
                <a:lnTo>
                  <a:pt x="448970" y="126314"/>
                </a:lnTo>
                <a:lnTo>
                  <a:pt x="448906" y="123634"/>
                </a:lnTo>
                <a:lnTo>
                  <a:pt x="448906" y="53149"/>
                </a:lnTo>
                <a:lnTo>
                  <a:pt x="448906" y="0"/>
                </a:lnTo>
                <a:lnTo>
                  <a:pt x="435978" y="0"/>
                </a:lnTo>
                <a:lnTo>
                  <a:pt x="435978" y="53149"/>
                </a:lnTo>
                <a:lnTo>
                  <a:pt x="435978" y="64909"/>
                </a:lnTo>
                <a:lnTo>
                  <a:pt x="435978" y="112623"/>
                </a:lnTo>
                <a:lnTo>
                  <a:pt x="428955" y="119303"/>
                </a:lnTo>
                <a:lnTo>
                  <a:pt x="421690" y="124358"/>
                </a:lnTo>
                <a:lnTo>
                  <a:pt x="413905" y="127558"/>
                </a:lnTo>
                <a:lnTo>
                  <a:pt x="405282" y="128701"/>
                </a:lnTo>
                <a:lnTo>
                  <a:pt x="393649" y="126314"/>
                </a:lnTo>
                <a:lnTo>
                  <a:pt x="384124" y="119062"/>
                </a:lnTo>
                <a:lnTo>
                  <a:pt x="377698" y="106743"/>
                </a:lnTo>
                <a:lnTo>
                  <a:pt x="375335" y="89166"/>
                </a:lnTo>
                <a:lnTo>
                  <a:pt x="377571" y="71120"/>
                </a:lnTo>
                <a:lnTo>
                  <a:pt x="383781" y="58508"/>
                </a:lnTo>
                <a:lnTo>
                  <a:pt x="393268" y="51117"/>
                </a:lnTo>
                <a:lnTo>
                  <a:pt x="405282" y="48704"/>
                </a:lnTo>
                <a:lnTo>
                  <a:pt x="413537" y="49771"/>
                </a:lnTo>
                <a:lnTo>
                  <a:pt x="421271" y="52895"/>
                </a:lnTo>
                <a:lnTo>
                  <a:pt x="428688" y="57975"/>
                </a:lnTo>
                <a:lnTo>
                  <a:pt x="435978" y="64909"/>
                </a:lnTo>
                <a:lnTo>
                  <a:pt x="435978" y="53149"/>
                </a:lnTo>
                <a:lnTo>
                  <a:pt x="431215" y="48704"/>
                </a:lnTo>
                <a:lnTo>
                  <a:pt x="429564" y="47155"/>
                </a:lnTo>
                <a:lnTo>
                  <a:pt x="421957" y="42291"/>
                </a:lnTo>
                <a:lnTo>
                  <a:pt x="413423" y="39039"/>
                </a:lnTo>
                <a:lnTo>
                  <a:pt x="404164" y="37858"/>
                </a:lnTo>
                <a:lnTo>
                  <a:pt x="387692" y="41021"/>
                </a:lnTo>
                <a:lnTo>
                  <a:pt x="374446" y="50533"/>
                </a:lnTo>
                <a:lnTo>
                  <a:pt x="365633" y="66484"/>
                </a:lnTo>
                <a:lnTo>
                  <a:pt x="362432" y="88938"/>
                </a:lnTo>
                <a:lnTo>
                  <a:pt x="365594" y="111340"/>
                </a:lnTo>
                <a:lnTo>
                  <a:pt x="374243" y="127177"/>
                </a:lnTo>
                <a:lnTo>
                  <a:pt x="387134" y="136575"/>
                </a:lnTo>
                <a:lnTo>
                  <a:pt x="403021" y="139674"/>
                </a:lnTo>
                <a:lnTo>
                  <a:pt x="413283" y="138366"/>
                </a:lnTo>
                <a:lnTo>
                  <a:pt x="422033" y="134861"/>
                </a:lnTo>
                <a:lnTo>
                  <a:pt x="429514" y="129755"/>
                </a:lnTo>
                <a:lnTo>
                  <a:pt x="430631" y="128701"/>
                </a:lnTo>
                <a:lnTo>
                  <a:pt x="435978" y="123634"/>
                </a:lnTo>
                <a:lnTo>
                  <a:pt x="435978" y="128828"/>
                </a:lnTo>
                <a:lnTo>
                  <a:pt x="437095" y="134607"/>
                </a:lnTo>
                <a:lnTo>
                  <a:pt x="438226" y="137972"/>
                </a:lnTo>
                <a:lnTo>
                  <a:pt x="451904" y="137972"/>
                </a:lnTo>
                <a:close/>
              </a:path>
            </a:pathLst>
          </a:custGeom>
          <a:solidFill>
            <a:srgbClr val="313D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903340" y="6318985"/>
            <a:ext cx="9257030" cy="89535"/>
          </a:xfrm>
          <a:custGeom>
            <a:avLst/>
            <a:gdLst/>
            <a:ahLst/>
            <a:cxnLst/>
            <a:rect l="l" t="t" r="r" b="b"/>
            <a:pathLst>
              <a:path w="9257030" h="89535">
                <a:moveTo>
                  <a:pt x="0" y="61654"/>
                </a:moveTo>
                <a:lnTo>
                  <a:pt x="20058" y="88983"/>
                </a:lnTo>
              </a:path>
              <a:path w="9257030" h="89535">
                <a:moveTo>
                  <a:pt x="9074" y="0"/>
                </a:moveTo>
                <a:lnTo>
                  <a:pt x="74427" y="88983"/>
                </a:lnTo>
              </a:path>
              <a:path w="9257030" h="89535">
                <a:moveTo>
                  <a:pt x="63357" y="0"/>
                </a:moveTo>
                <a:lnTo>
                  <a:pt x="128709" y="88983"/>
                </a:lnTo>
              </a:path>
              <a:path w="9257030" h="89535">
                <a:moveTo>
                  <a:pt x="117719" y="0"/>
                </a:moveTo>
                <a:lnTo>
                  <a:pt x="183029" y="88983"/>
                </a:lnTo>
              </a:path>
              <a:path w="9257030" h="89535">
                <a:moveTo>
                  <a:pt x="172047" y="0"/>
                </a:moveTo>
                <a:lnTo>
                  <a:pt x="237398" y="88983"/>
                </a:lnTo>
              </a:path>
              <a:path w="9257030" h="89535">
                <a:moveTo>
                  <a:pt x="226413" y="0"/>
                </a:moveTo>
                <a:lnTo>
                  <a:pt x="291722" y="88983"/>
                </a:lnTo>
              </a:path>
              <a:path w="9257030" h="89535">
                <a:moveTo>
                  <a:pt x="280740" y="0"/>
                </a:moveTo>
                <a:lnTo>
                  <a:pt x="346092" y="88983"/>
                </a:lnTo>
              </a:path>
              <a:path w="9257030" h="89535">
                <a:moveTo>
                  <a:pt x="335020" y="0"/>
                </a:moveTo>
                <a:lnTo>
                  <a:pt x="400373" y="88983"/>
                </a:lnTo>
              </a:path>
              <a:path w="9257030" h="89535">
                <a:moveTo>
                  <a:pt x="389384" y="0"/>
                </a:moveTo>
                <a:lnTo>
                  <a:pt x="454694" y="88983"/>
                </a:lnTo>
              </a:path>
              <a:path w="9257030" h="89535">
                <a:moveTo>
                  <a:pt x="443719" y="0"/>
                </a:moveTo>
                <a:lnTo>
                  <a:pt x="509077" y="88983"/>
                </a:lnTo>
              </a:path>
              <a:path w="9257030" h="89535">
                <a:moveTo>
                  <a:pt x="498076" y="0"/>
                </a:moveTo>
                <a:lnTo>
                  <a:pt x="563383" y="88983"/>
                </a:lnTo>
              </a:path>
              <a:path w="9257030" h="89535">
                <a:moveTo>
                  <a:pt x="552405" y="0"/>
                </a:moveTo>
                <a:lnTo>
                  <a:pt x="617756" y="88983"/>
                </a:lnTo>
              </a:path>
              <a:path w="9257030" h="89535">
                <a:moveTo>
                  <a:pt x="606682" y="0"/>
                </a:moveTo>
                <a:lnTo>
                  <a:pt x="672023" y="88983"/>
                </a:lnTo>
              </a:path>
              <a:path w="9257030" h="89535">
                <a:moveTo>
                  <a:pt x="661098" y="0"/>
                </a:moveTo>
                <a:lnTo>
                  <a:pt x="726439" y="88983"/>
                </a:lnTo>
              </a:path>
              <a:path w="9257030" h="89535">
                <a:moveTo>
                  <a:pt x="715373" y="0"/>
                </a:moveTo>
                <a:lnTo>
                  <a:pt x="780731" y="88983"/>
                </a:lnTo>
              </a:path>
              <a:path w="9257030" h="89535">
                <a:moveTo>
                  <a:pt x="769733" y="0"/>
                </a:moveTo>
                <a:lnTo>
                  <a:pt x="835039" y="88983"/>
                </a:lnTo>
              </a:path>
              <a:path w="9257030" h="89535">
                <a:moveTo>
                  <a:pt x="824080" y="0"/>
                </a:moveTo>
                <a:lnTo>
                  <a:pt x="889421" y="88983"/>
                </a:lnTo>
              </a:path>
              <a:path w="9257030" h="89535">
                <a:moveTo>
                  <a:pt x="878424" y="0"/>
                </a:moveTo>
                <a:lnTo>
                  <a:pt x="943747" y="88983"/>
                </a:lnTo>
              </a:path>
              <a:path w="9257030" h="89535">
                <a:moveTo>
                  <a:pt x="932770" y="0"/>
                </a:moveTo>
                <a:lnTo>
                  <a:pt x="998129" y="88983"/>
                </a:lnTo>
              </a:path>
              <a:path w="9257030" h="89535">
                <a:moveTo>
                  <a:pt x="987027" y="0"/>
                </a:moveTo>
                <a:lnTo>
                  <a:pt x="1052386" y="88983"/>
                </a:lnTo>
              </a:path>
              <a:path w="9257030" h="89535">
                <a:moveTo>
                  <a:pt x="1041405" y="0"/>
                </a:moveTo>
                <a:lnTo>
                  <a:pt x="1106729" y="88983"/>
                </a:lnTo>
              </a:path>
              <a:path w="9257030" h="89535">
                <a:moveTo>
                  <a:pt x="1095734" y="0"/>
                </a:moveTo>
                <a:lnTo>
                  <a:pt x="1161075" y="88983"/>
                </a:lnTo>
              </a:path>
              <a:path w="9257030" h="89535">
                <a:moveTo>
                  <a:pt x="1150112" y="0"/>
                </a:moveTo>
                <a:lnTo>
                  <a:pt x="1215418" y="88983"/>
                </a:lnTo>
              </a:path>
              <a:path w="9257030" h="89535">
                <a:moveTo>
                  <a:pt x="1204424" y="0"/>
                </a:moveTo>
                <a:lnTo>
                  <a:pt x="1269783" y="88983"/>
                </a:lnTo>
              </a:path>
              <a:path w="9257030" h="89535">
                <a:moveTo>
                  <a:pt x="1258715" y="0"/>
                </a:moveTo>
                <a:lnTo>
                  <a:pt x="1324056" y="88983"/>
                </a:lnTo>
              </a:path>
              <a:path w="9257030" h="89535">
                <a:moveTo>
                  <a:pt x="1313094" y="0"/>
                </a:moveTo>
                <a:lnTo>
                  <a:pt x="1378400" y="88983"/>
                </a:lnTo>
              </a:path>
              <a:path w="9257030" h="89535">
                <a:moveTo>
                  <a:pt x="1367406" y="0"/>
                </a:moveTo>
                <a:lnTo>
                  <a:pt x="1432765" y="88983"/>
                </a:lnTo>
              </a:path>
              <a:path w="9257030" h="89535">
                <a:moveTo>
                  <a:pt x="1421766" y="0"/>
                </a:moveTo>
                <a:lnTo>
                  <a:pt x="1487072" y="88983"/>
                </a:lnTo>
              </a:path>
              <a:path w="9257030" h="89535">
                <a:moveTo>
                  <a:pt x="1476078" y="0"/>
                </a:moveTo>
                <a:lnTo>
                  <a:pt x="1541437" y="88983"/>
                </a:lnTo>
              </a:path>
              <a:path w="9257030" h="89535">
                <a:moveTo>
                  <a:pt x="1530369" y="0"/>
                </a:moveTo>
                <a:lnTo>
                  <a:pt x="1595710" y="88983"/>
                </a:lnTo>
              </a:path>
              <a:path w="9257030" h="89535">
                <a:moveTo>
                  <a:pt x="1584748" y="0"/>
                </a:moveTo>
                <a:lnTo>
                  <a:pt x="1650054" y="88983"/>
                </a:lnTo>
              </a:path>
              <a:path w="9257030" h="89535">
                <a:moveTo>
                  <a:pt x="1639060" y="0"/>
                </a:moveTo>
                <a:lnTo>
                  <a:pt x="1704419" y="88983"/>
                </a:lnTo>
              </a:path>
              <a:path w="9257030" h="89535">
                <a:moveTo>
                  <a:pt x="1693420" y="0"/>
                </a:moveTo>
                <a:lnTo>
                  <a:pt x="1758726" y="88983"/>
                </a:lnTo>
              </a:path>
              <a:path w="9257030" h="89535">
                <a:moveTo>
                  <a:pt x="1747767" y="0"/>
                </a:moveTo>
                <a:lnTo>
                  <a:pt x="1813108" y="88983"/>
                </a:lnTo>
              </a:path>
              <a:path w="9257030" h="89535">
                <a:moveTo>
                  <a:pt x="1802042" y="0"/>
                </a:moveTo>
                <a:lnTo>
                  <a:pt x="1867400" y="88983"/>
                </a:lnTo>
              </a:path>
              <a:path w="9257030" h="89535">
                <a:moveTo>
                  <a:pt x="1856457" y="0"/>
                </a:moveTo>
                <a:lnTo>
                  <a:pt x="1921816" y="88983"/>
                </a:lnTo>
              </a:path>
              <a:path w="9257030" h="89535">
                <a:moveTo>
                  <a:pt x="1910714" y="0"/>
                </a:moveTo>
                <a:lnTo>
                  <a:pt x="1976073" y="88983"/>
                </a:lnTo>
              </a:path>
              <a:path w="9257030" h="89535">
                <a:moveTo>
                  <a:pt x="1965093" y="0"/>
                </a:moveTo>
                <a:lnTo>
                  <a:pt x="2030416" y="88983"/>
                </a:lnTo>
              </a:path>
              <a:path w="9257030" h="89535">
                <a:moveTo>
                  <a:pt x="2019421" y="0"/>
                </a:moveTo>
                <a:lnTo>
                  <a:pt x="2084762" y="88983"/>
                </a:lnTo>
              </a:path>
              <a:path w="9257030" h="89535">
                <a:moveTo>
                  <a:pt x="2073799" y="0"/>
                </a:moveTo>
                <a:lnTo>
                  <a:pt x="2139105" y="88983"/>
                </a:lnTo>
              </a:path>
              <a:path w="9257030" h="89535">
                <a:moveTo>
                  <a:pt x="2128111" y="0"/>
                </a:moveTo>
                <a:lnTo>
                  <a:pt x="2193470" y="88983"/>
                </a:lnTo>
              </a:path>
              <a:path w="9257030" h="89535">
                <a:moveTo>
                  <a:pt x="2182403" y="0"/>
                </a:moveTo>
                <a:lnTo>
                  <a:pt x="2247743" y="88983"/>
                </a:lnTo>
              </a:path>
              <a:path w="9257030" h="89535">
                <a:moveTo>
                  <a:pt x="2236747" y="0"/>
                </a:moveTo>
                <a:lnTo>
                  <a:pt x="2302070" y="88983"/>
                </a:lnTo>
              </a:path>
              <a:path w="9257030" h="89535">
                <a:moveTo>
                  <a:pt x="2291093" y="0"/>
                </a:moveTo>
                <a:lnTo>
                  <a:pt x="2356452" y="88983"/>
                </a:lnTo>
              </a:path>
              <a:path w="9257030" h="89535">
                <a:moveTo>
                  <a:pt x="2345453" y="0"/>
                </a:moveTo>
                <a:lnTo>
                  <a:pt x="2410759" y="88983"/>
                </a:lnTo>
              </a:path>
              <a:path w="9257030" h="89535">
                <a:moveTo>
                  <a:pt x="2399765" y="0"/>
                </a:moveTo>
                <a:lnTo>
                  <a:pt x="2465124" y="88983"/>
                </a:lnTo>
              </a:path>
              <a:path w="9257030" h="89535">
                <a:moveTo>
                  <a:pt x="2454057" y="0"/>
                </a:moveTo>
                <a:lnTo>
                  <a:pt x="2519398" y="88983"/>
                </a:lnTo>
              </a:path>
              <a:path w="9257030" h="89535">
                <a:moveTo>
                  <a:pt x="2508435" y="0"/>
                </a:moveTo>
                <a:lnTo>
                  <a:pt x="2573741" y="88983"/>
                </a:lnTo>
              </a:path>
              <a:path w="9257030" h="89535">
                <a:moveTo>
                  <a:pt x="2562747" y="0"/>
                </a:moveTo>
                <a:lnTo>
                  <a:pt x="2628106" y="88983"/>
                </a:lnTo>
              </a:path>
              <a:path w="9257030" h="89535">
                <a:moveTo>
                  <a:pt x="2617107" y="0"/>
                </a:moveTo>
                <a:lnTo>
                  <a:pt x="2682413" y="88983"/>
                </a:lnTo>
              </a:path>
              <a:path w="9257030" h="89535">
                <a:moveTo>
                  <a:pt x="2671454" y="0"/>
                </a:moveTo>
                <a:lnTo>
                  <a:pt x="2736795" y="88983"/>
                </a:lnTo>
              </a:path>
              <a:path w="9257030" h="89535">
                <a:moveTo>
                  <a:pt x="2725729" y="0"/>
                </a:moveTo>
                <a:lnTo>
                  <a:pt x="2791087" y="88983"/>
                </a:lnTo>
              </a:path>
              <a:path w="9257030" h="89535">
                <a:moveTo>
                  <a:pt x="2780144" y="0"/>
                </a:moveTo>
                <a:lnTo>
                  <a:pt x="2845503" y="88983"/>
                </a:lnTo>
              </a:path>
              <a:path w="9257030" h="89535">
                <a:moveTo>
                  <a:pt x="2834401" y="0"/>
                </a:moveTo>
                <a:lnTo>
                  <a:pt x="2899760" y="88983"/>
                </a:lnTo>
              </a:path>
              <a:path w="9257030" h="89535">
                <a:moveTo>
                  <a:pt x="2888761" y="0"/>
                </a:moveTo>
                <a:lnTo>
                  <a:pt x="2954067" y="88983"/>
                </a:lnTo>
              </a:path>
              <a:path w="9257030" h="89535">
                <a:moveTo>
                  <a:pt x="2943108" y="0"/>
                </a:moveTo>
                <a:lnTo>
                  <a:pt x="3008449" y="88983"/>
                </a:lnTo>
              </a:path>
              <a:path w="9257030" h="89535">
                <a:moveTo>
                  <a:pt x="2997486" y="0"/>
                </a:moveTo>
                <a:lnTo>
                  <a:pt x="3062792" y="88983"/>
                </a:lnTo>
              </a:path>
              <a:path w="9257030" h="89535">
                <a:moveTo>
                  <a:pt x="3051798" y="0"/>
                </a:moveTo>
                <a:lnTo>
                  <a:pt x="3117157" y="88983"/>
                </a:lnTo>
              </a:path>
              <a:path w="9257030" h="89535">
                <a:moveTo>
                  <a:pt x="3106090" y="0"/>
                </a:moveTo>
                <a:lnTo>
                  <a:pt x="3171431" y="88983"/>
                </a:lnTo>
              </a:path>
              <a:path w="9257030" h="89535">
                <a:moveTo>
                  <a:pt x="3160434" y="0"/>
                </a:moveTo>
                <a:lnTo>
                  <a:pt x="3225757" y="88983"/>
                </a:lnTo>
              </a:path>
              <a:path w="9257030" h="89535">
                <a:moveTo>
                  <a:pt x="3214780" y="0"/>
                </a:moveTo>
                <a:lnTo>
                  <a:pt x="3280139" y="88983"/>
                </a:lnTo>
              </a:path>
              <a:path w="9257030" h="89535">
                <a:moveTo>
                  <a:pt x="3269140" y="0"/>
                </a:moveTo>
                <a:lnTo>
                  <a:pt x="3334446" y="88983"/>
                </a:lnTo>
              </a:path>
              <a:path w="9257030" h="89535">
                <a:moveTo>
                  <a:pt x="3323452" y="0"/>
                </a:moveTo>
                <a:lnTo>
                  <a:pt x="3388811" y="88983"/>
                </a:lnTo>
              </a:path>
              <a:path w="9257030" h="89535">
                <a:moveTo>
                  <a:pt x="3377744" y="0"/>
                </a:moveTo>
                <a:lnTo>
                  <a:pt x="3443085" y="88983"/>
                </a:lnTo>
              </a:path>
              <a:path w="9257030" h="89535">
                <a:moveTo>
                  <a:pt x="3432122" y="0"/>
                </a:moveTo>
                <a:lnTo>
                  <a:pt x="3497428" y="88983"/>
                </a:lnTo>
              </a:path>
              <a:path w="9257030" h="89535">
                <a:moveTo>
                  <a:pt x="3486434" y="0"/>
                </a:moveTo>
                <a:lnTo>
                  <a:pt x="3551793" y="88983"/>
                </a:lnTo>
              </a:path>
              <a:path w="9257030" h="89535">
                <a:moveTo>
                  <a:pt x="3540794" y="0"/>
                </a:moveTo>
                <a:lnTo>
                  <a:pt x="3606100" y="88983"/>
                </a:lnTo>
              </a:path>
              <a:path w="9257030" h="89535">
                <a:moveTo>
                  <a:pt x="3595141" y="0"/>
                </a:moveTo>
                <a:lnTo>
                  <a:pt x="3660482" y="88983"/>
                </a:lnTo>
              </a:path>
              <a:path w="9257030" h="89535">
                <a:moveTo>
                  <a:pt x="3649416" y="0"/>
                </a:moveTo>
                <a:lnTo>
                  <a:pt x="3714775" y="88983"/>
                </a:lnTo>
              </a:path>
              <a:path w="9257030" h="89535">
                <a:moveTo>
                  <a:pt x="3703776" y="0"/>
                </a:moveTo>
                <a:lnTo>
                  <a:pt x="3769082" y="88983"/>
                </a:lnTo>
              </a:path>
              <a:path w="9257030" h="89535">
                <a:moveTo>
                  <a:pt x="3758088" y="0"/>
                </a:moveTo>
                <a:lnTo>
                  <a:pt x="3823447" y="88983"/>
                </a:lnTo>
              </a:path>
              <a:path w="9257030" h="89535">
                <a:moveTo>
                  <a:pt x="3812448" y="0"/>
                </a:moveTo>
                <a:lnTo>
                  <a:pt x="3877754" y="88983"/>
                </a:lnTo>
              </a:path>
              <a:path w="9257030" h="89535">
                <a:moveTo>
                  <a:pt x="3866795" y="0"/>
                </a:moveTo>
                <a:lnTo>
                  <a:pt x="3932136" y="88983"/>
                </a:lnTo>
              </a:path>
              <a:path w="9257030" h="89535">
                <a:moveTo>
                  <a:pt x="3921070" y="0"/>
                </a:moveTo>
                <a:lnTo>
                  <a:pt x="3986429" y="88983"/>
                </a:lnTo>
              </a:path>
              <a:path w="9257030" h="89535">
                <a:moveTo>
                  <a:pt x="3975485" y="0"/>
                </a:moveTo>
                <a:lnTo>
                  <a:pt x="4040844" y="88983"/>
                </a:lnTo>
              </a:path>
              <a:path w="9257030" h="89535">
                <a:moveTo>
                  <a:pt x="4029777" y="0"/>
                </a:moveTo>
                <a:lnTo>
                  <a:pt x="4095118" y="88983"/>
                </a:lnTo>
              </a:path>
              <a:path w="9257030" h="89535">
                <a:moveTo>
                  <a:pt x="4084121" y="0"/>
                </a:moveTo>
                <a:lnTo>
                  <a:pt x="4149444" y="88983"/>
                </a:lnTo>
              </a:path>
              <a:path w="9257030" h="89535">
                <a:moveTo>
                  <a:pt x="4138467" y="0"/>
                </a:moveTo>
                <a:lnTo>
                  <a:pt x="4203826" y="88983"/>
                </a:lnTo>
              </a:path>
              <a:path w="9257030" h="89535">
                <a:moveTo>
                  <a:pt x="4192827" y="0"/>
                </a:moveTo>
                <a:lnTo>
                  <a:pt x="4258133" y="88983"/>
                </a:lnTo>
              </a:path>
              <a:path w="9257030" h="89535">
                <a:moveTo>
                  <a:pt x="4247139" y="0"/>
                </a:moveTo>
                <a:lnTo>
                  <a:pt x="4312498" y="88983"/>
                </a:lnTo>
              </a:path>
              <a:path w="9257030" h="89535">
                <a:moveTo>
                  <a:pt x="4301431" y="0"/>
                </a:moveTo>
                <a:lnTo>
                  <a:pt x="4366772" y="88983"/>
                </a:lnTo>
              </a:path>
              <a:path w="9257030" h="89535">
                <a:moveTo>
                  <a:pt x="4355809" y="0"/>
                </a:moveTo>
                <a:lnTo>
                  <a:pt x="4421115" y="88983"/>
                </a:lnTo>
              </a:path>
              <a:path w="9257030" h="89535">
                <a:moveTo>
                  <a:pt x="4410121" y="0"/>
                </a:moveTo>
                <a:lnTo>
                  <a:pt x="4475480" y="88983"/>
                </a:lnTo>
              </a:path>
              <a:path w="9257030" h="89535">
                <a:moveTo>
                  <a:pt x="4464481" y="0"/>
                </a:moveTo>
                <a:lnTo>
                  <a:pt x="4529787" y="88983"/>
                </a:lnTo>
              </a:path>
              <a:path w="9257030" h="89535">
                <a:moveTo>
                  <a:pt x="4518828" y="0"/>
                </a:moveTo>
                <a:lnTo>
                  <a:pt x="4584169" y="88983"/>
                </a:lnTo>
              </a:path>
              <a:path w="9257030" h="89535">
                <a:moveTo>
                  <a:pt x="4573103" y="0"/>
                </a:moveTo>
                <a:lnTo>
                  <a:pt x="4638462" y="88983"/>
                </a:lnTo>
              </a:path>
              <a:path w="9257030" h="89535">
                <a:moveTo>
                  <a:pt x="4627463" y="0"/>
                </a:moveTo>
                <a:lnTo>
                  <a:pt x="4692769" y="88983"/>
                </a:lnTo>
              </a:path>
              <a:path w="9257030" h="89535">
                <a:moveTo>
                  <a:pt x="4681775" y="0"/>
                </a:moveTo>
                <a:lnTo>
                  <a:pt x="4747134" y="88983"/>
                </a:lnTo>
              </a:path>
              <a:path w="9257030" h="89535">
                <a:moveTo>
                  <a:pt x="4736135" y="0"/>
                </a:moveTo>
                <a:lnTo>
                  <a:pt x="4801441" y="88983"/>
                </a:lnTo>
              </a:path>
              <a:path w="9257030" h="89535">
                <a:moveTo>
                  <a:pt x="4790482" y="0"/>
                </a:moveTo>
                <a:lnTo>
                  <a:pt x="4855823" y="88983"/>
                </a:lnTo>
              </a:path>
              <a:path w="9257030" h="89535">
                <a:moveTo>
                  <a:pt x="4844757" y="0"/>
                </a:moveTo>
                <a:lnTo>
                  <a:pt x="4910116" y="88983"/>
                </a:lnTo>
              </a:path>
              <a:path w="9257030" h="89535">
                <a:moveTo>
                  <a:pt x="4899173" y="0"/>
                </a:moveTo>
                <a:lnTo>
                  <a:pt x="4964531" y="88983"/>
                </a:lnTo>
              </a:path>
              <a:path w="9257030" h="89535">
                <a:moveTo>
                  <a:pt x="4953464" y="0"/>
                </a:moveTo>
                <a:lnTo>
                  <a:pt x="5018805" y="88983"/>
                </a:lnTo>
              </a:path>
              <a:path w="9257030" h="89535">
                <a:moveTo>
                  <a:pt x="5007808" y="0"/>
                </a:moveTo>
                <a:lnTo>
                  <a:pt x="5073131" y="88983"/>
                </a:lnTo>
              </a:path>
              <a:path w="9257030" h="89535">
                <a:moveTo>
                  <a:pt x="5062154" y="0"/>
                </a:moveTo>
                <a:lnTo>
                  <a:pt x="5127513" y="88983"/>
                </a:lnTo>
              </a:path>
              <a:path w="9257030" h="89535">
                <a:moveTo>
                  <a:pt x="5116514" y="0"/>
                </a:moveTo>
                <a:lnTo>
                  <a:pt x="5181820" y="88983"/>
                </a:lnTo>
              </a:path>
              <a:path w="9257030" h="89535">
                <a:moveTo>
                  <a:pt x="5170900" y="0"/>
                </a:moveTo>
                <a:lnTo>
                  <a:pt x="5236329" y="88983"/>
                </a:lnTo>
              </a:path>
              <a:path w="9257030" h="89535">
                <a:moveTo>
                  <a:pt x="5225062" y="0"/>
                </a:moveTo>
                <a:lnTo>
                  <a:pt x="5290351" y="88983"/>
                </a:lnTo>
              </a:path>
              <a:path w="9257030" h="89535">
                <a:moveTo>
                  <a:pt x="5279478" y="0"/>
                </a:moveTo>
                <a:lnTo>
                  <a:pt x="5344766" y="88983"/>
                </a:lnTo>
              </a:path>
              <a:path w="9257030" h="89535">
                <a:moveTo>
                  <a:pt x="5333790" y="0"/>
                </a:moveTo>
                <a:lnTo>
                  <a:pt x="5399131" y="88983"/>
                </a:lnTo>
              </a:path>
              <a:path w="9257030" h="89535">
                <a:moveTo>
                  <a:pt x="5388205" y="0"/>
                </a:moveTo>
                <a:lnTo>
                  <a:pt x="5453546" y="88983"/>
                </a:lnTo>
              </a:path>
              <a:path w="9257030" h="89535">
                <a:moveTo>
                  <a:pt x="5442621" y="0"/>
                </a:moveTo>
                <a:lnTo>
                  <a:pt x="5507962" y="88983"/>
                </a:lnTo>
              </a:path>
              <a:path w="9257030" h="89535">
                <a:moveTo>
                  <a:pt x="5496692" y="0"/>
                </a:moveTo>
                <a:lnTo>
                  <a:pt x="5562208" y="88983"/>
                </a:lnTo>
              </a:path>
              <a:path w="9257030" h="89535">
                <a:moveTo>
                  <a:pt x="5550923" y="0"/>
                </a:moveTo>
                <a:lnTo>
                  <a:pt x="5616264" y="88983"/>
                </a:lnTo>
              </a:path>
              <a:path w="9257030" h="89535">
                <a:moveTo>
                  <a:pt x="5605338" y="0"/>
                </a:moveTo>
                <a:lnTo>
                  <a:pt x="5670679" y="88983"/>
                </a:lnTo>
              </a:path>
              <a:path w="9257030" h="89535">
                <a:moveTo>
                  <a:pt x="5659754" y="0"/>
                </a:moveTo>
                <a:lnTo>
                  <a:pt x="5725095" y="88983"/>
                </a:lnTo>
              </a:path>
              <a:path w="9257030" h="89535">
                <a:moveTo>
                  <a:pt x="5714169" y="0"/>
                </a:moveTo>
                <a:lnTo>
                  <a:pt x="5779510" y="88983"/>
                </a:lnTo>
              </a:path>
              <a:path w="9257030" h="89535">
                <a:moveTo>
                  <a:pt x="5768584" y="0"/>
                </a:moveTo>
                <a:lnTo>
                  <a:pt x="5833925" y="88983"/>
                </a:lnTo>
              </a:path>
              <a:path w="9257030" h="89535">
                <a:moveTo>
                  <a:pt x="5823000" y="0"/>
                </a:moveTo>
                <a:lnTo>
                  <a:pt x="5888341" y="88983"/>
                </a:lnTo>
              </a:path>
              <a:path w="9257030" h="89535">
                <a:moveTo>
                  <a:pt x="5877071" y="0"/>
                </a:moveTo>
                <a:lnTo>
                  <a:pt x="5942587" y="88983"/>
                </a:lnTo>
              </a:path>
              <a:path w="9257030" h="89535">
                <a:moveTo>
                  <a:pt x="5931302" y="0"/>
                </a:moveTo>
                <a:lnTo>
                  <a:pt x="5996643" y="88983"/>
                </a:lnTo>
              </a:path>
              <a:path w="9257030" h="89535">
                <a:moveTo>
                  <a:pt x="5985717" y="0"/>
                </a:moveTo>
                <a:lnTo>
                  <a:pt x="6051058" y="88983"/>
                </a:lnTo>
              </a:path>
              <a:path w="9257030" h="89535">
                <a:moveTo>
                  <a:pt x="6040133" y="0"/>
                </a:moveTo>
                <a:lnTo>
                  <a:pt x="6105474" y="88983"/>
                </a:lnTo>
              </a:path>
              <a:path w="9257030" h="89535">
                <a:moveTo>
                  <a:pt x="6094548" y="0"/>
                </a:moveTo>
                <a:lnTo>
                  <a:pt x="6159889" y="88983"/>
                </a:lnTo>
              </a:path>
              <a:path w="9257030" h="89535">
                <a:moveTo>
                  <a:pt x="6148963" y="0"/>
                </a:moveTo>
                <a:lnTo>
                  <a:pt x="6214304" y="88983"/>
                </a:lnTo>
              </a:path>
              <a:path w="9257030" h="89535">
                <a:moveTo>
                  <a:pt x="6203194" y="0"/>
                </a:moveTo>
                <a:lnTo>
                  <a:pt x="6268360" y="88983"/>
                </a:lnTo>
              </a:path>
              <a:path w="9257030" h="89535">
                <a:moveTo>
                  <a:pt x="6257266" y="0"/>
                </a:moveTo>
                <a:lnTo>
                  <a:pt x="6322607" y="88983"/>
                </a:lnTo>
              </a:path>
              <a:path w="9257030" h="89535">
                <a:moveTo>
                  <a:pt x="6311681" y="0"/>
                </a:moveTo>
                <a:lnTo>
                  <a:pt x="6377022" y="88983"/>
                </a:lnTo>
              </a:path>
              <a:path w="9257030" h="89535">
                <a:moveTo>
                  <a:pt x="6366096" y="0"/>
                </a:moveTo>
                <a:lnTo>
                  <a:pt x="6431437" y="88983"/>
                </a:lnTo>
              </a:path>
              <a:path w="9257030" h="89535">
                <a:moveTo>
                  <a:pt x="6420512" y="0"/>
                </a:moveTo>
                <a:lnTo>
                  <a:pt x="6485853" y="88983"/>
                </a:lnTo>
              </a:path>
              <a:path w="9257030" h="89535">
                <a:moveTo>
                  <a:pt x="6474927" y="0"/>
                </a:moveTo>
                <a:lnTo>
                  <a:pt x="6540268" y="88983"/>
                </a:lnTo>
              </a:path>
              <a:path w="9257030" h="89535">
                <a:moveTo>
                  <a:pt x="6529342" y="0"/>
                </a:moveTo>
                <a:lnTo>
                  <a:pt x="6594683" y="88983"/>
                </a:lnTo>
              </a:path>
              <a:path w="9257030" h="89535">
                <a:moveTo>
                  <a:pt x="6583573" y="0"/>
                </a:moveTo>
                <a:lnTo>
                  <a:pt x="6648739" y="88983"/>
                </a:lnTo>
              </a:path>
              <a:path w="9257030" h="89535">
                <a:moveTo>
                  <a:pt x="6637645" y="0"/>
                </a:moveTo>
                <a:lnTo>
                  <a:pt x="6702986" y="88983"/>
                </a:lnTo>
              </a:path>
              <a:path w="9257030" h="89535">
                <a:moveTo>
                  <a:pt x="6692060" y="0"/>
                </a:moveTo>
                <a:lnTo>
                  <a:pt x="6757401" y="88983"/>
                </a:lnTo>
              </a:path>
              <a:path w="9257030" h="89535">
                <a:moveTo>
                  <a:pt x="6746475" y="0"/>
                </a:moveTo>
                <a:lnTo>
                  <a:pt x="6811816" y="88983"/>
                </a:lnTo>
              </a:path>
              <a:path w="9257030" h="89535">
                <a:moveTo>
                  <a:pt x="6800891" y="0"/>
                </a:moveTo>
                <a:lnTo>
                  <a:pt x="6866232" y="88983"/>
                </a:lnTo>
              </a:path>
              <a:path w="9257030" h="89535">
                <a:moveTo>
                  <a:pt x="6855306" y="0"/>
                </a:moveTo>
                <a:lnTo>
                  <a:pt x="6920647" y="88983"/>
                </a:lnTo>
              </a:path>
              <a:path w="9257030" h="89535">
                <a:moveTo>
                  <a:pt x="6909721" y="0"/>
                </a:moveTo>
                <a:lnTo>
                  <a:pt x="6975062" y="88983"/>
                </a:lnTo>
              </a:path>
              <a:path w="9257030" h="89535">
                <a:moveTo>
                  <a:pt x="6963608" y="0"/>
                </a:moveTo>
                <a:lnTo>
                  <a:pt x="7028949" y="88983"/>
                </a:lnTo>
              </a:path>
              <a:path w="9257030" h="89535">
                <a:moveTo>
                  <a:pt x="7018024" y="0"/>
                </a:moveTo>
                <a:lnTo>
                  <a:pt x="7083365" y="88983"/>
                </a:lnTo>
              </a:path>
              <a:path w="9257030" h="89535">
                <a:moveTo>
                  <a:pt x="7072439" y="0"/>
                </a:moveTo>
                <a:lnTo>
                  <a:pt x="7137780" y="88983"/>
                </a:lnTo>
              </a:path>
              <a:path w="9257030" h="89535">
                <a:moveTo>
                  <a:pt x="7126854" y="0"/>
                </a:moveTo>
                <a:lnTo>
                  <a:pt x="7192195" y="88983"/>
                </a:lnTo>
              </a:path>
              <a:path w="9257030" h="89535">
                <a:moveTo>
                  <a:pt x="7181270" y="0"/>
                </a:moveTo>
                <a:lnTo>
                  <a:pt x="7246611" y="88983"/>
                </a:lnTo>
              </a:path>
              <a:path w="9257030" h="89535">
                <a:moveTo>
                  <a:pt x="7235685" y="0"/>
                </a:moveTo>
                <a:lnTo>
                  <a:pt x="7301026" y="88983"/>
                </a:lnTo>
              </a:path>
              <a:path w="9257030" h="89535">
                <a:moveTo>
                  <a:pt x="7290100" y="0"/>
                </a:moveTo>
                <a:lnTo>
                  <a:pt x="7355441" y="88983"/>
                </a:lnTo>
              </a:path>
              <a:path w="9257030" h="89535">
                <a:moveTo>
                  <a:pt x="7343987" y="0"/>
                </a:moveTo>
                <a:lnTo>
                  <a:pt x="7409328" y="88983"/>
                </a:lnTo>
              </a:path>
              <a:path w="9257030" h="89535">
                <a:moveTo>
                  <a:pt x="7398403" y="0"/>
                </a:moveTo>
                <a:lnTo>
                  <a:pt x="7463744" y="88983"/>
                </a:lnTo>
              </a:path>
              <a:path w="9257030" h="89535">
                <a:moveTo>
                  <a:pt x="7452818" y="0"/>
                </a:moveTo>
                <a:lnTo>
                  <a:pt x="7518159" y="88983"/>
                </a:lnTo>
              </a:path>
              <a:path w="9257030" h="89535">
                <a:moveTo>
                  <a:pt x="7507233" y="0"/>
                </a:moveTo>
                <a:lnTo>
                  <a:pt x="7572574" y="88983"/>
                </a:lnTo>
              </a:path>
              <a:path w="9257030" h="89535">
                <a:moveTo>
                  <a:pt x="7561649" y="0"/>
                </a:moveTo>
                <a:lnTo>
                  <a:pt x="7626990" y="88983"/>
                </a:lnTo>
              </a:path>
              <a:path w="9257030" h="89535">
                <a:moveTo>
                  <a:pt x="7616064" y="0"/>
                </a:moveTo>
                <a:lnTo>
                  <a:pt x="7681405" y="88983"/>
                </a:lnTo>
              </a:path>
              <a:path w="9257030" h="89535">
                <a:moveTo>
                  <a:pt x="7670295" y="0"/>
                </a:moveTo>
                <a:lnTo>
                  <a:pt x="7735461" y="88983"/>
                </a:lnTo>
              </a:path>
              <a:path w="9257030" h="89535">
                <a:moveTo>
                  <a:pt x="7724366" y="0"/>
                </a:moveTo>
                <a:lnTo>
                  <a:pt x="7789707" y="88983"/>
                </a:lnTo>
              </a:path>
              <a:path w="9257030" h="89535">
                <a:moveTo>
                  <a:pt x="7778782" y="0"/>
                </a:moveTo>
                <a:lnTo>
                  <a:pt x="7844123" y="88983"/>
                </a:lnTo>
              </a:path>
              <a:path w="9257030" h="89535">
                <a:moveTo>
                  <a:pt x="7833197" y="0"/>
                </a:moveTo>
                <a:lnTo>
                  <a:pt x="7898538" y="88983"/>
                </a:lnTo>
              </a:path>
              <a:path w="9257030" h="89535">
                <a:moveTo>
                  <a:pt x="7887612" y="0"/>
                </a:moveTo>
                <a:lnTo>
                  <a:pt x="7952953" y="88983"/>
                </a:lnTo>
              </a:path>
              <a:path w="9257030" h="89535">
                <a:moveTo>
                  <a:pt x="7942028" y="0"/>
                </a:moveTo>
                <a:lnTo>
                  <a:pt x="8007369" y="88983"/>
                </a:lnTo>
              </a:path>
              <a:path w="9257030" h="89535">
                <a:moveTo>
                  <a:pt x="7996099" y="0"/>
                </a:moveTo>
                <a:lnTo>
                  <a:pt x="8061615" y="88983"/>
                </a:lnTo>
              </a:path>
              <a:path w="9257030" h="89535">
                <a:moveTo>
                  <a:pt x="8050330" y="0"/>
                </a:moveTo>
                <a:lnTo>
                  <a:pt x="8115671" y="88983"/>
                </a:lnTo>
              </a:path>
              <a:path w="9257030" h="89535">
                <a:moveTo>
                  <a:pt x="8104746" y="0"/>
                </a:moveTo>
                <a:lnTo>
                  <a:pt x="8170086" y="88983"/>
                </a:lnTo>
              </a:path>
              <a:path w="9257030" h="89535">
                <a:moveTo>
                  <a:pt x="8159161" y="0"/>
                </a:moveTo>
                <a:lnTo>
                  <a:pt x="8224502" y="88983"/>
                </a:lnTo>
              </a:path>
              <a:path w="9257030" h="89535">
                <a:moveTo>
                  <a:pt x="8213576" y="0"/>
                </a:moveTo>
                <a:lnTo>
                  <a:pt x="8278917" y="88983"/>
                </a:lnTo>
              </a:path>
              <a:path w="9257030" h="89535">
                <a:moveTo>
                  <a:pt x="8267992" y="0"/>
                </a:moveTo>
                <a:lnTo>
                  <a:pt x="8333332" y="88983"/>
                </a:lnTo>
              </a:path>
              <a:path w="9257030" h="89535">
                <a:moveTo>
                  <a:pt x="8322407" y="0"/>
                </a:moveTo>
                <a:lnTo>
                  <a:pt x="8387748" y="88983"/>
                </a:lnTo>
              </a:path>
              <a:path w="9257030" h="89535">
                <a:moveTo>
                  <a:pt x="8376294" y="0"/>
                </a:moveTo>
                <a:lnTo>
                  <a:pt x="8441635" y="88983"/>
                </a:lnTo>
              </a:path>
              <a:path w="9257030" h="89535">
                <a:moveTo>
                  <a:pt x="8430709" y="0"/>
                </a:moveTo>
                <a:lnTo>
                  <a:pt x="8496050" y="88983"/>
                </a:lnTo>
              </a:path>
              <a:path w="9257030" h="89535">
                <a:moveTo>
                  <a:pt x="8485125" y="0"/>
                </a:moveTo>
                <a:lnTo>
                  <a:pt x="8550466" y="88983"/>
                </a:lnTo>
              </a:path>
              <a:path w="9257030" h="89535">
                <a:moveTo>
                  <a:pt x="8539540" y="0"/>
                </a:moveTo>
                <a:lnTo>
                  <a:pt x="8604881" y="88983"/>
                </a:lnTo>
              </a:path>
              <a:path w="9257030" h="89535">
                <a:moveTo>
                  <a:pt x="8593955" y="0"/>
                </a:moveTo>
                <a:lnTo>
                  <a:pt x="8659296" y="88983"/>
                </a:lnTo>
              </a:path>
              <a:path w="9257030" h="89535">
                <a:moveTo>
                  <a:pt x="8648371" y="0"/>
                </a:moveTo>
                <a:lnTo>
                  <a:pt x="8713712" y="88983"/>
                </a:lnTo>
              </a:path>
              <a:path w="9257030" h="89535">
                <a:moveTo>
                  <a:pt x="8702601" y="0"/>
                </a:moveTo>
                <a:lnTo>
                  <a:pt x="8767767" y="88983"/>
                </a:lnTo>
              </a:path>
              <a:path w="9257030" h="89535">
                <a:moveTo>
                  <a:pt x="8756673" y="0"/>
                </a:moveTo>
                <a:lnTo>
                  <a:pt x="8822014" y="88983"/>
                </a:lnTo>
              </a:path>
              <a:path w="9257030" h="89535">
                <a:moveTo>
                  <a:pt x="8811088" y="0"/>
                </a:moveTo>
                <a:lnTo>
                  <a:pt x="8876429" y="88983"/>
                </a:lnTo>
              </a:path>
              <a:path w="9257030" h="89535">
                <a:moveTo>
                  <a:pt x="8865504" y="0"/>
                </a:moveTo>
                <a:lnTo>
                  <a:pt x="8930845" y="88983"/>
                </a:lnTo>
              </a:path>
              <a:path w="9257030" h="89535">
                <a:moveTo>
                  <a:pt x="8919919" y="0"/>
                </a:moveTo>
                <a:lnTo>
                  <a:pt x="8985260" y="88983"/>
                </a:lnTo>
              </a:path>
              <a:path w="9257030" h="89535">
                <a:moveTo>
                  <a:pt x="8974334" y="0"/>
                </a:moveTo>
                <a:lnTo>
                  <a:pt x="9039675" y="88983"/>
                </a:lnTo>
              </a:path>
              <a:path w="9257030" h="89535">
                <a:moveTo>
                  <a:pt x="9028750" y="0"/>
                </a:moveTo>
                <a:lnTo>
                  <a:pt x="9094091" y="88983"/>
                </a:lnTo>
              </a:path>
              <a:path w="9257030" h="89535">
                <a:moveTo>
                  <a:pt x="9082637" y="0"/>
                </a:moveTo>
                <a:lnTo>
                  <a:pt x="9147978" y="88983"/>
                </a:lnTo>
              </a:path>
              <a:path w="9257030" h="89535">
                <a:moveTo>
                  <a:pt x="9137052" y="0"/>
                </a:moveTo>
                <a:lnTo>
                  <a:pt x="9202393" y="88983"/>
                </a:lnTo>
              </a:path>
              <a:path w="9257030" h="89535">
                <a:moveTo>
                  <a:pt x="9191467" y="0"/>
                </a:moveTo>
                <a:lnTo>
                  <a:pt x="9256808" y="88983"/>
                </a:lnTo>
              </a:path>
            </a:pathLst>
          </a:custGeom>
          <a:ln w="8927">
            <a:solidFill>
              <a:srgbClr val="4453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0252" y="502996"/>
            <a:ext cx="11200130" cy="603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212A2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1533" y="1731010"/>
            <a:ext cx="4949190" cy="2558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313D4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99591" y="6499223"/>
            <a:ext cx="3284474" cy="12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44535F"/>
                </a:solidFill>
                <a:latin typeface="Times New Roman"/>
                <a:cs typeface="Times New Roman"/>
              </a:defRPr>
            </a:lvl1pPr>
          </a:lstStyle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hyperlink" Target="https://www.nuance.com/healthcare/ambient-clinical-intelligence.html" TargetMode="External"/><Relationship Id="rId4" Type="http://schemas.openxmlformats.org/officeDocument/2006/relationships/hyperlink" Target="http://www.advisory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hyperlink" Target="http://www.advisory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ature.com/articles/s41591-020-01192-7.epdf?sharing_token=I9Y-c7cqHC5rWYYM1Fn4YdRgN0jAjWel9jnR3ZoTv0OcAj1CPFP1e_AfHyGwWzFr1ZD3Fwf146k_4JuUnydLYfglFO6PIEgg692PtOTA_oJA4jsQeM7ukofhmR8zJPD2v6bDCwz31dbNA1nZr9fyNX2sG7u89N14_XLt-H2DEbfxX9jyyoBYhnOjbfcNUi1zAQRnJEUv8XwCIT-ZjGb9YqMrT5QQnfrtxwCK8RC5Geg%3D&amp;tracking_referrer=www.technologyreview.com" TargetMode="Externa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hyperlink" Target="http://www.advisory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hyperlink" Target="http://www.advisory.co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ximity.com/docs-gpt" TargetMode="External"/><Relationship Id="rId3" Type="http://schemas.openxmlformats.org/officeDocument/2006/relationships/image" Target="../media/image49.jpg"/><Relationship Id="rId4" Type="http://schemas.openxmlformats.org/officeDocument/2006/relationships/hyperlink" Target="http://www.advisory.com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hyperlink" Target="http://www.advisory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hyperlink" Target="http://www.advisory.com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5.png"/><Relationship Id="rId3" Type="http://schemas.openxmlformats.org/officeDocument/2006/relationships/image" Target="../media/image60.png"/><Relationship Id="rId4" Type="http://schemas.openxmlformats.org/officeDocument/2006/relationships/image" Target="../media/image5.png"/><Relationship Id="rId5" Type="http://schemas.openxmlformats.org/officeDocument/2006/relationships/image" Target="../media/image61.png"/><Relationship Id="rId6" Type="http://schemas.openxmlformats.org/officeDocument/2006/relationships/hyperlink" Target="http://www.advisory.com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1.png"/><Relationship Id="rId7" Type="http://schemas.openxmlformats.org/officeDocument/2006/relationships/image" Target="../media/image66.png"/><Relationship Id="rId8" Type="http://schemas.openxmlformats.org/officeDocument/2006/relationships/hyperlink" Target="http://www.advisory.com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hyperlink" Target="http://www.advisory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http://www.advisory.com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hyperlink" Target="http://www.advisory.com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0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64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hyperlink" Target="http://www.advisory.com/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7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hyperlink" Target="http://www.advisory.com/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62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hyperlink" Target="http://www.advisory.com/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dvisory.com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78.png"/><Relationship Id="rId4" Type="http://schemas.openxmlformats.org/officeDocument/2006/relationships/image" Target="../media/image53.png"/><Relationship Id="rId5" Type="http://schemas.openxmlformats.org/officeDocument/2006/relationships/image" Target="../media/image5.png"/><Relationship Id="rId6" Type="http://schemas.openxmlformats.org/officeDocument/2006/relationships/image" Target="../media/image94.png"/><Relationship Id="rId7" Type="http://schemas.openxmlformats.org/officeDocument/2006/relationships/hyperlink" Target="http://www.advisory.com/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6.png"/><Relationship Id="rId8" Type="http://schemas.openxmlformats.org/officeDocument/2006/relationships/image" Target="../media/image92.png"/><Relationship Id="rId9" Type="http://schemas.openxmlformats.org/officeDocument/2006/relationships/hyperlink" Target="http://www.advisory.com/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hyperlink" Target="http://www.advisory.com/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4.png"/><Relationship Id="rId5" Type="http://schemas.openxmlformats.org/officeDocument/2006/relationships/image" Target="../media/image54.png"/><Relationship Id="rId6" Type="http://schemas.openxmlformats.org/officeDocument/2006/relationships/image" Target="../media/image103.png"/><Relationship Id="rId7" Type="http://schemas.openxmlformats.org/officeDocument/2006/relationships/hyperlink" Target="http://www.advisory.com/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hyperlink" Target="http://www.advisory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-technologyreview-com.cdn.ampproject.org/c/s/www.technologyreview.com/2018/11/10/139137/is-this-ai-we-drew-you-a-flowchart-to-work-it-out/amp/" TargetMode="External"/><Relationship Id="rId3" Type="http://schemas.openxmlformats.org/officeDocument/2006/relationships/hyperlink" Target="https://spd.group/machine-learning/machine-learning-in-healthcare/" TargetMode="External"/><Relationship Id="rId4" Type="http://schemas.openxmlformats.org/officeDocument/2006/relationships/hyperlink" Target="http://www.advisory.com/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hyperlink" Target="http://www.advisory.com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94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hyperlink" Target="http://www.advisory.com/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dvisory.com/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hyperlink" Target="http://www.advisory.com/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sualcapitalist.com/threads-100-million-users/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hyperlink" Target="http://www.advisory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iercehealthcare.com/health-tech/latest-generative-ai-efforts-healthcare-carbon-health-tempus-launch-tools-docs" TargetMode="External"/><Relationship Id="rId3" Type="http://schemas.openxmlformats.org/officeDocument/2006/relationships/hyperlink" Target="https://www.healthcaredive.com/news/google-mayo-generative-ai-hospital-research/652276/" TargetMode="External"/><Relationship Id="rId4" Type="http://schemas.openxmlformats.org/officeDocument/2006/relationships/hyperlink" Target="https://www.modernhealthcare.com/digital-health/nivdia-ai-drug-discovery-recursion-northwell-sonio?utm_source=modern-healthcare-daily-dose-friday&amp;utm_medium=email&amp;utm_campaign=20230714&amp;utm_content=article5-headline" TargetMode="External"/><Relationship Id="rId5" Type="http://schemas.openxmlformats.org/officeDocument/2006/relationships/hyperlink" Target="http://www.advisory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hyperlink" Target="http://www.advisory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hyperlink" Target="http://www.advisory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s://www.iqvia.com/-/media/iqvia/pdfs/library/case-studies/increasing-therapy-starts-though-ai-powered-precise-patient-identification.pdf" TargetMode="External"/><Relationship Id="rId4" Type="http://schemas.openxmlformats.org/officeDocument/2006/relationships/hyperlink" Target="https://www.nytimes.com/2023/06/12/health/doctors-chatgpt-artificial-intelligence.html" TargetMode="External"/><Relationship Id="rId5" Type="http://schemas.openxmlformats.org/officeDocument/2006/relationships/hyperlink" Target="https://www.healthaffairs.org/content/forefront/algorithmic-bias-health-care-path-forward" TargetMode="External"/><Relationship Id="rId6" Type="http://schemas.openxmlformats.org/officeDocument/2006/relationships/hyperlink" Target="http://www.advisory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uance.com/healthcare/ambient-clinical-intelligence.html" TargetMode="External"/><Relationship Id="rId3" Type="http://schemas.openxmlformats.org/officeDocument/2006/relationships/hyperlink" Target="https://www.technologyreview.com/2023/01/09/1065135/japan-automating-eldercare-robots/" TargetMode="External"/><Relationship Id="rId4" Type="http://schemas.openxmlformats.org/officeDocument/2006/relationships/hyperlink" Target="https://www.fda.gov/news-events/press-announcements/fda-permits-marketing-first-game-based-digital-therapeutic-improve-attention-function-children-adhd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hyperlink" Target="https://journals.plos.org/digitalhealth/article?id=10.1371/journal.pdig.0000168" TargetMode="External"/><Relationship Id="rId27" Type="http://schemas.openxmlformats.org/officeDocument/2006/relationships/hyperlink" Target="https://www.webmd.com/alzheimers/news/20230203/chatgpt-ai-help-catch-alzheimers-early" TargetMode="External"/><Relationship Id="rId28" Type="http://schemas.openxmlformats.org/officeDocument/2006/relationships/hyperlink" Target="http://www.advisory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238" y="4516577"/>
            <a:ext cx="50768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Examining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healthcare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FFFFFF"/>
                </a:solidFill>
              </a:rPr>
              <a:t>AI</a:t>
            </a:r>
            <a:r>
              <a:rPr dirty="0" sz="6000" spc="-45">
                <a:solidFill>
                  <a:srgbClr val="FFFFFF"/>
                </a:solidFill>
              </a:rPr>
              <a:t> </a:t>
            </a:r>
            <a:r>
              <a:rPr dirty="0" sz="6000">
                <a:solidFill>
                  <a:srgbClr val="FFFFFF"/>
                </a:solidFill>
              </a:rPr>
              <a:t>and</a:t>
            </a:r>
            <a:r>
              <a:rPr dirty="0" sz="6000" spc="-40">
                <a:solidFill>
                  <a:srgbClr val="FFFFFF"/>
                </a:solidFill>
              </a:rPr>
              <a:t> </a:t>
            </a:r>
            <a:r>
              <a:rPr dirty="0" sz="6000">
                <a:solidFill>
                  <a:srgbClr val="FFFFFF"/>
                </a:solidFill>
              </a:rPr>
              <a:t>Generative</a:t>
            </a:r>
            <a:r>
              <a:rPr dirty="0" sz="6000" spc="-360">
                <a:solidFill>
                  <a:srgbClr val="FFFFFF"/>
                </a:solidFill>
              </a:rPr>
              <a:t> </a:t>
            </a:r>
            <a:r>
              <a:rPr dirty="0" sz="6000">
                <a:solidFill>
                  <a:srgbClr val="FFFFFF"/>
                </a:solidFill>
              </a:rPr>
              <a:t>AI</a:t>
            </a:r>
            <a:r>
              <a:rPr dirty="0" sz="6000" spc="-40">
                <a:solidFill>
                  <a:srgbClr val="FFFFFF"/>
                </a:solidFill>
              </a:rPr>
              <a:t> </a:t>
            </a:r>
            <a:r>
              <a:rPr dirty="0" sz="6000" spc="-25">
                <a:solidFill>
                  <a:srgbClr val="FFFFFF"/>
                </a:solidFill>
              </a:rPr>
              <a:t>101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Nuance’s</a:t>
            </a:r>
            <a:r>
              <a:rPr dirty="0" spc="-105"/>
              <a:t> </a:t>
            </a:r>
            <a:r>
              <a:rPr dirty="0"/>
              <a:t>DAX</a:t>
            </a:r>
            <a:r>
              <a:rPr dirty="0" spc="-120"/>
              <a:t> </a:t>
            </a:r>
            <a:r>
              <a:rPr dirty="0"/>
              <a:t>solves</a:t>
            </a:r>
            <a:r>
              <a:rPr dirty="0" spc="-135"/>
              <a:t> </a:t>
            </a:r>
            <a:r>
              <a:rPr dirty="0"/>
              <a:t>documentation</a:t>
            </a:r>
            <a:r>
              <a:rPr dirty="0" spc="-85"/>
              <a:t> </a:t>
            </a:r>
            <a:r>
              <a:rPr dirty="0"/>
              <a:t>pain</a:t>
            </a:r>
            <a:r>
              <a:rPr dirty="0" spc="-140"/>
              <a:t> </a:t>
            </a:r>
            <a:r>
              <a:rPr dirty="0"/>
              <a:t>for</a:t>
            </a:r>
            <a:r>
              <a:rPr dirty="0" spc="-145"/>
              <a:t> </a:t>
            </a:r>
            <a:r>
              <a:rPr dirty="0" spc="-10"/>
              <a:t>clinicians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50077" y="1868550"/>
            <a:ext cx="561657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Real-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world</a:t>
            </a:r>
            <a:r>
              <a:rPr dirty="0" sz="16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outcomes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across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 specialties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care</a:t>
            </a:r>
            <a:r>
              <a:rPr dirty="0" sz="1600" spc="-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settings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8192" y="2393391"/>
            <a:ext cx="3580765" cy="322961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10185" indent="-172085">
              <a:lnSpc>
                <a:spcPct val="100000"/>
              </a:lnSpc>
              <a:spcBef>
                <a:spcPts val="115"/>
              </a:spcBef>
              <a:buClr>
                <a:srgbClr val="CE0D2C"/>
              </a:buClr>
              <a:buChar char="•"/>
              <a:tabLst>
                <a:tab pos="210185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Created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by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Nuance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partnership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endParaRPr sz="1500">
              <a:latin typeface="Arial"/>
              <a:cs typeface="Arial"/>
            </a:endParaRPr>
          </a:p>
          <a:p>
            <a:pPr marL="211454">
              <a:lnSpc>
                <a:spcPct val="100000"/>
              </a:lnSpc>
            </a:pP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Microsoft</a:t>
            </a:r>
            <a:endParaRPr sz="1500">
              <a:latin typeface="Arial"/>
              <a:cs typeface="Arial"/>
            </a:endParaRPr>
          </a:p>
          <a:p>
            <a:pPr marL="209550" marR="200660" indent="-17208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211454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DAX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AI-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powered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solution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that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securely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records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patient-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provider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conversations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 converts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them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into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clinical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documentation</a:t>
            </a:r>
            <a:endParaRPr sz="1500">
              <a:latin typeface="Arial"/>
              <a:cs typeface="Arial"/>
            </a:endParaRPr>
          </a:p>
          <a:p>
            <a:pPr marL="209550" marR="30480" indent="-172085">
              <a:lnSpc>
                <a:spcPct val="100000"/>
              </a:lnSpc>
              <a:spcBef>
                <a:spcPts val="605"/>
              </a:spcBef>
              <a:buClr>
                <a:srgbClr val="CE0D2C"/>
              </a:buClr>
              <a:buChar char="•"/>
              <a:tabLst>
                <a:tab pos="211454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Notes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go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through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quality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review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process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are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then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made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available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in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EHR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physician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review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signature</a:t>
            </a:r>
            <a:r>
              <a:rPr dirty="0" baseline="36111" sz="1500" spc="-15">
                <a:solidFill>
                  <a:srgbClr val="313D47"/>
                </a:solidFill>
                <a:latin typeface="Arial"/>
                <a:cs typeface="Arial"/>
              </a:rPr>
              <a:t>1</a:t>
            </a:r>
            <a:endParaRPr baseline="36111" sz="1500">
              <a:latin typeface="Arial"/>
              <a:cs typeface="Arial"/>
            </a:endParaRPr>
          </a:p>
          <a:p>
            <a:pPr algn="just" marL="209550" marR="37465" indent="-172085">
              <a:lnSpc>
                <a:spcPct val="100000"/>
              </a:lnSpc>
              <a:spcBef>
                <a:spcPts val="605"/>
              </a:spcBef>
              <a:buClr>
                <a:srgbClr val="CE0D2C"/>
              </a:buClr>
              <a:buChar char="•"/>
              <a:tabLst>
                <a:tab pos="211454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office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telehealth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settings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ambulatory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specialties,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primary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care,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urgent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care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scale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efficiently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3592" y="1881886"/>
            <a:ext cx="334962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Dragon</a:t>
            </a:r>
            <a:r>
              <a:rPr dirty="0" sz="1600" spc="-10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Ambient</a:t>
            </a:r>
            <a:r>
              <a:rPr dirty="0" sz="1600" spc="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eXperience</a:t>
            </a:r>
            <a:r>
              <a:rPr dirty="0" sz="1600" spc="-8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313D47"/>
                </a:solidFill>
                <a:latin typeface="Arial"/>
                <a:cs typeface="Arial"/>
              </a:rPr>
              <a:t>(DAX)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" y="1612391"/>
            <a:ext cx="12076176" cy="180441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334505" y="2393950"/>
            <a:ext cx="2534285" cy="3552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E0D2C"/>
                </a:solidFill>
                <a:latin typeface="Times New Roman"/>
                <a:cs typeface="Times New Roman"/>
              </a:rPr>
              <a:t>7</a:t>
            </a:r>
            <a:r>
              <a:rPr dirty="0" sz="2400" spc="-10">
                <a:solidFill>
                  <a:srgbClr val="CE0D2C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CE0D2C"/>
                </a:solidFill>
                <a:latin typeface="Times New Roman"/>
                <a:cs typeface="Times New Roman"/>
              </a:rPr>
              <a:t>mins</a:t>
            </a:r>
            <a:endParaRPr sz="2400">
              <a:latin typeface="Times New Roman"/>
              <a:cs typeface="Times New Roman"/>
            </a:endParaRPr>
          </a:p>
          <a:p>
            <a:pPr marL="18415" marR="1026794">
              <a:lnSpc>
                <a:spcPct val="100000"/>
              </a:lnSpc>
              <a:spcBef>
                <a:spcPts val="8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Saved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per</a:t>
            </a:r>
            <a:r>
              <a:rPr dirty="0" sz="1500" spc="5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encounter</a:t>
            </a:r>
            <a:endParaRPr sz="15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459"/>
              </a:spcBef>
            </a:pPr>
            <a:r>
              <a:rPr dirty="0" sz="2400" spc="-25">
                <a:solidFill>
                  <a:srgbClr val="CE0D2C"/>
                </a:solidFill>
                <a:latin typeface="Times New Roman"/>
                <a:cs typeface="Times New Roman"/>
              </a:rPr>
              <a:t>50%</a:t>
            </a:r>
            <a:endParaRPr sz="24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13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Reduction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in</a:t>
            </a:r>
            <a:endParaRPr sz="15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documentation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time</a:t>
            </a:r>
            <a:endParaRPr sz="15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459"/>
              </a:spcBef>
            </a:pPr>
            <a:r>
              <a:rPr dirty="0" sz="2400">
                <a:solidFill>
                  <a:srgbClr val="CE0D2C"/>
                </a:solidFill>
                <a:latin typeface="Times New Roman"/>
                <a:cs typeface="Times New Roman"/>
              </a:rPr>
              <a:t>5 </a:t>
            </a:r>
            <a:r>
              <a:rPr dirty="0" sz="2400" spc="-10">
                <a:solidFill>
                  <a:srgbClr val="CE0D2C"/>
                </a:solidFill>
                <a:latin typeface="Times New Roman"/>
                <a:cs typeface="Times New Roman"/>
              </a:rPr>
              <a:t>appointments</a:t>
            </a:r>
            <a:endParaRPr sz="2400">
              <a:latin typeface="Times New Roman"/>
              <a:cs typeface="Times New Roman"/>
            </a:endParaRPr>
          </a:p>
          <a:p>
            <a:pPr marL="38735" marR="597535">
              <a:lnSpc>
                <a:spcPct val="100000"/>
              </a:lnSpc>
              <a:spcBef>
                <a:spcPts val="13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Added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average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per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clinic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per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day</a:t>
            </a:r>
            <a:endParaRPr sz="15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459"/>
              </a:spcBef>
            </a:pPr>
            <a:r>
              <a:rPr dirty="0" sz="2400" spc="-25">
                <a:solidFill>
                  <a:srgbClr val="CE0D2C"/>
                </a:solidFill>
                <a:latin typeface="Times New Roman"/>
                <a:cs typeface="Times New Roman"/>
              </a:rPr>
              <a:t>40%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Increase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first-time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approval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prior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authorizations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62973" y="2393950"/>
            <a:ext cx="2572385" cy="3552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E0D2C"/>
                </a:solidFill>
                <a:latin typeface="Times New Roman"/>
                <a:cs typeface="Times New Roman"/>
              </a:rPr>
              <a:t>3</a:t>
            </a:r>
            <a:r>
              <a:rPr dirty="0" sz="2400" spc="-10">
                <a:solidFill>
                  <a:srgbClr val="CE0D2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E0D2C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solidFill>
                  <a:srgbClr val="CE0D2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E0D2C"/>
                </a:solidFill>
                <a:latin typeface="Times New Roman"/>
                <a:cs typeface="Times New Roman"/>
              </a:rPr>
              <a:t>of</a:t>
            </a:r>
            <a:r>
              <a:rPr dirty="0" sz="2400" spc="-5">
                <a:solidFill>
                  <a:srgbClr val="CE0D2C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CE0D2C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8415" marR="235585">
              <a:lnSpc>
                <a:spcPct val="100000"/>
              </a:lnSpc>
              <a:spcBef>
                <a:spcPts val="8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Physicians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report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improved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documentation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quality</a:t>
            </a:r>
            <a:endParaRPr sz="15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459"/>
              </a:spcBef>
            </a:pPr>
            <a:r>
              <a:rPr dirty="0" sz="2400" spc="-10">
                <a:solidFill>
                  <a:srgbClr val="CE0D2C"/>
                </a:solidFill>
                <a:latin typeface="Times New Roman"/>
                <a:cs typeface="Times New Roman"/>
              </a:rPr>
              <a:t>$100-</a:t>
            </a:r>
            <a:r>
              <a:rPr dirty="0" sz="2400" spc="-20">
                <a:solidFill>
                  <a:srgbClr val="CE0D2C"/>
                </a:solidFill>
                <a:latin typeface="Times New Roman"/>
                <a:cs typeface="Times New Roman"/>
              </a:rPr>
              <a:t>500K</a:t>
            </a:r>
            <a:endParaRPr sz="24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13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Incremental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revenue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potential</a:t>
            </a:r>
            <a:endParaRPr sz="15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per</a:t>
            </a:r>
            <a:r>
              <a:rPr dirty="0" sz="1500" spc="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provider,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per</a:t>
            </a:r>
            <a:r>
              <a:rPr dirty="0" sz="1500" spc="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year</a:t>
            </a:r>
            <a:endParaRPr sz="15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459"/>
              </a:spcBef>
            </a:pPr>
            <a:r>
              <a:rPr dirty="0" sz="2400" spc="-25">
                <a:solidFill>
                  <a:srgbClr val="CE0D2C"/>
                </a:solidFill>
                <a:latin typeface="Times New Roman"/>
                <a:cs typeface="Times New Roman"/>
              </a:rPr>
              <a:t>79%</a:t>
            </a:r>
            <a:endParaRPr sz="2400">
              <a:latin typeface="Times New Roman"/>
              <a:cs typeface="Times New Roman"/>
            </a:endParaRPr>
          </a:p>
          <a:p>
            <a:pPr marL="38735" marR="608330">
              <a:lnSpc>
                <a:spcPct val="100000"/>
              </a:lnSpc>
              <a:spcBef>
                <a:spcPts val="13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Clinicians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report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better work-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life</a:t>
            </a:r>
            <a:r>
              <a:rPr dirty="0" sz="15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balance</a:t>
            </a:r>
            <a:endParaRPr sz="15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459"/>
              </a:spcBef>
            </a:pPr>
            <a:r>
              <a:rPr dirty="0" sz="2400" spc="-25">
                <a:solidFill>
                  <a:srgbClr val="CE0D2C"/>
                </a:solidFill>
                <a:latin typeface="Times New Roman"/>
                <a:cs typeface="Times New Roman"/>
              </a:rPr>
              <a:t>80%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say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their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physician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more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focused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693664" y="4300728"/>
            <a:ext cx="0" cy="1906270"/>
          </a:xfrm>
          <a:custGeom>
            <a:avLst/>
            <a:gdLst/>
            <a:ahLst/>
            <a:cxnLst/>
            <a:rect l="l" t="t" r="r" b="b"/>
            <a:pathLst>
              <a:path w="0" h="1906270">
                <a:moveTo>
                  <a:pt x="0" y="0"/>
                </a:moveTo>
                <a:lnTo>
                  <a:pt x="0" y="1905800"/>
                </a:lnTo>
              </a:path>
            </a:pathLst>
          </a:custGeom>
          <a:ln w="25400">
            <a:solidFill>
              <a:srgbClr val="999FA2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5563361" y="3844290"/>
            <a:ext cx="264160" cy="327660"/>
            <a:chOff x="5563361" y="3844290"/>
            <a:chExt cx="264160" cy="327660"/>
          </a:xfrm>
        </p:grpSpPr>
        <p:sp>
          <p:nvSpPr>
            <p:cNvPr id="11" name="object 11" descr=""/>
            <p:cNvSpPr/>
            <p:nvPr/>
          </p:nvSpPr>
          <p:spPr>
            <a:xfrm>
              <a:off x="5582411" y="3863340"/>
              <a:ext cx="226060" cy="289560"/>
            </a:xfrm>
            <a:custGeom>
              <a:avLst/>
              <a:gdLst/>
              <a:ahLst/>
              <a:cxnLst/>
              <a:rect l="l" t="t" r="r" b="b"/>
              <a:pathLst>
                <a:path w="226060" h="289560">
                  <a:moveTo>
                    <a:pt x="112775" y="0"/>
                  </a:moveTo>
                  <a:lnTo>
                    <a:pt x="0" y="0"/>
                  </a:lnTo>
                  <a:lnTo>
                    <a:pt x="112775" y="144780"/>
                  </a:lnTo>
                  <a:lnTo>
                    <a:pt x="0" y="289560"/>
                  </a:lnTo>
                  <a:lnTo>
                    <a:pt x="112775" y="289560"/>
                  </a:lnTo>
                  <a:lnTo>
                    <a:pt x="225551" y="144780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CE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82411" y="3863340"/>
              <a:ext cx="226060" cy="289560"/>
            </a:xfrm>
            <a:custGeom>
              <a:avLst/>
              <a:gdLst/>
              <a:ahLst/>
              <a:cxnLst/>
              <a:rect l="l" t="t" r="r" b="b"/>
              <a:pathLst>
                <a:path w="226060" h="289560">
                  <a:moveTo>
                    <a:pt x="0" y="0"/>
                  </a:moveTo>
                  <a:lnTo>
                    <a:pt x="112775" y="0"/>
                  </a:lnTo>
                  <a:lnTo>
                    <a:pt x="225551" y="144780"/>
                  </a:lnTo>
                  <a:lnTo>
                    <a:pt x="112775" y="289560"/>
                  </a:lnTo>
                  <a:lnTo>
                    <a:pt x="0" y="289560"/>
                  </a:lnTo>
                  <a:lnTo>
                    <a:pt x="112775" y="14478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5693664" y="1831848"/>
            <a:ext cx="0" cy="1906270"/>
          </a:xfrm>
          <a:custGeom>
            <a:avLst/>
            <a:gdLst/>
            <a:ahLst/>
            <a:cxnLst/>
            <a:rect l="l" t="t" r="r" b="b"/>
            <a:pathLst>
              <a:path w="0" h="1906270">
                <a:moveTo>
                  <a:pt x="0" y="0"/>
                </a:moveTo>
                <a:lnTo>
                  <a:pt x="0" y="1905762"/>
                </a:lnTo>
              </a:path>
            </a:pathLst>
          </a:custGeom>
          <a:ln w="25400">
            <a:solidFill>
              <a:srgbClr val="999FA2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00252" y="6056621"/>
            <a:ext cx="217741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1.</a:t>
            </a:r>
            <a:r>
              <a:rPr dirty="0" sz="700" spc="10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DAX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Express</a:t>
            </a:r>
            <a:r>
              <a:rPr dirty="0" sz="700" spc="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will</a:t>
            </a:r>
            <a:r>
              <a:rPr dirty="0" sz="700" spc="-5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change</a:t>
            </a:r>
            <a:r>
              <a:rPr dirty="0" sz="700" spc="-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the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quality</a:t>
            </a:r>
            <a:r>
              <a:rPr dirty="0" sz="700" spc="-3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review</a:t>
            </a:r>
            <a:r>
              <a:rPr dirty="0" sz="700" spc="-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process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925816" y="6062717"/>
            <a:ext cx="3656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Source:</a:t>
            </a:r>
            <a:r>
              <a:rPr dirty="0" sz="700" spc="-1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“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Automatically</a:t>
            </a:r>
            <a:r>
              <a:rPr dirty="0" u="sng" sz="700" spc="-4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document</a:t>
            </a:r>
            <a:r>
              <a:rPr dirty="0" u="sng" sz="700" spc="-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care with</a:t>
            </a:r>
            <a:r>
              <a:rPr dirty="0" u="sng" sz="700" spc="-4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the Dragon Ambient</a:t>
            </a:r>
            <a:r>
              <a:rPr dirty="0" u="sng" sz="700" spc="-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eXperience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”, Nuance,</a:t>
            </a:r>
            <a:r>
              <a:rPr dirty="0" u="none" sz="700" spc="-1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2023.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119741" y="6262937"/>
            <a:ext cx="14738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3216" y="3670503"/>
            <a:ext cx="4137025" cy="225361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just" marL="184150" marR="5080" indent="-172085">
              <a:lnSpc>
                <a:spcPct val="100000"/>
              </a:lnSpc>
              <a:spcBef>
                <a:spcPts val="115"/>
              </a:spcBef>
              <a:buClr>
                <a:srgbClr val="CE0D2C"/>
              </a:buClr>
              <a:buFont typeface="Arial"/>
              <a:buChar char="•"/>
              <a:tabLst>
                <a:tab pos="186055" algn="l"/>
              </a:tabLst>
            </a:pP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GRAIL’s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capabilities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distinguish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cancer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from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non-cancer,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differentiate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between</a:t>
            </a:r>
            <a:r>
              <a:rPr dirty="0" sz="15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different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types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cancer</a:t>
            </a:r>
            <a:endParaRPr sz="1500">
              <a:latin typeface="Arial"/>
              <a:cs typeface="Arial"/>
            </a:endParaRPr>
          </a:p>
          <a:p>
            <a:pPr marL="184150" marR="46355" indent="-172085">
              <a:lnSpc>
                <a:spcPct val="100000"/>
              </a:lnSpc>
              <a:spcBef>
                <a:spcPts val="595"/>
              </a:spcBef>
              <a:buClr>
                <a:srgbClr val="CE0D2C"/>
              </a:buClr>
              <a:buChar char="•"/>
              <a:tabLst>
                <a:tab pos="186055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Leverage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over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1M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gigabytes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amassed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through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clinical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study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programs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develop</a:t>
            </a:r>
            <a:r>
              <a:rPr dirty="0" sz="1500" spc="-1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AI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ML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tools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detect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cancer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signals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and</a:t>
            </a:r>
            <a:endParaRPr sz="15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1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identify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signal’s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location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body</a:t>
            </a:r>
            <a:endParaRPr sz="15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84785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GRAIL</a:t>
            </a:r>
            <a:r>
              <a:rPr dirty="0" sz="1500" spc="-1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partnership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5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NHS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Providence</a:t>
            </a:r>
            <a:endParaRPr sz="15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Health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system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scale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liquid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biopsies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908163" y="6048247"/>
            <a:ext cx="36042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Source: “About</a:t>
            </a:r>
            <a:r>
              <a:rPr dirty="0" sz="700" spc="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us,”</a:t>
            </a:r>
            <a:r>
              <a:rPr dirty="0" sz="700" spc="-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Contessa</a:t>
            </a:r>
            <a:r>
              <a:rPr dirty="0" sz="700" spc="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Health,</a:t>
            </a:r>
            <a:r>
              <a:rPr dirty="0" sz="700" spc="-1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2021, 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https://contessahealth.com/about-us/#mission.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GRAIL’s</a:t>
            </a:r>
            <a:r>
              <a:rPr dirty="0" spc="-60"/>
              <a:t> </a:t>
            </a:r>
            <a:r>
              <a:rPr dirty="0"/>
              <a:t>Galleri</a:t>
            </a:r>
            <a:r>
              <a:rPr dirty="0" spc="-110"/>
              <a:t> </a:t>
            </a:r>
            <a:r>
              <a:rPr dirty="0"/>
              <a:t>could</a:t>
            </a:r>
            <a:r>
              <a:rPr dirty="0" spc="-75"/>
              <a:t> </a:t>
            </a:r>
            <a:r>
              <a:rPr dirty="0"/>
              <a:t>transform</a:t>
            </a:r>
            <a:r>
              <a:rPr dirty="0" spc="-110"/>
              <a:t> </a:t>
            </a:r>
            <a:r>
              <a:rPr dirty="0"/>
              <a:t>cancer</a:t>
            </a:r>
            <a:r>
              <a:rPr dirty="0" spc="-85"/>
              <a:t> </a:t>
            </a:r>
            <a:r>
              <a:rPr dirty="0" spc="-10"/>
              <a:t>detection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255765" y="3224606"/>
            <a:ext cx="351282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OUTCOMES</a:t>
            </a:r>
            <a:r>
              <a:rPr dirty="0" sz="16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1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NHS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 PARTNERSHIP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9091" y="1798708"/>
            <a:ext cx="10516235" cy="100012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ABOUT</a:t>
            </a:r>
            <a:r>
              <a:rPr dirty="0" sz="16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313D47"/>
                </a:solidFill>
                <a:latin typeface="Arial"/>
                <a:cs typeface="Arial"/>
              </a:rPr>
              <a:t>GRAIL</a:t>
            </a:r>
            <a:endParaRPr sz="1600">
              <a:latin typeface="Arial"/>
              <a:cs typeface="Arial"/>
            </a:endParaRPr>
          </a:p>
          <a:p>
            <a:pPr marL="724535" marR="5080">
              <a:lnSpc>
                <a:spcPct val="109500"/>
              </a:lnSpc>
              <a:spcBef>
                <a:spcPts val="79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GRAIL</a:t>
            </a:r>
            <a:r>
              <a:rPr dirty="0" sz="1500" spc="-1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is one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leading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companies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offering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liquid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biopsy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test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multi-cancer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early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detection.</a:t>
            </a:r>
            <a:r>
              <a:rPr dirty="0" sz="1500" spc="-1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Their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Galleri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test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detect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more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than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50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different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types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cancer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asymptomatic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by</a:t>
            </a:r>
            <a:r>
              <a:rPr dirty="0" sz="15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measuring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cell-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free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nucleic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acids.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880616" y="2795016"/>
            <a:ext cx="7482840" cy="3816350"/>
            <a:chOff x="1880616" y="2795016"/>
            <a:chExt cx="7482840" cy="38163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1575" y="2795016"/>
              <a:ext cx="249936" cy="38160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616" y="3078480"/>
              <a:ext cx="7482839" cy="19202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7614666" y="3670503"/>
            <a:ext cx="2753360" cy="4851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People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ages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50+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5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no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cancer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symptoms</a:t>
            </a:r>
            <a:r>
              <a:rPr dirty="0" sz="1500" spc="-10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enrolled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program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607934" y="4367021"/>
            <a:ext cx="343154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People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ages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40+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5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suspicious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signs,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symptoms</a:t>
            </a:r>
            <a:r>
              <a:rPr dirty="0" sz="1500" spc="-1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cancer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enrolled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program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213094" y="3664966"/>
            <a:ext cx="1189990" cy="1845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800" spc="-10">
                <a:solidFill>
                  <a:srgbClr val="CE0D2C"/>
                </a:solidFill>
                <a:latin typeface="Times New Roman"/>
                <a:cs typeface="Times New Roman"/>
              </a:rPr>
              <a:t>140,000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120"/>
              </a:spcBef>
            </a:pPr>
            <a:r>
              <a:rPr dirty="0" sz="2800" spc="-10">
                <a:solidFill>
                  <a:srgbClr val="CE0D2C"/>
                </a:solidFill>
                <a:latin typeface="Times New Roman"/>
                <a:cs typeface="Times New Roman"/>
              </a:rPr>
              <a:t>25,000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120"/>
              </a:spcBef>
            </a:pPr>
            <a:r>
              <a:rPr dirty="0" sz="2800" spc="-25">
                <a:solidFill>
                  <a:srgbClr val="CE0D2C"/>
                </a:solidFill>
                <a:latin typeface="Times New Roman"/>
                <a:cs typeface="Times New Roman"/>
              </a:rPr>
              <a:t>1M+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614666" y="5063109"/>
            <a:ext cx="3214370" cy="7137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Number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people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who</a:t>
            </a:r>
            <a:r>
              <a:rPr dirty="0" sz="15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could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have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access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Galleri test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U.K.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by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2024-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2025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if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study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successful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00252" y="3192525"/>
            <a:ext cx="102425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031" y="2276855"/>
            <a:ext cx="548640" cy="54863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0119741" y="6262937"/>
            <a:ext cx="14738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Researchers</a:t>
            </a:r>
            <a:r>
              <a:rPr dirty="0" spc="-45"/>
              <a:t> </a:t>
            </a:r>
            <a:r>
              <a:rPr dirty="0"/>
              <a:t>utilize</a:t>
            </a:r>
            <a:r>
              <a:rPr dirty="0" spc="-240"/>
              <a:t> </a:t>
            </a:r>
            <a:r>
              <a:rPr dirty="0"/>
              <a:t>AI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80"/>
              <a:t> </a:t>
            </a:r>
            <a:r>
              <a:rPr dirty="0"/>
              <a:t>identify</a:t>
            </a:r>
            <a:r>
              <a:rPr dirty="0" spc="-80"/>
              <a:t> </a:t>
            </a:r>
            <a:r>
              <a:rPr dirty="0"/>
              <a:t>(and</a:t>
            </a:r>
            <a:r>
              <a:rPr dirty="0" spc="-60"/>
              <a:t> </a:t>
            </a:r>
            <a:r>
              <a:rPr dirty="0"/>
              <a:t>address)</a:t>
            </a:r>
            <a:r>
              <a:rPr dirty="0" spc="-25"/>
              <a:t> </a:t>
            </a:r>
            <a:r>
              <a:rPr dirty="0" spc="-10"/>
              <a:t>disparities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3504" y="4733544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80" h="0">
                <a:moveTo>
                  <a:pt x="0" y="0"/>
                </a:moveTo>
                <a:lnTo>
                  <a:pt x="1021080" y="0"/>
                </a:lnTo>
              </a:path>
            </a:pathLst>
          </a:custGeom>
          <a:ln w="19050">
            <a:solidFill>
              <a:srgbClr val="999FA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013703" y="4733544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19050">
            <a:solidFill>
              <a:srgbClr val="999FA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744968" y="2026920"/>
            <a:ext cx="283845" cy="533400"/>
          </a:xfrm>
          <a:custGeom>
            <a:avLst/>
            <a:gdLst/>
            <a:ahLst/>
            <a:cxnLst/>
            <a:rect l="l" t="t" r="r" b="b"/>
            <a:pathLst>
              <a:path w="283845" h="533400">
                <a:moveTo>
                  <a:pt x="246252" y="0"/>
                </a:moveTo>
                <a:lnTo>
                  <a:pt x="208660" y="36321"/>
                </a:lnTo>
                <a:lnTo>
                  <a:pt x="174878" y="70738"/>
                </a:lnTo>
                <a:lnTo>
                  <a:pt x="144652" y="103124"/>
                </a:lnTo>
                <a:lnTo>
                  <a:pt x="117728" y="133984"/>
                </a:lnTo>
                <a:lnTo>
                  <a:pt x="73659" y="191134"/>
                </a:lnTo>
                <a:lnTo>
                  <a:pt x="48005" y="230377"/>
                </a:lnTo>
                <a:lnTo>
                  <a:pt x="23113" y="278256"/>
                </a:lnTo>
                <a:lnTo>
                  <a:pt x="5460" y="332993"/>
                </a:lnTo>
                <a:lnTo>
                  <a:pt x="126" y="373252"/>
                </a:lnTo>
                <a:lnTo>
                  <a:pt x="0" y="383031"/>
                </a:lnTo>
                <a:lnTo>
                  <a:pt x="380" y="392049"/>
                </a:lnTo>
                <a:lnTo>
                  <a:pt x="9398" y="437514"/>
                </a:lnTo>
                <a:lnTo>
                  <a:pt x="26161" y="471804"/>
                </a:lnTo>
                <a:lnTo>
                  <a:pt x="51434" y="501395"/>
                </a:lnTo>
                <a:lnTo>
                  <a:pt x="85725" y="522604"/>
                </a:lnTo>
                <a:lnTo>
                  <a:pt x="129285" y="533018"/>
                </a:lnTo>
                <a:lnTo>
                  <a:pt x="141858" y="533400"/>
                </a:lnTo>
                <a:lnTo>
                  <a:pt x="154304" y="532891"/>
                </a:lnTo>
                <a:lnTo>
                  <a:pt x="200151" y="521334"/>
                </a:lnTo>
                <a:lnTo>
                  <a:pt x="237108" y="497585"/>
                </a:lnTo>
                <a:lnTo>
                  <a:pt x="264032" y="465581"/>
                </a:lnTo>
                <a:lnTo>
                  <a:pt x="279780" y="429513"/>
                </a:lnTo>
                <a:lnTo>
                  <a:pt x="283463" y="401827"/>
                </a:lnTo>
                <a:lnTo>
                  <a:pt x="283082" y="390397"/>
                </a:lnTo>
                <a:lnTo>
                  <a:pt x="275462" y="351154"/>
                </a:lnTo>
                <a:lnTo>
                  <a:pt x="254507" y="317372"/>
                </a:lnTo>
                <a:lnTo>
                  <a:pt x="218058" y="294004"/>
                </a:lnTo>
                <a:lnTo>
                  <a:pt x="163067" y="282701"/>
                </a:lnTo>
                <a:lnTo>
                  <a:pt x="123825" y="281813"/>
                </a:lnTo>
                <a:lnTo>
                  <a:pt x="119379" y="281050"/>
                </a:lnTo>
                <a:lnTo>
                  <a:pt x="108203" y="266700"/>
                </a:lnTo>
                <a:lnTo>
                  <a:pt x="108584" y="260984"/>
                </a:lnTo>
                <a:lnTo>
                  <a:pt x="126364" y="216407"/>
                </a:lnTo>
                <a:lnTo>
                  <a:pt x="163322" y="160908"/>
                </a:lnTo>
                <a:lnTo>
                  <a:pt x="201422" y="112649"/>
                </a:lnTo>
                <a:lnTo>
                  <a:pt x="240283" y="68071"/>
                </a:lnTo>
                <a:lnTo>
                  <a:pt x="279780" y="26162"/>
                </a:lnTo>
                <a:lnTo>
                  <a:pt x="246252" y="0"/>
                </a:lnTo>
                <a:close/>
              </a:path>
            </a:pathLst>
          </a:custGeom>
          <a:solidFill>
            <a:srgbClr val="D5D9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406767" y="2026920"/>
            <a:ext cx="286385" cy="533400"/>
          </a:xfrm>
          <a:custGeom>
            <a:avLst/>
            <a:gdLst/>
            <a:ahLst/>
            <a:cxnLst/>
            <a:rect l="l" t="t" r="r" b="b"/>
            <a:pathLst>
              <a:path w="286384" h="533400">
                <a:moveTo>
                  <a:pt x="248665" y="0"/>
                </a:moveTo>
                <a:lnTo>
                  <a:pt x="210819" y="36321"/>
                </a:lnTo>
                <a:lnTo>
                  <a:pt x="176656" y="70738"/>
                </a:lnTo>
                <a:lnTo>
                  <a:pt x="146050" y="103124"/>
                </a:lnTo>
                <a:lnTo>
                  <a:pt x="118872" y="133984"/>
                </a:lnTo>
                <a:lnTo>
                  <a:pt x="74040" y="191134"/>
                </a:lnTo>
                <a:lnTo>
                  <a:pt x="48259" y="230377"/>
                </a:lnTo>
                <a:lnTo>
                  <a:pt x="28575" y="266700"/>
                </a:lnTo>
                <a:lnTo>
                  <a:pt x="10794" y="311784"/>
                </a:lnTo>
                <a:lnTo>
                  <a:pt x="1777" y="353567"/>
                </a:lnTo>
                <a:lnTo>
                  <a:pt x="0" y="373252"/>
                </a:lnTo>
                <a:lnTo>
                  <a:pt x="0" y="392049"/>
                </a:lnTo>
                <a:lnTo>
                  <a:pt x="9271" y="437514"/>
                </a:lnTo>
                <a:lnTo>
                  <a:pt x="26161" y="471804"/>
                </a:lnTo>
                <a:lnTo>
                  <a:pt x="51815" y="501395"/>
                </a:lnTo>
                <a:lnTo>
                  <a:pt x="86613" y="522604"/>
                </a:lnTo>
                <a:lnTo>
                  <a:pt x="130809" y="533018"/>
                </a:lnTo>
                <a:lnTo>
                  <a:pt x="143001" y="533400"/>
                </a:lnTo>
                <a:lnTo>
                  <a:pt x="155828" y="532891"/>
                </a:lnTo>
                <a:lnTo>
                  <a:pt x="201929" y="521334"/>
                </a:lnTo>
                <a:lnTo>
                  <a:pt x="239394" y="497585"/>
                </a:lnTo>
                <a:lnTo>
                  <a:pt x="266700" y="465581"/>
                </a:lnTo>
                <a:lnTo>
                  <a:pt x="282575" y="429513"/>
                </a:lnTo>
                <a:lnTo>
                  <a:pt x="286384" y="401827"/>
                </a:lnTo>
                <a:lnTo>
                  <a:pt x="286003" y="390397"/>
                </a:lnTo>
                <a:lnTo>
                  <a:pt x="278256" y="351154"/>
                </a:lnTo>
                <a:lnTo>
                  <a:pt x="257048" y="317372"/>
                </a:lnTo>
                <a:lnTo>
                  <a:pt x="220217" y="294004"/>
                </a:lnTo>
                <a:lnTo>
                  <a:pt x="164718" y="282701"/>
                </a:lnTo>
                <a:lnTo>
                  <a:pt x="123571" y="281813"/>
                </a:lnTo>
                <a:lnTo>
                  <a:pt x="118999" y="281050"/>
                </a:lnTo>
                <a:lnTo>
                  <a:pt x="109092" y="266700"/>
                </a:lnTo>
                <a:lnTo>
                  <a:pt x="109219" y="262508"/>
                </a:lnTo>
                <a:lnTo>
                  <a:pt x="110362" y="256920"/>
                </a:lnTo>
                <a:lnTo>
                  <a:pt x="115315" y="244982"/>
                </a:lnTo>
                <a:lnTo>
                  <a:pt x="119633" y="236219"/>
                </a:lnTo>
                <a:lnTo>
                  <a:pt x="122681" y="231139"/>
                </a:lnTo>
                <a:lnTo>
                  <a:pt x="125983" y="225043"/>
                </a:lnTo>
                <a:lnTo>
                  <a:pt x="139318" y="202818"/>
                </a:lnTo>
                <a:lnTo>
                  <a:pt x="144779" y="193166"/>
                </a:lnTo>
                <a:lnTo>
                  <a:pt x="157225" y="172974"/>
                </a:lnTo>
                <a:lnTo>
                  <a:pt x="187451" y="131952"/>
                </a:lnTo>
                <a:lnTo>
                  <a:pt x="212343" y="101726"/>
                </a:lnTo>
                <a:lnTo>
                  <a:pt x="237108" y="74294"/>
                </a:lnTo>
                <a:lnTo>
                  <a:pt x="244601" y="65531"/>
                </a:lnTo>
                <a:lnTo>
                  <a:pt x="272033" y="36702"/>
                </a:lnTo>
                <a:lnTo>
                  <a:pt x="277749" y="31114"/>
                </a:lnTo>
                <a:lnTo>
                  <a:pt x="282448" y="26162"/>
                </a:lnTo>
                <a:lnTo>
                  <a:pt x="248665" y="0"/>
                </a:lnTo>
                <a:close/>
              </a:path>
            </a:pathLst>
          </a:custGeom>
          <a:solidFill>
            <a:srgbClr val="D5D9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798432" y="5834278"/>
            <a:ext cx="2741295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Source: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Pierson</a:t>
            </a:r>
            <a:r>
              <a:rPr dirty="0" sz="700" spc="-3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E,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Cutler</a:t>
            </a:r>
            <a:r>
              <a:rPr dirty="0" sz="700" spc="-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D,</a:t>
            </a:r>
            <a:r>
              <a:rPr dirty="0" sz="700" spc="-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Leskovec</a:t>
            </a:r>
            <a:r>
              <a:rPr dirty="0" sz="700" spc="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J,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Mullainathan</a:t>
            </a:r>
            <a:r>
              <a:rPr dirty="0" sz="700" spc="-3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S,</a:t>
            </a:r>
            <a:r>
              <a:rPr dirty="0" sz="700" spc="-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Obermayer</a:t>
            </a:r>
            <a:r>
              <a:rPr dirty="0" sz="700" spc="50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Z,</a:t>
            </a:r>
            <a:r>
              <a:rPr dirty="0" sz="700" spc="-4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“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An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algorithmic</a:t>
            </a:r>
            <a:r>
              <a:rPr dirty="0" u="sng" sz="700" spc="-5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approach</a:t>
            </a:r>
            <a:r>
              <a:rPr dirty="0" u="sng" sz="700" spc="-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to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reducing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unexplained</a:t>
            </a:r>
            <a:r>
              <a:rPr dirty="0" u="sng" sz="700" spc="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pain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disparities</a:t>
            </a:r>
            <a:r>
              <a:rPr dirty="0" u="none" sz="700" spc="5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in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underserved</a:t>
            </a:r>
            <a:r>
              <a:rPr dirty="0" u="sng" sz="700" spc="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populations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,”</a:t>
            </a:r>
            <a:r>
              <a:rPr dirty="0" u="none" sz="700" spc="-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 i="1">
                <a:solidFill>
                  <a:srgbClr val="6F787D"/>
                </a:solidFill>
                <a:latin typeface="Arial"/>
                <a:cs typeface="Arial"/>
              </a:rPr>
              <a:t>Nature</a:t>
            </a:r>
            <a:r>
              <a:rPr dirty="0" u="none" sz="700" spc="-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 i="1">
                <a:solidFill>
                  <a:srgbClr val="6F787D"/>
                </a:solidFill>
                <a:latin typeface="Arial"/>
                <a:cs typeface="Arial"/>
              </a:rPr>
              <a:t>Medicine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,</a:t>
            </a:r>
            <a:r>
              <a:rPr dirty="0" u="none" sz="700" spc="-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January</a:t>
            </a:r>
            <a:r>
              <a:rPr dirty="0" u="none" sz="700" spc="-1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2021.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15"/>
              <a:t> </a:t>
            </a:r>
            <a:r>
              <a:rPr dirty="0"/>
              <a:t>problem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knee</a:t>
            </a:r>
            <a:r>
              <a:rPr dirty="0" spc="-35"/>
              <a:t> </a:t>
            </a:r>
            <a:r>
              <a:rPr dirty="0" spc="-20"/>
              <a:t>pain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b="0">
                <a:latin typeface="Times New Roman"/>
                <a:cs typeface="Times New Roman"/>
              </a:rPr>
              <a:t>The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median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Black</a:t>
            </a:r>
            <a:r>
              <a:rPr dirty="0" sz="2000" spc="-4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patient</a:t>
            </a:r>
            <a:r>
              <a:rPr dirty="0" sz="2000" spc="-4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reported</a:t>
            </a:r>
            <a:r>
              <a:rPr dirty="0" sz="2000" spc="-7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pain</a:t>
            </a:r>
            <a:r>
              <a:rPr dirty="0" sz="2000" spc="-4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that</a:t>
            </a:r>
            <a:r>
              <a:rPr dirty="0" sz="2000" spc="-40" b="0">
                <a:latin typeface="Times New Roman"/>
                <a:cs typeface="Times New Roman"/>
              </a:rPr>
              <a:t> </a:t>
            </a:r>
            <a:r>
              <a:rPr dirty="0" sz="2000" spc="-25" b="0">
                <a:latin typeface="Times New Roman"/>
                <a:cs typeface="Times New Roman"/>
              </a:rPr>
              <a:t>was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0">
                <a:latin typeface="Times New Roman"/>
                <a:cs typeface="Times New Roman"/>
              </a:rPr>
              <a:t>worse</a:t>
            </a:r>
            <a:r>
              <a:rPr dirty="0" sz="2000" spc="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than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that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of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75%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of</a:t>
            </a:r>
            <a:r>
              <a:rPr dirty="0" sz="2000" spc="-40" b="0">
                <a:latin typeface="Times New Roman"/>
                <a:cs typeface="Times New Roman"/>
              </a:rPr>
              <a:t> </a:t>
            </a:r>
            <a:r>
              <a:rPr dirty="0" sz="2000" spc="-25" b="0">
                <a:latin typeface="Times New Roman"/>
                <a:cs typeface="Times New Roman"/>
              </a:rPr>
              <a:t>non-</a:t>
            </a:r>
            <a:r>
              <a:rPr dirty="0" sz="2000" b="0">
                <a:latin typeface="Times New Roman"/>
                <a:cs typeface="Times New Roman"/>
              </a:rPr>
              <a:t>Black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spc="-10" b="0">
                <a:latin typeface="Times New Roman"/>
                <a:cs typeface="Times New Roman"/>
              </a:rPr>
              <a:t>patients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10"/>
              </a:lnSpc>
              <a:spcBef>
                <a:spcPts val="1695"/>
              </a:spcBef>
            </a:pPr>
            <a:r>
              <a:rPr dirty="0"/>
              <a:t>What</a:t>
            </a:r>
            <a:r>
              <a:rPr dirty="0" spc="-50"/>
              <a:t> </a:t>
            </a:r>
            <a:r>
              <a:rPr dirty="0"/>
              <a:t>it</a:t>
            </a:r>
            <a:r>
              <a:rPr dirty="0" spc="5"/>
              <a:t> </a:t>
            </a:r>
            <a:r>
              <a:rPr dirty="0" spc="-10"/>
              <a:t>means</a:t>
            </a:r>
          </a:p>
          <a:p>
            <a:pPr marL="12700" marR="189865">
              <a:lnSpc>
                <a:spcPts val="2400"/>
              </a:lnSpc>
              <a:spcBef>
                <a:spcPts val="70"/>
              </a:spcBef>
            </a:pPr>
            <a:r>
              <a:rPr dirty="0" sz="2000" b="0">
                <a:latin typeface="Times New Roman"/>
                <a:cs typeface="Times New Roman"/>
              </a:rPr>
              <a:t>Patients</a:t>
            </a:r>
            <a:r>
              <a:rPr dirty="0" sz="2000" spc="-6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with</a:t>
            </a:r>
            <a:r>
              <a:rPr dirty="0" sz="2000" spc="-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disabling</a:t>
            </a:r>
            <a:r>
              <a:rPr dirty="0" sz="2000" spc="-6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pain</a:t>
            </a:r>
            <a:r>
              <a:rPr dirty="0" sz="2000" spc="-5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but</a:t>
            </a:r>
            <a:r>
              <a:rPr dirty="0" sz="2000" spc="-5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without</a:t>
            </a:r>
            <a:r>
              <a:rPr dirty="0" sz="2000" spc="10" b="0">
                <a:latin typeface="Times New Roman"/>
                <a:cs typeface="Times New Roman"/>
              </a:rPr>
              <a:t> </a:t>
            </a:r>
            <a:r>
              <a:rPr dirty="0" sz="2000" spc="-10" b="0">
                <a:latin typeface="Times New Roman"/>
                <a:cs typeface="Times New Roman"/>
              </a:rPr>
              <a:t>severe </a:t>
            </a:r>
            <a:r>
              <a:rPr dirty="0" sz="2000" b="0">
                <a:latin typeface="Times New Roman"/>
                <a:cs typeface="Times New Roman"/>
              </a:rPr>
              <a:t>radiographic</a:t>
            </a:r>
            <a:r>
              <a:rPr dirty="0" sz="2000" spc="-5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disease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could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be</a:t>
            </a:r>
            <a:r>
              <a:rPr dirty="0" sz="2000" spc="-5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less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likely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spc="-25" b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400"/>
              </a:lnSpc>
            </a:pPr>
            <a:r>
              <a:rPr dirty="0" sz="2000" b="0">
                <a:latin typeface="Times New Roman"/>
                <a:cs typeface="Times New Roman"/>
              </a:rPr>
              <a:t>receive</a:t>
            </a:r>
            <a:r>
              <a:rPr dirty="0" sz="2000" spc="-5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surgical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treatments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and</a:t>
            </a:r>
            <a:r>
              <a:rPr dirty="0" sz="2000" spc="-4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more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likely</a:t>
            </a:r>
            <a:r>
              <a:rPr dirty="0" sz="2000" spc="-4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to</a:t>
            </a:r>
            <a:r>
              <a:rPr dirty="0" sz="2000" spc="-70" b="0">
                <a:latin typeface="Times New Roman"/>
                <a:cs typeface="Times New Roman"/>
              </a:rPr>
              <a:t> </a:t>
            </a:r>
            <a:r>
              <a:rPr dirty="0" sz="2000" spc="-25" b="0">
                <a:latin typeface="Times New Roman"/>
                <a:cs typeface="Times New Roman"/>
              </a:rPr>
              <a:t>be </a:t>
            </a:r>
            <a:r>
              <a:rPr dirty="0" sz="2000" b="0">
                <a:latin typeface="Times New Roman"/>
                <a:cs typeface="Times New Roman"/>
              </a:rPr>
              <a:t>offered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000" spc="-20" b="0">
                <a:latin typeface="Times New Roman"/>
                <a:cs typeface="Times New Roman"/>
              </a:rPr>
              <a:t>non-</a:t>
            </a:r>
            <a:r>
              <a:rPr dirty="0" sz="2000" b="0">
                <a:latin typeface="Times New Roman"/>
                <a:cs typeface="Times New Roman"/>
              </a:rPr>
              <a:t>specific therapies</a:t>
            </a:r>
            <a:r>
              <a:rPr dirty="0" sz="2000" spc="-5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for</a:t>
            </a:r>
            <a:r>
              <a:rPr dirty="0" sz="2000" spc="-40" b="0">
                <a:latin typeface="Times New Roman"/>
                <a:cs typeface="Times New Roman"/>
              </a:rPr>
              <a:t> </a:t>
            </a:r>
            <a:r>
              <a:rPr dirty="0" sz="2000" spc="-20" b="0">
                <a:latin typeface="Times New Roman"/>
                <a:cs typeface="Times New Roman"/>
              </a:rPr>
              <a:t>pain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700009" y="1731010"/>
            <a:ext cx="3797300" cy="1810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What</a:t>
            </a:r>
            <a:r>
              <a:rPr dirty="0" sz="1600" spc="-1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ALG-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P</a:t>
            </a:r>
            <a:r>
              <a:rPr dirty="0" sz="1600" spc="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learned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1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313D47"/>
                </a:solidFill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15"/>
              </a:spcBef>
            </a:pP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ALG-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identifies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subgroup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who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have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severe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pain,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based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radiographic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appearance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 the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knee;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however,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this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appearance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not</a:t>
            </a:r>
            <a:r>
              <a:rPr dirty="0" sz="1500" spc="-1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consistent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severe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osteoarthritis</a:t>
            </a:r>
            <a:r>
              <a:rPr dirty="0" sz="1500" spc="-9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as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defined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by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commonly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used</a:t>
            </a:r>
            <a:r>
              <a:rPr dirty="0" sz="15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radiographic</a:t>
            </a:r>
            <a:r>
              <a:rPr dirty="0" sz="1500" spc="-8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grading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systems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.”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80" y="2037626"/>
            <a:ext cx="609600" cy="53941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18540" y="4895215"/>
            <a:ext cx="73660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20">
                <a:solidFill>
                  <a:srgbClr val="CE0D2C"/>
                </a:solidFill>
                <a:latin typeface="Times New Roman"/>
                <a:cs typeface="Times New Roman"/>
              </a:rPr>
              <a:t>2.3x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06982" y="4900625"/>
            <a:ext cx="2181860" cy="94297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Reduction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 racial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pain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disparity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algorithmic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model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trained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set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500" spc="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no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Black</a:t>
            </a:r>
            <a:r>
              <a:rPr dirty="0" sz="15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19905" y="4895215"/>
            <a:ext cx="73660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20">
                <a:solidFill>
                  <a:srgbClr val="CE0D2C"/>
                </a:solidFill>
                <a:latin typeface="Times New Roman"/>
                <a:cs typeface="Times New Roman"/>
              </a:rPr>
              <a:t>4.9x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24780" y="4900625"/>
            <a:ext cx="2291715" cy="117157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Reduction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 racial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pain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disparity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algorithmic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model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trained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randomly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sampled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but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diverse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5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sets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690231" y="3702794"/>
            <a:ext cx="756285" cy="91440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545"/>
              </a:spcBef>
            </a:pPr>
            <a:r>
              <a:rPr dirty="0" sz="1500" spc="-10" i="1">
                <a:solidFill>
                  <a:srgbClr val="313D47"/>
                </a:solidFill>
                <a:latin typeface="Arial"/>
                <a:cs typeface="Arial"/>
              </a:rPr>
              <a:t>Results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3200" spc="-25">
                <a:solidFill>
                  <a:srgbClr val="CE0D2C"/>
                </a:solidFill>
                <a:latin typeface="Times New Roman"/>
                <a:cs typeface="Times New Roman"/>
              </a:rPr>
              <a:t>11%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599043" y="4111244"/>
            <a:ext cx="2763520" cy="156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Black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patients’</a:t>
            </a:r>
            <a:r>
              <a:rPr dirty="0" sz="1500" spc="-1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knees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eligible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surgery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based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standard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KLG</a:t>
            </a:r>
            <a:r>
              <a:rPr dirty="0" baseline="25000" sz="1500">
                <a:solidFill>
                  <a:srgbClr val="313D47"/>
                </a:solidFill>
                <a:latin typeface="Arial"/>
                <a:cs typeface="Arial"/>
              </a:rPr>
              <a:t>1</a:t>
            </a:r>
            <a:r>
              <a:rPr dirty="0" baseline="25000" sz="1500" spc="172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measure</a:t>
            </a:r>
            <a:endParaRPr sz="15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  <a:spcBef>
                <a:spcPts val="129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Black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patients’</a:t>
            </a:r>
            <a:r>
              <a:rPr dirty="0" sz="1500" spc="-1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knees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eligible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surgery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based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standard ALG-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measure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707248" y="4951221"/>
            <a:ext cx="77343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25">
                <a:solidFill>
                  <a:srgbClr val="CE0D2C"/>
                </a:solidFill>
                <a:latin typeface="Times New Roman"/>
                <a:cs typeface="Times New Roman"/>
              </a:rPr>
              <a:t>22%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40" y="3168434"/>
            <a:ext cx="487679" cy="53941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639316" y="4592269"/>
            <a:ext cx="436372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30" b="1">
                <a:solidFill>
                  <a:srgbClr val="313D47"/>
                </a:solidFill>
                <a:latin typeface="Arial"/>
                <a:cs typeface="Arial"/>
              </a:rPr>
              <a:t>ALG-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P</a:t>
            </a:r>
            <a:r>
              <a:rPr dirty="0" sz="1600" spc="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model</a:t>
            </a:r>
            <a:r>
              <a:rPr dirty="0" sz="16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confirms</a:t>
            </a:r>
            <a:r>
              <a:rPr dirty="0" sz="16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an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objective</a:t>
            </a:r>
            <a:r>
              <a:rPr dirty="0" sz="16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disparity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600252" y="6048247"/>
            <a:ext cx="12268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1.</a:t>
            </a:r>
            <a:r>
              <a:rPr dirty="0" sz="700" spc="15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Kellgren-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Lawrence 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grading.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Generative</a:t>
            </a:r>
            <a:r>
              <a:rPr dirty="0" spc="-220"/>
              <a:t> </a:t>
            </a:r>
            <a:r>
              <a:rPr dirty="0"/>
              <a:t>AI</a:t>
            </a:r>
            <a:r>
              <a:rPr dirty="0" spc="-80"/>
              <a:t> </a:t>
            </a:r>
            <a:r>
              <a:rPr dirty="0"/>
              <a:t>offers</a:t>
            </a:r>
            <a:r>
              <a:rPr dirty="0" spc="-85"/>
              <a:t> </a:t>
            </a:r>
            <a:r>
              <a:rPr dirty="0"/>
              <a:t>more</a:t>
            </a:r>
            <a:r>
              <a:rPr dirty="0" spc="-10"/>
              <a:t> </a:t>
            </a:r>
            <a:r>
              <a:rPr dirty="0"/>
              <a:t>transformational</a:t>
            </a:r>
            <a:r>
              <a:rPr dirty="0" spc="-45"/>
              <a:t> </a:t>
            </a:r>
            <a:r>
              <a:rPr dirty="0" spc="-10"/>
              <a:t>potential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298" y="2584704"/>
            <a:ext cx="11213846" cy="317779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12648" y="2176272"/>
            <a:ext cx="3657600" cy="113030"/>
          </a:xfrm>
          <a:custGeom>
            <a:avLst/>
            <a:gdLst/>
            <a:ahLst/>
            <a:cxnLst/>
            <a:rect l="l" t="t" r="r" b="b"/>
            <a:pathLst>
              <a:path w="3657600" h="113030">
                <a:moveTo>
                  <a:pt x="3657600" y="112775"/>
                </a:moveTo>
                <a:lnTo>
                  <a:pt x="3657600" y="68901"/>
                </a:lnTo>
                <a:lnTo>
                  <a:pt x="3657600" y="33051"/>
                </a:lnTo>
                <a:lnTo>
                  <a:pt x="3657600" y="8870"/>
                </a:lnTo>
                <a:lnTo>
                  <a:pt x="3657600" y="0"/>
                </a:lnTo>
                <a:lnTo>
                  <a:pt x="0" y="0"/>
                </a:lnTo>
                <a:lnTo>
                  <a:pt x="0" y="8870"/>
                </a:lnTo>
                <a:lnTo>
                  <a:pt x="0" y="33051"/>
                </a:lnTo>
                <a:lnTo>
                  <a:pt x="0" y="68901"/>
                </a:lnTo>
                <a:lnTo>
                  <a:pt x="0" y="112775"/>
                </a:lnTo>
              </a:path>
            </a:pathLst>
          </a:custGeom>
          <a:ln w="19050">
            <a:solidFill>
              <a:srgbClr val="D5D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392167" y="2176272"/>
            <a:ext cx="3529965" cy="113030"/>
          </a:xfrm>
          <a:custGeom>
            <a:avLst/>
            <a:gdLst/>
            <a:ahLst/>
            <a:cxnLst/>
            <a:rect l="l" t="t" r="r" b="b"/>
            <a:pathLst>
              <a:path w="3529965" h="113030">
                <a:moveTo>
                  <a:pt x="3529584" y="112775"/>
                </a:moveTo>
                <a:lnTo>
                  <a:pt x="3529584" y="68901"/>
                </a:lnTo>
                <a:lnTo>
                  <a:pt x="3529584" y="33051"/>
                </a:lnTo>
                <a:lnTo>
                  <a:pt x="3529584" y="8870"/>
                </a:lnTo>
                <a:lnTo>
                  <a:pt x="3529584" y="0"/>
                </a:lnTo>
                <a:lnTo>
                  <a:pt x="0" y="0"/>
                </a:lnTo>
                <a:lnTo>
                  <a:pt x="0" y="8870"/>
                </a:lnTo>
                <a:lnTo>
                  <a:pt x="0" y="33051"/>
                </a:lnTo>
                <a:lnTo>
                  <a:pt x="0" y="68901"/>
                </a:lnTo>
                <a:lnTo>
                  <a:pt x="0" y="112775"/>
                </a:lnTo>
              </a:path>
            </a:pathLst>
          </a:custGeom>
          <a:ln w="19050">
            <a:solidFill>
              <a:srgbClr val="D5D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046719" y="2176272"/>
            <a:ext cx="3529965" cy="113030"/>
          </a:xfrm>
          <a:custGeom>
            <a:avLst/>
            <a:gdLst/>
            <a:ahLst/>
            <a:cxnLst/>
            <a:rect l="l" t="t" r="r" b="b"/>
            <a:pathLst>
              <a:path w="3529965" h="113030">
                <a:moveTo>
                  <a:pt x="3529583" y="112775"/>
                </a:moveTo>
                <a:lnTo>
                  <a:pt x="3529583" y="68901"/>
                </a:lnTo>
                <a:lnTo>
                  <a:pt x="3529583" y="33051"/>
                </a:lnTo>
                <a:lnTo>
                  <a:pt x="3529583" y="8870"/>
                </a:lnTo>
                <a:lnTo>
                  <a:pt x="3529583" y="0"/>
                </a:lnTo>
                <a:lnTo>
                  <a:pt x="0" y="0"/>
                </a:lnTo>
                <a:lnTo>
                  <a:pt x="0" y="8870"/>
                </a:lnTo>
                <a:lnTo>
                  <a:pt x="0" y="33051"/>
                </a:lnTo>
                <a:lnTo>
                  <a:pt x="0" y="68901"/>
                </a:lnTo>
                <a:lnTo>
                  <a:pt x="0" y="112775"/>
                </a:lnTo>
              </a:path>
            </a:pathLst>
          </a:custGeom>
          <a:ln w="19050">
            <a:solidFill>
              <a:srgbClr val="D5D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72361" y="4307639"/>
            <a:ext cx="3268345" cy="139890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705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Enhanced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ambient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listening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tools</a:t>
            </a:r>
            <a:endParaRPr sz="14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605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facing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non-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clinical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support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tools</a:t>
            </a:r>
            <a:endParaRPr sz="14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Automated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documentation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coding</a:t>
            </a:r>
            <a:endParaRPr sz="1400">
              <a:latin typeface="Arial"/>
              <a:cs typeface="Arial"/>
            </a:endParaRPr>
          </a:p>
          <a:p>
            <a:pPr marL="181610" marR="499745" indent="-16954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82880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Automated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pre-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authorization</a:t>
            </a:r>
            <a:r>
              <a:rPr dirty="0" sz="1400" spc="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claims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adjudication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5107940" y="3941826"/>
            <a:ext cx="3018790" cy="17475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90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Development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support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care</a:t>
            </a:r>
            <a:endParaRPr sz="14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management</a:t>
            </a:r>
            <a:r>
              <a:rPr dirty="0" sz="14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plans</a:t>
            </a:r>
            <a:endParaRPr sz="1400">
              <a:latin typeface="Arial"/>
              <a:cs typeface="Arial"/>
            </a:endParaRPr>
          </a:p>
          <a:p>
            <a:pPr marL="181610" marR="5080" indent="-16954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82880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Creation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novel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molecules,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protein 	sequences</a:t>
            </a:r>
            <a:r>
              <a:rPr dirty="0" sz="14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drug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development</a:t>
            </a:r>
            <a:endParaRPr sz="14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605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Asynchronous</a:t>
            </a:r>
            <a:r>
              <a:rPr dirty="0" sz="14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telehealth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triage</a:t>
            </a:r>
            <a:endParaRPr sz="14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Language-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based</a:t>
            </a:r>
            <a:r>
              <a:rPr dirty="0" sz="14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detection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diagnosis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specific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disease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095613" y="4234433"/>
            <a:ext cx="2098040" cy="1457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1610" marR="134620" indent="-169545">
              <a:lnSpc>
                <a:spcPct val="100000"/>
              </a:lnSpc>
              <a:spcBef>
                <a:spcPts val="90"/>
              </a:spcBef>
              <a:buChar char="•"/>
              <a:tabLst>
                <a:tab pos="182880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diagnosis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treatment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disease</a:t>
            </a:r>
            <a:endParaRPr sz="1400">
              <a:latin typeface="Arial"/>
              <a:cs typeface="Arial"/>
            </a:endParaRPr>
          </a:p>
          <a:p>
            <a:pPr marL="181610" marR="495300" indent="-169545">
              <a:lnSpc>
                <a:spcPct val="100000"/>
              </a:lnSpc>
              <a:spcBef>
                <a:spcPts val="605"/>
              </a:spcBef>
              <a:buChar char="•"/>
              <a:tabLst>
                <a:tab pos="182880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therapeutic 	treatments</a:t>
            </a:r>
            <a:endParaRPr sz="14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Synthetic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clinical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96464" y="1837690"/>
            <a:ext cx="57150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Today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77027" y="1822196"/>
            <a:ext cx="93281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Next-level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251950" y="1822196"/>
            <a:ext cx="110807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Moon-shots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03357" y="6048247"/>
            <a:ext cx="14890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Source: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"Docs</a:t>
            </a:r>
            <a:r>
              <a:rPr dirty="0" u="sng" sz="700" spc="-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GPT,“</a:t>
            </a:r>
            <a:r>
              <a:rPr dirty="0" u="none" sz="7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Doximity,</a:t>
            </a:r>
            <a:r>
              <a:rPr dirty="0" u="none" sz="700" spc="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2023.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Sci-</a:t>
            </a:r>
            <a:r>
              <a:rPr dirty="0"/>
              <a:t>fi</a:t>
            </a:r>
            <a:r>
              <a:rPr dirty="0" spc="-70"/>
              <a:t> </a:t>
            </a:r>
            <a:r>
              <a:rPr dirty="0"/>
              <a:t>ambitions</a:t>
            </a:r>
            <a:r>
              <a:rPr dirty="0" spc="-25"/>
              <a:t> </a:t>
            </a:r>
            <a:r>
              <a:rPr dirty="0" spc="-10"/>
              <a:t>handcuffed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70"/>
              <a:t> </a:t>
            </a:r>
            <a:r>
              <a:rPr dirty="0"/>
              <a:t>fax</a:t>
            </a:r>
            <a:r>
              <a:rPr dirty="0" spc="-65"/>
              <a:t> </a:t>
            </a:r>
            <a:r>
              <a:rPr dirty="0"/>
              <a:t>machine</a:t>
            </a:r>
            <a:r>
              <a:rPr dirty="0" spc="-30"/>
              <a:t> </a:t>
            </a:r>
            <a:r>
              <a:rPr dirty="0" spc="-10"/>
              <a:t>reality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3123" y="2096642"/>
            <a:ext cx="9044305" cy="3862704"/>
            <a:chOff x="603123" y="2096642"/>
            <a:chExt cx="9044305" cy="386270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48" y="2106167"/>
              <a:ext cx="9025128" cy="38435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07885" y="2101405"/>
              <a:ext cx="9034780" cy="3853179"/>
            </a:xfrm>
            <a:custGeom>
              <a:avLst/>
              <a:gdLst/>
              <a:ahLst/>
              <a:cxnLst/>
              <a:rect l="l" t="t" r="r" b="b"/>
              <a:pathLst>
                <a:path w="9034780" h="3853179">
                  <a:moveTo>
                    <a:pt x="0" y="3853053"/>
                  </a:moveTo>
                  <a:lnTo>
                    <a:pt x="9034653" y="3853053"/>
                  </a:lnTo>
                  <a:lnTo>
                    <a:pt x="9034653" y="0"/>
                  </a:lnTo>
                  <a:lnTo>
                    <a:pt x="0" y="0"/>
                  </a:lnTo>
                  <a:lnTo>
                    <a:pt x="0" y="3853053"/>
                  </a:lnTo>
                  <a:close/>
                </a:path>
              </a:pathLst>
            </a:custGeom>
            <a:ln w="9525">
              <a:solidFill>
                <a:srgbClr val="D5D9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122984" y="1508505"/>
            <a:ext cx="570865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Doximity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generative</a:t>
            </a:r>
            <a:r>
              <a:rPr dirty="0" sz="1500" spc="-1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platform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provides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physicians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easy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way</a:t>
            </a:r>
            <a:r>
              <a:rPr dirty="0" sz="1500" spc="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to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accelerate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 complete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administrative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 clinical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tasks…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82606" y="2088260"/>
            <a:ext cx="1531620" cy="185673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…but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also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offers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free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fax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service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because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that’s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still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most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communication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happens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between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providers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payers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10183" y="1606296"/>
            <a:ext cx="268605" cy="265430"/>
          </a:xfrm>
          <a:custGeom>
            <a:avLst/>
            <a:gdLst/>
            <a:ahLst/>
            <a:cxnLst/>
            <a:rect l="l" t="t" r="r" b="b"/>
            <a:pathLst>
              <a:path w="268605" h="265430">
                <a:moveTo>
                  <a:pt x="201168" y="0"/>
                </a:moveTo>
                <a:lnTo>
                  <a:pt x="67056" y="0"/>
                </a:lnTo>
                <a:lnTo>
                  <a:pt x="67056" y="132587"/>
                </a:lnTo>
                <a:lnTo>
                  <a:pt x="0" y="132587"/>
                </a:lnTo>
                <a:lnTo>
                  <a:pt x="134112" y="265175"/>
                </a:lnTo>
                <a:lnTo>
                  <a:pt x="268224" y="132587"/>
                </a:lnTo>
                <a:lnTo>
                  <a:pt x="201168" y="132587"/>
                </a:lnTo>
                <a:lnTo>
                  <a:pt x="201168" y="0"/>
                </a:lnTo>
                <a:close/>
              </a:path>
            </a:pathLst>
          </a:custGeom>
          <a:solidFill>
            <a:srgbClr val="999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781031" y="2106167"/>
            <a:ext cx="268605" cy="265430"/>
          </a:xfrm>
          <a:custGeom>
            <a:avLst/>
            <a:gdLst/>
            <a:ahLst/>
            <a:cxnLst/>
            <a:rect l="l" t="t" r="r" b="b"/>
            <a:pathLst>
              <a:path w="268604" h="265430">
                <a:moveTo>
                  <a:pt x="132588" y="0"/>
                </a:moveTo>
                <a:lnTo>
                  <a:pt x="0" y="132587"/>
                </a:lnTo>
                <a:lnTo>
                  <a:pt x="132588" y="265176"/>
                </a:lnTo>
                <a:lnTo>
                  <a:pt x="132588" y="198882"/>
                </a:lnTo>
                <a:lnTo>
                  <a:pt x="268224" y="198882"/>
                </a:lnTo>
                <a:lnTo>
                  <a:pt x="268224" y="66294"/>
                </a:lnTo>
                <a:lnTo>
                  <a:pt x="132588" y="66294"/>
                </a:lnTo>
                <a:lnTo>
                  <a:pt x="132588" y="0"/>
                </a:lnTo>
                <a:close/>
              </a:path>
            </a:pathLst>
          </a:custGeom>
          <a:solidFill>
            <a:srgbClr val="CE0D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We</a:t>
            </a:r>
            <a:r>
              <a:rPr dirty="0" spc="-130"/>
              <a:t> </a:t>
            </a:r>
            <a:r>
              <a:rPr dirty="0"/>
              <a:t>can’t</a:t>
            </a:r>
            <a:r>
              <a:rPr dirty="0" spc="-120"/>
              <a:t> </a:t>
            </a:r>
            <a:r>
              <a:rPr dirty="0" spc="-20"/>
              <a:t>ignore</a:t>
            </a:r>
            <a:r>
              <a:rPr dirty="0" spc="-220"/>
              <a:t> </a:t>
            </a:r>
            <a:r>
              <a:rPr dirty="0" spc="-10"/>
              <a:t>AI-</a:t>
            </a:r>
            <a:r>
              <a:rPr dirty="0"/>
              <a:t>specific</a:t>
            </a:r>
            <a:r>
              <a:rPr dirty="0" spc="-90"/>
              <a:t> </a:t>
            </a:r>
            <a:r>
              <a:rPr dirty="0" spc="-10"/>
              <a:t>challenges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84872" y="5359095"/>
            <a:ext cx="79375" cy="256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738384" y="2568837"/>
            <a:ext cx="2178685" cy="2178685"/>
            <a:chOff x="1738384" y="2568837"/>
            <a:chExt cx="2178685" cy="2178685"/>
          </a:xfrm>
        </p:grpSpPr>
        <p:sp>
          <p:nvSpPr>
            <p:cNvPr id="5" name="object 5" descr=""/>
            <p:cNvSpPr/>
            <p:nvPr/>
          </p:nvSpPr>
          <p:spPr>
            <a:xfrm>
              <a:off x="1747909" y="2578362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5" h="2159635">
                  <a:moveTo>
                    <a:pt x="316094" y="316094"/>
                  </a:moveTo>
                  <a:lnTo>
                    <a:pt x="350845" y="282821"/>
                  </a:lnTo>
                  <a:lnTo>
                    <a:pt x="386683" y="251396"/>
                  </a:lnTo>
                  <a:lnTo>
                    <a:pt x="423545" y="221820"/>
                  </a:lnTo>
                  <a:lnTo>
                    <a:pt x="461370" y="194092"/>
                  </a:lnTo>
                  <a:lnTo>
                    <a:pt x="500096" y="168213"/>
                  </a:lnTo>
                  <a:lnTo>
                    <a:pt x="539659" y="144183"/>
                  </a:lnTo>
                  <a:lnTo>
                    <a:pt x="580000" y="122001"/>
                  </a:lnTo>
                  <a:lnTo>
                    <a:pt x="621054" y="101667"/>
                  </a:lnTo>
                  <a:lnTo>
                    <a:pt x="662760" y="83182"/>
                  </a:lnTo>
                  <a:lnTo>
                    <a:pt x="705056" y="66546"/>
                  </a:lnTo>
                  <a:lnTo>
                    <a:pt x="747880" y="51758"/>
                  </a:lnTo>
                  <a:lnTo>
                    <a:pt x="791170" y="38818"/>
                  </a:lnTo>
                  <a:lnTo>
                    <a:pt x="834864" y="27727"/>
                  </a:lnTo>
                  <a:lnTo>
                    <a:pt x="878899" y="18485"/>
                  </a:lnTo>
                  <a:lnTo>
                    <a:pt x="923213" y="11091"/>
                  </a:lnTo>
                  <a:lnTo>
                    <a:pt x="967745" y="5545"/>
                  </a:lnTo>
                  <a:lnTo>
                    <a:pt x="1012432" y="1848"/>
                  </a:lnTo>
                  <a:lnTo>
                    <a:pt x="1057212" y="0"/>
                  </a:lnTo>
                  <a:lnTo>
                    <a:pt x="1102023" y="0"/>
                  </a:lnTo>
                  <a:lnTo>
                    <a:pt x="1146804" y="1848"/>
                  </a:lnTo>
                  <a:lnTo>
                    <a:pt x="1191491" y="5545"/>
                  </a:lnTo>
                  <a:lnTo>
                    <a:pt x="1236022" y="11091"/>
                  </a:lnTo>
                  <a:lnTo>
                    <a:pt x="1280337" y="18485"/>
                  </a:lnTo>
                  <a:lnTo>
                    <a:pt x="1324372" y="27727"/>
                  </a:lnTo>
                  <a:lnTo>
                    <a:pt x="1368065" y="38818"/>
                  </a:lnTo>
                  <a:lnTo>
                    <a:pt x="1411355" y="51758"/>
                  </a:lnTo>
                  <a:lnTo>
                    <a:pt x="1454179" y="66546"/>
                  </a:lnTo>
                  <a:lnTo>
                    <a:pt x="1496475" y="83182"/>
                  </a:lnTo>
                  <a:lnTo>
                    <a:pt x="1538182" y="101667"/>
                  </a:lnTo>
                  <a:lnTo>
                    <a:pt x="1579236" y="122001"/>
                  </a:lnTo>
                  <a:lnTo>
                    <a:pt x="1619576" y="144183"/>
                  </a:lnTo>
                  <a:lnTo>
                    <a:pt x="1659140" y="168213"/>
                  </a:lnTo>
                  <a:lnTo>
                    <a:pt x="1697865" y="194092"/>
                  </a:lnTo>
                  <a:lnTo>
                    <a:pt x="1735690" y="221820"/>
                  </a:lnTo>
                  <a:lnTo>
                    <a:pt x="1772553" y="251396"/>
                  </a:lnTo>
                  <a:lnTo>
                    <a:pt x="1808391" y="282821"/>
                  </a:lnTo>
                  <a:lnTo>
                    <a:pt x="1843142" y="316094"/>
                  </a:lnTo>
                  <a:lnTo>
                    <a:pt x="1876415" y="350845"/>
                  </a:lnTo>
                  <a:lnTo>
                    <a:pt x="1907839" y="386683"/>
                  </a:lnTo>
                  <a:lnTo>
                    <a:pt x="1937415" y="423545"/>
                  </a:lnTo>
                  <a:lnTo>
                    <a:pt x="1965143" y="461370"/>
                  </a:lnTo>
                  <a:lnTo>
                    <a:pt x="1991022" y="500096"/>
                  </a:lnTo>
                  <a:lnTo>
                    <a:pt x="2015053" y="539659"/>
                  </a:lnTo>
                  <a:lnTo>
                    <a:pt x="2037235" y="580000"/>
                  </a:lnTo>
                  <a:lnTo>
                    <a:pt x="2057568" y="621054"/>
                  </a:lnTo>
                  <a:lnTo>
                    <a:pt x="2076053" y="662760"/>
                  </a:lnTo>
                  <a:lnTo>
                    <a:pt x="2092690" y="705056"/>
                  </a:lnTo>
                  <a:lnTo>
                    <a:pt x="2107478" y="747880"/>
                  </a:lnTo>
                  <a:lnTo>
                    <a:pt x="2120417" y="791170"/>
                  </a:lnTo>
                  <a:lnTo>
                    <a:pt x="2131508" y="834864"/>
                  </a:lnTo>
                  <a:lnTo>
                    <a:pt x="2140751" y="878899"/>
                  </a:lnTo>
                  <a:lnTo>
                    <a:pt x="2148145" y="923213"/>
                  </a:lnTo>
                  <a:lnTo>
                    <a:pt x="2153690" y="967745"/>
                  </a:lnTo>
                  <a:lnTo>
                    <a:pt x="2157387" y="1012432"/>
                  </a:lnTo>
                  <a:lnTo>
                    <a:pt x="2159236" y="1057212"/>
                  </a:lnTo>
                  <a:lnTo>
                    <a:pt x="2159236" y="1102023"/>
                  </a:lnTo>
                  <a:lnTo>
                    <a:pt x="2157387" y="1146804"/>
                  </a:lnTo>
                  <a:lnTo>
                    <a:pt x="2153690" y="1191491"/>
                  </a:lnTo>
                  <a:lnTo>
                    <a:pt x="2148145" y="1236022"/>
                  </a:lnTo>
                  <a:lnTo>
                    <a:pt x="2140751" y="1280337"/>
                  </a:lnTo>
                  <a:lnTo>
                    <a:pt x="2131508" y="1324372"/>
                  </a:lnTo>
                  <a:lnTo>
                    <a:pt x="2120417" y="1368065"/>
                  </a:lnTo>
                  <a:lnTo>
                    <a:pt x="2107478" y="1411355"/>
                  </a:lnTo>
                  <a:lnTo>
                    <a:pt x="2092690" y="1454179"/>
                  </a:lnTo>
                  <a:lnTo>
                    <a:pt x="2076053" y="1496475"/>
                  </a:lnTo>
                  <a:lnTo>
                    <a:pt x="2057568" y="1538182"/>
                  </a:lnTo>
                  <a:lnTo>
                    <a:pt x="2037235" y="1579236"/>
                  </a:lnTo>
                  <a:lnTo>
                    <a:pt x="2015053" y="1619576"/>
                  </a:lnTo>
                  <a:lnTo>
                    <a:pt x="1991022" y="1659140"/>
                  </a:lnTo>
                  <a:lnTo>
                    <a:pt x="1965143" y="1697865"/>
                  </a:lnTo>
                  <a:lnTo>
                    <a:pt x="1937415" y="1735690"/>
                  </a:lnTo>
                  <a:lnTo>
                    <a:pt x="1907839" y="1772553"/>
                  </a:lnTo>
                  <a:lnTo>
                    <a:pt x="1876415" y="1808391"/>
                  </a:lnTo>
                  <a:lnTo>
                    <a:pt x="1843142" y="1843142"/>
                  </a:lnTo>
                  <a:lnTo>
                    <a:pt x="1808391" y="1876415"/>
                  </a:lnTo>
                  <a:lnTo>
                    <a:pt x="1772553" y="1907839"/>
                  </a:lnTo>
                  <a:lnTo>
                    <a:pt x="1735690" y="1937415"/>
                  </a:lnTo>
                  <a:lnTo>
                    <a:pt x="1697865" y="1965143"/>
                  </a:lnTo>
                  <a:lnTo>
                    <a:pt x="1659140" y="1991022"/>
                  </a:lnTo>
                  <a:lnTo>
                    <a:pt x="1619576" y="2015053"/>
                  </a:lnTo>
                  <a:lnTo>
                    <a:pt x="1579236" y="2037235"/>
                  </a:lnTo>
                  <a:lnTo>
                    <a:pt x="1538182" y="2057568"/>
                  </a:lnTo>
                  <a:lnTo>
                    <a:pt x="1496475" y="2076053"/>
                  </a:lnTo>
                  <a:lnTo>
                    <a:pt x="1454179" y="2092690"/>
                  </a:lnTo>
                  <a:lnTo>
                    <a:pt x="1411355" y="2107478"/>
                  </a:lnTo>
                  <a:lnTo>
                    <a:pt x="1368065" y="2120417"/>
                  </a:lnTo>
                  <a:lnTo>
                    <a:pt x="1324372" y="2131508"/>
                  </a:lnTo>
                  <a:lnTo>
                    <a:pt x="1280337" y="2140751"/>
                  </a:lnTo>
                  <a:lnTo>
                    <a:pt x="1236022" y="2148145"/>
                  </a:lnTo>
                  <a:lnTo>
                    <a:pt x="1191491" y="2153690"/>
                  </a:lnTo>
                  <a:lnTo>
                    <a:pt x="1146804" y="2157387"/>
                  </a:lnTo>
                  <a:lnTo>
                    <a:pt x="1102023" y="2159236"/>
                  </a:lnTo>
                  <a:lnTo>
                    <a:pt x="1057212" y="2159236"/>
                  </a:lnTo>
                  <a:lnTo>
                    <a:pt x="1012432" y="2157387"/>
                  </a:lnTo>
                  <a:lnTo>
                    <a:pt x="967745" y="2153690"/>
                  </a:lnTo>
                  <a:lnTo>
                    <a:pt x="923213" y="2148145"/>
                  </a:lnTo>
                  <a:lnTo>
                    <a:pt x="878899" y="2140751"/>
                  </a:lnTo>
                  <a:lnTo>
                    <a:pt x="834864" y="2131508"/>
                  </a:lnTo>
                  <a:lnTo>
                    <a:pt x="791170" y="2120417"/>
                  </a:lnTo>
                  <a:lnTo>
                    <a:pt x="747880" y="2107478"/>
                  </a:lnTo>
                  <a:lnTo>
                    <a:pt x="705056" y="2092690"/>
                  </a:lnTo>
                  <a:lnTo>
                    <a:pt x="662760" y="2076053"/>
                  </a:lnTo>
                  <a:lnTo>
                    <a:pt x="621054" y="2057568"/>
                  </a:lnTo>
                  <a:lnTo>
                    <a:pt x="580000" y="2037235"/>
                  </a:lnTo>
                  <a:lnTo>
                    <a:pt x="539659" y="2015053"/>
                  </a:lnTo>
                  <a:lnTo>
                    <a:pt x="500096" y="1991022"/>
                  </a:lnTo>
                  <a:lnTo>
                    <a:pt x="461370" y="1965143"/>
                  </a:lnTo>
                  <a:lnTo>
                    <a:pt x="423545" y="1937415"/>
                  </a:lnTo>
                  <a:lnTo>
                    <a:pt x="386683" y="1907839"/>
                  </a:lnTo>
                  <a:lnTo>
                    <a:pt x="350845" y="1876415"/>
                  </a:lnTo>
                  <a:lnTo>
                    <a:pt x="316094" y="1843142"/>
                  </a:lnTo>
                  <a:lnTo>
                    <a:pt x="282821" y="1808391"/>
                  </a:lnTo>
                  <a:lnTo>
                    <a:pt x="251396" y="1772553"/>
                  </a:lnTo>
                  <a:lnTo>
                    <a:pt x="221820" y="1735690"/>
                  </a:lnTo>
                  <a:lnTo>
                    <a:pt x="194092" y="1697865"/>
                  </a:lnTo>
                  <a:lnTo>
                    <a:pt x="168213" y="1659140"/>
                  </a:lnTo>
                  <a:lnTo>
                    <a:pt x="144183" y="1619576"/>
                  </a:lnTo>
                  <a:lnTo>
                    <a:pt x="122001" y="1579236"/>
                  </a:lnTo>
                  <a:lnTo>
                    <a:pt x="101667" y="1538182"/>
                  </a:lnTo>
                  <a:lnTo>
                    <a:pt x="83182" y="1496475"/>
                  </a:lnTo>
                  <a:lnTo>
                    <a:pt x="66546" y="1454179"/>
                  </a:lnTo>
                  <a:lnTo>
                    <a:pt x="51758" y="1411355"/>
                  </a:lnTo>
                  <a:lnTo>
                    <a:pt x="38818" y="1368065"/>
                  </a:lnTo>
                  <a:lnTo>
                    <a:pt x="27727" y="1324372"/>
                  </a:lnTo>
                  <a:lnTo>
                    <a:pt x="18485" y="1280337"/>
                  </a:lnTo>
                  <a:lnTo>
                    <a:pt x="11091" y="1236022"/>
                  </a:lnTo>
                  <a:lnTo>
                    <a:pt x="5545" y="1191491"/>
                  </a:lnTo>
                  <a:lnTo>
                    <a:pt x="1848" y="1146804"/>
                  </a:lnTo>
                  <a:lnTo>
                    <a:pt x="0" y="1102023"/>
                  </a:lnTo>
                  <a:lnTo>
                    <a:pt x="0" y="1057212"/>
                  </a:lnTo>
                  <a:lnTo>
                    <a:pt x="1848" y="1012432"/>
                  </a:lnTo>
                  <a:lnTo>
                    <a:pt x="5545" y="967745"/>
                  </a:lnTo>
                  <a:lnTo>
                    <a:pt x="11091" y="923213"/>
                  </a:lnTo>
                  <a:lnTo>
                    <a:pt x="18485" y="878899"/>
                  </a:lnTo>
                  <a:lnTo>
                    <a:pt x="27727" y="834864"/>
                  </a:lnTo>
                  <a:lnTo>
                    <a:pt x="38818" y="791170"/>
                  </a:lnTo>
                  <a:lnTo>
                    <a:pt x="51758" y="747880"/>
                  </a:lnTo>
                  <a:lnTo>
                    <a:pt x="66546" y="705056"/>
                  </a:lnTo>
                  <a:lnTo>
                    <a:pt x="83182" y="662760"/>
                  </a:lnTo>
                  <a:lnTo>
                    <a:pt x="101667" y="621054"/>
                  </a:lnTo>
                  <a:lnTo>
                    <a:pt x="122001" y="580000"/>
                  </a:lnTo>
                  <a:lnTo>
                    <a:pt x="144183" y="539659"/>
                  </a:lnTo>
                  <a:lnTo>
                    <a:pt x="168213" y="500096"/>
                  </a:lnTo>
                  <a:lnTo>
                    <a:pt x="194092" y="461370"/>
                  </a:lnTo>
                  <a:lnTo>
                    <a:pt x="221820" y="423545"/>
                  </a:lnTo>
                  <a:lnTo>
                    <a:pt x="251396" y="386683"/>
                  </a:lnTo>
                  <a:lnTo>
                    <a:pt x="282821" y="350845"/>
                  </a:lnTo>
                  <a:lnTo>
                    <a:pt x="316094" y="316094"/>
                  </a:lnTo>
                  <a:close/>
                </a:path>
                <a:path w="2159635" h="2159635">
                  <a:moveTo>
                    <a:pt x="1879972" y="1867399"/>
                  </a:moveTo>
                  <a:lnTo>
                    <a:pt x="2117462" y="2104889"/>
                  </a:lnTo>
                </a:path>
                <a:path w="2159635" h="2159635">
                  <a:moveTo>
                    <a:pt x="57395" y="2104762"/>
                  </a:moveTo>
                  <a:lnTo>
                    <a:pt x="281042" y="1881115"/>
                  </a:lnTo>
                </a:path>
                <a:path w="2159635" h="2159635">
                  <a:moveTo>
                    <a:pt x="1873495" y="288662"/>
                  </a:moveTo>
                  <a:lnTo>
                    <a:pt x="2097142" y="65015"/>
                  </a:lnTo>
                </a:path>
                <a:path w="2159635" h="2159635">
                  <a:moveTo>
                    <a:pt x="58411" y="45838"/>
                  </a:moveTo>
                  <a:lnTo>
                    <a:pt x="295901" y="283328"/>
                  </a:lnTo>
                </a:path>
              </a:pathLst>
            </a:custGeom>
            <a:ln w="19050">
              <a:solidFill>
                <a:srgbClr val="313D47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4495" y="3246119"/>
              <a:ext cx="768095" cy="685799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5468111" y="1527047"/>
            <a:ext cx="0" cy="4391025"/>
          </a:xfrm>
          <a:custGeom>
            <a:avLst/>
            <a:gdLst/>
            <a:ahLst/>
            <a:cxnLst/>
            <a:rect l="l" t="t" r="r" b="b"/>
            <a:pathLst>
              <a:path w="0" h="4391025">
                <a:moveTo>
                  <a:pt x="0" y="0"/>
                </a:moveTo>
                <a:lnTo>
                  <a:pt x="0" y="4390948"/>
                </a:lnTo>
              </a:path>
            </a:pathLst>
          </a:custGeom>
          <a:ln w="19050">
            <a:solidFill>
              <a:srgbClr val="CE0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41349" y="2134946"/>
            <a:ext cx="861060" cy="4851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15"/>
              </a:spcBef>
            </a:pPr>
            <a:r>
              <a:rPr dirty="0" sz="1500" spc="-10" i="1">
                <a:solidFill>
                  <a:srgbClr val="313D47"/>
                </a:solidFill>
                <a:latin typeface="Arial"/>
                <a:cs typeface="Arial"/>
              </a:rPr>
              <a:t>Workflow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spc="-10" i="1">
                <a:solidFill>
                  <a:srgbClr val="313D47"/>
                </a:solidFill>
                <a:latin typeface="Arial"/>
                <a:cs typeface="Arial"/>
              </a:rPr>
              <a:t>disruption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56868" y="4789170"/>
            <a:ext cx="109283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10"/>
              </a:spcBef>
            </a:pPr>
            <a:r>
              <a:rPr dirty="0" sz="1500" i="1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500" spc="-4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 i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i="1">
                <a:solidFill>
                  <a:srgbClr val="313D47"/>
                </a:solidFill>
                <a:latin typeface="Arial"/>
                <a:cs typeface="Arial"/>
              </a:rPr>
              <a:t>clinician</a:t>
            </a:r>
            <a:r>
              <a:rPr dirty="0" sz="1500" spc="-4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 i="1">
                <a:solidFill>
                  <a:srgbClr val="313D47"/>
                </a:solidFill>
                <a:latin typeface="Arial"/>
                <a:cs typeface="Arial"/>
              </a:rPr>
              <a:t>fear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29303" y="2126996"/>
            <a:ext cx="93662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500" i="1">
                <a:solidFill>
                  <a:srgbClr val="313D47"/>
                </a:solidFill>
                <a:latin typeface="Arial"/>
                <a:cs typeface="Arial"/>
              </a:rPr>
              <a:t>Safety</a:t>
            </a:r>
            <a:r>
              <a:rPr dirty="0" sz="1500" spc="-6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 i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500" spc="-10" i="1">
                <a:solidFill>
                  <a:srgbClr val="313D47"/>
                </a:solidFill>
                <a:latin typeface="Arial"/>
                <a:cs typeface="Arial"/>
              </a:rPr>
              <a:t>quality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75050" y="4789170"/>
            <a:ext cx="114363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10"/>
              </a:spcBef>
            </a:pPr>
            <a:r>
              <a:rPr dirty="0" sz="1500" spc="-10" i="1">
                <a:solidFill>
                  <a:srgbClr val="313D47"/>
                </a:solidFill>
                <a:latin typeface="Arial"/>
                <a:cs typeface="Arial"/>
              </a:rPr>
              <a:t>Change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500" spc="-10" i="1">
                <a:solidFill>
                  <a:srgbClr val="313D47"/>
                </a:solidFill>
                <a:latin typeface="Arial"/>
                <a:cs typeface="Arial"/>
              </a:rPr>
              <a:t>management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1759" y="2005583"/>
            <a:ext cx="350519" cy="43586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3806952"/>
            <a:ext cx="502920" cy="35966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67271" y="2920868"/>
            <a:ext cx="533400" cy="34196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97752" y="4555316"/>
            <a:ext cx="533400" cy="34586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13576" y="5507735"/>
            <a:ext cx="387096" cy="380590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6074790" y="1598168"/>
            <a:ext cx="5299075" cy="4660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40" b="1">
                <a:solidFill>
                  <a:srgbClr val="313D47"/>
                </a:solidFill>
                <a:latin typeface="Arial"/>
                <a:cs typeface="Arial"/>
              </a:rPr>
              <a:t>AI-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specific</a:t>
            </a:r>
            <a:r>
              <a:rPr dirty="0" sz="1600" spc="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challenges</a:t>
            </a:r>
            <a:endParaRPr sz="1600">
              <a:latin typeface="Arial"/>
              <a:cs typeface="Arial"/>
            </a:endParaRPr>
          </a:p>
          <a:p>
            <a:pPr marL="963930">
              <a:lnSpc>
                <a:spcPct val="100000"/>
              </a:lnSpc>
              <a:spcBef>
                <a:spcPts val="117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bias</a:t>
            </a:r>
            <a:endParaRPr sz="1500">
              <a:latin typeface="Arial"/>
              <a:cs typeface="Arial"/>
            </a:endParaRPr>
          </a:p>
          <a:p>
            <a:pPr marL="963930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could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perpetuate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societal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bias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deliver</a:t>
            </a:r>
            <a:endParaRPr sz="1500">
              <a:latin typeface="Arial"/>
              <a:cs typeface="Arial"/>
            </a:endParaRPr>
          </a:p>
          <a:p>
            <a:pPr marL="96393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incorrect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medical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information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clinicians.</a:t>
            </a:r>
            <a:endParaRPr sz="1500">
              <a:latin typeface="Arial"/>
              <a:cs typeface="Arial"/>
            </a:endParaRPr>
          </a:p>
          <a:p>
            <a:pPr marL="960755">
              <a:lnSpc>
                <a:spcPct val="100000"/>
              </a:lnSpc>
              <a:spcBef>
                <a:spcPts val="116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5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accuracy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reliability</a:t>
            </a:r>
            <a:endParaRPr sz="1500">
              <a:latin typeface="Arial"/>
              <a:cs typeface="Arial"/>
            </a:endParaRPr>
          </a:p>
          <a:p>
            <a:pPr marL="960755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produce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“hallucinations,”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which</a:t>
            </a:r>
            <a:r>
              <a:rPr dirty="0" sz="1500" spc="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are</a:t>
            </a:r>
            <a:r>
              <a:rPr dirty="0" sz="1500" spc="-1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AI</a:t>
            </a:r>
            <a:endParaRPr sz="1500">
              <a:latin typeface="Arial"/>
              <a:cs typeface="Arial"/>
            </a:endParaRPr>
          </a:p>
          <a:p>
            <a:pPr marL="960755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outputs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not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grounded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models’</a:t>
            </a:r>
            <a:r>
              <a:rPr dirty="0" sz="1500" spc="-10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training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960755">
              <a:lnSpc>
                <a:spcPct val="100000"/>
              </a:lnSpc>
              <a:spcBef>
                <a:spcPts val="67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5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privacy</a:t>
            </a:r>
            <a:endParaRPr sz="1500">
              <a:latin typeface="Arial"/>
              <a:cs typeface="Arial"/>
            </a:endParaRPr>
          </a:p>
          <a:p>
            <a:pPr marL="960755" marR="754380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Sharing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sensitive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risks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patient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privacy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security</a:t>
            </a:r>
            <a:endParaRPr sz="1500">
              <a:latin typeface="Arial"/>
              <a:cs typeface="Arial"/>
            </a:endParaRPr>
          </a:p>
          <a:p>
            <a:pPr marL="922655">
              <a:lnSpc>
                <a:spcPct val="100000"/>
              </a:lnSpc>
              <a:spcBef>
                <a:spcPts val="695"/>
              </a:spcBef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Transparency</a:t>
            </a:r>
            <a:r>
              <a:rPr dirty="0" sz="15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explainability</a:t>
            </a:r>
            <a:endParaRPr sz="1500">
              <a:latin typeface="Arial"/>
              <a:cs typeface="Arial"/>
            </a:endParaRPr>
          </a:p>
          <a:p>
            <a:pPr marL="922655" marR="238125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“black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box”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problem,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which</a:t>
            </a:r>
            <a:r>
              <a:rPr dirty="0" sz="1500" spc="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limits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ability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users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see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or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why</a:t>
            </a:r>
            <a:r>
              <a:rPr dirty="0" sz="1500" spc="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behind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decisions</a:t>
            </a:r>
            <a:endParaRPr sz="1500">
              <a:latin typeface="Arial"/>
              <a:cs typeface="Arial"/>
            </a:endParaRPr>
          </a:p>
          <a:p>
            <a:pPr marL="916305">
              <a:lnSpc>
                <a:spcPct val="100000"/>
              </a:lnSpc>
              <a:spcBef>
                <a:spcPts val="865"/>
              </a:spcBef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Liability</a:t>
            </a:r>
            <a:endParaRPr sz="1500">
              <a:latin typeface="Arial"/>
              <a:cs typeface="Arial"/>
            </a:endParaRPr>
          </a:p>
          <a:p>
            <a:pPr marL="916305" marR="5080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As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increasingly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used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 clinical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decisions,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open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questions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remain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about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who</a:t>
            </a:r>
            <a:r>
              <a:rPr dirty="0" sz="1500" spc="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liable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errors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610006" y="1623517"/>
            <a:ext cx="3262629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Perennial</a:t>
            </a:r>
            <a:r>
              <a:rPr dirty="0" sz="1600" spc="-7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tech-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related</a:t>
            </a:r>
            <a:r>
              <a:rPr dirty="0" sz="16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challenges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500" y="1591055"/>
            <a:ext cx="10398124" cy="7787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bias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/>
              <a:t>heightened</a:t>
            </a:r>
            <a:r>
              <a:rPr dirty="0" spc="-50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increased</a:t>
            </a:r>
            <a:r>
              <a:rPr dirty="0" spc="-204"/>
              <a:t> </a:t>
            </a:r>
            <a:r>
              <a:rPr dirty="0"/>
              <a:t>AI</a:t>
            </a:r>
            <a:r>
              <a:rPr dirty="0" spc="-50"/>
              <a:t> </a:t>
            </a:r>
            <a:r>
              <a:rPr dirty="0" spc="-10"/>
              <a:t>capabilities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975093" y="1915160"/>
            <a:ext cx="2037714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biases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manifest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45297" y="4827523"/>
            <a:ext cx="3517265" cy="713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Repeated</a:t>
            </a:r>
            <a:r>
              <a:rPr dirty="0" sz="1500" spc="-30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patterns</a:t>
            </a:r>
            <a:r>
              <a:rPr dirty="0" sz="1500" spc="-75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of</a:t>
            </a:r>
            <a:r>
              <a:rPr dirty="0" sz="1500" spc="20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discrimination,</a:t>
            </a:r>
            <a:r>
              <a:rPr dirty="0" sz="1500" spc="-95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33E47"/>
                </a:solidFill>
                <a:latin typeface="Arial"/>
                <a:cs typeface="Arial"/>
              </a:rPr>
              <a:t>from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algorithms</a:t>
            </a:r>
            <a:r>
              <a:rPr dirty="0" sz="1500" spc="-85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learning</a:t>
            </a:r>
            <a:r>
              <a:rPr dirty="0" sz="1500" spc="-25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and</a:t>
            </a:r>
            <a:r>
              <a:rPr dirty="0" sz="1500" spc="-25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33E47"/>
                </a:solidFill>
                <a:latin typeface="Arial"/>
                <a:cs typeface="Arial"/>
              </a:rPr>
              <a:t>reinforcing inequities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45297" y="3684473"/>
            <a:ext cx="3107690" cy="4851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Delivery</a:t>
            </a:r>
            <a:r>
              <a:rPr dirty="0" sz="1500" spc="-45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of</a:t>
            </a:r>
            <a:r>
              <a:rPr dirty="0" sz="1500" spc="-15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incorrect</a:t>
            </a:r>
            <a:r>
              <a:rPr dirty="0" sz="1500" spc="-65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33E47"/>
                </a:solidFill>
                <a:latin typeface="Arial"/>
                <a:cs typeface="Arial"/>
              </a:rPr>
              <a:t>medical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information</a:t>
            </a:r>
            <a:r>
              <a:rPr dirty="0" sz="1500" spc="-80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to</a:t>
            </a:r>
            <a:r>
              <a:rPr dirty="0" sz="1500" spc="-25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clinicians</a:t>
            </a:r>
            <a:r>
              <a:rPr dirty="0" sz="1500" spc="-45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and</a:t>
            </a:r>
            <a:r>
              <a:rPr dirty="0" sz="1500" spc="-5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33E47"/>
                </a:solidFill>
                <a:latin typeface="Arial"/>
                <a:cs typeface="Arial"/>
              </a:rPr>
              <a:t>patients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45297" y="2471420"/>
            <a:ext cx="356679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Underrepresentation</a:t>
            </a:r>
            <a:r>
              <a:rPr dirty="0" sz="1500" spc="-85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or</a:t>
            </a:r>
            <a:r>
              <a:rPr dirty="0" sz="1500" spc="-50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33E47"/>
                </a:solidFill>
                <a:latin typeface="Arial"/>
                <a:cs typeface="Arial"/>
              </a:rPr>
              <a:t>misrepresentation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of</a:t>
            </a:r>
            <a:r>
              <a:rPr dirty="0" sz="1500" spc="-55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E47"/>
                </a:solidFill>
                <a:latin typeface="Arial"/>
                <a:cs typeface="Arial"/>
              </a:rPr>
              <a:t>marginalized</a:t>
            </a:r>
            <a:r>
              <a:rPr dirty="0" sz="1500" spc="-30">
                <a:solidFill>
                  <a:srgbClr val="333E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33E47"/>
                </a:solidFill>
                <a:latin typeface="Arial"/>
                <a:cs typeface="Arial"/>
              </a:rPr>
              <a:t>groups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409944" y="4267200"/>
            <a:ext cx="0" cy="1906270"/>
          </a:xfrm>
          <a:custGeom>
            <a:avLst/>
            <a:gdLst/>
            <a:ahLst/>
            <a:cxnLst/>
            <a:rect l="l" t="t" r="r" b="b"/>
            <a:pathLst>
              <a:path w="0" h="1906270">
                <a:moveTo>
                  <a:pt x="0" y="0"/>
                </a:moveTo>
                <a:lnTo>
                  <a:pt x="0" y="1905800"/>
                </a:lnTo>
              </a:path>
            </a:pathLst>
          </a:custGeom>
          <a:ln w="25400">
            <a:solidFill>
              <a:srgbClr val="999FA2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6279641" y="3813809"/>
            <a:ext cx="264160" cy="325120"/>
            <a:chOff x="6279641" y="3813809"/>
            <a:chExt cx="264160" cy="325120"/>
          </a:xfrm>
        </p:grpSpPr>
        <p:sp>
          <p:nvSpPr>
            <p:cNvPr id="10" name="object 10" descr=""/>
            <p:cNvSpPr/>
            <p:nvPr/>
          </p:nvSpPr>
          <p:spPr>
            <a:xfrm>
              <a:off x="6298691" y="3832859"/>
              <a:ext cx="226060" cy="287020"/>
            </a:xfrm>
            <a:custGeom>
              <a:avLst/>
              <a:gdLst/>
              <a:ahLst/>
              <a:cxnLst/>
              <a:rect l="l" t="t" r="r" b="b"/>
              <a:pathLst>
                <a:path w="226059" h="287020">
                  <a:moveTo>
                    <a:pt x="112775" y="0"/>
                  </a:moveTo>
                  <a:lnTo>
                    <a:pt x="0" y="0"/>
                  </a:lnTo>
                  <a:lnTo>
                    <a:pt x="112775" y="143256"/>
                  </a:lnTo>
                  <a:lnTo>
                    <a:pt x="0" y="286512"/>
                  </a:lnTo>
                  <a:lnTo>
                    <a:pt x="112775" y="286512"/>
                  </a:lnTo>
                  <a:lnTo>
                    <a:pt x="225552" y="143256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CE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298691" y="3832859"/>
              <a:ext cx="226060" cy="287020"/>
            </a:xfrm>
            <a:custGeom>
              <a:avLst/>
              <a:gdLst/>
              <a:ahLst/>
              <a:cxnLst/>
              <a:rect l="l" t="t" r="r" b="b"/>
              <a:pathLst>
                <a:path w="226059" h="287020">
                  <a:moveTo>
                    <a:pt x="0" y="0"/>
                  </a:moveTo>
                  <a:lnTo>
                    <a:pt x="112775" y="0"/>
                  </a:lnTo>
                  <a:lnTo>
                    <a:pt x="225552" y="143256"/>
                  </a:lnTo>
                  <a:lnTo>
                    <a:pt x="112775" y="286512"/>
                  </a:lnTo>
                  <a:lnTo>
                    <a:pt x="0" y="286512"/>
                  </a:lnTo>
                  <a:lnTo>
                    <a:pt x="112775" y="14325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6397244" y="1798320"/>
            <a:ext cx="1204595" cy="2411095"/>
            <a:chOff x="6397244" y="1798320"/>
            <a:chExt cx="1204595" cy="2411095"/>
          </a:xfrm>
        </p:grpSpPr>
        <p:sp>
          <p:nvSpPr>
            <p:cNvPr id="13" name="object 13" descr=""/>
            <p:cNvSpPr/>
            <p:nvPr/>
          </p:nvSpPr>
          <p:spPr>
            <a:xfrm>
              <a:off x="6409944" y="1798320"/>
              <a:ext cx="0" cy="1906270"/>
            </a:xfrm>
            <a:custGeom>
              <a:avLst/>
              <a:gdLst/>
              <a:ahLst/>
              <a:cxnLst/>
              <a:rect l="l" t="t" r="r" b="b"/>
              <a:pathLst>
                <a:path w="0" h="1906270">
                  <a:moveTo>
                    <a:pt x="0" y="0"/>
                  </a:moveTo>
                  <a:lnTo>
                    <a:pt x="0" y="1905761"/>
                  </a:lnTo>
                </a:path>
              </a:pathLst>
            </a:custGeom>
            <a:ln w="25400">
              <a:solidFill>
                <a:srgbClr val="999FA2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3542" y="2510066"/>
              <a:ext cx="678169" cy="5440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4035" y="3660648"/>
              <a:ext cx="579072" cy="54863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600252" y="1915160"/>
            <a:ext cx="55054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600" spc="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models</a:t>
            </a:r>
            <a:r>
              <a:rPr dirty="0" sz="16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learn</a:t>
            </a:r>
            <a:r>
              <a:rPr dirty="0" sz="16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encode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bias</a:t>
            </a:r>
            <a:r>
              <a:rPr dirty="0" sz="16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from</a:t>
            </a:r>
            <a:r>
              <a:rPr dirty="0" sz="16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biased</a:t>
            </a:r>
            <a:r>
              <a:rPr dirty="0" sz="16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training</a:t>
            </a:r>
            <a:r>
              <a:rPr dirty="0" sz="16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00252" y="4679060"/>
            <a:ext cx="2434590" cy="942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Confirmation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bias:</a:t>
            </a:r>
            <a:r>
              <a:rPr dirty="0" sz="15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Tendency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 seek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data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or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information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agrees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5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pre-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existing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beliefs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41400" y="2498801"/>
            <a:ext cx="2505075" cy="20015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9690">
              <a:lnSpc>
                <a:spcPct val="100000"/>
              </a:lnSpc>
              <a:spcBef>
                <a:spcPts val="11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Sample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bias:</a:t>
            </a:r>
            <a:r>
              <a:rPr dirty="0" sz="15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Lack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of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representation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dataset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based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environment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it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will</a:t>
            </a:r>
            <a:r>
              <a:rPr dirty="0" sz="1500" spc="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run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in</a:t>
            </a:r>
            <a:endParaRPr sz="1500">
              <a:latin typeface="Arial"/>
              <a:cs typeface="Arial"/>
            </a:endParaRPr>
          </a:p>
          <a:p>
            <a:pPr marL="14604" marR="5080">
              <a:lnSpc>
                <a:spcPct val="100000"/>
              </a:lnSpc>
              <a:spcBef>
                <a:spcPts val="113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Exclusion</a:t>
            </a:r>
            <a:r>
              <a:rPr dirty="0" sz="1500" spc="-7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bias:</a:t>
            </a:r>
            <a:r>
              <a:rPr dirty="0" sz="15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Deletion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of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important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datapoints,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thought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be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unvaluable,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during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the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preprocessing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stage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536950" y="3824985"/>
            <a:ext cx="2518410" cy="7137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Racial</a:t>
            </a:r>
            <a:r>
              <a:rPr dirty="0" sz="15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bias:</a:t>
            </a:r>
            <a:r>
              <a:rPr dirty="0" sz="15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Skew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data,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resulting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output,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to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favor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500" spc="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certain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demographic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522345" y="2498801"/>
            <a:ext cx="2310765" cy="117157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Measurement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bias:</a:t>
            </a:r>
            <a:r>
              <a:rPr dirty="0" sz="15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Improper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development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training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datasets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resulting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output distortion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554984" y="4698949"/>
            <a:ext cx="2281555" cy="7137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Association</a:t>
            </a:r>
            <a:r>
              <a:rPr dirty="0" sz="1500" spc="-8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bias: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Reinforced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cultural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biases,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like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gender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bias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54032" y="4866170"/>
            <a:ext cx="656822" cy="54402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AI</a:t>
            </a:r>
            <a:r>
              <a:rPr dirty="0" spc="-100"/>
              <a:t> </a:t>
            </a:r>
            <a:r>
              <a:rPr dirty="0"/>
              <a:t>inaccuracies</a:t>
            </a:r>
            <a:r>
              <a:rPr dirty="0" spc="-85"/>
              <a:t> </a:t>
            </a:r>
            <a:r>
              <a:rPr dirty="0"/>
              <a:t>have</a:t>
            </a:r>
            <a:r>
              <a:rPr dirty="0" spc="-85"/>
              <a:t> </a:t>
            </a:r>
            <a:r>
              <a:rPr dirty="0"/>
              <a:t>larger</a:t>
            </a:r>
            <a:r>
              <a:rPr dirty="0" spc="-100"/>
              <a:t> </a:t>
            </a:r>
            <a:r>
              <a:rPr dirty="0"/>
              <a:t>impact</a:t>
            </a:r>
            <a:r>
              <a:rPr dirty="0" spc="-55"/>
              <a:t> </a:t>
            </a:r>
            <a:r>
              <a:rPr dirty="0"/>
              <a:t>than</a:t>
            </a:r>
            <a:r>
              <a:rPr dirty="0" spc="-100"/>
              <a:t> </a:t>
            </a:r>
            <a:r>
              <a:rPr dirty="0" spc="-25"/>
              <a:t>human-</a:t>
            </a:r>
            <a:r>
              <a:rPr dirty="0" spc="-10"/>
              <a:t>error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8" y="2142744"/>
            <a:ext cx="548640" cy="5394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911" y="4319015"/>
            <a:ext cx="414528" cy="5486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514" y="3356001"/>
            <a:ext cx="544029" cy="52558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82244" y="1590801"/>
            <a:ext cx="5032375" cy="447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Multiple</a:t>
            </a:r>
            <a:r>
              <a:rPr dirty="0" sz="1600" spc="-10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variables</a:t>
            </a:r>
            <a:r>
              <a:rPr dirty="0" sz="16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cause</a:t>
            </a:r>
            <a:r>
              <a:rPr dirty="0" sz="1600" spc="-10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600" spc="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inaccuracies</a:t>
            </a:r>
            <a:endParaRPr sz="16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  <a:spcBef>
                <a:spcPts val="179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Algorithmic</a:t>
            </a:r>
            <a:r>
              <a:rPr dirty="0" sz="15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bias</a:t>
            </a:r>
            <a:endParaRPr sz="15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Datasets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lacking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representation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minority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groups</a:t>
            </a:r>
            <a:endParaRPr sz="15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will</a:t>
            </a:r>
            <a:r>
              <a:rPr dirty="0" sz="1500" spc="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make</a:t>
            </a:r>
            <a:r>
              <a:rPr dirty="0" sz="1500" spc="-1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less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accurate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those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populations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5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Incomplete</a:t>
            </a:r>
            <a:r>
              <a:rPr dirty="0" sz="15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or inaccurate</a:t>
            </a:r>
            <a:r>
              <a:rPr dirty="0" sz="15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training</a:t>
            </a:r>
            <a:r>
              <a:rPr dirty="0" sz="1500" spc="-7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Factual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errors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or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inconsistencies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training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lead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incorrect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outputs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5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  <a:spcBef>
                <a:spcPts val="5"/>
              </a:spcBef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Overfitting</a:t>
            </a:r>
            <a:endParaRPr sz="15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When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too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many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factors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influence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5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result,</a:t>
            </a:r>
            <a:endParaRPr sz="15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algorithms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learn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unimportant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associations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5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Hallucinations</a:t>
            </a:r>
            <a:endParaRPr sz="15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Generative</a:t>
            </a:r>
            <a:r>
              <a:rPr dirty="0" sz="1500" spc="-1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outputs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not grounded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training</a:t>
            </a:r>
            <a:endParaRPr sz="15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data.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They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are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made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up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not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factual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or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reliable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9911" y="5303520"/>
            <a:ext cx="316992" cy="463296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5952744" y="3609340"/>
            <a:ext cx="1061085" cy="127000"/>
          </a:xfrm>
          <a:custGeom>
            <a:avLst/>
            <a:gdLst/>
            <a:ahLst/>
            <a:cxnLst/>
            <a:rect l="l" t="t" r="r" b="b"/>
            <a:pathLst>
              <a:path w="1061084" h="127000">
                <a:moveTo>
                  <a:pt x="933957" y="0"/>
                </a:moveTo>
                <a:lnTo>
                  <a:pt x="933957" y="127000"/>
                </a:lnTo>
                <a:lnTo>
                  <a:pt x="1041907" y="73025"/>
                </a:lnTo>
                <a:lnTo>
                  <a:pt x="946657" y="73025"/>
                </a:lnTo>
                <a:lnTo>
                  <a:pt x="946657" y="53975"/>
                </a:lnTo>
                <a:lnTo>
                  <a:pt x="1041907" y="53975"/>
                </a:lnTo>
                <a:lnTo>
                  <a:pt x="933957" y="0"/>
                </a:lnTo>
                <a:close/>
              </a:path>
              <a:path w="1061084" h="127000">
                <a:moveTo>
                  <a:pt x="933957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933957" y="73025"/>
                </a:lnTo>
                <a:lnTo>
                  <a:pt x="933957" y="53975"/>
                </a:lnTo>
                <a:close/>
              </a:path>
              <a:path w="1061084" h="127000">
                <a:moveTo>
                  <a:pt x="1041907" y="53975"/>
                </a:moveTo>
                <a:lnTo>
                  <a:pt x="946657" y="53975"/>
                </a:lnTo>
                <a:lnTo>
                  <a:pt x="946657" y="73025"/>
                </a:lnTo>
                <a:lnTo>
                  <a:pt x="1041907" y="73025"/>
                </a:lnTo>
                <a:lnTo>
                  <a:pt x="1060957" y="63500"/>
                </a:lnTo>
                <a:lnTo>
                  <a:pt x="1041907" y="53975"/>
                </a:lnTo>
                <a:close/>
              </a:path>
            </a:pathLst>
          </a:custGeom>
          <a:solidFill>
            <a:srgbClr val="CE0D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952744" y="4593844"/>
            <a:ext cx="1061085" cy="127000"/>
          </a:xfrm>
          <a:custGeom>
            <a:avLst/>
            <a:gdLst/>
            <a:ahLst/>
            <a:cxnLst/>
            <a:rect l="l" t="t" r="r" b="b"/>
            <a:pathLst>
              <a:path w="1061084" h="127000">
                <a:moveTo>
                  <a:pt x="933957" y="0"/>
                </a:moveTo>
                <a:lnTo>
                  <a:pt x="933957" y="126999"/>
                </a:lnTo>
                <a:lnTo>
                  <a:pt x="1041907" y="73024"/>
                </a:lnTo>
                <a:lnTo>
                  <a:pt x="946657" y="73024"/>
                </a:lnTo>
                <a:lnTo>
                  <a:pt x="946657" y="53974"/>
                </a:lnTo>
                <a:lnTo>
                  <a:pt x="1041907" y="53974"/>
                </a:lnTo>
                <a:lnTo>
                  <a:pt x="933957" y="0"/>
                </a:lnTo>
                <a:close/>
              </a:path>
              <a:path w="1061084" h="127000">
                <a:moveTo>
                  <a:pt x="933957" y="53974"/>
                </a:moveTo>
                <a:lnTo>
                  <a:pt x="0" y="53974"/>
                </a:lnTo>
                <a:lnTo>
                  <a:pt x="0" y="73024"/>
                </a:lnTo>
                <a:lnTo>
                  <a:pt x="933957" y="73024"/>
                </a:lnTo>
                <a:lnTo>
                  <a:pt x="933957" y="53974"/>
                </a:lnTo>
                <a:close/>
              </a:path>
              <a:path w="1061084" h="127000">
                <a:moveTo>
                  <a:pt x="1041907" y="53974"/>
                </a:moveTo>
                <a:lnTo>
                  <a:pt x="946657" y="53974"/>
                </a:lnTo>
                <a:lnTo>
                  <a:pt x="946657" y="73024"/>
                </a:lnTo>
                <a:lnTo>
                  <a:pt x="1041907" y="73024"/>
                </a:lnTo>
                <a:lnTo>
                  <a:pt x="1060957" y="63499"/>
                </a:lnTo>
                <a:lnTo>
                  <a:pt x="1041907" y="53974"/>
                </a:lnTo>
                <a:close/>
              </a:path>
            </a:pathLst>
          </a:custGeom>
          <a:solidFill>
            <a:srgbClr val="CE0D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952744" y="5614923"/>
            <a:ext cx="1061085" cy="127000"/>
          </a:xfrm>
          <a:custGeom>
            <a:avLst/>
            <a:gdLst/>
            <a:ahLst/>
            <a:cxnLst/>
            <a:rect l="l" t="t" r="r" b="b"/>
            <a:pathLst>
              <a:path w="1061084" h="127000">
                <a:moveTo>
                  <a:pt x="933957" y="0"/>
                </a:moveTo>
                <a:lnTo>
                  <a:pt x="933957" y="127000"/>
                </a:lnTo>
                <a:lnTo>
                  <a:pt x="1041907" y="73025"/>
                </a:lnTo>
                <a:lnTo>
                  <a:pt x="946657" y="73025"/>
                </a:lnTo>
                <a:lnTo>
                  <a:pt x="946657" y="53975"/>
                </a:lnTo>
                <a:lnTo>
                  <a:pt x="1041907" y="53975"/>
                </a:lnTo>
                <a:lnTo>
                  <a:pt x="933957" y="0"/>
                </a:lnTo>
                <a:close/>
              </a:path>
              <a:path w="1061084" h="127000">
                <a:moveTo>
                  <a:pt x="933957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933957" y="73025"/>
                </a:lnTo>
                <a:lnTo>
                  <a:pt x="933957" y="53975"/>
                </a:lnTo>
                <a:close/>
              </a:path>
              <a:path w="1061084" h="127000">
                <a:moveTo>
                  <a:pt x="1041907" y="53975"/>
                </a:moveTo>
                <a:lnTo>
                  <a:pt x="946657" y="53975"/>
                </a:lnTo>
                <a:lnTo>
                  <a:pt x="946657" y="73025"/>
                </a:lnTo>
                <a:lnTo>
                  <a:pt x="1041907" y="73025"/>
                </a:lnTo>
                <a:lnTo>
                  <a:pt x="1060957" y="63500"/>
                </a:lnTo>
                <a:lnTo>
                  <a:pt x="1041907" y="53975"/>
                </a:lnTo>
                <a:close/>
              </a:path>
            </a:pathLst>
          </a:custGeom>
          <a:solidFill>
            <a:srgbClr val="CE0D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952744" y="2493772"/>
            <a:ext cx="1061085" cy="127000"/>
          </a:xfrm>
          <a:custGeom>
            <a:avLst/>
            <a:gdLst/>
            <a:ahLst/>
            <a:cxnLst/>
            <a:rect l="l" t="t" r="r" b="b"/>
            <a:pathLst>
              <a:path w="1061084" h="127000">
                <a:moveTo>
                  <a:pt x="933957" y="0"/>
                </a:moveTo>
                <a:lnTo>
                  <a:pt x="933957" y="127000"/>
                </a:lnTo>
                <a:lnTo>
                  <a:pt x="1041907" y="73025"/>
                </a:lnTo>
                <a:lnTo>
                  <a:pt x="946657" y="73025"/>
                </a:lnTo>
                <a:lnTo>
                  <a:pt x="946657" y="53975"/>
                </a:lnTo>
                <a:lnTo>
                  <a:pt x="1041907" y="53975"/>
                </a:lnTo>
                <a:lnTo>
                  <a:pt x="933957" y="0"/>
                </a:lnTo>
                <a:close/>
              </a:path>
              <a:path w="1061084" h="127000">
                <a:moveTo>
                  <a:pt x="933957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933957" y="73025"/>
                </a:lnTo>
                <a:lnTo>
                  <a:pt x="933957" y="53975"/>
                </a:lnTo>
                <a:close/>
              </a:path>
              <a:path w="1061084" h="127000">
                <a:moveTo>
                  <a:pt x="1041907" y="53975"/>
                </a:moveTo>
                <a:lnTo>
                  <a:pt x="946657" y="53975"/>
                </a:lnTo>
                <a:lnTo>
                  <a:pt x="946657" y="73025"/>
                </a:lnTo>
                <a:lnTo>
                  <a:pt x="1041907" y="73025"/>
                </a:lnTo>
                <a:lnTo>
                  <a:pt x="1060957" y="63500"/>
                </a:lnTo>
                <a:lnTo>
                  <a:pt x="1041907" y="53975"/>
                </a:lnTo>
                <a:close/>
              </a:path>
            </a:pathLst>
          </a:custGeom>
          <a:solidFill>
            <a:srgbClr val="CE0D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603617" y="3441013"/>
            <a:ext cx="3476625" cy="247523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Widely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used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system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could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result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in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thousands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mistreated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Model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cannot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perform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accurately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against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unseen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data,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defeating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its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purpose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providers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lose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trust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when</a:t>
            </a:r>
            <a:r>
              <a:rPr dirty="0" sz="1500" spc="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solution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5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obviously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wrong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7603617" y="2330653"/>
            <a:ext cx="3072765" cy="4851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Contributes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health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inequities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and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minority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receive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worse</a:t>
            </a:r>
            <a:r>
              <a:rPr dirty="0" sz="1500" spc="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care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128507" y="2062988"/>
            <a:ext cx="3084830" cy="3837304"/>
            <a:chOff x="8128507" y="2062988"/>
            <a:chExt cx="3084830" cy="3837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2311" y="2307336"/>
              <a:ext cx="536448" cy="53644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255507" y="2156460"/>
              <a:ext cx="2938780" cy="3724910"/>
            </a:xfrm>
            <a:custGeom>
              <a:avLst/>
              <a:gdLst/>
              <a:ahLst/>
              <a:cxnLst/>
              <a:rect l="l" t="t" r="r" b="b"/>
              <a:pathLst>
                <a:path w="2938779" h="3724910">
                  <a:moveTo>
                    <a:pt x="2938272" y="3724655"/>
                  </a:moveTo>
                  <a:lnTo>
                    <a:pt x="19050" y="3724655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8507" y="2062988"/>
              <a:ext cx="247903" cy="247903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4312411" y="2062988"/>
            <a:ext cx="3084830" cy="3371215"/>
            <a:chOff x="4312411" y="2062988"/>
            <a:chExt cx="3084830" cy="33712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2791" y="2264664"/>
              <a:ext cx="551688" cy="56997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436363" y="2156460"/>
              <a:ext cx="2941320" cy="3258820"/>
            </a:xfrm>
            <a:custGeom>
              <a:avLst/>
              <a:gdLst/>
              <a:ahLst/>
              <a:cxnLst/>
              <a:rect l="l" t="t" r="r" b="b"/>
              <a:pathLst>
                <a:path w="2941320" h="3258820">
                  <a:moveTo>
                    <a:pt x="2941319" y="3258312"/>
                  </a:moveTo>
                  <a:lnTo>
                    <a:pt x="19050" y="325831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2411" y="2062988"/>
              <a:ext cx="247903" cy="24790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AI</a:t>
            </a:r>
            <a:r>
              <a:rPr dirty="0" spc="-55"/>
              <a:t> </a:t>
            </a:r>
            <a:r>
              <a:rPr dirty="0"/>
              <a:t>raises</a:t>
            </a:r>
            <a:r>
              <a:rPr dirty="0" spc="-70"/>
              <a:t> </a:t>
            </a:r>
            <a:r>
              <a:rPr dirty="0"/>
              <a:t>further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65"/>
              <a:t> </a:t>
            </a:r>
            <a:r>
              <a:rPr dirty="0"/>
              <a:t>privacy</a:t>
            </a:r>
            <a:r>
              <a:rPr dirty="0" spc="-65"/>
              <a:t> </a:t>
            </a:r>
            <a:r>
              <a:rPr dirty="0" spc="-10"/>
              <a:t>concerns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621893" y="1624330"/>
            <a:ext cx="4177029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Three</a:t>
            </a:r>
            <a:r>
              <a:rPr dirty="0" sz="16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privacy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concerns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related</a:t>
            </a:r>
            <a:r>
              <a:rPr dirty="0" sz="16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7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313D47"/>
                </a:solidFill>
                <a:latin typeface="Arial"/>
                <a:cs typeface="Arial"/>
              </a:rPr>
              <a:t>AI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06044" y="2047748"/>
            <a:ext cx="3084830" cy="2917190"/>
            <a:chOff x="606044" y="2047748"/>
            <a:chExt cx="3084830" cy="291719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624" y="2161032"/>
              <a:ext cx="310896" cy="45415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29996" y="2156460"/>
              <a:ext cx="2941320" cy="2788920"/>
            </a:xfrm>
            <a:custGeom>
              <a:avLst/>
              <a:gdLst/>
              <a:ahLst/>
              <a:cxnLst/>
              <a:rect l="l" t="t" r="r" b="b"/>
              <a:pathLst>
                <a:path w="2941320" h="2788920">
                  <a:moveTo>
                    <a:pt x="2941320" y="2788920"/>
                  </a:moveTo>
                  <a:lnTo>
                    <a:pt x="19050" y="278892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6044" y="2047748"/>
              <a:ext cx="247903" cy="250951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061415" y="2798444"/>
            <a:ext cx="2408555" cy="1657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Protecting</a:t>
            </a:r>
            <a:r>
              <a:rPr dirty="0" sz="1600" spc="-7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313D47"/>
                </a:solidFill>
                <a:latin typeface="Arial"/>
                <a:cs typeface="Arial"/>
              </a:rPr>
              <a:t>PHI</a:t>
            </a:r>
            <a:endParaRPr sz="1600">
              <a:latin typeface="Arial"/>
              <a:cs typeface="Arial"/>
            </a:endParaRPr>
          </a:p>
          <a:p>
            <a:pPr marL="181610" marR="81280" indent="-169545">
              <a:lnSpc>
                <a:spcPct val="100000"/>
              </a:lnSpc>
              <a:spcBef>
                <a:spcPts val="1215"/>
              </a:spcBef>
              <a:buClr>
                <a:srgbClr val="CE0D2C"/>
              </a:buClr>
              <a:buChar char="•"/>
              <a:tabLst>
                <a:tab pos="18288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Remove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protected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health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information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from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patient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(PIH)</a:t>
            </a:r>
            <a:endParaRPr sz="1500">
              <a:latin typeface="Arial"/>
              <a:cs typeface="Arial"/>
            </a:endParaRPr>
          </a:p>
          <a:p>
            <a:pPr marL="180975" marR="5080" indent="-168910">
              <a:lnSpc>
                <a:spcPct val="100000"/>
              </a:lnSpc>
              <a:spcBef>
                <a:spcPts val="700"/>
              </a:spcBef>
              <a:buClr>
                <a:srgbClr val="CE0D2C"/>
              </a:buClr>
              <a:buChar char="•"/>
              <a:tabLst>
                <a:tab pos="18288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Offer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ability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to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opt-out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participating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4777866" y="2900552"/>
            <a:ext cx="2585720" cy="1649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Transparency</a:t>
            </a:r>
            <a:r>
              <a:rPr dirty="0" sz="1600" spc="-7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313D47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collection</a:t>
            </a:r>
            <a:endParaRPr sz="16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1130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Create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guidelines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how/</a:t>
            </a:r>
            <a:endParaRPr sz="15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when</a:t>
            </a:r>
            <a:r>
              <a:rPr dirty="0" sz="1500" spc="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collect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8161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Explain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collected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used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584438" y="3051810"/>
            <a:ext cx="3048000" cy="1607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001394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Guarding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intellectual property</a:t>
            </a:r>
            <a:endParaRPr sz="1600">
              <a:latin typeface="Arial"/>
              <a:cs typeface="Arial"/>
            </a:endParaRPr>
          </a:p>
          <a:p>
            <a:pPr marL="222250" indent="-169545">
              <a:lnSpc>
                <a:spcPct val="100000"/>
              </a:lnSpc>
              <a:spcBef>
                <a:spcPts val="800"/>
              </a:spcBef>
              <a:buClr>
                <a:srgbClr val="CE0D2C"/>
              </a:buClr>
              <a:buChar char="•"/>
              <a:tabLst>
                <a:tab pos="22225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Educate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workforce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about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risks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of</a:t>
            </a:r>
            <a:endParaRPr sz="1500">
              <a:latin typeface="Arial"/>
              <a:cs typeface="Arial"/>
            </a:endParaRPr>
          </a:p>
          <a:p>
            <a:pPr marL="224154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sharing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sensitive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222250" indent="-16954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22225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Consider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internal,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or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closed</a:t>
            </a:r>
            <a:endParaRPr sz="1500">
              <a:latin typeface="Arial"/>
              <a:cs typeface="Arial"/>
            </a:endParaRPr>
          </a:p>
          <a:p>
            <a:pPr marL="224154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versions,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 generative</a:t>
            </a:r>
            <a:r>
              <a:rPr dirty="0" sz="1500" spc="-1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models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8471" y="1626146"/>
            <a:ext cx="487679" cy="5394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744" y="1589570"/>
            <a:ext cx="609600" cy="5394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47759" y="1595666"/>
            <a:ext cx="667511" cy="5394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AI</a:t>
            </a:r>
            <a:r>
              <a:rPr dirty="0" spc="-30"/>
              <a:t> </a:t>
            </a:r>
            <a:r>
              <a:rPr dirty="0"/>
              <a:t>models still</a:t>
            </a:r>
            <a:r>
              <a:rPr dirty="0" spc="-40"/>
              <a:t> </a:t>
            </a:r>
            <a:r>
              <a:rPr dirty="0"/>
              <a:t>often</a:t>
            </a:r>
            <a:r>
              <a:rPr dirty="0" spc="-40"/>
              <a:t> </a:t>
            </a:r>
            <a:r>
              <a:rPr dirty="0"/>
              <a:t>fail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be</a:t>
            </a:r>
            <a:r>
              <a:rPr dirty="0" spc="-35"/>
              <a:t> </a:t>
            </a:r>
            <a:r>
              <a:rPr dirty="0"/>
              <a:t>fully</a:t>
            </a:r>
            <a:r>
              <a:rPr dirty="0" spc="-60"/>
              <a:t> </a:t>
            </a:r>
            <a:r>
              <a:rPr dirty="0" spc="-10"/>
              <a:t>explainable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97204" y="2317292"/>
            <a:ext cx="3072130" cy="17792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500" b="1">
                <a:solidFill>
                  <a:srgbClr val="212A2F"/>
                </a:solidFill>
                <a:latin typeface="Arial"/>
                <a:cs typeface="Arial"/>
              </a:rPr>
              <a:t>The</a:t>
            </a:r>
            <a:r>
              <a:rPr dirty="0" sz="1500" spc="-30" b="1">
                <a:solidFill>
                  <a:srgbClr val="212A2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212A2F"/>
                </a:solidFill>
                <a:latin typeface="Arial"/>
                <a:cs typeface="Arial"/>
              </a:rPr>
              <a:t>problem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users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rarely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have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insight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into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a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model's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collection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process,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inclusion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exclusion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criteria,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demographic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diversity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details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of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training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data,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variables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which</a:t>
            </a:r>
            <a:r>
              <a:rPr dirty="0" sz="15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decisions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are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reached.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46472" y="2317292"/>
            <a:ext cx="2806065" cy="15506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impact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Lack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transparency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explainability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lead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distrust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or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improper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model,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perpetuate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bias,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all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which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may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negatively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impact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care.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37218" y="2317292"/>
            <a:ext cx="2710180" cy="17792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workaround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212A2F"/>
                </a:solidFill>
                <a:latin typeface="Arial"/>
                <a:cs typeface="Arial"/>
              </a:rPr>
              <a:t>Or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ganizations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should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provide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some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level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transparency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around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collection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management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help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users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understand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what</a:t>
            </a:r>
            <a:r>
              <a:rPr dirty="0" sz="15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1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will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generate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outputs.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44062" y="4539234"/>
            <a:ext cx="5567045" cy="1248410"/>
            <a:chOff x="544062" y="4539234"/>
            <a:chExt cx="5567045" cy="1248410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062" y="4543003"/>
              <a:ext cx="5566421" cy="124442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647" y="4663440"/>
              <a:ext cx="5225034" cy="104622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29411" y="4558881"/>
              <a:ext cx="5468620" cy="1160780"/>
            </a:xfrm>
            <a:custGeom>
              <a:avLst/>
              <a:gdLst/>
              <a:ahLst/>
              <a:cxnLst/>
              <a:rect l="l" t="t" r="r" b="b"/>
              <a:pathLst>
                <a:path w="5468620" h="1160779">
                  <a:moveTo>
                    <a:pt x="5468112" y="0"/>
                  </a:moveTo>
                  <a:lnTo>
                    <a:pt x="0" y="0"/>
                  </a:lnTo>
                  <a:lnTo>
                    <a:pt x="0" y="1160551"/>
                  </a:lnTo>
                  <a:lnTo>
                    <a:pt x="5468112" y="1160551"/>
                  </a:lnTo>
                  <a:lnTo>
                    <a:pt x="5468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32599" y="4558284"/>
              <a:ext cx="1905" cy="1164590"/>
            </a:xfrm>
            <a:custGeom>
              <a:avLst/>
              <a:gdLst/>
              <a:ahLst/>
              <a:cxnLst/>
              <a:rect l="l" t="t" r="r" b="b"/>
              <a:pathLst>
                <a:path w="1904" h="1164589">
                  <a:moveTo>
                    <a:pt x="0" y="0"/>
                  </a:moveTo>
                  <a:lnTo>
                    <a:pt x="18" y="51341"/>
                  </a:lnTo>
                  <a:lnTo>
                    <a:pt x="48" y="102565"/>
                  </a:lnTo>
                  <a:lnTo>
                    <a:pt x="89" y="153681"/>
                  </a:lnTo>
                  <a:lnTo>
                    <a:pt x="140" y="204694"/>
                  </a:lnTo>
                  <a:lnTo>
                    <a:pt x="199" y="255613"/>
                  </a:lnTo>
                  <a:lnTo>
                    <a:pt x="266" y="306445"/>
                  </a:lnTo>
                  <a:lnTo>
                    <a:pt x="339" y="357196"/>
                  </a:lnTo>
                  <a:lnTo>
                    <a:pt x="418" y="407876"/>
                  </a:lnTo>
                  <a:lnTo>
                    <a:pt x="501" y="458490"/>
                  </a:lnTo>
                  <a:lnTo>
                    <a:pt x="586" y="509045"/>
                  </a:lnTo>
                  <a:lnTo>
                    <a:pt x="673" y="559551"/>
                  </a:lnTo>
                  <a:lnTo>
                    <a:pt x="761" y="610013"/>
                  </a:lnTo>
                  <a:lnTo>
                    <a:pt x="848" y="660439"/>
                  </a:lnTo>
                  <a:lnTo>
                    <a:pt x="934" y="710837"/>
                  </a:lnTo>
                  <a:lnTo>
                    <a:pt x="1016" y="761213"/>
                  </a:lnTo>
                  <a:lnTo>
                    <a:pt x="1095" y="811575"/>
                  </a:lnTo>
                  <a:lnTo>
                    <a:pt x="1168" y="861931"/>
                  </a:lnTo>
                  <a:lnTo>
                    <a:pt x="1235" y="912287"/>
                  </a:lnTo>
                  <a:lnTo>
                    <a:pt x="1294" y="962651"/>
                  </a:lnTo>
                  <a:lnTo>
                    <a:pt x="1345" y="1013031"/>
                  </a:lnTo>
                  <a:lnTo>
                    <a:pt x="1386" y="1063433"/>
                  </a:lnTo>
                  <a:lnTo>
                    <a:pt x="1417" y="1113866"/>
                  </a:lnTo>
                  <a:lnTo>
                    <a:pt x="1435" y="1164336"/>
                  </a:lnTo>
                </a:path>
              </a:pathLst>
            </a:custGeom>
            <a:ln w="38099">
              <a:solidFill>
                <a:srgbClr val="CE0D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53084" y="4661880"/>
            <a:ext cx="5444490" cy="8636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69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“Black-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box”</a:t>
            </a:r>
            <a:r>
              <a:rPr dirty="0" sz="15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problem</a:t>
            </a:r>
            <a:endParaRPr sz="150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Refers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inability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users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see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why</a:t>
            </a:r>
            <a:r>
              <a:rPr dirty="0" sz="15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these</a:t>
            </a:r>
            <a:endParaRPr sz="150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deep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learning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algorithms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produce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their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output.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12648" y="1740407"/>
            <a:ext cx="4737100" cy="4273550"/>
            <a:chOff x="612648" y="1740407"/>
            <a:chExt cx="4737100" cy="4273550"/>
          </a:xfrm>
        </p:grpSpPr>
        <p:sp>
          <p:nvSpPr>
            <p:cNvPr id="3" name="object 3" descr=""/>
            <p:cNvSpPr/>
            <p:nvPr/>
          </p:nvSpPr>
          <p:spPr>
            <a:xfrm>
              <a:off x="612648" y="2706623"/>
              <a:ext cx="4737100" cy="3307079"/>
            </a:xfrm>
            <a:custGeom>
              <a:avLst/>
              <a:gdLst/>
              <a:ahLst/>
              <a:cxnLst/>
              <a:rect l="l" t="t" r="r" b="b"/>
              <a:pathLst>
                <a:path w="4737100" h="3307079">
                  <a:moveTo>
                    <a:pt x="0" y="3307079"/>
                  </a:moveTo>
                  <a:lnTo>
                    <a:pt x="4736592" y="3307079"/>
                  </a:lnTo>
                  <a:lnTo>
                    <a:pt x="4736592" y="0"/>
                  </a:lnTo>
                  <a:lnTo>
                    <a:pt x="0" y="0"/>
                  </a:lnTo>
                  <a:lnTo>
                    <a:pt x="0" y="3307079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12648" y="1740407"/>
              <a:ext cx="4737100" cy="1198245"/>
            </a:xfrm>
            <a:custGeom>
              <a:avLst/>
              <a:gdLst/>
              <a:ahLst/>
              <a:cxnLst/>
              <a:rect l="l" t="t" r="r" b="b"/>
              <a:pathLst>
                <a:path w="4737100" h="1198245">
                  <a:moveTo>
                    <a:pt x="4736592" y="0"/>
                  </a:moveTo>
                  <a:lnTo>
                    <a:pt x="0" y="0"/>
                  </a:lnTo>
                  <a:lnTo>
                    <a:pt x="0" y="966216"/>
                  </a:lnTo>
                  <a:lnTo>
                    <a:pt x="70294" y="966216"/>
                  </a:lnTo>
                  <a:lnTo>
                    <a:pt x="316992" y="1197864"/>
                  </a:lnTo>
                  <a:lnTo>
                    <a:pt x="563676" y="966216"/>
                  </a:lnTo>
                  <a:lnTo>
                    <a:pt x="4736592" y="966216"/>
                  </a:lnTo>
                  <a:lnTo>
                    <a:pt x="4736592" y="0"/>
                  </a:lnTo>
                  <a:close/>
                </a:path>
              </a:pathLst>
            </a:custGeom>
            <a:solidFill>
              <a:srgbClr val="313D4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889759"/>
              <a:ext cx="457200" cy="4572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600252" y="6048247"/>
            <a:ext cx="12655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1.</a:t>
            </a:r>
            <a:r>
              <a:rPr dirty="0" sz="700" spc="114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Robotic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process</a:t>
            </a:r>
            <a:r>
              <a:rPr dirty="0" sz="700" spc="-3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automation.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dirty="0" spc="-90"/>
              <a:t> </a:t>
            </a:r>
            <a:r>
              <a:rPr dirty="0"/>
              <a:t>is</a:t>
            </a:r>
            <a:r>
              <a:rPr dirty="0" spc="-240"/>
              <a:t> </a:t>
            </a:r>
            <a:r>
              <a:rPr dirty="0"/>
              <a:t>AI, </a:t>
            </a:r>
            <a:r>
              <a:rPr dirty="0" spc="-10" i="1">
                <a:latin typeface="Times New Roman"/>
                <a:cs typeface="Times New Roman"/>
              </a:rPr>
              <a:t>really</a:t>
            </a:r>
            <a:r>
              <a:rPr dirty="0" spc="-10"/>
              <a:t>?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7177278" y="2576830"/>
            <a:ext cx="86423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-20" b="1">
                <a:solidFill>
                  <a:srgbClr val="313D47"/>
                </a:solidFill>
                <a:latin typeface="Arial"/>
                <a:cs typeface="Arial"/>
              </a:rPr>
              <a:t>Predictive </a:t>
            </a:r>
            <a:r>
              <a:rPr dirty="0" sz="1400" spc="-25" b="1">
                <a:solidFill>
                  <a:srgbClr val="313D47"/>
                </a:solidFill>
                <a:latin typeface="Arial"/>
                <a:cs typeface="Arial"/>
              </a:rPr>
              <a:t>AI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33943" y="2576830"/>
            <a:ext cx="931544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-20" b="1">
                <a:solidFill>
                  <a:srgbClr val="313D47"/>
                </a:solidFill>
                <a:latin typeface="Arial"/>
                <a:cs typeface="Arial"/>
              </a:rPr>
              <a:t>Generative </a:t>
            </a:r>
            <a:r>
              <a:rPr dirty="0" sz="1400" spc="-25" b="1">
                <a:solidFill>
                  <a:srgbClr val="313D47"/>
                </a:solidFill>
                <a:latin typeface="Arial"/>
                <a:cs typeface="Arial"/>
              </a:rPr>
              <a:t>AI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223754" y="2361437"/>
            <a:ext cx="989965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Artificial general intelligence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11114" y="1735962"/>
            <a:ext cx="46494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Advances</a:t>
            </a:r>
            <a:r>
              <a:rPr dirty="0" sz="1600" spc="1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6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technology</a:t>
            </a:r>
            <a:r>
              <a:rPr dirty="0" sz="1600" spc="-7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pushing</a:t>
            </a:r>
            <a:r>
              <a:rPr dirty="0" sz="16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limits</a:t>
            </a:r>
            <a:r>
              <a:rPr dirty="0" sz="16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9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313D47"/>
                </a:solidFill>
                <a:latin typeface="Arial"/>
                <a:cs typeface="Arial"/>
              </a:rPr>
              <a:t>AI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177278" y="4142689"/>
            <a:ext cx="89852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Infers information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make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decisions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433943" y="4142689"/>
            <a:ext cx="134620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74015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Creates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new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content through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pattern-matching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223754" y="4142689"/>
            <a:ext cx="92392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Sentient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AI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mimics human intelligence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85714" y="2361437"/>
            <a:ext cx="909955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0"/>
              </a:spcBef>
            </a:pPr>
            <a:r>
              <a:rPr dirty="0" sz="1400" spc="-25" b="1">
                <a:solidFill>
                  <a:srgbClr val="313D47"/>
                </a:solidFill>
                <a:latin typeface="Arial"/>
                <a:cs typeface="Arial"/>
              </a:rPr>
              <a:t>Advanced 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statistics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313D47"/>
                </a:solidFill>
                <a:latin typeface="Arial"/>
                <a:cs typeface="Arial"/>
              </a:rPr>
              <a:t>RPA</a:t>
            </a:r>
            <a:r>
              <a:rPr dirty="0" baseline="27777" sz="1350" spc="-30" b="1">
                <a:solidFill>
                  <a:srgbClr val="313D47"/>
                </a:solidFill>
                <a:latin typeface="Arial"/>
                <a:cs typeface="Arial"/>
              </a:rPr>
              <a:t>1</a:t>
            </a:r>
            <a:endParaRPr baseline="27777" sz="13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611114" y="4142689"/>
            <a:ext cx="124587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Automates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processes</a:t>
            </a:r>
            <a:r>
              <a:rPr dirty="0" sz="14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analytics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based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preset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rules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4404" y="3108960"/>
            <a:ext cx="539419" cy="54863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8968867" y="5256021"/>
            <a:ext cx="240601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Increasing</a:t>
            </a:r>
            <a:r>
              <a:rPr dirty="0" sz="1400" spc="-3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400" spc="-5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400" spc="-5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generative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400" spc="-6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400" spc="-4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images,</a:t>
            </a:r>
            <a:r>
              <a:rPr dirty="0" sz="1400" spc="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videos,</a:t>
            </a:r>
            <a:r>
              <a:rPr dirty="0" sz="1400" spc="-2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4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 i="1">
                <a:solidFill>
                  <a:srgbClr val="313D47"/>
                </a:solidFill>
                <a:latin typeface="Arial"/>
                <a:cs typeface="Arial"/>
              </a:rPr>
              <a:t>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12648" y="2706623"/>
            <a:ext cx="4737100" cy="3307079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endParaRPr sz="1600">
              <a:latin typeface="Times New Roman"/>
              <a:cs typeface="Times New Roman"/>
            </a:endParaRPr>
          </a:p>
          <a:p>
            <a:pPr marL="692785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REALITY:</a:t>
            </a:r>
            <a:r>
              <a:rPr dirty="0" sz="1600" spc="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6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range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specialized</a:t>
            </a:r>
            <a:r>
              <a:rPr dirty="0" sz="16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tools</a:t>
            </a:r>
            <a:endParaRPr sz="1600">
              <a:latin typeface="Arial"/>
              <a:cs typeface="Arial"/>
            </a:endParaRPr>
          </a:p>
          <a:p>
            <a:pPr marL="857885" marR="277495" indent="-169545">
              <a:lnSpc>
                <a:spcPct val="100000"/>
              </a:lnSpc>
              <a:spcBef>
                <a:spcPts val="254"/>
              </a:spcBef>
              <a:buClr>
                <a:srgbClr val="CE0D2C"/>
              </a:buClr>
              <a:buChar char="•"/>
              <a:tabLst>
                <a:tab pos="859155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Performs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specific</a:t>
            </a:r>
            <a:r>
              <a:rPr dirty="0" sz="14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tasks</a:t>
            </a:r>
            <a:r>
              <a:rPr dirty="0" sz="14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normally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require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human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intelligence</a:t>
            </a:r>
            <a:r>
              <a:rPr dirty="0" sz="14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by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using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algorithms,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pattern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matching,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other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marL="857885" marR="652780" indent="-169545">
              <a:lnSpc>
                <a:spcPct val="100000"/>
              </a:lnSpc>
              <a:spcBef>
                <a:spcPts val="605"/>
              </a:spcBef>
              <a:buClr>
                <a:srgbClr val="CE0D2C"/>
              </a:buClr>
              <a:buChar char="•"/>
              <a:tabLst>
                <a:tab pos="859155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Must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be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trained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,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can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only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learn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from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it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has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access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857885" marR="482600" indent="-16954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Font typeface="Arial"/>
              <a:buChar char="•"/>
              <a:tabLst>
                <a:tab pos="859155" algn="l"/>
              </a:tabLst>
            </a:pP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Continuously</a:t>
            </a:r>
            <a:r>
              <a:rPr dirty="0" sz="14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improves</a:t>
            </a:r>
            <a:r>
              <a:rPr dirty="0" sz="14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accuracy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of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predictions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pattern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matching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more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interactions</a:t>
            </a:r>
            <a:endParaRPr sz="1400">
              <a:latin typeface="Arial"/>
              <a:cs typeface="Arial"/>
            </a:endParaRPr>
          </a:p>
          <a:p>
            <a:pPr marL="857885" marR="429895" indent="-169545">
              <a:lnSpc>
                <a:spcPct val="100000"/>
              </a:lnSpc>
              <a:spcBef>
                <a:spcPts val="605"/>
              </a:spcBef>
              <a:buClr>
                <a:srgbClr val="CE0D2C"/>
              </a:buClr>
              <a:buChar char="•"/>
              <a:tabLst>
                <a:tab pos="859155" algn="l"/>
              </a:tabLst>
            </a:pP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Each</a:t>
            </a:r>
            <a:r>
              <a:rPr dirty="0" sz="14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model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has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limited</a:t>
            </a:r>
            <a:r>
              <a:rPr dirty="0" sz="14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utility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outside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of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task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which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it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was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designed,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though 	generative</a:t>
            </a:r>
            <a:r>
              <a:rPr dirty="0" sz="14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will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enable</a:t>
            </a:r>
            <a:r>
              <a:rPr dirty="0" sz="14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easier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translation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12648" y="1740407"/>
            <a:ext cx="4737100" cy="966469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692785">
              <a:lnSpc>
                <a:spcPct val="100000"/>
              </a:lnSpc>
              <a:spcBef>
                <a:spcPts val="994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MYTH: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magic</a:t>
            </a:r>
            <a:endParaRPr sz="1600">
              <a:latin typeface="Arial"/>
              <a:cs typeface="Arial"/>
            </a:endParaRPr>
          </a:p>
          <a:p>
            <a:pPr marL="692785" marR="311785">
              <a:lnSpc>
                <a:spcPct val="100000"/>
              </a:lnSpc>
              <a:spcBef>
                <a:spcPts val="710"/>
              </a:spcBef>
            </a:pP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“AI</a:t>
            </a:r>
            <a:r>
              <a:rPr dirty="0" sz="1400" spc="-5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-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 i="1">
                <a:solidFill>
                  <a:srgbClr val="FFFFFF"/>
                </a:solidFill>
                <a:latin typeface="Arial"/>
                <a:cs typeface="Arial"/>
              </a:rPr>
              <a:t>sentient</a:t>
            </a:r>
            <a:r>
              <a:rPr dirty="0" sz="1400" spc="-1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5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400" spc="-7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 i="1">
                <a:solidFill>
                  <a:srgbClr val="FFFFFF"/>
                </a:solidFill>
                <a:latin typeface="Arial"/>
                <a:cs typeface="Arial"/>
              </a:rPr>
              <a:t>autonomously</a:t>
            </a:r>
            <a:r>
              <a:rPr dirty="0" sz="1400" spc="1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 i="1">
                <a:solidFill>
                  <a:srgbClr val="FFFFFF"/>
                </a:solidFill>
                <a:latin typeface="Arial"/>
                <a:cs typeface="Arial"/>
              </a:rPr>
              <a:t>wide</a:t>
            </a:r>
            <a:r>
              <a:rPr dirty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 i="1">
                <a:solidFill>
                  <a:srgbClr val="FFFFFF"/>
                </a:solidFill>
                <a:latin typeface="Arial"/>
                <a:cs typeface="Arial"/>
              </a:rPr>
              <a:t>variety</a:t>
            </a:r>
            <a:r>
              <a:rPr dirty="0" sz="1400" spc="-3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tasks</a:t>
            </a:r>
            <a:r>
              <a:rPr dirty="0" sz="1400" spc="-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4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limited</a:t>
            </a:r>
            <a:r>
              <a:rPr dirty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guidance.”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46007" y="3113420"/>
            <a:ext cx="618744" cy="54417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1794" y="3127401"/>
            <a:ext cx="544029" cy="52558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3559" y="3108960"/>
            <a:ext cx="426720" cy="54863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800" y="3023616"/>
            <a:ext cx="457200" cy="368808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5623559" y="3715511"/>
            <a:ext cx="5962015" cy="365760"/>
            <a:chOff x="5623559" y="3715511"/>
            <a:chExt cx="5962015" cy="365760"/>
          </a:xfrm>
        </p:grpSpPr>
        <p:sp>
          <p:nvSpPr>
            <p:cNvPr id="26" name="object 26" descr=""/>
            <p:cNvSpPr/>
            <p:nvPr/>
          </p:nvSpPr>
          <p:spPr>
            <a:xfrm>
              <a:off x="5623559" y="3800855"/>
              <a:ext cx="5962015" cy="271780"/>
            </a:xfrm>
            <a:custGeom>
              <a:avLst/>
              <a:gdLst/>
              <a:ahLst/>
              <a:cxnLst/>
              <a:rect l="l" t="t" r="r" b="b"/>
              <a:pathLst>
                <a:path w="5962015" h="271779">
                  <a:moveTo>
                    <a:pt x="5811393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5811393" y="271272"/>
                  </a:lnTo>
                  <a:lnTo>
                    <a:pt x="5961888" y="135636"/>
                  </a:lnTo>
                  <a:lnTo>
                    <a:pt x="5811393" y="0"/>
                  </a:lnTo>
                  <a:close/>
                </a:path>
              </a:pathLst>
            </a:custGeom>
            <a:solidFill>
              <a:srgbClr val="D5D9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623559" y="3800855"/>
              <a:ext cx="4319270" cy="271780"/>
            </a:xfrm>
            <a:custGeom>
              <a:avLst/>
              <a:gdLst/>
              <a:ahLst/>
              <a:cxnLst/>
              <a:rect l="l" t="t" r="r" b="b"/>
              <a:pathLst>
                <a:path w="4319270" h="271779">
                  <a:moveTo>
                    <a:pt x="0" y="0"/>
                  </a:moveTo>
                  <a:lnTo>
                    <a:pt x="4319016" y="0"/>
                  </a:lnTo>
                  <a:lnTo>
                    <a:pt x="4319016" y="271272"/>
                  </a:lnTo>
                  <a:lnTo>
                    <a:pt x="0" y="2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F0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623559" y="3800855"/>
              <a:ext cx="2822575" cy="271780"/>
            </a:xfrm>
            <a:custGeom>
              <a:avLst/>
              <a:gdLst/>
              <a:ahLst/>
              <a:cxnLst/>
              <a:rect l="l" t="t" r="r" b="b"/>
              <a:pathLst>
                <a:path w="2822575" h="271779">
                  <a:moveTo>
                    <a:pt x="2671953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2671953" y="271272"/>
                  </a:lnTo>
                  <a:lnTo>
                    <a:pt x="2822447" y="135636"/>
                  </a:lnTo>
                  <a:lnTo>
                    <a:pt x="2671953" y="0"/>
                  </a:lnTo>
                  <a:close/>
                </a:path>
              </a:pathLst>
            </a:custGeom>
            <a:solidFill>
              <a:srgbClr val="63B9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623559" y="3800855"/>
              <a:ext cx="1564005" cy="271780"/>
            </a:xfrm>
            <a:custGeom>
              <a:avLst/>
              <a:gdLst/>
              <a:ahLst/>
              <a:cxnLst/>
              <a:rect l="l" t="t" r="r" b="b"/>
              <a:pathLst>
                <a:path w="1564004" h="271779">
                  <a:moveTo>
                    <a:pt x="1413129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1413129" y="271272"/>
                  </a:lnTo>
                  <a:lnTo>
                    <a:pt x="1563623" y="135636"/>
                  </a:lnTo>
                  <a:lnTo>
                    <a:pt x="1413129" y="0"/>
                  </a:lnTo>
                  <a:close/>
                </a:path>
              </a:pathLst>
            </a:custGeom>
            <a:solidFill>
              <a:srgbClr val="0070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528048" y="3715511"/>
              <a:ext cx="551815" cy="365760"/>
            </a:xfrm>
            <a:custGeom>
              <a:avLst/>
              <a:gdLst/>
              <a:ahLst/>
              <a:cxnLst/>
              <a:rect l="l" t="t" r="r" b="b"/>
              <a:pathLst>
                <a:path w="551815" h="365760">
                  <a:moveTo>
                    <a:pt x="274320" y="0"/>
                  </a:moveTo>
                  <a:lnTo>
                    <a:pt x="133223" y="0"/>
                  </a:lnTo>
                  <a:lnTo>
                    <a:pt x="6985" y="139827"/>
                  </a:lnTo>
                  <a:lnTo>
                    <a:pt x="134747" y="244856"/>
                  </a:lnTo>
                  <a:lnTo>
                    <a:pt x="0" y="365760"/>
                  </a:lnTo>
                  <a:lnTo>
                    <a:pt x="132842" y="365760"/>
                  </a:lnTo>
                  <a:lnTo>
                    <a:pt x="273431" y="244856"/>
                  </a:lnTo>
                  <a:lnTo>
                    <a:pt x="145288" y="139827"/>
                  </a:lnTo>
                  <a:lnTo>
                    <a:pt x="274320" y="0"/>
                  </a:lnTo>
                  <a:close/>
                </a:path>
                <a:path w="551815" h="365760">
                  <a:moveTo>
                    <a:pt x="551688" y="0"/>
                  </a:moveTo>
                  <a:lnTo>
                    <a:pt x="408940" y="0"/>
                  </a:lnTo>
                  <a:lnTo>
                    <a:pt x="281305" y="139827"/>
                  </a:lnTo>
                  <a:lnTo>
                    <a:pt x="410591" y="244856"/>
                  </a:lnTo>
                  <a:lnTo>
                    <a:pt x="274320" y="365760"/>
                  </a:lnTo>
                  <a:lnTo>
                    <a:pt x="408559" y="365760"/>
                  </a:lnTo>
                  <a:lnTo>
                    <a:pt x="550799" y="244856"/>
                  </a:lnTo>
                  <a:lnTo>
                    <a:pt x="421259" y="139827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8446007" y="5108066"/>
            <a:ext cx="1359535" cy="477520"/>
            <a:chOff x="8446007" y="5108066"/>
            <a:chExt cx="1359535" cy="477520"/>
          </a:xfrm>
        </p:grpSpPr>
        <p:sp>
          <p:nvSpPr>
            <p:cNvPr id="32" name="object 32" descr=""/>
            <p:cNvSpPr/>
            <p:nvPr/>
          </p:nvSpPr>
          <p:spPr>
            <a:xfrm>
              <a:off x="8558402" y="5117591"/>
              <a:ext cx="285750" cy="467995"/>
            </a:xfrm>
            <a:custGeom>
              <a:avLst/>
              <a:gdLst/>
              <a:ahLst/>
              <a:cxnLst/>
              <a:rect l="l" t="t" r="r" b="b"/>
              <a:pathLst>
                <a:path w="285750" h="467995">
                  <a:moveTo>
                    <a:pt x="247269" y="391667"/>
                  </a:moveTo>
                  <a:lnTo>
                    <a:pt x="232421" y="394656"/>
                  </a:lnTo>
                  <a:lnTo>
                    <a:pt x="220313" y="402812"/>
                  </a:lnTo>
                  <a:lnTo>
                    <a:pt x="212157" y="414920"/>
                  </a:lnTo>
                  <a:lnTo>
                    <a:pt x="209169" y="429767"/>
                  </a:lnTo>
                  <a:lnTo>
                    <a:pt x="212157" y="444615"/>
                  </a:lnTo>
                  <a:lnTo>
                    <a:pt x="220313" y="456723"/>
                  </a:lnTo>
                  <a:lnTo>
                    <a:pt x="232421" y="464879"/>
                  </a:lnTo>
                  <a:lnTo>
                    <a:pt x="247269" y="467867"/>
                  </a:lnTo>
                  <a:lnTo>
                    <a:pt x="262116" y="464879"/>
                  </a:lnTo>
                  <a:lnTo>
                    <a:pt x="274224" y="456723"/>
                  </a:lnTo>
                  <a:lnTo>
                    <a:pt x="282380" y="444615"/>
                  </a:lnTo>
                  <a:lnTo>
                    <a:pt x="283451" y="439292"/>
                  </a:lnTo>
                  <a:lnTo>
                    <a:pt x="247269" y="439292"/>
                  </a:lnTo>
                  <a:lnTo>
                    <a:pt x="247269" y="420242"/>
                  </a:lnTo>
                  <a:lnTo>
                    <a:pt x="283451" y="420242"/>
                  </a:lnTo>
                  <a:lnTo>
                    <a:pt x="282380" y="414920"/>
                  </a:lnTo>
                  <a:lnTo>
                    <a:pt x="274224" y="402812"/>
                  </a:lnTo>
                  <a:lnTo>
                    <a:pt x="262116" y="394656"/>
                  </a:lnTo>
                  <a:lnTo>
                    <a:pt x="247269" y="391667"/>
                  </a:lnTo>
                  <a:close/>
                </a:path>
                <a:path w="285750" h="467995">
                  <a:moveTo>
                    <a:pt x="19050" y="0"/>
                  </a:moveTo>
                  <a:lnTo>
                    <a:pt x="0" y="0"/>
                  </a:lnTo>
                  <a:lnTo>
                    <a:pt x="0" y="439292"/>
                  </a:lnTo>
                  <a:lnTo>
                    <a:pt x="211086" y="439292"/>
                  </a:lnTo>
                  <a:lnTo>
                    <a:pt x="209169" y="429767"/>
                  </a:lnTo>
                  <a:lnTo>
                    <a:pt x="19050" y="429767"/>
                  </a:lnTo>
                  <a:lnTo>
                    <a:pt x="9525" y="420242"/>
                  </a:lnTo>
                  <a:lnTo>
                    <a:pt x="19050" y="420242"/>
                  </a:lnTo>
                  <a:lnTo>
                    <a:pt x="19050" y="0"/>
                  </a:lnTo>
                  <a:close/>
                </a:path>
                <a:path w="285750" h="467995">
                  <a:moveTo>
                    <a:pt x="283451" y="420242"/>
                  </a:moveTo>
                  <a:lnTo>
                    <a:pt x="247269" y="420242"/>
                  </a:lnTo>
                  <a:lnTo>
                    <a:pt x="247269" y="439292"/>
                  </a:lnTo>
                  <a:lnTo>
                    <a:pt x="283451" y="439292"/>
                  </a:lnTo>
                  <a:lnTo>
                    <a:pt x="285369" y="429767"/>
                  </a:lnTo>
                  <a:lnTo>
                    <a:pt x="283451" y="420242"/>
                  </a:lnTo>
                  <a:close/>
                </a:path>
                <a:path w="285750" h="467995">
                  <a:moveTo>
                    <a:pt x="19050" y="420242"/>
                  </a:moveTo>
                  <a:lnTo>
                    <a:pt x="9525" y="420242"/>
                  </a:lnTo>
                  <a:lnTo>
                    <a:pt x="19050" y="429767"/>
                  </a:lnTo>
                  <a:lnTo>
                    <a:pt x="19050" y="420242"/>
                  </a:lnTo>
                  <a:close/>
                </a:path>
                <a:path w="285750" h="467995">
                  <a:moveTo>
                    <a:pt x="211086" y="420242"/>
                  </a:moveTo>
                  <a:lnTo>
                    <a:pt x="19050" y="420242"/>
                  </a:lnTo>
                  <a:lnTo>
                    <a:pt x="19050" y="429767"/>
                  </a:lnTo>
                  <a:lnTo>
                    <a:pt x="209169" y="429767"/>
                  </a:lnTo>
                  <a:lnTo>
                    <a:pt x="211086" y="420242"/>
                  </a:lnTo>
                  <a:close/>
                </a:path>
              </a:pathLst>
            </a:custGeom>
            <a:solidFill>
              <a:srgbClr val="CE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446007" y="5117591"/>
              <a:ext cx="1359535" cy="0"/>
            </a:xfrm>
            <a:custGeom>
              <a:avLst/>
              <a:gdLst/>
              <a:ahLst/>
              <a:cxnLst/>
              <a:rect l="l" t="t" r="r" b="b"/>
              <a:pathLst>
                <a:path w="1359534" h="0">
                  <a:moveTo>
                    <a:pt x="0" y="0"/>
                  </a:moveTo>
                  <a:lnTo>
                    <a:pt x="1359281" y="0"/>
                  </a:lnTo>
                </a:path>
              </a:pathLst>
            </a:custGeom>
            <a:ln w="19050">
              <a:solidFill>
                <a:srgbClr val="999F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50">
                <a:solidFill>
                  <a:srgbClr val="44535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8082" y="2101634"/>
            <a:ext cx="544029" cy="5440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52" y="502996"/>
            <a:ext cx="9553575" cy="1125855"/>
          </a:xfrm>
          <a:prstGeom prst="rect"/>
        </p:spPr>
        <p:txBody>
          <a:bodyPr wrap="square" lIns="0" tIns="76835" rIns="0" bIns="0" rtlCol="0" vert="horz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05"/>
              </a:spcBef>
            </a:pPr>
            <a:r>
              <a:rPr dirty="0"/>
              <a:t>Lack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government</a:t>
            </a:r>
            <a:r>
              <a:rPr dirty="0" spc="-45"/>
              <a:t> </a:t>
            </a:r>
            <a:r>
              <a:rPr dirty="0"/>
              <a:t>guidance</a:t>
            </a:r>
            <a:r>
              <a:rPr dirty="0" spc="-60"/>
              <a:t> </a:t>
            </a:r>
            <a:r>
              <a:rPr dirty="0"/>
              <a:t>shifts</a:t>
            </a:r>
            <a:r>
              <a:rPr dirty="0" spc="-90"/>
              <a:t> </a:t>
            </a:r>
            <a:r>
              <a:rPr dirty="0"/>
              <a:t>liability</a:t>
            </a:r>
            <a:r>
              <a:rPr dirty="0" spc="-114"/>
              <a:t> </a:t>
            </a:r>
            <a:r>
              <a:rPr dirty="0" spc="-20"/>
              <a:t>onto </a:t>
            </a:r>
            <a:r>
              <a:rPr dirty="0"/>
              <a:t>healthcare</a:t>
            </a:r>
            <a:r>
              <a:rPr dirty="0" spc="-155"/>
              <a:t> </a:t>
            </a:r>
            <a:r>
              <a:rPr dirty="0" spc="-10"/>
              <a:t>leaders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68300">
              <a:lnSpc>
                <a:spcPct val="100000"/>
              </a:lnSpc>
              <a:spcBef>
                <a:spcPts val="110"/>
              </a:spcBef>
            </a:pPr>
            <a:r>
              <a:rPr dirty="0"/>
              <a:t>It’s</a:t>
            </a:r>
            <a:r>
              <a:rPr dirty="0" spc="-70"/>
              <a:t> </a:t>
            </a:r>
            <a:r>
              <a:rPr dirty="0"/>
              <a:t>easy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put</a:t>
            </a:r>
            <a:r>
              <a:rPr dirty="0" spc="-15"/>
              <a:t> </a:t>
            </a:r>
            <a:r>
              <a:rPr dirty="0"/>
              <a:t>blame</a:t>
            </a:r>
            <a:r>
              <a:rPr dirty="0" spc="-45"/>
              <a:t> </a:t>
            </a:r>
            <a:r>
              <a:rPr dirty="0" spc="-10"/>
              <a:t>elsewhere</a:t>
            </a: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b="0">
                <a:solidFill>
                  <a:srgbClr val="212A2F"/>
                </a:solidFill>
                <a:latin typeface="Arial"/>
                <a:cs typeface="Arial"/>
              </a:rPr>
              <a:t>Blaming</a:t>
            </a:r>
            <a:r>
              <a:rPr dirty="0" spc="-125" b="0">
                <a:solidFill>
                  <a:srgbClr val="212A2F"/>
                </a:solidFill>
                <a:latin typeface="Arial"/>
                <a:cs typeface="Arial"/>
              </a:rPr>
              <a:t> </a:t>
            </a:r>
            <a:r>
              <a:rPr dirty="0" spc="-25" b="0">
                <a:solidFill>
                  <a:srgbClr val="212A2F"/>
                </a:solidFill>
                <a:latin typeface="Arial"/>
                <a:cs typeface="Arial"/>
              </a:rPr>
              <a:t>AI</a:t>
            </a:r>
          </a:p>
          <a:p>
            <a:pPr marL="12700" marR="156210">
              <a:lnSpc>
                <a:spcPct val="100000"/>
              </a:lnSpc>
              <a:spcBef>
                <a:spcPts val="530"/>
              </a:spcBef>
            </a:pP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“I’m</a:t>
            </a:r>
            <a:r>
              <a:rPr dirty="0" spc="-2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not</a:t>
            </a:r>
            <a:r>
              <a:rPr dirty="0" spc="1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responsible</a:t>
            </a:r>
            <a:r>
              <a:rPr dirty="0" spc="-5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for</a:t>
            </a:r>
            <a:r>
              <a:rPr dirty="0" spc="-3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how</a:t>
            </a:r>
            <a:r>
              <a:rPr dirty="0" spc="-1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the</a:t>
            </a:r>
            <a:r>
              <a:rPr dirty="0" spc="-7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AI</a:t>
            </a:r>
            <a:r>
              <a:rPr dirty="0" spc="-2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spc="-20" b="0" i="1">
                <a:solidFill>
                  <a:srgbClr val="999FA2"/>
                </a:solidFill>
                <a:latin typeface="Arial"/>
                <a:cs typeface="Arial"/>
              </a:rPr>
              <a:t>will</a:t>
            </a:r>
            <a:r>
              <a:rPr dirty="0" spc="-2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evolve</a:t>
            </a:r>
            <a:r>
              <a:rPr dirty="0" spc="-4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over</a:t>
            </a:r>
            <a:r>
              <a:rPr dirty="0" spc="1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spc="-10" b="0" i="1">
                <a:solidFill>
                  <a:srgbClr val="999FA2"/>
                </a:solidFill>
                <a:latin typeface="Arial"/>
                <a:cs typeface="Arial"/>
              </a:rPr>
              <a:t>time.”</a:t>
            </a: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b="0">
                <a:solidFill>
                  <a:srgbClr val="212A2F"/>
                </a:solidFill>
                <a:latin typeface="Arial"/>
                <a:cs typeface="Arial"/>
              </a:rPr>
              <a:t>Blaming</a:t>
            </a:r>
            <a:r>
              <a:rPr dirty="0" spc="-35" b="0">
                <a:solidFill>
                  <a:srgbClr val="212A2F"/>
                </a:solidFill>
                <a:latin typeface="Arial"/>
                <a:cs typeface="Arial"/>
              </a:rPr>
              <a:t> </a:t>
            </a:r>
            <a:r>
              <a:rPr dirty="0" spc="-20" b="0">
                <a:solidFill>
                  <a:srgbClr val="212A2F"/>
                </a:solidFill>
                <a:latin typeface="Arial"/>
                <a:cs typeface="Arial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“It</a:t>
            </a:r>
            <a:r>
              <a:rPr dirty="0" spc="-4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isn’t</a:t>
            </a:r>
            <a:r>
              <a:rPr dirty="0" spc="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my</a:t>
            </a:r>
            <a:r>
              <a:rPr dirty="0" spc="1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fault</a:t>
            </a:r>
            <a:r>
              <a:rPr dirty="0" spc="-4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that</a:t>
            </a:r>
            <a:r>
              <a:rPr dirty="0" spc="-4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the</a:t>
            </a:r>
            <a:r>
              <a:rPr dirty="0" spc="-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data</a:t>
            </a:r>
            <a:r>
              <a:rPr dirty="0" spc="-3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is</a:t>
            </a:r>
            <a:r>
              <a:rPr dirty="0" spc="-1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spc="-20" b="0" i="1">
                <a:solidFill>
                  <a:srgbClr val="999FA2"/>
                </a:solidFill>
                <a:latin typeface="Arial"/>
                <a:cs typeface="Arial"/>
              </a:rPr>
              <a:t>bad.”</a:t>
            </a: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b="0">
                <a:solidFill>
                  <a:srgbClr val="212A2F"/>
                </a:solidFill>
                <a:latin typeface="Arial"/>
                <a:cs typeface="Arial"/>
              </a:rPr>
              <a:t>Blaming</a:t>
            </a:r>
            <a:r>
              <a:rPr dirty="0" spc="-25" b="0">
                <a:solidFill>
                  <a:srgbClr val="212A2F"/>
                </a:solidFill>
                <a:latin typeface="Arial"/>
                <a:cs typeface="Arial"/>
              </a:rPr>
              <a:t> </a:t>
            </a:r>
            <a:r>
              <a:rPr dirty="0" spc="-20" b="0">
                <a:solidFill>
                  <a:srgbClr val="212A2F"/>
                </a:solidFill>
                <a:latin typeface="Arial"/>
                <a:cs typeface="Arial"/>
              </a:rPr>
              <a:t>users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“If</a:t>
            </a:r>
            <a:r>
              <a:rPr dirty="0" spc="-4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the user</a:t>
            </a:r>
            <a:r>
              <a:rPr dirty="0" spc="-3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inappropriately</a:t>
            </a:r>
            <a:r>
              <a:rPr dirty="0" spc="-6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used</a:t>
            </a:r>
            <a:r>
              <a:rPr dirty="0" spc="-2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the</a:t>
            </a:r>
            <a:r>
              <a:rPr dirty="0" spc="-7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spc="-25" b="0" i="1">
                <a:solidFill>
                  <a:srgbClr val="999FA2"/>
                </a:solidFill>
                <a:latin typeface="Arial"/>
                <a:cs typeface="Arial"/>
              </a:rPr>
              <a:t>AI</a:t>
            </a:r>
          </a:p>
          <a:p>
            <a:pPr marL="12700">
              <a:lnSpc>
                <a:spcPct val="100000"/>
              </a:lnSpc>
            </a:pP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solution,</a:t>
            </a:r>
            <a:r>
              <a:rPr dirty="0" spc="-5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why</a:t>
            </a:r>
            <a:r>
              <a:rPr dirty="0" spc="-2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should</a:t>
            </a:r>
            <a:r>
              <a:rPr dirty="0" spc="-3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I be</a:t>
            </a:r>
            <a:r>
              <a:rPr dirty="0" spc="-10" b="0" i="1">
                <a:solidFill>
                  <a:srgbClr val="999FA2"/>
                </a:solidFill>
                <a:latin typeface="Arial"/>
                <a:cs typeface="Arial"/>
              </a:rPr>
              <a:t> accountable?”</a:t>
            </a: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b="0">
                <a:solidFill>
                  <a:srgbClr val="212A2F"/>
                </a:solidFill>
                <a:latin typeface="Arial"/>
                <a:cs typeface="Arial"/>
              </a:rPr>
              <a:t>Blaming</a:t>
            </a:r>
            <a:r>
              <a:rPr dirty="0" spc="-30" b="0">
                <a:solidFill>
                  <a:srgbClr val="212A2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212A2F"/>
                </a:solidFill>
                <a:latin typeface="Arial"/>
                <a:cs typeface="Arial"/>
              </a:rPr>
              <a:t>supply</a:t>
            </a:r>
            <a:r>
              <a:rPr dirty="0" spc="-40" b="0">
                <a:solidFill>
                  <a:srgbClr val="212A2F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212A2F"/>
                </a:solidFill>
                <a:latin typeface="Arial"/>
                <a:cs typeface="Arial"/>
              </a:rPr>
              <a:t>chain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“I</a:t>
            </a:r>
            <a:r>
              <a:rPr dirty="0" spc="-2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didn’t</a:t>
            </a:r>
            <a:r>
              <a:rPr dirty="0" spc="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make</a:t>
            </a:r>
            <a:r>
              <a:rPr dirty="0" spc="-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this</a:t>
            </a:r>
            <a:r>
              <a:rPr dirty="0" spc="-4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solution;</a:t>
            </a:r>
            <a:r>
              <a:rPr dirty="0" spc="-45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999FA2"/>
                </a:solidFill>
                <a:latin typeface="Arial"/>
                <a:cs typeface="Arial"/>
              </a:rPr>
              <a:t>they</a:t>
            </a:r>
            <a:r>
              <a:rPr dirty="0" spc="-40" b="0" i="1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spc="-20" b="0" i="1">
                <a:solidFill>
                  <a:srgbClr val="999FA2"/>
                </a:solidFill>
                <a:latin typeface="Arial"/>
                <a:cs typeface="Arial"/>
              </a:rPr>
              <a:t>did.”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798691" y="2350973"/>
            <a:ext cx="3472179" cy="2923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11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5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navigate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increased</a:t>
            </a:r>
            <a:r>
              <a:rPr dirty="0" sz="1500" spc="-8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liability</a:t>
            </a:r>
            <a:endParaRPr sz="15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430"/>
              </a:spcBef>
              <a:buClr>
                <a:srgbClr val="C00000"/>
              </a:buClr>
              <a:buChar char="•"/>
              <a:tabLst>
                <a:tab pos="299085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Be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look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out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potential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26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U.S.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legal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rulings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regulations</a:t>
            </a:r>
            <a:endParaRPr sz="1500">
              <a:latin typeface="Arial"/>
              <a:cs typeface="Arial"/>
            </a:endParaRPr>
          </a:p>
          <a:p>
            <a:pPr marL="299085" marR="365760" indent="-287020">
              <a:lnSpc>
                <a:spcPct val="115100"/>
              </a:lnSpc>
              <a:spcBef>
                <a:spcPts val="595"/>
              </a:spcBef>
              <a:buClr>
                <a:srgbClr val="C00000"/>
              </a:buClr>
              <a:buChar char="•"/>
              <a:tabLst>
                <a:tab pos="299085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Put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systems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guidelines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in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place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establish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responsibility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accountability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case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of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AI-caused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harm</a:t>
            </a:r>
            <a:endParaRPr sz="1500">
              <a:latin typeface="Arial"/>
              <a:cs typeface="Arial"/>
            </a:endParaRPr>
          </a:p>
          <a:p>
            <a:pPr marL="299085" marR="212090" indent="-287020">
              <a:lnSpc>
                <a:spcPct val="115300"/>
              </a:lnSpc>
              <a:spcBef>
                <a:spcPts val="590"/>
              </a:spcBef>
              <a:buClr>
                <a:srgbClr val="C00000"/>
              </a:buClr>
              <a:buChar char="•"/>
              <a:tabLst>
                <a:tab pos="299085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Create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guidelines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what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AI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technologies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are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acceptable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use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at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your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organization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648" y="2069592"/>
            <a:ext cx="640080" cy="4785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2432" y="1353311"/>
            <a:ext cx="399288" cy="512064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There</a:t>
            </a:r>
            <a:r>
              <a:rPr dirty="0" spc="-60"/>
              <a:t> </a:t>
            </a:r>
            <a:r>
              <a:rPr dirty="0"/>
              <a:t>are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lot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decisions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 spc="-20"/>
              <a:t>make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8096" y="2377185"/>
            <a:ext cx="3039110" cy="2961640"/>
            <a:chOff x="4578096" y="2377185"/>
            <a:chExt cx="3039110" cy="2961640"/>
          </a:xfrm>
        </p:grpSpPr>
        <p:sp>
          <p:nvSpPr>
            <p:cNvPr id="4" name="object 4" descr=""/>
            <p:cNvSpPr/>
            <p:nvPr/>
          </p:nvSpPr>
          <p:spPr>
            <a:xfrm>
              <a:off x="4730496" y="2383535"/>
              <a:ext cx="2740660" cy="2727960"/>
            </a:xfrm>
            <a:custGeom>
              <a:avLst/>
              <a:gdLst/>
              <a:ahLst/>
              <a:cxnLst/>
              <a:rect l="l" t="t" r="r" b="b"/>
              <a:pathLst>
                <a:path w="2740659" h="2727960">
                  <a:moveTo>
                    <a:pt x="0" y="1363980"/>
                  </a:moveTo>
                  <a:lnTo>
                    <a:pt x="828" y="1316091"/>
                  </a:lnTo>
                  <a:lnTo>
                    <a:pt x="3296" y="1268617"/>
                  </a:lnTo>
                  <a:lnTo>
                    <a:pt x="7375" y="1221585"/>
                  </a:lnTo>
                  <a:lnTo>
                    <a:pt x="13039" y="1175021"/>
                  </a:lnTo>
                  <a:lnTo>
                    <a:pt x="20260" y="1128954"/>
                  </a:lnTo>
                  <a:lnTo>
                    <a:pt x="29012" y="1083410"/>
                  </a:lnTo>
                  <a:lnTo>
                    <a:pt x="39266" y="1038415"/>
                  </a:lnTo>
                  <a:lnTo>
                    <a:pt x="50997" y="993998"/>
                  </a:lnTo>
                  <a:lnTo>
                    <a:pt x="64176" y="950184"/>
                  </a:lnTo>
                  <a:lnTo>
                    <a:pt x="78777" y="907002"/>
                  </a:lnTo>
                  <a:lnTo>
                    <a:pt x="94772" y="864477"/>
                  </a:lnTo>
                  <a:lnTo>
                    <a:pt x="112135" y="822638"/>
                  </a:lnTo>
                  <a:lnTo>
                    <a:pt x="130838" y="781511"/>
                  </a:lnTo>
                  <a:lnTo>
                    <a:pt x="150853" y="741123"/>
                  </a:lnTo>
                  <a:lnTo>
                    <a:pt x="172155" y="701502"/>
                  </a:lnTo>
                  <a:lnTo>
                    <a:pt x="194715" y="662674"/>
                  </a:lnTo>
                  <a:lnTo>
                    <a:pt x="218506" y="624666"/>
                  </a:lnTo>
                  <a:lnTo>
                    <a:pt x="243501" y="587505"/>
                  </a:lnTo>
                  <a:lnTo>
                    <a:pt x="269674" y="551219"/>
                  </a:lnTo>
                  <a:lnTo>
                    <a:pt x="296996" y="515835"/>
                  </a:lnTo>
                  <a:lnTo>
                    <a:pt x="325441" y="481379"/>
                  </a:lnTo>
                  <a:lnTo>
                    <a:pt x="354982" y="447878"/>
                  </a:lnTo>
                  <a:lnTo>
                    <a:pt x="385591" y="415360"/>
                  </a:lnTo>
                  <a:lnTo>
                    <a:pt x="417241" y="383852"/>
                  </a:lnTo>
                  <a:lnTo>
                    <a:pt x="449906" y="353380"/>
                  </a:lnTo>
                  <a:lnTo>
                    <a:pt x="483557" y="323972"/>
                  </a:lnTo>
                  <a:lnTo>
                    <a:pt x="518168" y="295655"/>
                  </a:lnTo>
                  <a:lnTo>
                    <a:pt x="553711" y="268455"/>
                  </a:lnTo>
                  <a:lnTo>
                    <a:pt x="590160" y="242400"/>
                  </a:lnTo>
                  <a:lnTo>
                    <a:pt x="627486" y="217517"/>
                  </a:lnTo>
                  <a:lnTo>
                    <a:pt x="665664" y="193833"/>
                  </a:lnTo>
                  <a:lnTo>
                    <a:pt x="704666" y="171375"/>
                  </a:lnTo>
                  <a:lnTo>
                    <a:pt x="744464" y="150170"/>
                  </a:lnTo>
                  <a:lnTo>
                    <a:pt x="785032" y="130245"/>
                  </a:lnTo>
                  <a:lnTo>
                    <a:pt x="826342" y="111627"/>
                  </a:lnTo>
                  <a:lnTo>
                    <a:pt x="868368" y="94343"/>
                  </a:lnTo>
                  <a:lnTo>
                    <a:pt x="911081" y="78420"/>
                  </a:lnTo>
                  <a:lnTo>
                    <a:pt x="954455" y="63885"/>
                  </a:lnTo>
                  <a:lnTo>
                    <a:pt x="998463" y="50765"/>
                  </a:lnTo>
                  <a:lnTo>
                    <a:pt x="1043077" y="39088"/>
                  </a:lnTo>
                  <a:lnTo>
                    <a:pt x="1088271" y="28880"/>
                  </a:lnTo>
                  <a:lnTo>
                    <a:pt x="1134016" y="20168"/>
                  </a:lnTo>
                  <a:lnTo>
                    <a:pt x="1180287" y="12979"/>
                  </a:lnTo>
                  <a:lnTo>
                    <a:pt x="1227055" y="7341"/>
                  </a:lnTo>
                  <a:lnTo>
                    <a:pt x="1274294" y="3281"/>
                  </a:lnTo>
                  <a:lnTo>
                    <a:pt x="1321977" y="824"/>
                  </a:lnTo>
                  <a:lnTo>
                    <a:pt x="1370076" y="0"/>
                  </a:lnTo>
                  <a:lnTo>
                    <a:pt x="1418174" y="824"/>
                  </a:lnTo>
                  <a:lnTo>
                    <a:pt x="1465857" y="3281"/>
                  </a:lnTo>
                  <a:lnTo>
                    <a:pt x="1513096" y="7341"/>
                  </a:lnTo>
                  <a:lnTo>
                    <a:pt x="1559864" y="12979"/>
                  </a:lnTo>
                  <a:lnTo>
                    <a:pt x="1606135" y="20168"/>
                  </a:lnTo>
                  <a:lnTo>
                    <a:pt x="1651880" y="28880"/>
                  </a:lnTo>
                  <a:lnTo>
                    <a:pt x="1697074" y="39088"/>
                  </a:lnTo>
                  <a:lnTo>
                    <a:pt x="1741688" y="50765"/>
                  </a:lnTo>
                  <a:lnTo>
                    <a:pt x="1785696" y="63885"/>
                  </a:lnTo>
                  <a:lnTo>
                    <a:pt x="1829070" y="78420"/>
                  </a:lnTo>
                  <a:lnTo>
                    <a:pt x="1871783" y="94343"/>
                  </a:lnTo>
                  <a:lnTo>
                    <a:pt x="1913809" y="111627"/>
                  </a:lnTo>
                  <a:lnTo>
                    <a:pt x="1955119" y="130245"/>
                  </a:lnTo>
                  <a:lnTo>
                    <a:pt x="1995687" y="150170"/>
                  </a:lnTo>
                  <a:lnTo>
                    <a:pt x="2035485" y="171375"/>
                  </a:lnTo>
                  <a:lnTo>
                    <a:pt x="2074487" y="193833"/>
                  </a:lnTo>
                  <a:lnTo>
                    <a:pt x="2112665" y="217517"/>
                  </a:lnTo>
                  <a:lnTo>
                    <a:pt x="2149991" y="242400"/>
                  </a:lnTo>
                  <a:lnTo>
                    <a:pt x="2186440" y="268455"/>
                  </a:lnTo>
                  <a:lnTo>
                    <a:pt x="2221983" y="295655"/>
                  </a:lnTo>
                  <a:lnTo>
                    <a:pt x="2256594" y="323972"/>
                  </a:lnTo>
                  <a:lnTo>
                    <a:pt x="2290245" y="353380"/>
                  </a:lnTo>
                  <a:lnTo>
                    <a:pt x="2322910" y="383852"/>
                  </a:lnTo>
                  <a:lnTo>
                    <a:pt x="2354560" y="415360"/>
                  </a:lnTo>
                  <a:lnTo>
                    <a:pt x="2385169" y="447878"/>
                  </a:lnTo>
                  <a:lnTo>
                    <a:pt x="2414710" y="481379"/>
                  </a:lnTo>
                  <a:lnTo>
                    <a:pt x="2443155" y="515835"/>
                  </a:lnTo>
                  <a:lnTo>
                    <a:pt x="2470477" y="551219"/>
                  </a:lnTo>
                  <a:lnTo>
                    <a:pt x="2496650" y="587505"/>
                  </a:lnTo>
                  <a:lnTo>
                    <a:pt x="2521645" y="624666"/>
                  </a:lnTo>
                  <a:lnTo>
                    <a:pt x="2545436" y="662674"/>
                  </a:lnTo>
                  <a:lnTo>
                    <a:pt x="2567996" y="701502"/>
                  </a:lnTo>
                  <a:lnTo>
                    <a:pt x="2589298" y="741123"/>
                  </a:lnTo>
                  <a:lnTo>
                    <a:pt x="2609313" y="781511"/>
                  </a:lnTo>
                  <a:lnTo>
                    <a:pt x="2628016" y="822638"/>
                  </a:lnTo>
                  <a:lnTo>
                    <a:pt x="2645379" y="864477"/>
                  </a:lnTo>
                  <a:lnTo>
                    <a:pt x="2661374" y="907002"/>
                  </a:lnTo>
                  <a:lnTo>
                    <a:pt x="2675975" y="950184"/>
                  </a:lnTo>
                  <a:lnTo>
                    <a:pt x="2689154" y="993998"/>
                  </a:lnTo>
                  <a:lnTo>
                    <a:pt x="2700885" y="1038415"/>
                  </a:lnTo>
                  <a:lnTo>
                    <a:pt x="2711139" y="1083410"/>
                  </a:lnTo>
                  <a:lnTo>
                    <a:pt x="2719891" y="1128954"/>
                  </a:lnTo>
                  <a:lnTo>
                    <a:pt x="2727112" y="1175021"/>
                  </a:lnTo>
                  <a:lnTo>
                    <a:pt x="2732776" y="1221585"/>
                  </a:lnTo>
                  <a:lnTo>
                    <a:pt x="2736855" y="1268617"/>
                  </a:lnTo>
                  <a:lnTo>
                    <a:pt x="2739323" y="1316091"/>
                  </a:lnTo>
                  <a:lnTo>
                    <a:pt x="2740152" y="1363980"/>
                  </a:lnTo>
                  <a:lnTo>
                    <a:pt x="2739323" y="1411868"/>
                  </a:lnTo>
                  <a:lnTo>
                    <a:pt x="2736855" y="1459342"/>
                  </a:lnTo>
                  <a:lnTo>
                    <a:pt x="2732776" y="1506374"/>
                  </a:lnTo>
                  <a:lnTo>
                    <a:pt x="2727112" y="1552938"/>
                  </a:lnTo>
                  <a:lnTo>
                    <a:pt x="2719891" y="1599005"/>
                  </a:lnTo>
                  <a:lnTo>
                    <a:pt x="2711139" y="1644549"/>
                  </a:lnTo>
                  <a:lnTo>
                    <a:pt x="2700885" y="1689544"/>
                  </a:lnTo>
                  <a:lnTo>
                    <a:pt x="2689154" y="1733961"/>
                  </a:lnTo>
                  <a:lnTo>
                    <a:pt x="2675975" y="1777775"/>
                  </a:lnTo>
                  <a:lnTo>
                    <a:pt x="2661374" y="1820957"/>
                  </a:lnTo>
                  <a:lnTo>
                    <a:pt x="2645379" y="1863482"/>
                  </a:lnTo>
                  <a:lnTo>
                    <a:pt x="2628016" y="1905321"/>
                  </a:lnTo>
                  <a:lnTo>
                    <a:pt x="2609313" y="1946448"/>
                  </a:lnTo>
                  <a:lnTo>
                    <a:pt x="2589298" y="1986836"/>
                  </a:lnTo>
                  <a:lnTo>
                    <a:pt x="2567996" y="2026457"/>
                  </a:lnTo>
                  <a:lnTo>
                    <a:pt x="2545436" y="2065285"/>
                  </a:lnTo>
                  <a:lnTo>
                    <a:pt x="2521645" y="2103293"/>
                  </a:lnTo>
                  <a:lnTo>
                    <a:pt x="2496650" y="2140454"/>
                  </a:lnTo>
                  <a:lnTo>
                    <a:pt x="2470477" y="2176740"/>
                  </a:lnTo>
                  <a:lnTo>
                    <a:pt x="2443155" y="2212124"/>
                  </a:lnTo>
                  <a:lnTo>
                    <a:pt x="2414710" y="2246580"/>
                  </a:lnTo>
                  <a:lnTo>
                    <a:pt x="2385169" y="2280081"/>
                  </a:lnTo>
                  <a:lnTo>
                    <a:pt x="2354560" y="2312599"/>
                  </a:lnTo>
                  <a:lnTo>
                    <a:pt x="2322910" y="2344107"/>
                  </a:lnTo>
                  <a:lnTo>
                    <a:pt x="2290245" y="2374579"/>
                  </a:lnTo>
                  <a:lnTo>
                    <a:pt x="2256594" y="2403987"/>
                  </a:lnTo>
                  <a:lnTo>
                    <a:pt x="2221983" y="2432304"/>
                  </a:lnTo>
                  <a:lnTo>
                    <a:pt x="2186440" y="2459504"/>
                  </a:lnTo>
                  <a:lnTo>
                    <a:pt x="2149991" y="2485559"/>
                  </a:lnTo>
                  <a:lnTo>
                    <a:pt x="2112665" y="2510442"/>
                  </a:lnTo>
                  <a:lnTo>
                    <a:pt x="2074487" y="2534126"/>
                  </a:lnTo>
                  <a:lnTo>
                    <a:pt x="2035485" y="2556584"/>
                  </a:lnTo>
                  <a:lnTo>
                    <a:pt x="1995687" y="2577789"/>
                  </a:lnTo>
                  <a:lnTo>
                    <a:pt x="1955119" y="2597714"/>
                  </a:lnTo>
                  <a:lnTo>
                    <a:pt x="1913809" y="2616332"/>
                  </a:lnTo>
                  <a:lnTo>
                    <a:pt x="1871783" y="2633616"/>
                  </a:lnTo>
                  <a:lnTo>
                    <a:pt x="1829070" y="2649539"/>
                  </a:lnTo>
                  <a:lnTo>
                    <a:pt x="1785696" y="2664074"/>
                  </a:lnTo>
                  <a:lnTo>
                    <a:pt x="1741688" y="2677194"/>
                  </a:lnTo>
                  <a:lnTo>
                    <a:pt x="1697074" y="2688871"/>
                  </a:lnTo>
                  <a:lnTo>
                    <a:pt x="1651880" y="2699079"/>
                  </a:lnTo>
                  <a:lnTo>
                    <a:pt x="1606135" y="2707791"/>
                  </a:lnTo>
                  <a:lnTo>
                    <a:pt x="1559864" y="2714980"/>
                  </a:lnTo>
                  <a:lnTo>
                    <a:pt x="1513096" y="2720618"/>
                  </a:lnTo>
                  <a:lnTo>
                    <a:pt x="1465857" y="2724678"/>
                  </a:lnTo>
                  <a:lnTo>
                    <a:pt x="1418174" y="2727135"/>
                  </a:lnTo>
                  <a:lnTo>
                    <a:pt x="1370076" y="2727960"/>
                  </a:lnTo>
                  <a:lnTo>
                    <a:pt x="1321977" y="2727135"/>
                  </a:lnTo>
                  <a:lnTo>
                    <a:pt x="1274294" y="2724678"/>
                  </a:lnTo>
                  <a:lnTo>
                    <a:pt x="1227055" y="2720618"/>
                  </a:lnTo>
                  <a:lnTo>
                    <a:pt x="1180287" y="2714980"/>
                  </a:lnTo>
                  <a:lnTo>
                    <a:pt x="1134016" y="2707791"/>
                  </a:lnTo>
                  <a:lnTo>
                    <a:pt x="1088271" y="2699079"/>
                  </a:lnTo>
                  <a:lnTo>
                    <a:pt x="1043077" y="2688871"/>
                  </a:lnTo>
                  <a:lnTo>
                    <a:pt x="998463" y="2677194"/>
                  </a:lnTo>
                  <a:lnTo>
                    <a:pt x="954455" y="2664074"/>
                  </a:lnTo>
                  <a:lnTo>
                    <a:pt x="911081" y="2649539"/>
                  </a:lnTo>
                  <a:lnTo>
                    <a:pt x="868368" y="2633616"/>
                  </a:lnTo>
                  <a:lnTo>
                    <a:pt x="826342" y="2616332"/>
                  </a:lnTo>
                  <a:lnTo>
                    <a:pt x="785032" y="2597714"/>
                  </a:lnTo>
                  <a:lnTo>
                    <a:pt x="744464" y="2577789"/>
                  </a:lnTo>
                  <a:lnTo>
                    <a:pt x="704666" y="2556584"/>
                  </a:lnTo>
                  <a:lnTo>
                    <a:pt x="665664" y="2534126"/>
                  </a:lnTo>
                  <a:lnTo>
                    <a:pt x="627486" y="2510442"/>
                  </a:lnTo>
                  <a:lnTo>
                    <a:pt x="590160" y="2485559"/>
                  </a:lnTo>
                  <a:lnTo>
                    <a:pt x="553711" y="2459504"/>
                  </a:lnTo>
                  <a:lnTo>
                    <a:pt x="518168" y="2432304"/>
                  </a:lnTo>
                  <a:lnTo>
                    <a:pt x="483557" y="2403987"/>
                  </a:lnTo>
                  <a:lnTo>
                    <a:pt x="449906" y="2374579"/>
                  </a:lnTo>
                  <a:lnTo>
                    <a:pt x="417241" y="2344107"/>
                  </a:lnTo>
                  <a:lnTo>
                    <a:pt x="385591" y="2312599"/>
                  </a:lnTo>
                  <a:lnTo>
                    <a:pt x="354982" y="2280081"/>
                  </a:lnTo>
                  <a:lnTo>
                    <a:pt x="325441" y="2246580"/>
                  </a:lnTo>
                  <a:lnTo>
                    <a:pt x="296996" y="2212124"/>
                  </a:lnTo>
                  <a:lnTo>
                    <a:pt x="269674" y="2176740"/>
                  </a:lnTo>
                  <a:lnTo>
                    <a:pt x="243501" y="2140454"/>
                  </a:lnTo>
                  <a:lnTo>
                    <a:pt x="218506" y="2103293"/>
                  </a:lnTo>
                  <a:lnTo>
                    <a:pt x="194715" y="2065285"/>
                  </a:lnTo>
                  <a:lnTo>
                    <a:pt x="172155" y="2026457"/>
                  </a:lnTo>
                  <a:lnTo>
                    <a:pt x="150853" y="1986836"/>
                  </a:lnTo>
                  <a:lnTo>
                    <a:pt x="130838" y="1946448"/>
                  </a:lnTo>
                  <a:lnTo>
                    <a:pt x="112135" y="1905321"/>
                  </a:lnTo>
                  <a:lnTo>
                    <a:pt x="94772" y="1863482"/>
                  </a:lnTo>
                  <a:lnTo>
                    <a:pt x="78777" y="1820957"/>
                  </a:lnTo>
                  <a:lnTo>
                    <a:pt x="64176" y="1777775"/>
                  </a:lnTo>
                  <a:lnTo>
                    <a:pt x="50997" y="1733961"/>
                  </a:lnTo>
                  <a:lnTo>
                    <a:pt x="39266" y="1689544"/>
                  </a:lnTo>
                  <a:lnTo>
                    <a:pt x="29012" y="1644549"/>
                  </a:lnTo>
                  <a:lnTo>
                    <a:pt x="20260" y="1599005"/>
                  </a:lnTo>
                  <a:lnTo>
                    <a:pt x="13039" y="1552938"/>
                  </a:lnTo>
                  <a:lnTo>
                    <a:pt x="7375" y="1506374"/>
                  </a:lnTo>
                  <a:lnTo>
                    <a:pt x="3296" y="1459342"/>
                  </a:lnTo>
                  <a:lnTo>
                    <a:pt x="828" y="1411868"/>
                  </a:lnTo>
                  <a:lnTo>
                    <a:pt x="0" y="1363980"/>
                  </a:lnTo>
                  <a:close/>
                </a:path>
              </a:pathLst>
            </a:custGeom>
            <a:ln w="12700">
              <a:solidFill>
                <a:srgbClr val="999FA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62600" y="3227831"/>
              <a:ext cx="1066800" cy="1069975"/>
            </a:xfrm>
            <a:custGeom>
              <a:avLst/>
              <a:gdLst/>
              <a:ahLst/>
              <a:cxnLst/>
              <a:rect l="l" t="t" r="r" b="b"/>
              <a:pathLst>
                <a:path w="1066800" h="1069975">
                  <a:moveTo>
                    <a:pt x="0" y="534923"/>
                  </a:moveTo>
                  <a:lnTo>
                    <a:pt x="2179" y="486239"/>
                  </a:lnTo>
                  <a:lnTo>
                    <a:pt x="8592" y="438778"/>
                  </a:lnTo>
                  <a:lnTo>
                    <a:pt x="19050" y="392729"/>
                  </a:lnTo>
                  <a:lnTo>
                    <a:pt x="33364" y="348283"/>
                  </a:lnTo>
                  <a:lnTo>
                    <a:pt x="51348" y="305626"/>
                  </a:lnTo>
                  <a:lnTo>
                    <a:pt x="72813" y="264950"/>
                  </a:lnTo>
                  <a:lnTo>
                    <a:pt x="97570" y="226441"/>
                  </a:lnTo>
                  <a:lnTo>
                    <a:pt x="125432" y="190290"/>
                  </a:lnTo>
                  <a:lnTo>
                    <a:pt x="156209" y="156686"/>
                  </a:lnTo>
                  <a:lnTo>
                    <a:pt x="189716" y="125816"/>
                  </a:lnTo>
                  <a:lnTo>
                    <a:pt x="225762" y="97871"/>
                  </a:lnTo>
                  <a:lnTo>
                    <a:pt x="264159" y="73039"/>
                  </a:lnTo>
                  <a:lnTo>
                    <a:pt x="304721" y="51508"/>
                  </a:lnTo>
                  <a:lnTo>
                    <a:pt x="347258" y="33469"/>
                  </a:lnTo>
                  <a:lnTo>
                    <a:pt x="391583" y="19109"/>
                  </a:lnTo>
                  <a:lnTo>
                    <a:pt x="437507" y="8619"/>
                  </a:lnTo>
                  <a:lnTo>
                    <a:pt x="484842" y="2186"/>
                  </a:lnTo>
                  <a:lnTo>
                    <a:pt x="533400" y="0"/>
                  </a:lnTo>
                  <a:lnTo>
                    <a:pt x="581957" y="2186"/>
                  </a:lnTo>
                  <a:lnTo>
                    <a:pt x="629292" y="8619"/>
                  </a:lnTo>
                  <a:lnTo>
                    <a:pt x="675216" y="19109"/>
                  </a:lnTo>
                  <a:lnTo>
                    <a:pt x="719541" y="33469"/>
                  </a:lnTo>
                  <a:lnTo>
                    <a:pt x="762078" y="51508"/>
                  </a:lnTo>
                  <a:lnTo>
                    <a:pt x="802639" y="73039"/>
                  </a:lnTo>
                  <a:lnTo>
                    <a:pt x="841037" y="97871"/>
                  </a:lnTo>
                  <a:lnTo>
                    <a:pt x="877083" y="125816"/>
                  </a:lnTo>
                  <a:lnTo>
                    <a:pt x="910589" y="156686"/>
                  </a:lnTo>
                  <a:lnTo>
                    <a:pt x="941367" y="190290"/>
                  </a:lnTo>
                  <a:lnTo>
                    <a:pt x="969229" y="226441"/>
                  </a:lnTo>
                  <a:lnTo>
                    <a:pt x="993986" y="264950"/>
                  </a:lnTo>
                  <a:lnTo>
                    <a:pt x="1015451" y="305626"/>
                  </a:lnTo>
                  <a:lnTo>
                    <a:pt x="1033435" y="348283"/>
                  </a:lnTo>
                  <a:lnTo>
                    <a:pt x="1047750" y="392729"/>
                  </a:lnTo>
                  <a:lnTo>
                    <a:pt x="1058207" y="438778"/>
                  </a:lnTo>
                  <a:lnTo>
                    <a:pt x="1064620" y="486239"/>
                  </a:lnTo>
                  <a:lnTo>
                    <a:pt x="1066800" y="534923"/>
                  </a:lnTo>
                  <a:lnTo>
                    <a:pt x="1064620" y="583608"/>
                  </a:lnTo>
                  <a:lnTo>
                    <a:pt x="1058207" y="631069"/>
                  </a:lnTo>
                  <a:lnTo>
                    <a:pt x="1047750" y="677118"/>
                  </a:lnTo>
                  <a:lnTo>
                    <a:pt x="1033435" y="721564"/>
                  </a:lnTo>
                  <a:lnTo>
                    <a:pt x="1015451" y="764221"/>
                  </a:lnTo>
                  <a:lnTo>
                    <a:pt x="993986" y="804897"/>
                  </a:lnTo>
                  <a:lnTo>
                    <a:pt x="969229" y="843406"/>
                  </a:lnTo>
                  <a:lnTo>
                    <a:pt x="941367" y="879557"/>
                  </a:lnTo>
                  <a:lnTo>
                    <a:pt x="910589" y="913161"/>
                  </a:lnTo>
                  <a:lnTo>
                    <a:pt x="877083" y="944031"/>
                  </a:lnTo>
                  <a:lnTo>
                    <a:pt x="841037" y="971976"/>
                  </a:lnTo>
                  <a:lnTo>
                    <a:pt x="802639" y="996808"/>
                  </a:lnTo>
                  <a:lnTo>
                    <a:pt x="762078" y="1018339"/>
                  </a:lnTo>
                  <a:lnTo>
                    <a:pt x="719541" y="1036378"/>
                  </a:lnTo>
                  <a:lnTo>
                    <a:pt x="675216" y="1050738"/>
                  </a:lnTo>
                  <a:lnTo>
                    <a:pt x="629292" y="1061228"/>
                  </a:lnTo>
                  <a:lnTo>
                    <a:pt x="581957" y="1067661"/>
                  </a:lnTo>
                  <a:lnTo>
                    <a:pt x="533400" y="1069847"/>
                  </a:lnTo>
                  <a:lnTo>
                    <a:pt x="484842" y="1067661"/>
                  </a:lnTo>
                  <a:lnTo>
                    <a:pt x="437507" y="1061228"/>
                  </a:lnTo>
                  <a:lnTo>
                    <a:pt x="391583" y="1050738"/>
                  </a:lnTo>
                  <a:lnTo>
                    <a:pt x="347258" y="1036378"/>
                  </a:lnTo>
                  <a:lnTo>
                    <a:pt x="304721" y="1018339"/>
                  </a:lnTo>
                  <a:lnTo>
                    <a:pt x="264160" y="996808"/>
                  </a:lnTo>
                  <a:lnTo>
                    <a:pt x="225762" y="971976"/>
                  </a:lnTo>
                  <a:lnTo>
                    <a:pt x="189716" y="944031"/>
                  </a:lnTo>
                  <a:lnTo>
                    <a:pt x="156210" y="913161"/>
                  </a:lnTo>
                  <a:lnTo>
                    <a:pt x="125432" y="879557"/>
                  </a:lnTo>
                  <a:lnTo>
                    <a:pt x="97570" y="843406"/>
                  </a:lnTo>
                  <a:lnTo>
                    <a:pt x="72813" y="804897"/>
                  </a:lnTo>
                  <a:lnTo>
                    <a:pt x="51348" y="764221"/>
                  </a:lnTo>
                  <a:lnTo>
                    <a:pt x="33364" y="721564"/>
                  </a:lnTo>
                  <a:lnTo>
                    <a:pt x="19050" y="677118"/>
                  </a:lnTo>
                  <a:lnTo>
                    <a:pt x="8592" y="631069"/>
                  </a:lnTo>
                  <a:lnTo>
                    <a:pt x="2179" y="583608"/>
                  </a:lnTo>
                  <a:lnTo>
                    <a:pt x="0" y="534923"/>
                  </a:lnTo>
                  <a:close/>
                </a:path>
              </a:pathLst>
            </a:custGeom>
            <a:ln w="19050">
              <a:solidFill>
                <a:srgbClr val="CE0D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141976" y="2807207"/>
              <a:ext cx="1908175" cy="1911350"/>
            </a:xfrm>
            <a:custGeom>
              <a:avLst/>
              <a:gdLst/>
              <a:ahLst/>
              <a:cxnLst/>
              <a:rect l="l" t="t" r="r" b="b"/>
              <a:pathLst>
                <a:path w="1908175" h="1911350">
                  <a:moveTo>
                    <a:pt x="0" y="955547"/>
                  </a:moveTo>
                  <a:lnTo>
                    <a:pt x="1167" y="907860"/>
                  </a:lnTo>
                  <a:lnTo>
                    <a:pt x="4633" y="860778"/>
                  </a:lnTo>
                  <a:lnTo>
                    <a:pt x="10343" y="814355"/>
                  </a:lnTo>
                  <a:lnTo>
                    <a:pt x="18242" y="768646"/>
                  </a:lnTo>
                  <a:lnTo>
                    <a:pt x="28276" y="723707"/>
                  </a:lnTo>
                  <a:lnTo>
                    <a:pt x="40390" y="679591"/>
                  </a:lnTo>
                  <a:lnTo>
                    <a:pt x="54529" y="636354"/>
                  </a:lnTo>
                  <a:lnTo>
                    <a:pt x="70638" y="594050"/>
                  </a:lnTo>
                  <a:lnTo>
                    <a:pt x="88664" y="552734"/>
                  </a:lnTo>
                  <a:lnTo>
                    <a:pt x="108551" y="512461"/>
                  </a:lnTo>
                  <a:lnTo>
                    <a:pt x="130245" y="473286"/>
                  </a:lnTo>
                  <a:lnTo>
                    <a:pt x="153691" y="435264"/>
                  </a:lnTo>
                  <a:lnTo>
                    <a:pt x="178835" y="398448"/>
                  </a:lnTo>
                  <a:lnTo>
                    <a:pt x="205621" y="362895"/>
                  </a:lnTo>
                  <a:lnTo>
                    <a:pt x="233995" y="328658"/>
                  </a:lnTo>
                  <a:lnTo>
                    <a:pt x="263903" y="295793"/>
                  </a:lnTo>
                  <a:lnTo>
                    <a:pt x="295290" y="264354"/>
                  </a:lnTo>
                  <a:lnTo>
                    <a:pt x="328101" y="234396"/>
                  </a:lnTo>
                  <a:lnTo>
                    <a:pt x="362282" y="205974"/>
                  </a:lnTo>
                  <a:lnTo>
                    <a:pt x="397778" y="179143"/>
                  </a:lnTo>
                  <a:lnTo>
                    <a:pt x="434534" y="153957"/>
                  </a:lnTo>
                  <a:lnTo>
                    <a:pt x="472496" y="130471"/>
                  </a:lnTo>
                  <a:lnTo>
                    <a:pt x="511609" y="108740"/>
                  </a:lnTo>
                  <a:lnTo>
                    <a:pt x="551818" y="88819"/>
                  </a:lnTo>
                  <a:lnTo>
                    <a:pt x="593069" y="70762"/>
                  </a:lnTo>
                  <a:lnTo>
                    <a:pt x="635307" y="54624"/>
                  </a:lnTo>
                  <a:lnTo>
                    <a:pt x="678478" y="40460"/>
                  </a:lnTo>
                  <a:lnTo>
                    <a:pt x="722526" y="28326"/>
                  </a:lnTo>
                  <a:lnTo>
                    <a:pt x="767398" y="18274"/>
                  </a:lnTo>
                  <a:lnTo>
                    <a:pt x="813038" y="10361"/>
                  </a:lnTo>
                  <a:lnTo>
                    <a:pt x="859392" y="4641"/>
                  </a:lnTo>
                  <a:lnTo>
                    <a:pt x="906406" y="1169"/>
                  </a:lnTo>
                  <a:lnTo>
                    <a:pt x="954024" y="0"/>
                  </a:lnTo>
                  <a:lnTo>
                    <a:pt x="1001641" y="1169"/>
                  </a:lnTo>
                  <a:lnTo>
                    <a:pt x="1048655" y="4641"/>
                  </a:lnTo>
                  <a:lnTo>
                    <a:pt x="1095009" y="10361"/>
                  </a:lnTo>
                  <a:lnTo>
                    <a:pt x="1140649" y="18274"/>
                  </a:lnTo>
                  <a:lnTo>
                    <a:pt x="1185521" y="28326"/>
                  </a:lnTo>
                  <a:lnTo>
                    <a:pt x="1229569" y="40460"/>
                  </a:lnTo>
                  <a:lnTo>
                    <a:pt x="1272740" y="54624"/>
                  </a:lnTo>
                  <a:lnTo>
                    <a:pt x="1314978" y="70762"/>
                  </a:lnTo>
                  <a:lnTo>
                    <a:pt x="1356229" y="88819"/>
                  </a:lnTo>
                  <a:lnTo>
                    <a:pt x="1396438" y="108740"/>
                  </a:lnTo>
                  <a:lnTo>
                    <a:pt x="1435551" y="130471"/>
                  </a:lnTo>
                  <a:lnTo>
                    <a:pt x="1473513" y="153957"/>
                  </a:lnTo>
                  <a:lnTo>
                    <a:pt x="1510269" y="179143"/>
                  </a:lnTo>
                  <a:lnTo>
                    <a:pt x="1545765" y="205974"/>
                  </a:lnTo>
                  <a:lnTo>
                    <a:pt x="1579946" y="234396"/>
                  </a:lnTo>
                  <a:lnTo>
                    <a:pt x="1612757" y="264354"/>
                  </a:lnTo>
                  <a:lnTo>
                    <a:pt x="1644144" y="295793"/>
                  </a:lnTo>
                  <a:lnTo>
                    <a:pt x="1674052" y="328658"/>
                  </a:lnTo>
                  <a:lnTo>
                    <a:pt x="1702426" y="362895"/>
                  </a:lnTo>
                  <a:lnTo>
                    <a:pt x="1729212" y="398448"/>
                  </a:lnTo>
                  <a:lnTo>
                    <a:pt x="1754356" y="435264"/>
                  </a:lnTo>
                  <a:lnTo>
                    <a:pt x="1777802" y="473286"/>
                  </a:lnTo>
                  <a:lnTo>
                    <a:pt x="1799496" y="512461"/>
                  </a:lnTo>
                  <a:lnTo>
                    <a:pt x="1819383" y="552734"/>
                  </a:lnTo>
                  <a:lnTo>
                    <a:pt x="1837409" y="594050"/>
                  </a:lnTo>
                  <a:lnTo>
                    <a:pt x="1853518" y="636354"/>
                  </a:lnTo>
                  <a:lnTo>
                    <a:pt x="1867657" y="679591"/>
                  </a:lnTo>
                  <a:lnTo>
                    <a:pt x="1879771" y="723707"/>
                  </a:lnTo>
                  <a:lnTo>
                    <a:pt x="1889805" y="768646"/>
                  </a:lnTo>
                  <a:lnTo>
                    <a:pt x="1897704" y="814355"/>
                  </a:lnTo>
                  <a:lnTo>
                    <a:pt x="1903414" y="860778"/>
                  </a:lnTo>
                  <a:lnTo>
                    <a:pt x="1906880" y="907860"/>
                  </a:lnTo>
                  <a:lnTo>
                    <a:pt x="1908048" y="955547"/>
                  </a:lnTo>
                  <a:lnTo>
                    <a:pt x="1906880" y="1003235"/>
                  </a:lnTo>
                  <a:lnTo>
                    <a:pt x="1903414" y="1050317"/>
                  </a:lnTo>
                  <a:lnTo>
                    <a:pt x="1897704" y="1096740"/>
                  </a:lnTo>
                  <a:lnTo>
                    <a:pt x="1889805" y="1142449"/>
                  </a:lnTo>
                  <a:lnTo>
                    <a:pt x="1879771" y="1187388"/>
                  </a:lnTo>
                  <a:lnTo>
                    <a:pt x="1867657" y="1231504"/>
                  </a:lnTo>
                  <a:lnTo>
                    <a:pt x="1853518" y="1274741"/>
                  </a:lnTo>
                  <a:lnTo>
                    <a:pt x="1837409" y="1317045"/>
                  </a:lnTo>
                  <a:lnTo>
                    <a:pt x="1819383" y="1358361"/>
                  </a:lnTo>
                  <a:lnTo>
                    <a:pt x="1799496" y="1398634"/>
                  </a:lnTo>
                  <a:lnTo>
                    <a:pt x="1777802" y="1437809"/>
                  </a:lnTo>
                  <a:lnTo>
                    <a:pt x="1754356" y="1475831"/>
                  </a:lnTo>
                  <a:lnTo>
                    <a:pt x="1729212" y="1512647"/>
                  </a:lnTo>
                  <a:lnTo>
                    <a:pt x="1702426" y="1548200"/>
                  </a:lnTo>
                  <a:lnTo>
                    <a:pt x="1674052" y="1582437"/>
                  </a:lnTo>
                  <a:lnTo>
                    <a:pt x="1644144" y="1615302"/>
                  </a:lnTo>
                  <a:lnTo>
                    <a:pt x="1612757" y="1646741"/>
                  </a:lnTo>
                  <a:lnTo>
                    <a:pt x="1579946" y="1676699"/>
                  </a:lnTo>
                  <a:lnTo>
                    <a:pt x="1545765" y="1705121"/>
                  </a:lnTo>
                  <a:lnTo>
                    <a:pt x="1510269" y="1731952"/>
                  </a:lnTo>
                  <a:lnTo>
                    <a:pt x="1473513" y="1757138"/>
                  </a:lnTo>
                  <a:lnTo>
                    <a:pt x="1435551" y="1780624"/>
                  </a:lnTo>
                  <a:lnTo>
                    <a:pt x="1396438" y="1802355"/>
                  </a:lnTo>
                  <a:lnTo>
                    <a:pt x="1356229" y="1822276"/>
                  </a:lnTo>
                  <a:lnTo>
                    <a:pt x="1314978" y="1840333"/>
                  </a:lnTo>
                  <a:lnTo>
                    <a:pt x="1272740" y="1856471"/>
                  </a:lnTo>
                  <a:lnTo>
                    <a:pt x="1229569" y="1870635"/>
                  </a:lnTo>
                  <a:lnTo>
                    <a:pt x="1185521" y="1882769"/>
                  </a:lnTo>
                  <a:lnTo>
                    <a:pt x="1140649" y="1892821"/>
                  </a:lnTo>
                  <a:lnTo>
                    <a:pt x="1095009" y="1900734"/>
                  </a:lnTo>
                  <a:lnTo>
                    <a:pt x="1048655" y="1906454"/>
                  </a:lnTo>
                  <a:lnTo>
                    <a:pt x="1001641" y="1909926"/>
                  </a:lnTo>
                  <a:lnTo>
                    <a:pt x="954024" y="1911095"/>
                  </a:lnTo>
                  <a:lnTo>
                    <a:pt x="906406" y="1909926"/>
                  </a:lnTo>
                  <a:lnTo>
                    <a:pt x="859392" y="1906454"/>
                  </a:lnTo>
                  <a:lnTo>
                    <a:pt x="813038" y="1900734"/>
                  </a:lnTo>
                  <a:lnTo>
                    <a:pt x="767398" y="1892821"/>
                  </a:lnTo>
                  <a:lnTo>
                    <a:pt x="722526" y="1882769"/>
                  </a:lnTo>
                  <a:lnTo>
                    <a:pt x="678478" y="1870635"/>
                  </a:lnTo>
                  <a:lnTo>
                    <a:pt x="635307" y="1856471"/>
                  </a:lnTo>
                  <a:lnTo>
                    <a:pt x="593069" y="1840333"/>
                  </a:lnTo>
                  <a:lnTo>
                    <a:pt x="551818" y="1822276"/>
                  </a:lnTo>
                  <a:lnTo>
                    <a:pt x="511609" y="1802355"/>
                  </a:lnTo>
                  <a:lnTo>
                    <a:pt x="472496" y="1780624"/>
                  </a:lnTo>
                  <a:lnTo>
                    <a:pt x="434534" y="1757138"/>
                  </a:lnTo>
                  <a:lnTo>
                    <a:pt x="397778" y="1731952"/>
                  </a:lnTo>
                  <a:lnTo>
                    <a:pt x="362282" y="1705121"/>
                  </a:lnTo>
                  <a:lnTo>
                    <a:pt x="328101" y="1676699"/>
                  </a:lnTo>
                  <a:lnTo>
                    <a:pt x="295290" y="1646741"/>
                  </a:lnTo>
                  <a:lnTo>
                    <a:pt x="263903" y="1615302"/>
                  </a:lnTo>
                  <a:lnTo>
                    <a:pt x="233995" y="1582437"/>
                  </a:lnTo>
                  <a:lnTo>
                    <a:pt x="205621" y="1548200"/>
                  </a:lnTo>
                  <a:lnTo>
                    <a:pt x="178835" y="1512647"/>
                  </a:lnTo>
                  <a:lnTo>
                    <a:pt x="153691" y="1475831"/>
                  </a:lnTo>
                  <a:lnTo>
                    <a:pt x="130245" y="1437809"/>
                  </a:lnTo>
                  <a:lnTo>
                    <a:pt x="108551" y="1398634"/>
                  </a:lnTo>
                  <a:lnTo>
                    <a:pt x="88664" y="1358361"/>
                  </a:lnTo>
                  <a:lnTo>
                    <a:pt x="70638" y="1317045"/>
                  </a:lnTo>
                  <a:lnTo>
                    <a:pt x="54529" y="1274741"/>
                  </a:lnTo>
                  <a:lnTo>
                    <a:pt x="40390" y="1231504"/>
                  </a:lnTo>
                  <a:lnTo>
                    <a:pt x="28276" y="1187388"/>
                  </a:lnTo>
                  <a:lnTo>
                    <a:pt x="18242" y="1142449"/>
                  </a:lnTo>
                  <a:lnTo>
                    <a:pt x="10343" y="1096740"/>
                  </a:lnTo>
                  <a:lnTo>
                    <a:pt x="4633" y="1050317"/>
                  </a:lnTo>
                  <a:lnTo>
                    <a:pt x="1167" y="1003235"/>
                  </a:lnTo>
                  <a:lnTo>
                    <a:pt x="0" y="955547"/>
                  </a:lnTo>
                  <a:close/>
                </a:path>
              </a:pathLst>
            </a:custGeom>
            <a:ln w="19050">
              <a:solidFill>
                <a:srgbClr val="999FA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8096" y="2971799"/>
              <a:ext cx="3039110" cy="2367280"/>
            </a:xfrm>
            <a:custGeom>
              <a:avLst/>
              <a:gdLst/>
              <a:ahLst/>
              <a:cxnLst/>
              <a:rect l="l" t="t" r="r" b="b"/>
              <a:pathLst>
                <a:path w="3039109" h="2367279">
                  <a:moveTo>
                    <a:pt x="125730" y="1586103"/>
                  </a:moveTo>
                  <a:lnTo>
                    <a:pt x="116205" y="1569593"/>
                  </a:lnTo>
                  <a:lnTo>
                    <a:pt x="61188" y="1601343"/>
                  </a:lnTo>
                  <a:lnTo>
                    <a:pt x="46863" y="1576578"/>
                  </a:lnTo>
                  <a:lnTo>
                    <a:pt x="0" y="1647698"/>
                  </a:lnTo>
                  <a:lnTo>
                    <a:pt x="85090" y="1642618"/>
                  </a:lnTo>
                  <a:lnTo>
                    <a:pt x="74422" y="1624203"/>
                  </a:lnTo>
                  <a:lnTo>
                    <a:pt x="70739" y="1617840"/>
                  </a:lnTo>
                  <a:lnTo>
                    <a:pt x="125730" y="1586103"/>
                  </a:lnTo>
                  <a:close/>
                </a:path>
                <a:path w="3039109" h="2367279">
                  <a:moveTo>
                    <a:pt x="125730" y="67691"/>
                  </a:moveTo>
                  <a:lnTo>
                    <a:pt x="70739" y="35966"/>
                  </a:lnTo>
                  <a:lnTo>
                    <a:pt x="74422" y="29591"/>
                  </a:lnTo>
                  <a:lnTo>
                    <a:pt x="85090" y="11176"/>
                  </a:lnTo>
                  <a:lnTo>
                    <a:pt x="0" y="6096"/>
                  </a:lnTo>
                  <a:lnTo>
                    <a:pt x="46863" y="77216"/>
                  </a:lnTo>
                  <a:lnTo>
                    <a:pt x="61188" y="52463"/>
                  </a:lnTo>
                  <a:lnTo>
                    <a:pt x="116205" y="84201"/>
                  </a:lnTo>
                  <a:lnTo>
                    <a:pt x="125730" y="67691"/>
                  </a:lnTo>
                  <a:close/>
                </a:path>
                <a:path w="3039109" h="2367279">
                  <a:moveTo>
                    <a:pt x="241173" y="1519428"/>
                  </a:moveTo>
                  <a:lnTo>
                    <a:pt x="231648" y="1502918"/>
                  </a:lnTo>
                  <a:lnTo>
                    <a:pt x="165608" y="1541018"/>
                  </a:lnTo>
                  <a:lnTo>
                    <a:pt x="175260" y="1557528"/>
                  </a:lnTo>
                  <a:lnTo>
                    <a:pt x="241173" y="1519428"/>
                  </a:lnTo>
                  <a:close/>
                </a:path>
                <a:path w="3039109" h="2367279">
                  <a:moveTo>
                    <a:pt x="241173" y="134493"/>
                  </a:moveTo>
                  <a:lnTo>
                    <a:pt x="175260" y="96393"/>
                  </a:lnTo>
                  <a:lnTo>
                    <a:pt x="165608" y="112776"/>
                  </a:lnTo>
                  <a:lnTo>
                    <a:pt x="231648" y="151003"/>
                  </a:lnTo>
                  <a:lnTo>
                    <a:pt x="241173" y="134493"/>
                  </a:lnTo>
                  <a:close/>
                </a:path>
                <a:path w="3039109" h="2367279">
                  <a:moveTo>
                    <a:pt x="356616" y="1452626"/>
                  </a:moveTo>
                  <a:lnTo>
                    <a:pt x="347091" y="1436116"/>
                  </a:lnTo>
                  <a:lnTo>
                    <a:pt x="281178" y="1474343"/>
                  </a:lnTo>
                  <a:lnTo>
                    <a:pt x="290703" y="1490726"/>
                  </a:lnTo>
                  <a:lnTo>
                    <a:pt x="356616" y="1452626"/>
                  </a:lnTo>
                  <a:close/>
                </a:path>
                <a:path w="3039109" h="2367279">
                  <a:moveTo>
                    <a:pt x="356616" y="201168"/>
                  </a:moveTo>
                  <a:lnTo>
                    <a:pt x="290703" y="163068"/>
                  </a:lnTo>
                  <a:lnTo>
                    <a:pt x="281178" y="179578"/>
                  </a:lnTo>
                  <a:lnTo>
                    <a:pt x="347091" y="217678"/>
                  </a:lnTo>
                  <a:lnTo>
                    <a:pt x="356616" y="201168"/>
                  </a:lnTo>
                  <a:close/>
                </a:path>
                <a:path w="3039109" h="2367279">
                  <a:moveTo>
                    <a:pt x="472059" y="1385951"/>
                  </a:moveTo>
                  <a:lnTo>
                    <a:pt x="462534" y="1369441"/>
                  </a:lnTo>
                  <a:lnTo>
                    <a:pt x="396621" y="1407541"/>
                  </a:lnTo>
                  <a:lnTo>
                    <a:pt x="406146" y="1424051"/>
                  </a:lnTo>
                  <a:lnTo>
                    <a:pt x="472059" y="1385951"/>
                  </a:lnTo>
                  <a:close/>
                </a:path>
                <a:path w="3039109" h="2367279">
                  <a:moveTo>
                    <a:pt x="472059" y="267843"/>
                  </a:moveTo>
                  <a:lnTo>
                    <a:pt x="406146" y="229743"/>
                  </a:lnTo>
                  <a:lnTo>
                    <a:pt x="396621" y="246253"/>
                  </a:lnTo>
                  <a:lnTo>
                    <a:pt x="462534" y="284353"/>
                  </a:lnTo>
                  <a:lnTo>
                    <a:pt x="472059" y="267843"/>
                  </a:lnTo>
                  <a:close/>
                </a:path>
                <a:path w="3039109" h="2367279">
                  <a:moveTo>
                    <a:pt x="587502" y="1319149"/>
                  </a:moveTo>
                  <a:lnTo>
                    <a:pt x="577977" y="1302766"/>
                  </a:lnTo>
                  <a:lnTo>
                    <a:pt x="512064" y="1340866"/>
                  </a:lnTo>
                  <a:lnTo>
                    <a:pt x="521589" y="1357376"/>
                  </a:lnTo>
                  <a:lnTo>
                    <a:pt x="587502" y="1319149"/>
                  </a:lnTo>
                  <a:close/>
                </a:path>
                <a:path w="3039109" h="2367279">
                  <a:moveTo>
                    <a:pt x="587502" y="334645"/>
                  </a:moveTo>
                  <a:lnTo>
                    <a:pt x="521589" y="296545"/>
                  </a:lnTo>
                  <a:lnTo>
                    <a:pt x="512064" y="313055"/>
                  </a:lnTo>
                  <a:lnTo>
                    <a:pt x="577977" y="351155"/>
                  </a:lnTo>
                  <a:lnTo>
                    <a:pt x="587502" y="334645"/>
                  </a:lnTo>
                  <a:close/>
                </a:path>
                <a:path w="3039109" h="2367279">
                  <a:moveTo>
                    <a:pt x="703072" y="1252474"/>
                  </a:moveTo>
                  <a:lnTo>
                    <a:pt x="693420" y="1235964"/>
                  </a:lnTo>
                  <a:lnTo>
                    <a:pt x="627507" y="1274064"/>
                  </a:lnTo>
                  <a:lnTo>
                    <a:pt x="637032" y="1290574"/>
                  </a:lnTo>
                  <a:lnTo>
                    <a:pt x="703072" y="1252474"/>
                  </a:lnTo>
                  <a:close/>
                </a:path>
                <a:path w="3039109" h="2367279">
                  <a:moveTo>
                    <a:pt x="703072" y="401320"/>
                  </a:moveTo>
                  <a:lnTo>
                    <a:pt x="637032" y="363220"/>
                  </a:lnTo>
                  <a:lnTo>
                    <a:pt x="627507" y="379730"/>
                  </a:lnTo>
                  <a:lnTo>
                    <a:pt x="693420" y="417830"/>
                  </a:lnTo>
                  <a:lnTo>
                    <a:pt x="703072" y="401320"/>
                  </a:lnTo>
                  <a:close/>
                </a:path>
                <a:path w="3039109" h="2367279">
                  <a:moveTo>
                    <a:pt x="818515" y="1185799"/>
                  </a:moveTo>
                  <a:lnTo>
                    <a:pt x="808990" y="1169289"/>
                  </a:lnTo>
                  <a:lnTo>
                    <a:pt x="742950" y="1207389"/>
                  </a:lnTo>
                  <a:lnTo>
                    <a:pt x="752475" y="1223899"/>
                  </a:lnTo>
                  <a:lnTo>
                    <a:pt x="818515" y="1185799"/>
                  </a:lnTo>
                  <a:close/>
                </a:path>
                <a:path w="3039109" h="2367279">
                  <a:moveTo>
                    <a:pt x="818515" y="468122"/>
                  </a:moveTo>
                  <a:lnTo>
                    <a:pt x="752475" y="429895"/>
                  </a:lnTo>
                  <a:lnTo>
                    <a:pt x="742950" y="446405"/>
                  </a:lnTo>
                  <a:lnTo>
                    <a:pt x="808990" y="484505"/>
                  </a:lnTo>
                  <a:lnTo>
                    <a:pt x="818515" y="468122"/>
                  </a:lnTo>
                  <a:close/>
                </a:path>
                <a:path w="3039109" h="2367279">
                  <a:moveTo>
                    <a:pt x="984250" y="1078992"/>
                  </a:moveTo>
                  <a:lnTo>
                    <a:pt x="899160" y="1084072"/>
                  </a:lnTo>
                  <a:lnTo>
                    <a:pt x="913485" y="1108925"/>
                  </a:lnTo>
                  <a:lnTo>
                    <a:pt x="858393" y="1140714"/>
                  </a:lnTo>
                  <a:lnTo>
                    <a:pt x="867918" y="1157224"/>
                  </a:lnTo>
                  <a:lnTo>
                    <a:pt x="922972" y="1125359"/>
                  </a:lnTo>
                  <a:lnTo>
                    <a:pt x="937260" y="1150112"/>
                  </a:lnTo>
                  <a:lnTo>
                    <a:pt x="968641" y="1102614"/>
                  </a:lnTo>
                  <a:lnTo>
                    <a:pt x="984250" y="1078992"/>
                  </a:lnTo>
                  <a:close/>
                </a:path>
                <a:path w="3039109" h="2367279">
                  <a:moveTo>
                    <a:pt x="984250" y="574802"/>
                  </a:moveTo>
                  <a:lnTo>
                    <a:pt x="968717" y="551307"/>
                  </a:lnTo>
                  <a:lnTo>
                    <a:pt x="937260" y="503682"/>
                  </a:lnTo>
                  <a:lnTo>
                    <a:pt x="922959" y="528459"/>
                  </a:lnTo>
                  <a:lnTo>
                    <a:pt x="867918" y="496697"/>
                  </a:lnTo>
                  <a:lnTo>
                    <a:pt x="858393" y="513207"/>
                  </a:lnTo>
                  <a:lnTo>
                    <a:pt x="913434" y="544969"/>
                  </a:lnTo>
                  <a:lnTo>
                    <a:pt x="899160" y="569722"/>
                  </a:lnTo>
                  <a:lnTo>
                    <a:pt x="984250" y="574802"/>
                  </a:lnTo>
                  <a:close/>
                </a:path>
                <a:path w="3039109" h="2367279">
                  <a:moveTo>
                    <a:pt x="1521333" y="2089658"/>
                  </a:moveTo>
                  <a:lnTo>
                    <a:pt x="1502283" y="2089658"/>
                  </a:lnTo>
                  <a:lnTo>
                    <a:pt x="1502283" y="2165858"/>
                  </a:lnTo>
                  <a:lnTo>
                    <a:pt x="1521333" y="2165858"/>
                  </a:lnTo>
                  <a:lnTo>
                    <a:pt x="1521333" y="2089658"/>
                  </a:lnTo>
                  <a:close/>
                </a:path>
                <a:path w="3039109" h="2367279">
                  <a:moveTo>
                    <a:pt x="1521333" y="1956308"/>
                  </a:moveTo>
                  <a:lnTo>
                    <a:pt x="1502283" y="1956308"/>
                  </a:lnTo>
                  <a:lnTo>
                    <a:pt x="1502283" y="2032508"/>
                  </a:lnTo>
                  <a:lnTo>
                    <a:pt x="1521333" y="2032508"/>
                  </a:lnTo>
                  <a:lnTo>
                    <a:pt x="1521333" y="1956308"/>
                  </a:lnTo>
                  <a:close/>
                </a:path>
                <a:path w="3039109" h="2367279">
                  <a:moveTo>
                    <a:pt x="1521333" y="1822958"/>
                  </a:moveTo>
                  <a:lnTo>
                    <a:pt x="1502283" y="1822958"/>
                  </a:lnTo>
                  <a:lnTo>
                    <a:pt x="1502283" y="1899158"/>
                  </a:lnTo>
                  <a:lnTo>
                    <a:pt x="1521333" y="1899158"/>
                  </a:lnTo>
                  <a:lnTo>
                    <a:pt x="1521333" y="1822958"/>
                  </a:lnTo>
                  <a:close/>
                </a:path>
                <a:path w="3039109" h="2367279">
                  <a:moveTo>
                    <a:pt x="1521333" y="1689608"/>
                  </a:moveTo>
                  <a:lnTo>
                    <a:pt x="1502283" y="1689608"/>
                  </a:lnTo>
                  <a:lnTo>
                    <a:pt x="1502283" y="1765808"/>
                  </a:lnTo>
                  <a:lnTo>
                    <a:pt x="1521333" y="1765808"/>
                  </a:lnTo>
                  <a:lnTo>
                    <a:pt x="1521333" y="1689608"/>
                  </a:lnTo>
                  <a:close/>
                </a:path>
                <a:path w="3039109" h="2367279">
                  <a:moveTo>
                    <a:pt x="1521333" y="1556258"/>
                  </a:moveTo>
                  <a:lnTo>
                    <a:pt x="1502283" y="1556258"/>
                  </a:lnTo>
                  <a:lnTo>
                    <a:pt x="1502283" y="1632458"/>
                  </a:lnTo>
                  <a:lnTo>
                    <a:pt x="1521333" y="1632458"/>
                  </a:lnTo>
                  <a:lnTo>
                    <a:pt x="1521333" y="1556258"/>
                  </a:lnTo>
                  <a:close/>
                </a:path>
                <a:path w="3039109" h="2367279">
                  <a:moveTo>
                    <a:pt x="1549908" y="2290826"/>
                  </a:moveTo>
                  <a:lnTo>
                    <a:pt x="1521333" y="2290826"/>
                  </a:lnTo>
                  <a:lnTo>
                    <a:pt x="1521333" y="2223008"/>
                  </a:lnTo>
                  <a:lnTo>
                    <a:pt x="1502283" y="2223008"/>
                  </a:lnTo>
                  <a:lnTo>
                    <a:pt x="1502283" y="2290826"/>
                  </a:lnTo>
                  <a:lnTo>
                    <a:pt x="1473708" y="2290826"/>
                  </a:lnTo>
                  <a:lnTo>
                    <a:pt x="1511808" y="2367026"/>
                  </a:lnTo>
                  <a:lnTo>
                    <a:pt x="1545717" y="2299208"/>
                  </a:lnTo>
                  <a:lnTo>
                    <a:pt x="1549908" y="2290826"/>
                  </a:lnTo>
                  <a:close/>
                </a:path>
                <a:path w="3039109" h="2367279">
                  <a:moveTo>
                    <a:pt x="1549908" y="1435608"/>
                  </a:moveTo>
                  <a:lnTo>
                    <a:pt x="1543558" y="1422908"/>
                  </a:lnTo>
                  <a:lnTo>
                    <a:pt x="1511808" y="1359408"/>
                  </a:lnTo>
                  <a:lnTo>
                    <a:pt x="1473708" y="1435608"/>
                  </a:lnTo>
                  <a:lnTo>
                    <a:pt x="1502283" y="1435608"/>
                  </a:lnTo>
                  <a:lnTo>
                    <a:pt x="1502283" y="1499108"/>
                  </a:lnTo>
                  <a:lnTo>
                    <a:pt x="1521333" y="1499108"/>
                  </a:lnTo>
                  <a:lnTo>
                    <a:pt x="1521333" y="1435608"/>
                  </a:lnTo>
                  <a:lnTo>
                    <a:pt x="1549908" y="1435608"/>
                  </a:lnTo>
                  <a:close/>
                </a:path>
                <a:path w="3039109" h="2367279">
                  <a:moveTo>
                    <a:pt x="2180082" y="1146810"/>
                  </a:moveTo>
                  <a:lnTo>
                    <a:pt x="2125053" y="1115009"/>
                  </a:lnTo>
                  <a:lnTo>
                    <a:pt x="2128697" y="1108710"/>
                  </a:lnTo>
                  <a:lnTo>
                    <a:pt x="2139442" y="1090168"/>
                  </a:lnTo>
                  <a:lnTo>
                    <a:pt x="2054352" y="1085088"/>
                  </a:lnTo>
                  <a:lnTo>
                    <a:pt x="2101215" y="1156208"/>
                  </a:lnTo>
                  <a:lnTo>
                    <a:pt x="2115553" y="1131430"/>
                  </a:lnTo>
                  <a:lnTo>
                    <a:pt x="2170557" y="1163320"/>
                  </a:lnTo>
                  <a:lnTo>
                    <a:pt x="2180082" y="1146810"/>
                  </a:lnTo>
                  <a:close/>
                </a:path>
                <a:path w="3039109" h="2367279">
                  <a:moveTo>
                    <a:pt x="2180082" y="507111"/>
                  </a:moveTo>
                  <a:lnTo>
                    <a:pt x="2170557" y="490601"/>
                  </a:lnTo>
                  <a:lnTo>
                    <a:pt x="2115566" y="522389"/>
                  </a:lnTo>
                  <a:lnTo>
                    <a:pt x="2101215" y="497586"/>
                  </a:lnTo>
                  <a:lnTo>
                    <a:pt x="2054352" y="568706"/>
                  </a:lnTo>
                  <a:lnTo>
                    <a:pt x="2139442" y="563626"/>
                  </a:lnTo>
                  <a:lnTo>
                    <a:pt x="2128774" y="545211"/>
                  </a:lnTo>
                  <a:lnTo>
                    <a:pt x="2125116" y="538886"/>
                  </a:lnTo>
                  <a:lnTo>
                    <a:pt x="2180082" y="507111"/>
                  </a:lnTo>
                  <a:close/>
                </a:path>
                <a:path w="3039109" h="2367279">
                  <a:moveTo>
                    <a:pt x="2295652" y="1213485"/>
                  </a:moveTo>
                  <a:lnTo>
                    <a:pt x="2229612" y="1175385"/>
                  </a:lnTo>
                  <a:lnTo>
                    <a:pt x="2220087" y="1191895"/>
                  </a:lnTo>
                  <a:lnTo>
                    <a:pt x="2286127" y="1229995"/>
                  </a:lnTo>
                  <a:lnTo>
                    <a:pt x="2295652" y="1213485"/>
                  </a:lnTo>
                  <a:close/>
                </a:path>
                <a:path w="3039109" h="2367279">
                  <a:moveTo>
                    <a:pt x="2295652" y="440309"/>
                  </a:moveTo>
                  <a:lnTo>
                    <a:pt x="2286127" y="423799"/>
                  </a:lnTo>
                  <a:lnTo>
                    <a:pt x="2220087" y="462026"/>
                  </a:lnTo>
                  <a:lnTo>
                    <a:pt x="2229612" y="478409"/>
                  </a:lnTo>
                  <a:lnTo>
                    <a:pt x="2295652" y="440309"/>
                  </a:lnTo>
                  <a:close/>
                </a:path>
                <a:path w="3039109" h="2367279">
                  <a:moveTo>
                    <a:pt x="2411095" y="1280160"/>
                  </a:moveTo>
                  <a:lnTo>
                    <a:pt x="2345055" y="1242060"/>
                  </a:lnTo>
                  <a:lnTo>
                    <a:pt x="2335530" y="1258570"/>
                  </a:lnTo>
                  <a:lnTo>
                    <a:pt x="2401570" y="1296670"/>
                  </a:lnTo>
                  <a:lnTo>
                    <a:pt x="2411095" y="1280160"/>
                  </a:lnTo>
                  <a:close/>
                </a:path>
                <a:path w="3039109" h="2367279">
                  <a:moveTo>
                    <a:pt x="2411095" y="373634"/>
                  </a:moveTo>
                  <a:lnTo>
                    <a:pt x="2401570" y="357124"/>
                  </a:lnTo>
                  <a:lnTo>
                    <a:pt x="2335530" y="395224"/>
                  </a:lnTo>
                  <a:lnTo>
                    <a:pt x="2345055" y="411734"/>
                  </a:lnTo>
                  <a:lnTo>
                    <a:pt x="2411095" y="373634"/>
                  </a:lnTo>
                  <a:close/>
                </a:path>
                <a:path w="3039109" h="2367279">
                  <a:moveTo>
                    <a:pt x="2526538" y="1346962"/>
                  </a:moveTo>
                  <a:lnTo>
                    <a:pt x="2460498" y="1308862"/>
                  </a:lnTo>
                  <a:lnTo>
                    <a:pt x="2450973" y="1325245"/>
                  </a:lnTo>
                  <a:lnTo>
                    <a:pt x="2517013" y="1363472"/>
                  </a:lnTo>
                  <a:lnTo>
                    <a:pt x="2526538" y="1346962"/>
                  </a:lnTo>
                  <a:close/>
                </a:path>
                <a:path w="3039109" h="2367279">
                  <a:moveTo>
                    <a:pt x="2526538" y="306959"/>
                  </a:moveTo>
                  <a:lnTo>
                    <a:pt x="2517013" y="290449"/>
                  </a:lnTo>
                  <a:lnTo>
                    <a:pt x="2450973" y="328549"/>
                  </a:lnTo>
                  <a:lnTo>
                    <a:pt x="2460498" y="345059"/>
                  </a:lnTo>
                  <a:lnTo>
                    <a:pt x="2526538" y="306959"/>
                  </a:lnTo>
                  <a:close/>
                </a:path>
                <a:path w="3039109" h="2367279">
                  <a:moveTo>
                    <a:pt x="2641981" y="1413637"/>
                  </a:moveTo>
                  <a:lnTo>
                    <a:pt x="2575941" y="1375537"/>
                  </a:lnTo>
                  <a:lnTo>
                    <a:pt x="2566416" y="1392047"/>
                  </a:lnTo>
                  <a:lnTo>
                    <a:pt x="2632456" y="1430147"/>
                  </a:lnTo>
                  <a:lnTo>
                    <a:pt x="2641981" y="1413637"/>
                  </a:lnTo>
                  <a:close/>
                </a:path>
                <a:path w="3039109" h="2367279">
                  <a:moveTo>
                    <a:pt x="2641981" y="240157"/>
                  </a:moveTo>
                  <a:lnTo>
                    <a:pt x="2632456" y="223647"/>
                  </a:lnTo>
                  <a:lnTo>
                    <a:pt x="2566416" y="261747"/>
                  </a:lnTo>
                  <a:lnTo>
                    <a:pt x="2575941" y="278257"/>
                  </a:lnTo>
                  <a:lnTo>
                    <a:pt x="2641981" y="240157"/>
                  </a:lnTo>
                  <a:close/>
                </a:path>
                <a:path w="3039109" h="2367279">
                  <a:moveTo>
                    <a:pt x="2757424" y="1480439"/>
                  </a:moveTo>
                  <a:lnTo>
                    <a:pt x="2691511" y="1442212"/>
                  </a:lnTo>
                  <a:lnTo>
                    <a:pt x="2681986" y="1458722"/>
                  </a:lnTo>
                  <a:lnTo>
                    <a:pt x="2747899" y="1496822"/>
                  </a:lnTo>
                  <a:lnTo>
                    <a:pt x="2757424" y="1480439"/>
                  </a:lnTo>
                  <a:close/>
                </a:path>
                <a:path w="3039109" h="2367279">
                  <a:moveTo>
                    <a:pt x="2757424" y="173482"/>
                  </a:moveTo>
                  <a:lnTo>
                    <a:pt x="2747899" y="156972"/>
                  </a:lnTo>
                  <a:lnTo>
                    <a:pt x="2681986" y="195072"/>
                  </a:lnTo>
                  <a:lnTo>
                    <a:pt x="2691511" y="211582"/>
                  </a:lnTo>
                  <a:lnTo>
                    <a:pt x="2757424" y="173482"/>
                  </a:lnTo>
                  <a:close/>
                </a:path>
                <a:path w="3039109" h="2367279">
                  <a:moveTo>
                    <a:pt x="2872867" y="1547114"/>
                  </a:moveTo>
                  <a:lnTo>
                    <a:pt x="2806954" y="1509014"/>
                  </a:lnTo>
                  <a:lnTo>
                    <a:pt x="2797429" y="1525524"/>
                  </a:lnTo>
                  <a:lnTo>
                    <a:pt x="2863342" y="1563624"/>
                  </a:lnTo>
                  <a:lnTo>
                    <a:pt x="2872867" y="1547114"/>
                  </a:lnTo>
                  <a:close/>
                </a:path>
                <a:path w="3039109" h="2367279">
                  <a:moveTo>
                    <a:pt x="2872867" y="106680"/>
                  </a:moveTo>
                  <a:lnTo>
                    <a:pt x="2863342" y="90297"/>
                  </a:lnTo>
                  <a:lnTo>
                    <a:pt x="2797429" y="128397"/>
                  </a:lnTo>
                  <a:lnTo>
                    <a:pt x="2806954" y="144907"/>
                  </a:lnTo>
                  <a:lnTo>
                    <a:pt x="2872867" y="106680"/>
                  </a:lnTo>
                  <a:close/>
                </a:path>
                <a:path w="3039109" h="2367279">
                  <a:moveTo>
                    <a:pt x="3038602" y="1653794"/>
                  </a:moveTo>
                  <a:lnTo>
                    <a:pt x="3023070" y="1630299"/>
                  </a:lnTo>
                  <a:lnTo>
                    <a:pt x="2991612" y="1582674"/>
                  </a:lnTo>
                  <a:lnTo>
                    <a:pt x="2977324" y="1607439"/>
                  </a:lnTo>
                  <a:lnTo>
                    <a:pt x="2922397" y="1575689"/>
                  </a:lnTo>
                  <a:lnTo>
                    <a:pt x="2912872" y="1592199"/>
                  </a:lnTo>
                  <a:lnTo>
                    <a:pt x="2967799" y="1623949"/>
                  </a:lnTo>
                  <a:lnTo>
                    <a:pt x="2953512" y="1648714"/>
                  </a:lnTo>
                  <a:lnTo>
                    <a:pt x="3038602" y="1653794"/>
                  </a:lnTo>
                  <a:close/>
                </a:path>
                <a:path w="3039109" h="2367279">
                  <a:moveTo>
                    <a:pt x="3038602" y="0"/>
                  </a:moveTo>
                  <a:lnTo>
                    <a:pt x="2953512" y="5080"/>
                  </a:lnTo>
                  <a:lnTo>
                    <a:pt x="2967799" y="29845"/>
                  </a:lnTo>
                  <a:lnTo>
                    <a:pt x="2912872" y="61595"/>
                  </a:lnTo>
                  <a:lnTo>
                    <a:pt x="2922397" y="78105"/>
                  </a:lnTo>
                  <a:lnTo>
                    <a:pt x="2977324" y="46355"/>
                  </a:lnTo>
                  <a:lnTo>
                    <a:pt x="2991612" y="71120"/>
                  </a:lnTo>
                  <a:lnTo>
                    <a:pt x="3023070" y="23495"/>
                  </a:lnTo>
                  <a:lnTo>
                    <a:pt x="3038602" y="0"/>
                  </a:lnTo>
                  <a:close/>
                </a:path>
              </a:pathLst>
            </a:custGeom>
            <a:solidFill>
              <a:srgbClr val="999F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40" y="3243071"/>
              <a:ext cx="204215" cy="20116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2760" y="3264407"/>
              <a:ext cx="204216" cy="20116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7520" y="4136135"/>
              <a:ext cx="204215" cy="20421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0264" y="4133087"/>
              <a:ext cx="201168" cy="20421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9320" y="4608575"/>
              <a:ext cx="204215" cy="201168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61186" y="4527803"/>
            <a:ext cx="544029" cy="370331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5151246" y="3222751"/>
            <a:ext cx="1339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0" b="1">
                <a:solidFill>
                  <a:srgbClr val="CE0D2C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880986" y="3244976"/>
            <a:ext cx="1339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0" b="1">
                <a:solidFill>
                  <a:srgbClr val="CE0D2C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859016" y="4119117"/>
            <a:ext cx="1339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0" b="1">
                <a:solidFill>
                  <a:srgbClr val="CE0D2C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026911" y="4586427"/>
            <a:ext cx="13398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 b="1">
                <a:solidFill>
                  <a:srgbClr val="CE0D2C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191505" y="4115257"/>
            <a:ext cx="13398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 b="1">
                <a:solidFill>
                  <a:srgbClr val="CE0D2C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355338" y="1330832"/>
            <a:ext cx="358584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do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you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respond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technical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challenges?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5839967" y="1685544"/>
            <a:ext cx="2268220" cy="4154804"/>
            <a:chOff x="5839967" y="1685544"/>
            <a:chExt cx="2268220" cy="4154804"/>
          </a:xfrm>
        </p:grpSpPr>
        <p:sp>
          <p:nvSpPr>
            <p:cNvPr id="21" name="object 21" descr=""/>
            <p:cNvSpPr/>
            <p:nvPr/>
          </p:nvSpPr>
          <p:spPr>
            <a:xfrm>
              <a:off x="6035039" y="2386584"/>
              <a:ext cx="146685" cy="521334"/>
            </a:xfrm>
            <a:custGeom>
              <a:avLst/>
              <a:gdLst/>
              <a:ahLst/>
              <a:cxnLst/>
              <a:rect l="l" t="t" r="r" b="b"/>
              <a:pathLst>
                <a:path w="146685" h="521335">
                  <a:moveTo>
                    <a:pt x="146303" y="0"/>
                  </a:moveTo>
                  <a:lnTo>
                    <a:pt x="0" y="0"/>
                  </a:lnTo>
                  <a:lnTo>
                    <a:pt x="0" y="521208"/>
                  </a:lnTo>
                  <a:lnTo>
                    <a:pt x="146303" y="521208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035039" y="2386584"/>
              <a:ext cx="146685" cy="521334"/>
            </a:xfrm>
            <a:custGeom>
              <a:avLst/>
              <a:gdLst/>
              <a:ahLst/>
              <a:cxnLst/>
              <a:rect l="l" t="t" r="r" b="b"/>
              <a:pathLst>
                <a:path w="146685" h="521335">
                  <a:moveTo>
                    <a:pt x="0" y="521208"/>
                  </a:moveTo>
                  <a:lnTo>
                    <a:pt x="146303" y="521208"/>
                  </a:lnTo>
                  <a:lnTo>
                    <a:pt x="146303" y="0"/>
                  </a:lnTo>
                  <a:lnTo>
                    <a:pt x="0" y="0"/>
                  </a:lnTo>
                  <a:lnTo>
                    <a:pt x="0" y="52120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4321" y="2628170"/>
              <a:ext cx="453357" cy="45335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9967" y="3343655"/>
              <a:ext cx="469391" cy="6339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34455" y="1685544"/>
              <a:ext cx="381000" cy="3779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49111" y="5382767"/>
              <a:ext cx="438912" cy="457200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055613" y="2072640"/>
              <a:ext cx="85090" cy="1083945"/>
            </a:xfrm>
            <a:custGeom>
              <a:avLst/>
              <a:gdLst/>
              <a:ahLst/>
              <a:cxnLst/>
              <a:rect l="l" t="t" r="r" b="b"/>
              <a:pathLst>
                <a:path w="85089" h="1083945">
                  <a:moveTo>
                    <a:pt x="37337" y="76104"/>
                  </a:moveTo>
                  <a:lnTo>
                    <a:pt x="36702" y="139573"/>
                  </a:lnTo>
                  <a:lnTo>
                    <a:pt x="55752" y="139826"/>
                  </a:lnTo>
                  <a:lnTo>
                    <a:pt x="56385" y="76581"/>
                  </a:lnTo>
                  <a:lnTo>
                    <a:pt x="56388" y="76295"/>
                  </a:lnTo>
                  <a:lnTo>
                    <a:pt x="37337" y="76104"/>
                  </a:lnTo>
                  <a:close/>
                </a:path>
                <a:path w="85089" h="1083945">
                  <a:moveTo>
                    <a:pt x="78523" y="63373"/>
                  </a:moveTo>
                  <a:lnTo>
                    <a:pt x="37464" y="63373"/>
                  </a:lnTo>
                  <a:lnTo>
                    <a:pt x="56514" y="63626"/>
                  </a:lnTo>
                  <a:lnTo>
                    <a:pt x="56388" y="76295"/>
                  </a:lnTo>
                  <a:lnTo>
                    <a:pt x="84962" y="76581"/>
                  </a:lnTo>
                  <a:lnTo>
                    <a:pt x="78647" y="63626"/>
                  </a:lnTo>
                  <a:lnTo>
                    <a:pt x="78523" y="63373"/>
                  </a:lnTo>
                  <a:close/>
                </a:path>
                <a:path w="85089" h="1083945">
                  <a:moveTo>
                    <a:pt x="37464" y="63373"/>
                  </a:moveTo>
                  <a:lnTo>
                    <a:pt x="37462" y="63626"/>
                  </a:lnTo>
                  <a:lnTo>
                    <a:pt x="37337" y="76104"/>
                  </a:lnTo>
                  <a:lnTo>
                    <a:pt x="56388" y="76295"/>
                  </a:lnTo>
                  <a:lnTo>
                    <a:pt x="56514" y="63626"/>
                  </a:lnTo>
                  <a:lnTo>
                    <a:pt x="37464" y="63373"/>
                  </a:lnTo>
                  <a:close/>
                </a:path>
                <a:path w="85089" h="1083945">
                  <a:moveTo>
                    <a:pt x="47625" y="0"/>
                  </a:moveTo>
                  <a:lnTo>
                    <a:pt x="8762" y="75819"/>
                  </a:lnTo>
                  <a:lnTo>
                    <a:pt x="37337" y="76104"/>
                  </a:lnTo>
                  <a:lnTo>
                    <a:pt x="37462" y="63626"/>
                  </a:lnTo>
                  <a:lnTo>
                    <a:pt x="37464" y="63373"/>
                  </a:lnTo>
                  <a:lnTo>
                    <a:pt x="78523" y="63373"/>
                  </a:lnTo>
                  <a:lnTo>
                    <a:pt x="47625" y="0"/>
                  </a:lnTo>
                  <a:close/>
                </a:path>
                <a:path w="85089" h="1083945">
                  <a:moveTo>
                    <a:pt x="36195" y="196723"/>
                  </a:moveTo>
                  <a:lnTo>
                    <a:pt x="35560" y="272923"/>
                  </a:lnTo>
                  <a:lnTo>
                    <a:pt x="54610" y="273176"/>
                  </a:lnTo>
                  <a:lnTo>
                    <a:pt x="55245" y="196976"/>
                  </a:lnTo>
                  <a:lnTo>
                    <a:pt x="36195" y="196723"/>
                  </a:lnTo>
                  <a:close/>
                </a:path>
                <a:path w="85089" h="1083945">
                  <a:moveTo>
                    <a:pt x="34925" y="330073"/>
                  </a:moveTo>
                  <a:lnTo>
                    <a:pt x="34289" y="406273"/>
                  </a:lnTo>
                  <a:lnTo>
                    <a:pt x="53339" y="406526"/>
                  </a:lnTo>
                  <a:lnTo>
                    <a:pt x="53975" y="330326"/>
                  </a:lnTo>
                  <a:lnTo>
                    <a:pt x="34925" y="330073"/>
                  </a:lnTo>
                  <a:close/>
                </a:path>
                <a:path w="85089" h="1083945">
                  <a:moveTo>
                    <a:pt x="33655" y="463423"/>
                  </a:moveTo>
                  <a:lnTo>
                    <a:pt x="33020" y="539623"/>
                  </a:lnTo>
                  <a:lnTo>
                    <a:pt x="52070" y="539876"/>
                  </a:lnTo>
                  <a:lnTo>
                    <a:pt x="52705" y="463676"/>
                  </a:lnTo>
                  <a:lnTo>
                    <a:pt x="33655" y="463423"/>
                  </a:lnTo>
                  <a:close/>
                </a:path>
                <a:path w="85089" h="1083945">
                  <a:moveTo>
                    <a:pt x="51435" y="596900"/>
                  </a:moveTo>
                  <a:lnTo>
                    <a:pt x="32383" y="596900"/>
                  </a:lnTo>
                  <a:lnTo>
                    <a:pt x="31748" y="673100"/>
                  </a:lnTo>
                  <a:lnTo>
                    <a:pt x="50800" y="673100"/>
                  </a:lnTo>
                  <a:lnTo>
                    <a:pt x="51435" y="596900"/>
                  </a:lnTo>
                  <a:close/>
                </a:path>
                <a:path w="85089" h="1083945">
                  <a:moveTo>
                    <a:pt x="50164" y="730250"/>
                  </a:moveTo>
                  <a:lnTo>
                    <a:pt x="31113" y="730250"/>
                  </a:lnTo>
                  <a:lnTo>
                    <a:pt x="30478" y="806450"/>
                  </a:lnTo>
                  <a:lnTo>
                    <a:pt x="49530" y="806450"/>
                  </a:lnTo>
                  <a:lnTo>
                    <a:pt x="50164" y="730250"/>
                  </a:lnTo>
                  <a:close/>
                </a:path>
                <a:path w="85089" h="1083945">
                  <a:moveTo>
                    <a:pt x="48895" y="863600"/>
                  </a:moveTo>
                  <a:lnTo>
                    <a:pt x="29843" y="863600"/>
                  </a:lnTo>
                  <a:lnTo>
                    <a:pt x="29208" y="939800"/>
                  </a:lnTo>
                  <a:lnTo>
                    <a:pt x="48260" y="939800"/>
                  </a:lnTo>
                  <a:lnTo>
                    <a:pt x="48895" y="863600"/>
                  </a:lnTo>
                  <a:close/>
                </a:path>
                <a:path w="85089" h="1083945">
                  <a:moveTo>
                    <a:pt x="0" y="1007237"/>
                  </a:moveTo>
                  <a:lnTo>
                    <a:pt x="37337" y="1083818"/>
                  </a:lnTo>
                  <a:lnTo>
                    <a:pt x="69820" y="1020445"/>
                  </a:lnTo>
                  <a:lnTo>
                    <a:pt x="47498" y="1020445"/>
                  </a:lnTo>
                  <a:lnTo>
                    <a:pt x="28448" y="1020190"/>
                  </a:lnTo>
                  <a:lnTo>
                    <a:pt x="28516" y="1007522"/>
                  </a:lnTo>
                  <a:lnTo>
                    <a:pt x="0" y="1007237"/>
                  </a:lnTo>
                  <a:close/>
                </a:path>
                <a:path w="85089" h="1083945">
                  <a:moveTo>
                    <a:pt x="28516" y="1007522"/>
                  </a:moveTo>
                  <a:lnTo>
                    <a:pt x="28448" y="1020190"/>
                  </a:lnTo>
                  <a:lnTo>
                    <a:pt x="47498" y="1020445"/>
                  </a:lnTo>
                  <a:lnTo>
                    <a:pt x="47566" y="1007712"/>
                  </a:lnTo>
                  <a:lnTo>
                    <a:pt x="28516" y="1007522"/>
                  </a:lnTo>
                  <a:close/>
                </a:path>
                <a:path w="85089" h="1083945">
                  <a:moveTo>
                    <a:pt x="47566" y="1007712"/>
                  </a:moveTo>
                  <a:lnTo>
                    <a:pt x="47498" y="1020445"/>
                  </a:lnTo>
                  <a:lnTo>
                    <a:pt x="69820" y="1020445"/>
                  </a:lnTo>
                  <a:lnTo>
                    <a:pt x="76200" y="1007999"/>
                  </a:lnTo>
                  <a:lnTo>
                    <a:pt x="47566" y="1007712"/>
                  </a:lnTo>
                  <a:close/>
                </a:path>
                <a:path w="85089" h="1083945">
                  <a:moveTo>
                    <a:pt x="47625" y="996950"/>
                  </a:moveTo>
                  <a:lnTo>
                    <a:pt x="28574" y="996950"/>
                  </a:lnTo>
                  <a:lnTo>
                    <a:pt x="28516" y="1007522"/>
                  </a:lnTo>
                  <a:lnTo>
                    <a:pt x="47566" y="1007712"/>
                  </a:lnTo>
                  <a:lnTo>
                    <a:pt x="47625" y="996950"/>
                  </a:lnTo>
                  <a:close/>
                </a:path>
              </a:pathLst>
            </a:custGeom>
            <a:solidFill>
              <a:srgbClr val="999F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04559" y="2715768"/>
              <a:ext cx="201167" cy="201168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8195564" y="2623819"/>
            <a:ext cx="262636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What</a:t>
            </a:r>
            <a:r>
              <a:rPr dirty="0" sz="14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problems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do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you</a:t>
            </a:r>
            <a:r>
              <a:rPr dirty="0" sz="14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want</a:t>
            </a:r>
            <a:r>
              <a:rPr dirty="0" sz="14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solve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do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you</a:t>
            </a:r>
            <a:r>
              <a:rPr dirty="0" sz="14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prioritize?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285226" y="4502658"/>
            <a:ext cx="1815464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Who</a:t>
            </a:r>
            <a:r>
              <a:rPr dirty="0" sz="14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are</a:t>
            </a:r>
            <a:r>
              <a:rPr dirty="0" sz="14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the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partners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you want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work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with?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254658" y="2643377"/>
            <a:ext cx="256540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What</a:t>
            </a:r>
            <a:r>
              <a:rPr dirty="0" sz="1400" spc="-1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staff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resources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do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you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need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implement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govern?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892300" y="4484623"/>
            <a:ext cx="209677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094105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What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is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your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communication</a:t>
            </a:r>
            <a:r>
              <a:rPr dirty="0" sz="14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approach?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964051" y="5901029"/>
            <a:ext cx="43662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Who</a:t>
            </a:r>
            <a:r>
              <a:rPr dirty="0" sz="14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liable/responsible</a:t>
            </a:r>
            <a:r>
              <a:rPr dirty="0" sz="1400" spc="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 management issues?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31920" y="2717310"/>
            <a:ext cx="548639" cy="36726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120896" y="4547615"/>
            <a:ext cx="399288" cy="448056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6040882" y="2695778"/>
            <a:ext cx="13398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 b="1">
                <a:solidFill>
                  <a:srgbClr val="CE0D2C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15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1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15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1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15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15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15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1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15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55"/>
              <a:t> </a:t>
            </a:r>
            <a:r>
              <a:rPr dirty="0"/>
              <a:t>best</a:t>
            </a:r>
            <a:r>
              <a:rPr dirty="0" spc="-55"/>
              <a:t> </a:t>
            </a:r>
            <a:r>
              <a:rPr dirty="0"/>
              <a:t>“AI</a:t>
            </a:r>
            <a:r>
              <a:rPr dirty="0" spc="-65"/>
              <a:t> </a:t>
            </a:r>
            <a:r>
              <a:rPr dirty="0" spc="-10"/>
              <a:t>strategy”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072383" y="1216152"/>
            <a:ext cx="8669020" cy="4163695"/>
            <a:chOff x="3072383" y="1216152"/>
            <a:chExt cx="8669020" cy="4163695"/>
          </a:xfrm>
        </p:grpSpPr>
        <p:sp>
          <p:nvSpPr>
            <p:cNvPr id="4" name="object 4" descr=""/>
            <p:cNvSpPr/>
            <p:nvPr/>
          </p:nvSpPr>
          <p:spPr>
            <a:xfrm>
              <a:off x="3072383" y="1886712"/>
              <a:ext cx="7558405" cy="1384300"/>
            </a:xfrm>
            <a:custGeom>
              <a:avLst/>
              <a:gdLst/>
              <a:ahLst/>
              <a:cxnLst/>
              <a:rect l="l" t="t" r="r" b="b"/>
              <a:pathLst>
                <a:path w="7558405" h="1384300">
                  <a:moveTo>
                    <a:pt x="0" y="0"/>
                  </a:moveTo>
                  <a:lnTo>
                    <a:pt x="7558278" y="0"/>
                  </a:lnTo>
                </a:path>
                <a:path w="7558405" h="1384300">
                  <a:moveTo>
                    <a:pt x="1917192" y="1383791"/>
                  </a:moveTo>
                  <a:lnTo>
                    <a:pt x="7445629" y="1383791"/>
                  </a:lnTo>
                </a:path>
              </a:pathLst>
            </a:custGeom>
            <a:ln w="19050">
              <a:solidFill>
                <a:srgbClr val="313D4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1552" y="2493263"/>
              <a:ext cx="1609344" cy="160934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445495" y="2807208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7" y="2267"/>
                  </a:lnTo>
                  <a:lnTo>
                    <a:pt x="401178" y="8930"/>
                  </a:lnTo>
                  <a:lnTo>
                    <a:pt x="356249" y="19782"/>
                  </a:lnTo>
                  <a:lnTo>
                    <a:pt x="313019" y="34615"/>
                  </a:lnTo>
                  <a:lnTo>
                    <a:pt x="271695" y="53222"/>
                  </a:lnTo>
                  <a:lnTo>
                    <a:pt x="232484" y="75394"/>
                  </a:lnTo>
                  <a:lnTo>
                    <a:pt x="195594" y="100925"/>
                  </a:lnTo>
                  <a:lnTo>
                    <a:pt x="161233" y="129607"/>
                  </a:lnTo>
                  <a:lnTo>
                    <a:pt x="129607" y="161233"/>
                  </a:lnTo>
                  <a:lnTo>
                    <a:pt x="100925" y="195594"/>
                  </a:lnTo>
                  <a:lnTo>
                    <a:pt x="75394" y="232484"/>
                  </a:lnTo>
                  <a:lnTo>
                    <a:pt x="53222" y="271695"/>
                  </a:lnTo>
                  <a:lnTo>
                    <a:pt x="34615" y="313019"/>
                  </a:lnTo>
                  <a:lnTo>
                    <a:pt x="19782" y="356249"/>
                  </a:lnTo>
                  <a:lnTo>
                    <a:pt x="8930" y="401178"/>
                  </a:lnTo>
                  <a:lnTo>
                    <a:pt x="2267" y="447597"/>
                  </a:lnTo>
                  <a:lnTo>
                    <a:pt x="0" y="495300"/>
                  </a:lnTo>
                  <a:lnTo>
                    <a:pt x="2267" y="543002"/>
                  </a:lnTo>
                  <a:lnTo>
                    <a:pt x="8930" y="589421"/>
                  </a:lnTo>
                  <a:lnTo>
                    <a:pt x="19782" y="634350"/>
                  </a:lnTo>
                  <a:lnTo>
                    <a:pt x="34615" y="677580"/>
                  </a:lnTo>
                  <a:lnTo>
                    <a:pt x="53222" y="718904"/>
                  </a:lnTo>
                  <a:lnTo>
                    <a:pt x="75394" y="758115"/>
                  </a:lnTo>
                  <a:lnTo>
                    <a:pt x="100925" y="795005"/>
                  </a:lnTo>
                  <a:lnTo>
                    <a:pt x="129607" y="829366"/>
                  </a:lnTo>
                  <a:lnTo>
                    <a:pt x="161233" y="860992"/>
                  </a:lnTo>
                  <a:lnTo>
                    <a:pt x="195594" y="889674"/>
                  </a:lnTo>
                  <a:lnTo>
                    <a:pt x="232484" y="915205"/>
                  </a:lnTo>
                  <a:lnTo>
                    <a:pt x="271695" y="937377"/>
                  </a:lnTo>
                  <a:lnTo>
                    <a:pt x="313019" y="955984"/>
                  </a:lnTo>
                  <a:lnTo>
                    <a:pt x="356249" y="970817"/>
                  </a:lnTo>
                  <a:lnTo>
                    <a:pt x="401178" y="981669"/>
                  </a:lnTo>
                  <a:lnTo>
                    <a:pt x="447597" y="988332"/>
                  </a:lnTo>
                  <a:lnTo>
                    <a:pt x="495300" y="990599"/>
                  </a:lnTo>
                  <a:lnTo>
                    <a:pt x="543002" y="988332"/>
                  </a:lnTo>
                  <a:lnTo>
                    <a:pt x="589421" y="981669"/>
                  </a:lnTo>
                  <a:lnTo>
                    <a:pt x="634350" y="970817"/>
                  </a:lnTo>
                  <a:lnTo>
                    <a:pt x="677580" y="955984"/>
                  </a:lnTo>
                  <a:lnTo>
                    <a:pt x="718904" y="937377"/>
                  </a:lnTo>
                  <a:lnTo>
                    <a:pt x="758115" y="915205"/>
                  </a:lnTo>
                  <a:lnTo>
                    <a:pt x="795005" y="889674"/>
                  </a:lnTo>
                  <a:lnTo>
                    <a:pt x="829366" y="860992"/>
                  </a:lnTo>
                  <a:lnTo>
                    <a:pt x="860992" y="829366"/>
                  </a:lnTo>
                  <a:lnTo>
                    <a:pt x="889674" y="795005"/>
                  </a:lnTo>
                  <a:lnTo>
                    <a:pt x="915205" y="758115"/>
                  </a:lnTo>
                  <a:lnTo>
                    <a:pt x="937377" y="718904"/>
                  </a:lnTo>
                  <a:lnTo>
                    <a:pt x="955984" y="677580"/>
                  </a:lnTo>
                  <a:lnTo>
                    <a:pt x="970817" y="634350"/>
                  </a:lnTo>
                  <a:lnTo>
                    <a:pt x="981669" y="589421"/>
                  </a:lnTo>
                  <a:lnTo>
                    <a:pt x="988332" y="543002"/>
                  </a:lnTo>
                  <a:lnTo>
                    <a:pt x="990600" y="495300"/>
                  </a:lnTo>
                  <a:lnTo>
                    <a:pt x="988332" y="447597"/>
                  </a:lnTo>
                  <a:lnTo>
                    <a:pt x="981669" y="401178"/>
                  </a:lnTo>
                  <a:lnTo>
                    <a:pt x="970817" y="356249"/>
                  </a:lnTo>
                  <a:lnTo>
                    <a:pt x="955984" y="313019"/>
                  </a:lnTo>
                  <a:lnTo>
                    <a:pt x="937377" y="271695"/>
                  </a:lnTo>
                  <a:lnTo>
                    <a:pt x="915205" y="232484"/>
                  </a:lnTo>
                  <a:lnTo>
                    <a:pt x="889674" y="195594"/>
                  </a:lnTo>
                  <a:lnTo>
                    <a:pt x="860992" y="161233"/>
                  </a:lnTo>
                  <a:lnTo>
                    <a:pt x="829366" y="129607"/>
                  </a:lnTo>
                  <a:lnTo>
                    <a:pt x="795005" y="100925"/>
                  </a:lnTo>
                  <a:lnTo>
                    <a:pt x="758115" y="75394"/>
                  </a:lnTo>
                  <a:lnTo>
                    <a:pt x="718904" y="53222"/>
                  </a:lnTo>
                  <a:lnTo>
                    <a:pt x="677580" y="34615"/>
                  </a:lnTo>
                  <a:lnTo>
                    <a:pt x="634350" y="19782"/>
                  </a:lnTo>
                  <a:lnTo>
                    <a:pt x="589421" y="8930"/>
                  </a:lnTo>
                  <a:lnTo>
                    <a:pt x="543002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1552" y="1216152"/>
              <a:ext cx="1609344" cy="160934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445495" y="1530096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7" y="2267"/>
                  </a:lnTo>
                  <a:lnTo>
                    <a:pt x="401178" y="8930"/>
                  </a:lnTo>
                  <a:lnTo>
                    <a:pt x="356249" y="19782"/>
                  </a:lnTo>
                  <a:lnTo>
                    <a:pt x="313019" y="34615"/>
                  </a:lnTo>
                  <a:lnTo>
                    <a:pt x="271695" y="53222"/>
                  </a:lnTo>
                  <a:lnTo>
                    <a:pt x="232484" y="75394"/>
                  </a:lnTo>
                  <a:lnTo>
                    <a:pt x="195594" y="100925"/>
                  </a:lnTo>
                  <a:lnTo>
                    <a:pt x="161233" y="129607"/>
                  </a:lnTo>
                  <a:lnTo>
                    <a:pt x="129607" y="161233"/>
                  </a:lnTo>
                  <a:lnTo>
                    <a:pt x="100925" y="195594"/>
                  </a:lnTo>
                  <a:lnTo>
                    <a:pt x="75394" y="232484"/>
                  </a:lnTo>
                  <a:lnTo>
                    <a:pt x="53222" y="271695"/>
                  </a:lnTo>
                  <a:lnTo>
                    <a:pt x="34615" y="313019"/>
                  </a:lnTo>
                  <a:lnTo>
                    <a:pt x="19782" y="356249"/>
                  </a:lnTo>
                  <a:lnTo>
                    <a:pt x="8930" y="401178"/>
                  </a:lnTo>
                  <a:lnTo>
                    <a:pt x="2267" y="447597"/>
                  </a:lnTo>
                  <a:lnTo>
                    <a:pt x="0" y="495300"/>
                  </a:lnTo>
                  <a:lnTo>
                    <a:pt x="2267" y="543002"/>
                  </a:lnTo>
                  <a:lnTo>
                    <a:pt x="8930" y="589421"/>
                  </a:lnTo>
                  <a:lnTo>
                    <a:pt x="19782" y="634350"/>
                  </a:lnTo>
                  <a:lnTo>
                    <a:pt x="34615" y="677580"/>
                  </a:lnTo>
                  <a:lnTo>
                    <a:pt x="53222" y="718904"/>
                  </a:lnTo>
                  <a:lnTo>
                    <a:pt x="75394" y="758115"/>
                  </a:lnTo>
                  <a:lnTo>
                    <a:pt x="100925" y="795005"/>
                  </a:lnTo>
                  <a:lnTo>
                    <a:pt x="129607" y="829366"/>
                  </a:lnTo>
                  <a:lnTo>
                    <a:pt x="161233" y="860992"/>
                  </a:lnTo>
                  <a:lnTo>
                    <a:pt x="195594" y="889674"/>
                  </a:lnTo>
                  <a:lnTo>
                    <a:pt x="232484" y="915205"/>
                  </a:lnTo>
                  <a:lnTo>
                    <a:pt x="271695" y="937377"/>
                  </a:lnTo>
                  <a:lnTo>
                    <a:pt x="313019" y="955984"/>
                  </a:lnTo>
                  <a:lnTo>
                    <a:pt x="356249" y="970817"/>
                  </a:lnTo>
                  <a:lnTo>
                    <a:pt x="401178" y="981669"/>
                  </a:lnTo>
                  <a:lnTo>
                    <a:pt x="447597" y="988332"/>
                  </a:lnTo>
                  <a:lnTo>
                    <a:pt x="495300" y="990600"/>
                  </a:lnTo>
                  <a:lnTo>
                    <a:pt x="543002" y="988332"/>
                  </a:lnTo>
                  <a:lnTo>
                    <a:pt x="589421" y="981669"/>
                  </a:lnTo>
                  <a:lnTo>
                    <a:pt x="634350" y="970817"/>
                  </a:lnTo>
                  <a:lnTo>
                    <a:pt x="677580" y="955984"/>
                  </a:lnTo>
                  <a:lnTo>
                    <a:pt x="718904" y="937377"/>
                  </a:lnTo>
                  <a:lnTo>
                    <a:pt x="758115" y="915205"/>
                  </a:lnTo>
                  <a:lnTo>
                    <a:pt x="795005" y="889674"/>
                  </a:lnTo>
                  <a:lnTo>
                    <a:pt x="829366" y="860992"/>
                  </a:lnTo>
                  <a:lnTo>
                    <a:pt x="860992" y="829366"/>
                  </a:lnTo>
                  <a:lnTo>
                    <a:pt x="889674" y="795005"/>
                  </a:lnTo>
                  <a:lnTo>
                    <a:pt x="915205" y="758115"/>
                  </a:lnTo>
                  <a:lnTo>
                    <a:pt x="937377" y="718904"/>
                  </a:lnTo>
                  <a:lnTo>
                    <a:pt x="955984" y="677580"/>
                  </a:lnTo>
                  <a:lnTo>
                    <a:pt x="970817" y="634350"/>
                  </a:lnTo>
                  <a:lnTo>
                    <a:pt x="981669" y="589421"/>
                  </a:lnTo>
                  <a:lnTo>
                    <a:pt x="988332" y="543002"/>
                  </a:lnTo>
                  <a:lnTo>
                    <a:pt x="990600" y="495300"/>
                  </a:lnTo>
                  <a:lnTo>
                    <a:pt x="988332" y="447597"/>
                  </a:lnTo>
                  <a:lnTo>
                    <a:pt x="981669" y="401178"/>
                  </a:lnTo>
                  <a:lnTo>
                    <a:pt x="970817" y="356249"/>
                  </a:lnTo>
                  <a:lnTo>
                    <a:pt x="955984" y="313019"/>
                  </a:lnTo>
                  <a:lnTo>
                    <a:pt x="937377" y="271695"/>
                  </a:lnTo>
                  <a:lnTo>
                    <a:pt x="915205" y="232484"/>
                  </a:lnTo>
                  <a:lnTo>
                    <a:pt x="889674" y="195594"/>
                  </a:lnTo>
                  <a:lnTo>
                    <a:pt x="860992" y="161233"/>
                  </a:lnTo>
                  <a:lnTo>
                    <a:pt x="829366" y="129607"/>
                  </a:lnTo>
                  <a:lnTo>
                    <a:pt x="795005" y="100925"/>
                  </a:lnTo>
                  <a:lnTo>
                    <a:pt x="758115" y="75394"/>
                  </a:lnTo>
                  <a:lnTo>
                    <a:pt x="718904" y="53222"/>
                  </a:lnTo>
                  <a:lnTo>
                    <a:pt x="677580" y="34615"/>
                  </a:lnTo>
                  <a:lnTo>
                    <a:pt x="634350" y="19782"/>
                  </a:lnTo>
                  <a:lnTo>
                    <a:pt x="589421" y="8930"/>
                  </a:lnTo>
                  <a:lnTo>
                    <a:pt x="543002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721607" y="4575048"/>
              <a:ext cx="6755130" cy="5080"/>
            </a:xfrm>
            <a:custGeom>
              <a:avLst/>
              <a:gdLst/>
              <a:ahLst/>
              <a:cxnLst/>
              <a:rect l="l" t="t" r="r" b="b"/>
              <a:pathLst>
                <a:path w="6755130" h="5079">
                  <a:moveTo>
                    <a:pt x="0" y="0"/>
                  </a:moveTo>
                  <a:lnTo>
                    <a:pt x="6754621" y="4825"/>
                  </a:lnTo>
                </a:path>
              </a:pathLst>
            </a:custGeom>
            <a:ln w="19050">
              <a:solidFill>
                <a:srgbClr val="313D4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1552" y="3770375"/>
              <a:ext cx="1609344" cy="160934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0445495" y="4084319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97" y="2267"/>
                  </a:lnTo>
                  <a:lnTo>
                    <a:pt x="401178" y="8930"/>
                  </a:lnTo>
                  <a:lnTo>
                    <a:pt x="356249" y="19782"/>
                  </a:lnTo>
                  <a:lnTo>
                    <a:pt x="313019" y="34615"/>
                  </a:lnTo>
                  <a:lnTo>
                    <a:pt x="271695" y="53222"/>
                  </a:lnTo>
                  <a:lnTo>
                    <a:pt x="232484" y="75394"/>
                  </a:lnTo>
                  <a:lnTo>
                    <a:pt x="195594" y="100925"/>
                  </a:lnTo>
                  <a:lnTo>
                    <a:pt x="161233" y="129607"/>
                  </a:lnTo>
                  <a:lnTo>
                    <a:pt x="129607" y="161233"/>
                  </a:lnTo>
                  <a:lnTo>
                    <a:pt x="100925" y="195594"/>
                  </a:lnTo>
                  <a:lnTo>
                    <a:pt x="75394" y="232484"/>
                  </a:lnTo>
                  <a:lnTo>
                    <a:pt x="53222" y="271695"/>
                  </a:lnTo>
                  <a:lnTo>
                    <a:pt x="34615" y="313019"/>
                  </a:lnTo>
                  <a:lnTo>
                    <a:pt x="19782" y="356249"/>
                  </a:lnTo>
                  <a:lnTo>
                    <a:pt x="8930" y="401178"/>
                  </a:lnTo>
                  <a:lnTo>
                    <a:pt x="2267" y="447597"/>
                  </a:lnTo>
                  <a:lnTo>
                    <a:pt x="0" y="495299"/>
                  </a:lnTo>
                  <a:lnTo>
                    <a:pt x="2267" y="543002"/>
                  </a:lnTo>
                  <a:lnTo>
                    <a:pt x="8930" y="589421"/>
                  </a:lnTo>
                  <a:lnTo>
                    <a:pt x="19782" y="634350"/>
                  </a:lnTo>
                  <a:lnTo>
                    <a:pt x="34615" y="677580"/>
                  </a:lnTo>
                  <a:lnTo>
                    <a:pt x="53222" y="718904"/>
                  </a:lnTo>
                  <a:lnTo>
                    <a:pt x="75394" y="758115"/>
                  </a:lnTo>
                  <a:lnTo>
                    <a:pt x="100925" y="795005"/>
                  </a:lnTo>
                  <a:lnTo>
                    <a:pt x="129607" y="829366"/>
                  </a:lnTo>
                  <a:lnTo>
                    <a:pt x="161233" y="860992"/>
                  </a:lnTo>
                  <a:lnTo>
                    <a:pt x="195594" y="889674"/>
                  </a:lnTo>
                  <a:lnTo>
                    <a:pt x="232484" y="915205"/>
                  </a:lnTo>
                  <a:lnTo>
                    <a:pt x="271695" y="937377"/>
                  </a:lnTo>
                  <a:lnTo>
                    <a:pt x="313019" y="955984"/>
                  </a:lnTo>
                  <a:lnTo>
                    <a:pt x="356249" y="970817"/>
                  </a:lnTo>
                  <a:lnTo>
                    <a:pt x="401178" y="981669"/>
                  </a:lnTo>
                  <a:lnTo>
                    <a:pt x="447597" y="988332"/>
                  </a:lnTo>
                  <a:lnTo>
                    <a:pt x="495300" y="990599"/>
                  </a:lnTo>
                  <a:lnTo>
                    <a:pt x="543002" y="988332"/>
                  </a:lnTo>
                  <a:lnTo>
                    <a:pt x="589421" y="981669"/>
                  </a:lnTo>
                  <a:lnTo>
                    <a:pt x="634350" y="970817"/>
                  </a:lnTo>
                  <a:lnTo>
                    <a:pt x="677580" y="955984"/>
                  </a:lnTo>
                  <a:lnTo>
                    <a:pt x="718904" y="937377"/>
                  </a:lnTo>
                  <a:lnTo>
                    <a:pt x="758115" y="915205"/>
                  </a:lnTo>
                  <a:lnTo>
                    <a:pt x="795005" y="889674"/>
                  </a:lnTo>
                  <a:lnTo>
                    <a:pt x="829366" y="860992"/>
                  </a:lnTo>
                  <a:lnTo>
                    <a:pt x="860992" y="829366"/>
                  </a:lnTo>
                  <a:lnTo>
                    <a:pt x="889674" y="795005"/>
                  </a:lnTo>
                  <a:lnTo>
                    <a:pt x="915205" y="758115"/>
                  </a:lnTo>
                  <a:lnTo>
                    <a:pt x="937377" y="718904"/>
                  </a:lnTo>
                  <a:lnTo>
                    <a:pt x="955984" y="677580"/>
                  </a:lnTo>
                  <a:lnTo>
                    <a:pt x="970817" y="634350"/>
                  </a:lnTo>
                  <a:lnTo>
                    <a:pt x="981669" y="589421"/>
                  </a:lnTo>
                  <a:lnTo>
                    <a:pt x="988332" y="543002"/>
                  </a:lnTo>
                  <a:lnTo>
                    <a:pt x="990600" y="495299"/>
                  </a:lnTo>
                  <a:lnTo>
                    <a:pt x="988332" y="447597"/>
                  </a:lnTo>
                  <a:lnTo>
                    <a:pt x="981669" y="401178"/>
                  </a:lnTo>
                  <a:lnTo>
                    <a:pt x="970817" y="356249"/>
                  </a:lnTo>
                  <a:lnTo>
                    <a:pt x="955984" y="313019"/>
                  </a:lnTo>
                  <a:lnTo>
                    <a:pt x="937377" y="271695"/>
                  </a:lnTo>
                  <a:lnTo>
                    <a:pt x="915205" y="232484"/>
                  </a:lnTo>
                  <a:lnTo>
                    <a:pt x="889674" y="195594"/>
                  </a:lnTo>
                  <a:lnTo>
                    <a:pt x="860992" y="161233"/>
                  </a:lnTo>
                  <a:lnTo>
                    <a:pt x="829366" y="129607"/>
                  </a:lnTo>
                  <a:lnTo>
                    <a:pt x="795005" y="100925"/>
                  </a:lnTo>
                  <a:lnTo>
                    <a:pt x="758115" y="75394"/>
                  </a:lnTo>
                  <a:lnTo>
                    <a:pt x="718904" y="53222"/>
                  </a:lnTo>
                  <a:lnTo>
                    <a:pt x="677580" y="34615"/>
                  </a:lnTo>
                  <a:lnTo>
                    <a:pt x="634350" y="19782"/>
                  </a:lnTo>
                  <a:lnTo>
                    <a:pt x="589421" y="8930"/>
                  </a:lnTo>
                  <a:lnTo>
                    <a:pt x="543002" y="226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0" y="3051047"/>
              <a:ext cx="548640" cy="44196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5807" y="1700784"/>
              <a:ext cx="548640" cy="54863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8000" y="4300728"/>
              <a:ext cx="548640" cy="54864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06856" y="4719269"/>
            <a:ext cx="73145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59504" algn="l"/>
                <a:tab pos="4302760" algn="l"/>
                <a:tab pos="6818630" algn="l"/>
              </a:tabLst>
            </a:pPr>
            <a:r>
              <a:rPr dirty="0" baseline="-11574" sz="5400">
                <a:solidFill>
                  <a:srgbClr val="CE0D2C"/>
                </a:solidFill>
                <a:latin typeface="Times New Roman"/>
                <a:cs typeface="Times New Roman"/>
              </a:rPr>
              <a:t>01</a:t>
            </a:r>
            <a:r>
              <a:rPr dirty="0" baseline="-11574" sz="5400" spc="307">
                <a:solidFill>
                  <a:srgbClr val="CE0D2C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Evaluation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-11574" sz="5400" spc="-37">
                <a:solidFill>
                  <a:srgbClr val="CE0D2C"/>
                </a:solidFill>
                <a:latin typeface="Times New Roman"/>
                <a:cs typeface="Times New Roman"/>
              </a:rPr>
              <a:t>02</a:t>
            </a:r>
            <a:r>
              <a:rPr dirty="0" baseline="-11574" sz="5400">
                <a:solidFill>
                  <a:srgbClr val="CE0D2C"/>
                </a:solidFill>
                <a:latin typeface="Times New Roman"/>
                <a:cs typeface="Times New Roman"/>
              </a:rPr>
              <a:t>	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Governance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-11574" sz="5400" spc="-37">
                <a:solidFill>
                  <a:srgbClr val="CE0D2C"/>
                </a:solidFill>
                <a:latin typeface="Times New Roman"/>
                <a:cs typeface="Times New Roman"/>
              </a:rPr>
              <a:t>03</a:t>
            </a:r>
            <a:endParaRPr baseline="-11574" sz="5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8027289" y="4902200"/>
            <a:ext cx="114935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Change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management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91108" y="1740230"/>
            <a:ext cx="8693785" cy="2966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10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Revisit</a:t>
            </a:r>
            <a:r>
              <a:rPr dirty="0" sz="16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existing</a:t>
            </a:r>
            <a:r>
              <a:rPr dirty="0" sz="1600" spc="-8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133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Instead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 adopting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5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new</a:t>
            </a:r>
            <a:r>
              <a:rPr dirty="0" sz="1500" spc="-1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strategy,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consider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will</a:t>
            </a:r>
            <a:r>
              <a:rPr dirty="0" sz="1500" spc="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help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your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organization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meet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its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existing</a:t>
            </a:r>
            <a:endParaRPr sz="15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strategic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goals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5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Consider</a:t>
            </a:r>
            <a:r>
              <a:rPr dirty="0" sz="16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previously</a:t>
            </a:r>
            <a:r>
              <a:rPr dirty="0" sz="16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unsolvable</a:t>
            </a:r>
            <a:r>
              <a:rPr dirty="0" sz="16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challenges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Beyond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your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existing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strategy,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consider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any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key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challenges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may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have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felt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unsolvable,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</a:t>
            </a:r>
            <a:r>
              <a:rPr dirty="0" sz="1500" spc="-1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make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potential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more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attainable?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5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Develop</a:t>
            </a:r>
            <a:r>
              <a:rPr dirty="0" sz="16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an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adoption</a:t>
            </a:r>
            <a:r>
              <a:rPr dirty="0" sz="16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1000" y="2465832"/>
            <a:ext cx="1445260" cy="3728720"/>
            <a:chOff x="381000" y="2465832"/>
            <a:chExt cx="1445260" cy="3728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152" y="4873028"/>
              <a:ext cx="1316736" cy="132111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91895" y="5111496"/>
              <a:ext cx="832485" cy="835660"/>
            </a:xfrm>
            <a:custGeom>
              <a:avLst/>
              <a:gdLst/>
              <a:ahLst/>
              <a:cxnLst/>
              <a:rect l="l" t="t" r="r" b="b"/>
              <a:pathLst>
                <a:path w="832485" h="835660">
                  <a:moveTo>
                    <a:pt x="416052" y="0"/>
                  </a:moveTo>
                  <a:lnTo>
                    <a:pt x="367531" y="2809"/>
                  </a:lnTo>
                  <a:lnTo>
                    <a:pt x="320654" y="11027"/>
                  </a:lnTo>
                  <a:lnTo>
                    <a:pt x="275734" y="24342"/>
                  </a:lnTo>
                  <a:lnTo>
                    <a:pt x="233082" y="42440"/>
                  </a:lnTo>
                  <a:lnTo>
                    <a:pt x="193010" y="65008"/>
                  </a:lnTo>
                  <a:lnTo>
                    <a:pt x="155831" y="91733"/>
                  </a:lnTo>
                  <a:lnTo>
                    <a:pt x="121858" y="122300"/>
                  </a:lnTo>
                  <a:lnTo>
                    <a:pt x="91401" y="156398"/>
                  </a:lnTo>
                  <a:lnTo>
                    <a:pt x="64773" y="193713"/>
                  </a:lnTo>
                  <a:lnTo>
                    <a:pt x="42287" y="233931"/>
                  </a:lnTo>
                  <a:lnTo>
                    <a:pt x="24255" y="276740"/>
                  </a:lnTo>
                  <a:lnTo>
                    <a:pt x="10988" y="321826"/>
                  </a:lnTo>
                  <a:lnTo>
                    <a:pt x="2799" y="368875"/>
                  </a:lnTo>
                  <a:lnTo>
                    <a:pt x="0" y="417575"/>
                  </a:lnTo>
                  <a:lnTo>
                    <a:pt x="2799" y="466273"/>
                  </a:lnTo>
                  <a:lnTo>
                    <a:pt x="10988" y="513321"/>
                  </a:lnTo>
                  <a:lnTo>
                    <a:pt x="24255" y="558406"/>
                  </a:lnTo>
                  <a:lnTo>
                    <a:pt x="42287" y="601214"/>
                  </a:lnTo>
                  <a:lnTo>
                    <a:pt x="64773" y="641432"/>
                  </a:lnTo>
                  <a:lnTo>
                    <a:pt x="91401" y="678747"/>
                  </a:lnTo>
                  <a:lnTo>
                    <a:pt x="121858" y="712846"/>
                  </a:lnTo>
                  <a:lnTo>
                    <a:pt x="155831" y="743414"/>
                  </a:lnTo>
                  <a:lnTo>
                    <a:pt x="193010" y="770140"/>
                  </a:lnTo>
                  <a:lnTo>
                    <a:pt x="233082" y="792708"/>
                  </a:lnTo>
                  <a:lnTo>
                    <a:pt x="275734" y="810807"/>
                  </a:lnTo>
                  <a:lnTo>
                    <a:pt x="320654" y="824123"/>
                  </a:lnTo>
                  <a:lnTo>
                    <a:pt x="367531" y="832342"/>
                  </a:lnTo>
                  <a:lnTo>
                    <a:pt x="416052" y="835151"/>
                  </a:lnTo>
                  <a:lnTo>
                    <a:pt x="464565" y="832342"/>
                  </a:lnTo>
                  <a:lnTo>
                    <a:pt x="511437" y="824123"/>
                  </a:lnTo>
                  <a:lnTo>
                    <a:pt x="556354" y="810807"/>
                  </a:lnTo>
                  <a:lnTo>
                    <a:pt x="599005" y="792708"/>
                  </a:lnTo>
                  <a:lnTo>
                    <a:pt x="639076" y="770140"/>
                  </a:lnTo>
                  <a:lnTo>
                    <a:pt x="676256" y="743414"/>
                  </a:lnTo>
                  <a:lnTo>
                    <a:pt x="710231" y="712846"/>
                  </a:lnTo>
                  <a:lnTo>
                    <a:pt x="740690" y="678747"/>
                  </a:lnTo>
                  <a:lnTo>
                    <a:pt x="767320" y="641432"/>
                  </a:lnTo>
                  <a:lnTo>
                    <a:pt x="789809" y="601214"/>
                  </a:lnTo>
                  <a:lnTo>
                    <a:pt x="807844" y="558406"/>
                  </a:lnTo>
                  <a:lnTo>
                    <a:pt x="821113" y="513321"/>
                  </a:lnTo>
                  <a:lnTo>
                    <a:pt x="829304" y="466273"/>
                  </a:lnTo>
                  <a:lnTo>
                    <a:pt x="832104" y="417575"/>
                  </a:lnTo>
                  <a:lnTo>
                    <a:pt x="829304" y="368875"/>
                  </a:lnTo>
                  <a:lnTo>
                    <a:pt x="821113" y="321826"/>
                  </a:lnTo>
                  <a:lnTo>
                    <a:pt x="807844" y="276740"/>
                  </a:lnTo>
                  <a:lnTo>
                    <a:pt x="789809" y="233931"/>
                  </a:lnTo>
                  <a:lnTo>
                    <a:pt x="767320" y="193713"/>
                  </a:lnTo>
                  <a:lnTo>
                    <a:pt x="740690" y="156398"/>
                  </a:lnTo>
                  <a:lnTo>
                    <a:pt x="710231" y="122300"/>
                  </a:lnTo>
                  <a:lnTo>
                    <a:pt x="676256" y="91733"/>
                  </a:lnTo>
                  <a:lnTo>
                    <a:pt x="639076" y="65008"/>
                  </a:lnTo>
                  <a:lnTo>
                    <a:pt x="599005" y="42440"/>
                  </a:lnTo>
                  <a:lnTo>
                    <a:pt x="556354" y="24342"/>
                  </a:lnTo>
                  <a:lnTo>
                    <a:pt x="511437" y="11027"/>
                  </a:lnTo>
                  <a:lnTo>
                    <a:pt x="464565" y="2809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3630168"/>
              <a:ext cx="1444752" cy="14478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91895" y="3941064"/>
              <a:ext cx="832485" cy="835660"/>
            </a:xfrm>
            <a:custGeom>
              <a:avLst/>
              <a:gdLst/>
              <a:ahLst/>
              <a:cxnLst/>
              <a:rect l="l" t="t" r="r" b="b"/>
              <a:pathLst>
                <a:path w="832485" h="835660">
                  <a:moveTo>
                    <a:pt x="416052" y="0"/>
                  </a:moveTo>
                  <a:lnTo>
                    <a:pt x="367531" y="2809"/>
                  </a:lnTo>
                  <a:lnTo>
                    <a:pt x="320654" y="11027"/>
                  </a:lnTo>
                  <a:lnTo>
                    <a:pt x="275734" y="24342"/>
                  </a:lnTo>
                  <a:lnTo>
                    <a:pt x="233082" y="42440"/>
                  </a:lnTo>
                  <a:lnTo>
                    <a:pt x="193010" y="65008"/>
                  </a:lnTo>
                  <a:lnTo>
                    <a:pt x="155831" y="91733"/>
                  </a:lnTo>
                  <a:lnTo>
                    <a:pt x="121858" y="122301"/>
                  </a:lnTo>
                  <a:lnTo>
                    <a:pt x="91401" y="156398"/>
                  </a:lnTo>
                  <a:lnTo>
                    <a:pt x="64773" y="193713"/>
                  </a:lnTo>
                  <a:lnTo>
                    <a:pt x="42287" y="233931"/>
                  </a:lnTo>
                  <a:lnTo>
                    <a:pt x="24255" y="276740"/>
                  </a:lnTo>
                  <a:lnTo>
                    <a:pt x="10988" y="321826"/>
                  </a:lnTo>
                  <a:lnTo>
                    <a:pt x="2799" y="368875"/>
                  </a:lnTo>
                  <a:lnTo>
                    <a:pt x="0" y="417575"/>
                  </a:lnTo>
                  <a:lnTo>
                    <a:pt x="2799" y="466276"/>
                  </a:lnTo>
                  <a:lnTo>
                    <a:pt x="10988" y="513325"/>
                  </a:lnTo>
                  <a:lnTo>
                    <a:pt x="24255" y="558411"/>
                  </a:lnTo>
                  <a:lnTo>
                    <a:pt x="42287" y="601220"/>
                  </a:lnTo>
                  <a:lnTo>
                    <a:pt x="64773" y="641438"/>
                  </a:lnTo>
                  <a:lnTo>
                    <a:pt x="91401" y="678753"/>
                  </a:lnTo>
                  <a:lnTo>
                    <a:pt x="121858" y="712851"/>
                  </a:lnTo>
                  <a:lnTo>
                    <a:pt x="155831" y="743418"/>
                  </a:lnTo>
                  <a:lnTo>
                    <a:pt x="193010" y="770143"/>
                  </a:lnTo>
                  <a:lnTo>
                    <a:pt x="233082" y="792711"/>
                  </a:lnTo>
                  <a:lnTo>
                    <a:pt x="275734" y="810809"/>
                  </a:lnTo>
                  <a:lnTo>
                    <a:pt x="320654" y="824124"/>
                  </a:lnTo>
                  <a:lnTo>
                    <a:pt x="367531" y="832342"/>
                  </a:lnTo>
                  <a:lnTo>
                    <a:pt x="416052" y="835152"/>
                  </a:lnTo>
                  <a:lnTo>
                    <a:pt x="464565" y="832342"/>
                  </a:lnTo>
                  <a:lnTo>
                    <a:pt x="511437" y="824124"/>
                  </a:lnTo>
                  <a:lnTo>
                    <a:pt x="556354" y="810809"/>
                  </a:lnTo>
                  <a:lnTo>
                    <a:pt x="599005" y="792711"/>
                  </a:lnTo>
                  <a:lnTo>
                    <a:pt x="639076" y="770143"/>
                  </a:lnTo>
                  <a:lnTo>
                    <a:pt x="676256" y="743418"/>
                  </a:lnTo>
                  <a:lnTo>
                    <a:pt x="710231" y="712850"/>
                  </a:lnTo>
                  <a:lnTo>
                    <a:pt x="740690" y="678753"/>
                  </a:lnTo>
                  <a:lnTo>
                    <a:pt x="767320" y="641438"/>
                  </a:lnTo>
                  <a:lnTo>
                    <a:pt x="789809" y="601220"/>
                  </a:lnTo>
                  <a:lnTo>
                    <a:pt x="807844" y="558411"/>
                  </a:lnTo>
                  <a:lnTo>
                    <a:pt x="821113" y="513325"/>
                  </a:lnTo>
                  <a:lnTo>
                    <a:pt x="829304" y="466276"/>
                  </a:lnTo>
                  <a:lnTo>
                    <a:pt x="832104" y="417575"/>
                  </a:lnTo>
                  <a:lnTo>
                    <a:pt x="829304" y="368875"/>
                  </a:lnTo>
                  <a:lnTo>
                    <a:pt x="821113" y="321826"/>
                  </a:lnTo>
                  <a:lnTo>
                    <a:pt x="807844" y="276740"/>
                  </a:lnTo>
                  <a:lnTo>
                    <a:pt x="789809" y="233931"/>
                  </a:lnTo>
                  <a:lnTo>
                    <a:pt x="767320" y="193713"/>
                  </a:lnTo>
                  <a:lnTo>
                    <a:pt x="740690" y="156398"/>
                  </a:lnTo>
                  <a:lnTo>
                    <a:pt x="710231" y="122300"/>
                  </a:lnTo>
                  <a:lnTo>
                    <a:pt x="676256" y="91733"/>
                  </a:lnTo>
                  <a:lnTo>
                    <a:pt x="639076" y="65008"/>
                  </a:lnTo>
                  <a:lnTo>
                    <a:pt x="599005" y="42440"/>
                  </a:lnTo>
                  <a:lnTo>
                    <a:pt x="556354" y="24342"/>
                  </a:lnTo>
                  <a:lnTo>
                    <a:pt x="511437" y="11027"/>
                  </a:lnTo>
                  <a:lnTo>
                    <a:pt x="464565" y="2809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2465832"/>
              <a:ext cx="1444752" cy="14478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91895" y="2776728"/>
              <a:ext cx="832485" cy="835660"/>
            </a:xfrm>
            <a:custGeom>
              <a:avLst/>
              <a:gdLst/>
              <a:ahLst/>
              <a:cxnLst/>
              <a:rect l="l" t="t" r="r" b="b"/>
              <a:pathLst>
                <a:path w="832485" h="835660">
                  <a:moveTo>
                    <a:pt x="416052" y="0"/>
                  </a:moveTo>
                  <a:lnTo>
                    <a:pt x="367531" y="2809"/>
                  </a:lnTo>
                  <a:lnTo>
                    <a:pt x="320654" y="11027"/>
                  </a:lnTo>
                  <a:lnTo>
                    <a:pt x="275734" y="24342"/>
                  </a:lnTo>
                  <a:lnTo>
                    <a:pt x="233082" y="42440"/>
                  </a:lnTo>
                  <a:lnTo>
                    <a:pt x="193010" y="65008"/>
                  </a:lnTo>
                  <a:lnTo>
                    <a:pt x="155831" y="91733"/>
                  </a:lnTo>
                  <a:lnTo>
                    <a:pt x="121858" y="122300"/>
                  </a:lnTo>
                  <a:lnTo>
                    <a:pt x="91401" y="156398"/>
                  </a:lnTo>
                  <a:lnTo>
                    <a:pt x="64773" y="193713"/>
                  </a:lnTo>
                  <a:lnTo>
                    <a:pt x="42287" y="233931"/>
                  </a:lnTo>
                  <a:lnTo>
                    <a:pt x="24255" y="276740"/>
                  </a:lnTo>
                  <a:lnTo>
                    <a:pt x="10988" y="321826"/>
                  </a:lnTo>
                  <a:lnTo>
                    <a:pt x="2799" y="368875"/>
                  </a:lnTo>
                  <a:lnTo>
                    <a:pt x="0" y="417575"/>
                  </a:lnTo>
                  <a:lnTo>
                    <a:pt x="2799" y="466276"/>
                  </a:lnTo>
                  <a:lnTo>
                    <a:pt x="10988" y="513325"/>
                  </a:lnTo>
                  <a:lnTo>
                    <a:pt x="24255" y="558411"/>
                  </a:lnTo>
                  <a:lnTo>
                    <a:pt x="42287" y="601220"/>
                  </a:lnTo>
                  <a:lnTo>
                    <a:pt x="64773" y="641438"/>
                  </a:lnTo>
                  <a:lnTo>
                    <a:pt x="91401" y="678753"/>
                  </a:lnTo>
                  <a:lnTo>
                    <a:pt x="121858" y="712851"/>
                  </a:lnTo>
                  <a:lnTo>
                    <a:pt x="155831" y="743418"/>
                  </a:lnTo>
                  <a:lnTo>
                    <a:pt x="193010" y="770143"/>
                  </a:lnTo>
                  <a:lnTo>
                    <a:pt x="233082" y="792711"/>
                  </a:lnTo>
                  <a:lnTo>
                    <a:pt x="275734" y="810809"/>
                  </a:lnTo>
                  <a:lnTo>
                    <a:pt x="320654" y="824124"/>
                  </a:lnTo>
                  <a:lnTo>
                    <a:pt x="367531" y="832342"/>
                  </a:lnTo>
                  <a:lnTo>
                    <a:pt x="416052" y="835152"/>
                  </a:lnTo>
                  <a:lnTo>
                    <a:pt x="464565" y="832342"/>
                  </a:lnTo>
                  <a:lnTo>
                    <a:pt x="511437" y="824124"/>
                  </a:lnTo>
                  <a:lnTo>
                    <a:pt x="556354" y="810809"/>
                  </a:lnTo>
                  <a:lnTo>
                    <a:pt x="599005" y="792711"/>
                  </a:lnTo>
                  <a:lnTo>
                    <a:pt x="639076" y="770143"/>
                  </a:lnTo>
                  <a:lnTo>
                    <a:pt x="676256" y="743418"/>
                  </a:lnTo>
                  <a:lnTo>
                    <a:pt x="710231" y="712851"/>
                  </a:lnTo>
                  <a:lnTo>
                    <a:pt x="740690" y="678753"/>
                  </a:lnTo>
                  <a:lnTo>
                    <a:pt x="767320" y="641438"/>
                  </a:lnTo>
                  <a:lnTo>
                    <a:pt x="789809" y="601220"/>
                  </a:lnTo>
                  <a:lnTo>
                    <a:pt x="807844" y="558411"/>
                  </a:lnTo>
                  <a:lnTo>
                    <a:pt x="821113" y="513325"/>
                  </a:lnTo>
                  <a:lnTo>
                    <a:pt x="829304" y="466276"/>
                  </a:lnTo>
                  <a:lnTo>
                    <a:pt x="832104" y="417575"/>
                  </a:lnTo>
                  <a:lnTo>
                    <a:pt x="829304" y="368875"/>
                  </a:lnTo>
                  <a:lnTo>
                    <a:pt x="821113" y="321826"/>
                  </a:lnTo>
                  <a:lnTo>
                    <a:pt x="807844" y="276740"/>
                  </a:lnTo>
                  <a:lnTo>
                    <a:pt x="789809" y="233931"/>
                  </a:lnTo>
                  <a:lnTo>
                    <a:pt x="767320" y="193713"/>
                  </a:lnTo>
                  <a:lnTo>
                    <a:pt x="740690" y="156398"/>
                  </a:lnTo>
                  <a:lnTo>
                    <a:pt x="710231" y="122300"/>
                  </a:lnTo>
                  <a:lnTo>
                    <a:pt x="676256" y="91733"/>
                  </a:lnTo>
                  <a:lnTo>
                    <a:pt x="639076" y="65008"/>
                  </a:lnTo>
                  <a:lnTo>
                    <a:pt x="599005" y="42440"/>
                  </a:lnTo>
                  <a:lnTo>
                    <a:pt x="556354" y="24342"/>
                  </a:lnTo>
                  <a:lnTo>
                    <a:pt x="511437" y="11027"/>
                  </a:lnTo>
                  <a:lnTo>
                    <a:pt x="464565" y="2809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86254" y="2752062"/>
            <a:ext cx="4808855" cy="8572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Identify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Map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out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your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business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problems,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then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consider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how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different</a:t>
            </a:r>
            <a:r>
              <a:rPr dirty="0" sz="1500" spc="-1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technologies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address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those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challenges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88032" y="5045091"/>
            <a:ext cx="3877945" cy="90678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Support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Make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sure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leaders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are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board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help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guide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decisions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approach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86254" y="3893439"/>
            <a:ext cx="3957954" cy="880744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Implement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Include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potential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benefits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in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your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strategic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planning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scenarios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outlooks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50391" y="2974848"/>
            <a:ext cx="548640" cy="2825750"/>
            <a:chOff x="850391" y="2974848"/>
            <a:chExt cx="548640" cy="282575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391" y="4111752"/>
              <a:ext cx="420623" cy="4236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967" y="2974848"/>
              <a:ext cx="438912" cy="4389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391" y="5251704"/>
              <a:ext cx="548640" cy="54864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AI</a:t>
            </a:r>
            <a:r>
              <a:rPr dirty="0" spc="-50"/>
              <a:t> </a:t>
            </a:r>
            <a:r>
              <a:rPr dirty="0"/>
              <a:t>investments</a:t>
            </a:r>
            <a:r>
              <a:rPr dirty="0" spc="-15"/>
              <a:t> </a:t>
            </a:r>
            <a:r>
              <a:rPr dirty="0"/>
              <a:t>need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/>
              <a:t>be</a:t>
            </a:r>
            <a:r>
              <a:rPr dirty="0" spc="-50"/>
              <a:t> </a:t>
            </a:r>
            <a:r>
              <a:rPr dirty="0" spc="-20"/>
              <a:t>purpose-</a:t>
            </a:r>
            <a:r>
              <a:rPr dirty="0" spc="-10"/>
              <a:t>driven</a:t>
            </a:r>
          </a:p>
        </p:txBody>
      </p:sp>
      <p:grpSp>
        <p:nvGrpSpPr>
          <p:cNvPr id="17" name="object 17" descr=""/>
          <p:cNvGrpSpPr/>
          <p:nvPr/>
        </p:nvGrpSpPr>
        <p:grpSpPr>
          <a:xfrm>
            <a:off x="7275004" y="1840420"/>
            <a:ext cx="3576954" cy="3223260"/>
            <a:chOff x="7275004" y="1840420"/>
            <a:chExt cx="3576954" cy="3223260"/>
          </a:xfrm>
        </p:grpSpPr>
        <p:sp>
          <p:nvSpPr>
            <p:cNvPr id="18" name="object 18" descr=""/>
            <p:cNvSpPr/>
            <p:nvPr/>
          </p:nvSpPr>
          <p:spPr>
            <a:xfrm>
              <a:off x="7289292" y="2061971"/>
              <a:ext cx="3548379" cy="2987040"/>
            </a:xfrm>
            <a:custGeom>
              <a:avLst/>
              <a:gdLst/>
              <a:ahLst/>
              <a:cxnLst/>
              <a:rect l="l" t="t" r="r" b="b"/>
              <a:pathLst>
                <a:path w="3548379" h="2987040">
                  <a:moveTo>
                    <a:pt x="0" y="2987040"/>
                  </a:moveTo>
                  <a:lnTo>
                    <a:pt x="3547872" y="2987040"/>
                  </a:lnTo>
                  <a:lnTo>
                    <a:pt x="3547872" y="0"/>
                  </a:lnTo>
                  <a:lnTo>
                    <a:pt x="0" y="0"/>
                  </a:lnTo>
                  <a:lnTo>
                    <a:pt x="0" y="2987040"/>
                  </a:lnTo>
                  <a:close/>
                </a:path>
              </a:pathLst>
            </a:custGeom>
            <a:ln w="28575">
              <a:solidFill>
                <a:srgbClr val="D5D9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639812" y="1854707"/>
              <a:ext cx="1676400" cy="439420"/>
            </a:xfrm>
            <a:custGeom>
              <a:avLst/>
              <a:gdLst/>
              <a:ahLst/>
              <a:cxnLst/>
              <a:rect l="l" t="t" r="r" b="b"/>
              <a:pathLst>
                <a:path w="1676400" h="439419">
                  <a:moveTo>
                    <a:pt x="16764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676400" y="438912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639812" y="1854707"/>
              <a:ext cx="1676400" cy="439420"/>
            </a:xfrm>
            <a:custGeom>
              <a:avLst/>
              <a:gdLst/>
              <a:ahLst/>
              <a:cxnLst/>
              <a:rect l="l" t="t" r="r" b="b"/>
              <a:pathLst>
                <a:path w="1676400" h="439419">
                  <a:moveTo>
                    <a:pt x="0" y="438912"/>
                  </a:moveTo>
                  <a:lnTo>
                    <a:pt x="1676400" y="438912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244331" y="1950847"/>
            <a:ext cx="944244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CAUTION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7535" y="1837944"/>
            <a:ext cx="490727" cy="441960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7457313" y="2439720"/>
            <a:ext cx="3051175" cy="2355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167005" indent="-287020">
              <a:lnSpc>
                <a:spcPct val="110300"/>
              </a:lnSpc>
              <a:spcBef>
                <a:spcPts val="105"/>
              </a:spcBef>
              <a:buClr>
                <a:srgbClr val="CE0D2C"/>
              </a:buClr>
              <a:buFont typeface="Arial"/>
              <a:buChar char="•"/>
              <a:tabLst>
                <a:tab pos="299085" algn="l"/>
              </a:tabLst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Technology</a:t>
            </a:r>
            <a:r>
              <a:rPr dirty="0" sz="15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isn’t</a:t>
            </a:r>
            <a:r>
              <a:rPr dirty="0" sz="1500" spc="-7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5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silver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bullet:</a:t>
            </a:r>
            <a:r>
              <a:rPr dirty="0" sz="15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Start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500" spc="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problems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you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want</a:t>
            </a:r>
            <a:r>
              <a:rPr dirty="0" sz="1500" spc="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solve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or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larger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organizational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focus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areas</a:t>
            </a:r>
            <a:endParaRPr sz="1500">
              <a:latin typeface="Arial"/>
              <a:cs typeface="Arial"/>
            </a:endParaRPr>
          </a:p>
          <a:p>
            <a:pPr marL="299085" marR="5080" indent="-287020">
              <a:lnSpc>
                <a:spcPct val="110100"/>
              </a:lnSpc>
              <a:spcBef>
                <a:spcPts val="489"/>
              </a:spcBef>
              <a:buClr>
                <a:srgbClr val="CE0D2C"/>
              </a:buClr>
              <a:buFont typeface="Arial"/>
              <a:buChar char="•"/>
              <a:tabLst>
                <a:tab pos="299085" algn="l"/>
              </a:tabLst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Incorporating</a:t>
            </a:r>
            <a:r>
              <a:rPr dirty="0" sz="1500" spc="-11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into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overall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strategy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may</a:t>
            </a:r>
            <a:r>
              <a:rPr dirty="0" sz="15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take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time: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Implementation</a:t>
            </a:r>
            <a:r>
              <a:rPr dirty="0" sz="15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depends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a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digital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foundation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takes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time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curate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732279" y="1549626"/>
            <a:ext cx="4518660" cy="8572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Review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9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Review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adjust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5-year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strategic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plan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consider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which</a:t>
            </a:r>
            <a:r>
              <a:rPr dirty="0" sz="1500" spc="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departments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are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most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amendable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change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81000" y="1295400"/>
            <a:ext cx="1445260" cy="1447800"/>
            <a:chOff x="381000" y="1295400"/>
            <a:chExt cx="1445260" cy="1447800"/>
          </a:xfrm>
        </p:grpSpPr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295400"/>
              <a:ext cx="1444752" cy="1447800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91895" y="1606295"/>
              <a:ext cx="832485" cy="835660"/>
            </a:xfrm>
            <a:custGeom>
              <a:avLst/>
              <a:gdLst/>
              <a:ahLst/>
              <a:cxnLst/>
              <a:rect l="l" t="t" r="r" b="b"/>
              <a:pathLst>
                <a:path w="832485" h="835660">
                  <a:moveTo>
                    <a:pt x="416052" y="0"/>
                  </a:moveTo>
                  <a:lnTo>
                    <a:pt x="367531" y="2809"/>
                  </a:lnTo>
                  <a:lnTo>
                    <a:pt x="320654" y="11027"/>
                  </a:lnTo>
                  <a:lnTo>
                    <a:pt x="275734" y="24342"/>
                  </a:lnTo>
                  <a:lnTo>
                    <a:pt x="233082" y="42440"/>
                  </a:lnTo>
                  <a:lnTo>
                    <a:pt x="193010" y="65008"/>
                  </a:lnTo>
                  <a:lnTo>
                    <a:pt x="155831" y="91733"/>
                  </a:lnTo>
                  <a:lnTo>
                    <a:pt x="121858" y="122300"/>
                  </a:lnTo>
                  <a:lnTo>
                    <a:pt x="91401" y="156398"/>
                  </a:lnTo>
                  <a:lnTo>
                    <a:pt x="64773" y="193713"/>
                  </a:lnTo>
                  <a:lnTo>
                    <a:pt x="42287" y="233931"/>
                  </a:lnTo>
                  <a:lnTo>
                    <a:pt x="24255" y="276740"/>
                  </a:lnTo>
                  <a:lnTo>
                    <a:pt x="10988" y="321826"/>
                  </a:lnTo>
                  <a:lnTo>
                    <a:pt x="2799" y="368875"/>
                  </a:lnTo>
                  <a:lnTo>
                    <a:pt x="0" y="417575"/>
                  </a:lnTo>
                  <a:lnTo>
                    <a:pt x="2799" y="466276"/>
                  </a:lnTo>
                  <a:lnTo>
                    <a:pt x="10988" y="513325"/>
                  </a:lnTo>
                  <a:lnTo>
                    <a:pt x="24255" y="558411"/>
                  </a:lnTo>
                  <a:lnTo>
                    <a:pt x="42287" y="601220"/>
                  </a:lnTo>
                  <a:lnTo>
                    <a:pt x="64773" y="641438"/>
                  </a:lnTo>
                  <a:lnTo>
                    <a:pt x="91401" y="678753"/>
                  </a:lnTo>
                  <a:lnTo>
                    <a:pt x="121858" y="712851"/>
                  </a:lnTo>
                  <a:lnTo>
                    <a:pt x="155831" y="743418"/>
                  </a:lnTo>
                  <a:lnTo>
                    <a:pt x="193010" y="770143"/>
                  </a:lnTo>
                  <a:lnTo>
                    <a:pt x="233082" y="792711"/>
                  </a:lnTo>
                  <a:lnTo>
                    <a:pt x="275734" y="810809"/>
                  </a:lnTo>
                  <a:lnTo>
                    <a:pt x="320654" y="824124"/>
                  </a:lnTo>
                  <a:lnTo>
                    <a:pt x="367531" y="832342"/>
                  </a:lnTo>
                  <a:lnTo>
                    <a:pt x="416052" y="835151"/>
                  </a:lnTo>
                  <a:lnTo>
                    <a:pt x="464565" y="832342"/>
                  </a:lnTo>
                  <a:lnTo>
                    <a:pt x="511437" y="824124"/>
                  </a:lnTo>
                  <a:lnTo>
                    <a:pt x="556354" y="810809"/>
                  </a:lnTo>
                  <a:lnTo>
                    <a:pt x="599005" y="792711"/>
                  </a:lnTo>
                  <a:lnTo>
                    <a:pt x="639076" y="770143"/>
                  </a:lnTo>
                  <a:lnTo>
                    <a:pt x="676256" y="743418"/>
                  </a:lnTo>
                  <a:lnTo>
                    <a:pt x="710231" y="712851"/>
                  </a:lnTo>
                  <a:lnTo>
                    <a:pt x="740690" y="678753"/>
                  </a:lnTo>
                  <a:lnTo>
                    <a:pt x="767320" y="641438"/>
                  </a:lnTo>
                  <a:lnTo>
                    <a:pt x="789809" y="601220"/>
                  </a:lnTo>
                  <a:lnTo>
                    <a:pt x="807844" y="558411"/>
                  </a:lnTo>
                  <a:lnTo>
                    <a:pt x="821113" y="513325"/>
                  </a:lnTo>
                  <a:lnTo>
                    <a:pt x="829304" y="466276"/>
                  </a:lnTo>
                  <a:lnTo>
                    <a:pt x="832104" y="417575"/>
                  </a:lnTo>
                  <a:lnTo>
                    <a:pt x="829304" y="368875"/>
                  </a:lnTo>
                  <a:lnTo>
                    <a:pt x="821113" y="321826"/>
                  </a:lnTo>
                  <a:lnTo>
                    <a:pt x="807844" y="276740"/>
                  </a:lnTo>
                  <a:lnTo>
                    <a:pt x="789809" y="233931"/>
                  </a:lnTo>
                  <a:lnTo>
                    <a:pt x="767320" y="193713"/>
                  </a:lnTo>
                  <a:lnTo>
                    <a:pt x="740690" y="156398"/>
                  </a:lnTo>
                  <a:lnTo>
                    <a:pt x="710231" y="122300"/>
                  </a:lnTo>
                  <a:lnTo>
                    <a:pt x="676256" y="91733"/>
                  </a:lnTo>
                  <a:lnTo>
                    <a:pt x="639076" y="65008"/>
                  </a:lnTo>
                  <a:lnTo>
                    <a:pt x="599005" y="42440"/>
                  </a:lnTo>
                  <a:lnTo>
                    <a:pt x="556354" y="24342"/>
                  </a:lnTo>
                  <a:lnTo>
                    <a:pt x="511437" y="11027"/>
                  </a:lnTo>
                  <a:lnTo>
                    <a:pt x="464565" y="2809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391" y="1813559"/>
              <a:ext cx="542544" cy="438912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Match</a:t>
            </a:r>
            <a:r>
              <a:rPr dirty="0" spc="-65"/>
              <a:t> </a:t>
            </a:r>
            <a:r>
              <a:rPr dirty="0"/>
              <a:t>investment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/>
              <a:t>root</a:t>
            </a:r>
            <a:r>
              <a:rPr dirty="0" spc="-100"/>
              <a:t> </a:t>
            </a:r>
            <a:r>
              <a:rPr dirty="0"/>
              <a:t>cause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85"/>
              <a:t> </a:t>
            </a:r>
            <a:r>
              <a:rPr dirty="0" spc="-10"/>
              <a:t>challenges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0252" y="2015997"/>
            <a:ext cx="45085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20" b="1">
                <a:solidFill>
                  <a:srgbClr val="6F787D"/>
                </a:solidFill>
                <a:latin typeface="Arial"/>
                <a:cs typeface="Arial"/>
              </a:rPr>
              <a:t>Goal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57265" y="2015997"/>
            <a:ext cx="214376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10" b="1">
                <a:solidFill>
                  <a:srgbClr val="6F787D"/>
                </a:solidFill>
                <a:latin typeface="Arial"/>
                <a:cs typeface="Arial"/>
              </a:rPr>
              <a:t>Technology</a:t>
            </a:r>
            <a:r>
              <a:rPr dirty="0" sz="1500" spc="-70" b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6F787D"/>
                </a:solidFill>
                <a:latin typeface="Arial"/>
                <a:cs typeface="Arial"/>
              </a:rPr>
              <a:t>investment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20595" y="2015997"/>
            <a:ext cx="232664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6F787D"/>
                </a:solidFill>
                <a:latin typeface="Arial"/>
                <a:cs typeface="Arial"/>
              </a:rPr>
              <a:t>Root</a:t>
            </a:r>
            <a:r>
              <a:rPr dirty="0" sz="1500" spc="-30" b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6F787D"/>
                </a:solidFill>
                <a:latin typeface="Arial"/>
                <a:cs typeface="Arial"/>
              </a:rPr>
              <a:t>causes</a:t>
            </a:r>
            <a:r>
              <a:rPr dirty="0" sz="1500" spc="-35" b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6F787D"/>
                </a:solidFill>
                <a:latin typeface="Arial"/>
                <a:cs typeface="Arial"/>
              </a:rPr>
              <a:t>of</a:t>
            </a:r>
            <a:r>
              <a:rPr dirty="0" sz="1500" spc="-30" b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6F787D"/>
                </a:solidFill>
                <a:latin typeface="Arial"/>
                <a:cs typeface="Arial"/>
              </a:rPr>
              <a:t>challenge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12648" y="4788408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 h="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1905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2172842" y="3669410"/>
            <a:ext cx="3091815" cy="942975"/>
            <a:chOff x="2172842" y="3669410"/>
            <a:chExt cx="3091815" cy="942975"/>
          </a:xfrm>
        </p:grpSpPr>
        <p:sp>
          <p:nvSpPr>
            <p:cNvPr id="8" name="object 8" descr=""/>
            <p:cNvSpPr/>
            <p:nvPr/>
          </p:nvSpPr>
          <p:spPr>
            <a:xfrm>
              <a:off x="2185415" y="3678935"/>
              <a:ext cx="2944495" cy="317500"/>
            </a:xfrm>
            <a:custGeom>
              <a:avLst/>
              <a:gdLst/>
              <a:ahLst/>
              <a:cxnLst/>
              <a:rect l="l" t="t" r="r" b="b"/>
              <a:pathLst>
                <a:path w="2944495" h="317500">
                  <a:moveTo>
                    <a:pt x="2738247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2738247" y="316991"/>
                  </a:lnTo>
                  <a:lnTo>
                    <a:pt x="2944368" y="158495"/>
                  </a:lnTo>
                  <a:lnTo>
                    <a:pt x="2738247" y="0"/>
                  </a:lnTo>
                  <a:close/>
                </a:path>
              </a:pathLst>
            </a:custGeom>
            <a:solidFill>
              <a:srgbClr val="D5D9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82367" y="3678935"/>
              <a:ext cx="3072765" cy="923925"/>
            </a:xfrm>
            <a:custGeom>
              <a:avLst/>
              <a:gdLst/>
              <a:ahLst/>
              <a:cxnLst/>
              <a:rect l="l" t="t" r="r" b="b"/>
              <a:pathLst>
                <a:path w="3072765" h="923925">
                  <a:moveTo>
                    <a:pt x="3072384" y="0"/>
                  </a:moveTo>
                  <a:lnTo>
                    <a:pt x="0" y="0"/>
                  </a:lnTo>
                  <a:lnTo>
                    <a:pt x="0" y="319150"/>
                  </a:lnTo>
                  <a:lnTo>
                    <a:pt x="2712847" y="319150"/>
                  </a:lnTo>
                  <a:lnTo>
                    <a:pt x="3072384" y="923544"/>
                  </a:lnTo>
                  <a:lnTo>
                    <a:pt x="3072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82367" y="3678935"/>
              <a:ext cx="3072765" cy="923925"/>
            </a:xfrm>
            <a:custGeom>
              <a:avLst/>
              <a:gdLst/>
              <a:ahLst/>
              <a:cxnLst/>
              <a:rect l="l" t="t" r="r" b="b"/>
              <a:pathLst>
                <a:path w="3072765" h="923925">
                  <a:moveTo>
                    <a:pt x="0" y="0"/>
                  </a:moveTo>
                  <a:lnTo>
                    <a:pt x="2715895" y="0"/>
                  </a:lnTo>
                  <a:lnTo>
                    <a:pt x="3072384" y="0"/>
                  </a:lnTo>
                  <a:lnTo>
                    <a:pt x="3072384" y="923544"/>
                  </a:lnTo>
                  <a:lnTo>
                    <a:pt x="2712847" y="319150"/>
                  </a:lnTo>
                  <a:lnTo>
                    <a:pt x="0" y="3191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603123" y="3702939"/>
            <a:ext cx="1156335" cy="796290"/>
            <a:chOff x="603123" y="3702939"/>
            <a:chExt cx="1156335" cy="796290"/>
          </a:xfrm>
        </p:grpSpPr>
        <p:sp>
          <p:nvSpPr>
            <p:cNvPr id="12" name="object 12" descr=""/>
            <p:cNvSpPr/>
            <p:nvPr/>
          </p:nvSpPr>
          <p:spPr>
            <a:xfrm>
              <a:off x="612648" y="3712464"/>
              <a:ext cx="1137285" cy="777240"/>
            </a:xfrm>
            <a:custGeom>
              <a:avLst/>
              <a:gdLst/>
              <a:ahLst/>
              <a:cxnLst/>
              <a:rect l="l" t="t" r="r" b="b"/>
              <a:pathLst>
                <a:path w="1137285" h="777239">
                  <a:moveTo>
                    <a:pt x="1007363" y="0"/>
                  </a:moveTo>
                  <a:lnTo>
                    <a:pt x="129539" y="0"/>
                  </a:lnTo>
                  <a:lnTo>
                    <a:pt x="79118" y="10185"/>
                  </a:lnTo>
                  <a:lnTo>
                    <a:pt x="37942" y="37957"/>
                  </a:lnTo>
                  <a:lnTo>
                    <a:pt x="10180" y="79134"/>
                  </a:lnTo>
                  <a:lnTo>
                    <a:pt x="0" y="129540"/>
                  </a:lnTo>
                  <a:lnTo>
                    <a:pt x="0" y="647700"/>
                  </a:lnTo>
                  <a:lnTo>
                    <a:pt x="10180" y="698105"/>
                  </a:lnTo>
                  <a:lnTo>
                    <a:pt x="37942" y="739282"/>
                  </a:lnTo>
                  <a:lnTo>
                    <a:pt x="79118" y="767054"/>
                  </a:lnTo>
                  <a:lnTo>
                    <a:pt x="129539" y="777240"/>
                  </a:lnTo>
                  <a:lnTo>
                    <a:pt x="1007363" y="777240"/>
                  </a:lnTo>
                  <a:lnTo>
                    <a:pt x="1057769" y="767054"/>
                  </a:lnTo>
                  <a:lnTo>
                    <a:pt x="1098946" y="739282"/>
                  </a:lnTo>
                  <a:lnTo>
                    <a:pt x="1126718" y="698105"/>
                  </a:lnTo>
                  <a:lnTo>
                    <a:pt x="1136903" y="647700"/>
                  </a:lnTo>
                  <a:lnTo>
                    <a:pt x="1136903" y="129540"/>
                  </a:lnTo>
                  <a:lnTo>
                    <a:pt x="1126718" y="79134"/>
                  </a:lnTo>
                  <a:lnTo>
                    <a:pt x="1098946" y="37957"/>
                  </a:lnTo>
                  <a:lnTo>
                    <a:pt x="1057769" y="10185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12648" y="3712464"/>
              <a:ext cx="1137285" cy="777240"/>
            </a:xfrm>
            <a:custGeom>
              <a:avLst/>
              <a:gdLst/>
              <a:ahLst/>
              <a:cxnLst/>
              <a:rect l="l" t="t" r="r" b="b"/>
              <a:pathLst>
                <a:path w="1137285" h="777239">
                  <a:moveTo>
                    <a:pt x="0" y="129540"/>
                  </a:moveTo>
                  <a:lnTo>
                    <a:pt x="10180" y="79134"/>
                  </a:lnTo>
                  <a:lnTo>
                    <a:pt x="37942" y="37957"/>
                  </a:lnTo>
                  <a:lnTo>
                    <a:pt x="79118" y="10185"/>
                  </a:lnTo>
                  <a:lnTo>
                    <a:pt x="129539" y="0"/>
                  </a:lnTo>
                  <a:lnTo>
                    <a:pt x="1007363" y="0"/>
                  </a:lnTo>
                  <a:lnTo>
                    <a:pt x="1057769" y="10185"/>
                  </a:lnTo>
                  <a:lnTo>
                    <a:pt x="1098946" y="37957"/>
                  </a:lnTo>
                  <a:lnTo>
                    <a:pt x="1126718" y="79134"/>
                  </a:lnTo>
                  <a:lnTo>
                    <a:pt x="1136903" y="129540"/>
                  </a:lnTo>
                  <a:lnTo>
                    <a:pt x="1136903" y="647700"/>
                  </a:lnTo>
                  <a:lnTo>
                    <a:pt x="1126718" y="698105"/>
                  </a:lnTo>
                  <a:lnTo>
                    <a:pt x="1098946" y="739282"/>
                  </a:lnTo>
                  <a:lnTo>
                    <a:pt x="1057769" y="767054"/>
                  </a:lnTo>
                  <a:lnTo>
                    <a:pt x="1007363" y="777240"/>
                  </a:lnTo>
                  <a:lnTo>
                    <a:pt x="129539" y="777240"/>
                  </a:lnTo>
                  <a:lnTo>
                    <a:pt x="79118" y="767054"/>
                  </a:lnTo>
                  <a:lnTo>
                    <a:pt x="37942" y="739282"/>
                  </a:lnTo>
                  <a:lnTo>
                    <a:pt x="10180" y="698105"/>
                  </a:lnTo>
                  <a:lnTo>
                    <a:pt x="0" y="647700"/>
                  </a:lnTo>
                  <a:lnTo>
                    <a:pt x="0" y="129540"/>
                  </a:lnTo>
                  <a:close/>
                </a:path>
              </a:pathLst>
            </a:custGeom>
            <a:ln w="19050">
              <a:solidFill>
                <a:srgbClr val="63B9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557265" y="3665042"/>
            <a:ext cx="1882139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400" spc="-5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remote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 patient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monitoring</a:t>
            </a:r>
            <a:r>
              <a:rPr dirty="0" sz="1400" spc="-2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9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b="1" i="1">
                <a:solidFill>
                  <a:srgbClr val="313D47"/>
                </a:solidFill>
                <a:latin typeface="Arial"/>
                <a:cs typeface="Arial"/>
              </a:rPr>
              <a:t>enable</a:t>
            </a:r>
            <a:r>
              <a:rPr dirty="0" sz="1400" spc="-10" b="1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outpatient</a:t>
            </a:r>
            <a:r>
              <a:rPr dirty="0" sz="1400" spc="-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management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400" spc="-4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lower</a:t>
            </a:r>
            <a:r>
              <a:rPr dirty="0" sz="1400" spc="-1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acuity</a:t>
            </a:r>
            <a:r>
              <a:rPr dirty="0" sz="1400" spc="-3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20595" y="3619042"/>
            <a:ext cx="2592705" cy="8947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700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Inappropriate</a:t>
            </a:r>
            <a:r>
              <a:rPr dirty="0" sz="14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admissions</a:t>
            </a:r>
            <a:endParaRPr sz="14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Delays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discharges</a:t>
            </a:r>
            <a:endParaRPr sz="14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Misallocation</a:t>
            </a:r>
            <a:r>
              <a:rPr dirty="0" sz="14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physician</a:t>
            </a:r>
            <a:r>
              <a:rPr dirty="0" sz="14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11174" y="3850385"/>
            <a:ext cx="73977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Increase</a:t>
            </a:r>
            <a:endParaRPr sz="1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capacity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12648" y="3514344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 h="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1905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973057" y="3665042"/>
            <a:ext cx="241871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Requires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structured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intake</a:t>
            </a:r>
            <a:r>
              <a:rPr dirty="0" sz="1400" spc="5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triage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process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,</a:t>
            </a:r>
            <a:r>
              <a:rPr dirty="0" sz="14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as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well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as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new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clinician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roles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oversee home-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based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 management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8225028" y="3723132"/>
            <a:ext cx="479425" cy="850900"/>
            <a:chOff x="8225028" y="3723132"/>
            <a:chExt cx="479425" cy="850900"/>
          </a:xfrm>
        </p:grpSpPr>
        <p:sp>
          <p:nvSpPr>
            <p:cNvPr id="20" name="object 20" descr=""/>
            <p:cNvSpPr/>
            <p:nvPr/>
          </p:nvSpPr>
          <p:spPr>
            <a:xfrm>
              <a:off x="8225028" y="4110228"/>
              <a:ext cx="446405" cy="76200"/>
            </a:xfrm>
            <a:custGeom>
              <a:avLst/>
              <a:gdLst/>
              <a:ahLst/>
              <a:cxnLst/>
              <a:rect l="l" t="t" r="r" b="b"/>
              <a:pathLst>
                <a:path w="446404" h="76200">
                  <a:moveTo>
                    <a:pt x="442087" y="28575"/>
                  </a:moveTo>
                  <a:lnTo>
                    <a:pt x="431546" y="28575"/>
                  </a:lnTo>
                  <a:lnTo>
                    <a:pt x="427354" y="32893"/>
                  </a:lnTo>
                  <a:lnTo>
                    <a:pt x="427354" y="43307"/>
                  </a:lnTo>
                  <a:lnTo>
                    <a:pt x="431546" y="47625"/>
                  </a:lnTo>
                  <a:lnTo>
                    <a:pt x="442087" y="47625"/>
                  </a:lnTo>
                  <a:lnTo>
                    <a:pt x="446404" y="43307"/>
                  </a:lnTo>
                  <a:lnTo>
                    <a:pt x="446404" y="32893"/>
                  </a:lnTo>
                  <a:lnTo>
                    <a:pt x="442087" y="28575"/>
                  </a:lnTo>
                  <a:close/>
                </a:path>
                <a:path w="446404" h="76200">
                  <a:moveTo>
                    <a:pt x="403987" y="28575"/>
                  </a:moveTo>
                  <a:lnTo>
                    <a:pt x="393446" y="28575"/>
                  </a:lnTo>
                  <a:lnTo>
                    <a:pt x="389254" y="32893"/>
                  </a:lnTo>
                  <a:lnTo>
                    <a:pt x="389254" y="43307"/>
                  </a:lnTo>
                  <a:lnTo>
                    <a:pt x="393446" y="47625"/>
                  </a:lnTo>
                  <a:lnTo>
                    <a:pt x="403987" y="47625"/>
                  </a:lnTo>
                  <a:lnTo>
                    <a:pt x="408304" y="43307"/>
                  </a:lnTo>
                  <a:lnTo>
                    <a:pt x="408304" y="32893"/>
                  </a:lnTo>
                  <a:lnTo>
                    <a:pt x="403987" y="28575"/>
                  </a:lnTo>
                  <a:close/>
                </a:path>
                <a:path w="446404" h="76200">
                  <a:moveTo>
                    <a:pt x="365887" y="28575"/>
                  </a:moveTo>
                  <a:lnTo>
                    <a:pt x="355346" y="28575"/>
                  </a:lnTo>
                  <a:lnTo>
                    <a:pt x="351154" y="32893"/>
                  </a:lnTo>
                  <a:lnTo>
                    <a:pt x="351154" y="43307"/>
                  </a:lnTo>
                  <a:lnTo>
                    <a:pt x="355346" y="47625"/>
                  </a:lnTo>
                  <a:lnTo>
                    <a:pt x="365887" y="47625"/>
                  </a:lnTo>
                  <a:lnTo>
                    <a:pt x="370204" y="43307"/>
                  </a:lnTo>
                  <a:lnTo>
                    <a:pt x="370204" y="32893"/>
                  </a:lnTo>
                  <a:lnTo>
                    <a:pt x="365887" y="28575"/>
                  </a:lnTo>
                  <a:close/>
                </a:path>
                <a:path w="446404" h="76200">
                  <a:moveTo>
                    <a:pt x="327787" y="28575"/>
                  </a:moveTo>
                  <a:lnTo>
                    <a:pt x="317246" y="28575"/>
                  </a:lnTo>
                  <a:lnTo>
                    <a:pt x="312927" y="32893"/>
                  </a:lnTo>
                  <a:lnTo>
                    <a:pt x="312927" y="43307"/>
                  </a:lnTo>
                  <a:lnTo>
                    <a:pt x="317246" y="47625"/>
                  </a:lnTo>
                  <a:lnTo>
                    <a:pt x="327787" y="47625"/>
                  </a:lnTo>
                  <a:lnTo>
                    <a:pt x="332104" y="43307"/>
                  </a:lnTo>
                  <a:lnTo>
                    <a:pt x="332104" y="32893"/>
                  </a:lnTo>
                  <a:lnTo>
                    <a:pt x="327787" y="28575"/>
                  </a:lnTo>
                  <a:close/>
                </a:path>
                <a:path w="446404" h="76200">
                  <a:moveTo>
                    <a:pt x="289687" y="28575"/>
                  </a:moveTo>
                  <a:lnTo>
                    <a:pt x="279146" y="28575"/>
                  </a:lnTo>
                  <a:lnTo>
                    <a:pt x="274827" y="32893"/>
                  </a:lnTo>
                  <a:lnTo>
                    <a:pt x="274827" y="43307"/>
                  </a:lnTo>
                  <a:lnTo>
                    <a:pt x="279146" y="47625"/>
                  </a:lnTo>
                  <a:lnTo>
                    <a:pt x="289687" y="47625"/>
                  </a:lnTo>
                  <a:lnTo>
                    <a:pt x="293877" y="43307"/>
                  </a:lnTo>
                  <a:lnTo>
                    <a:pt x="293877" y="32893"/>
                  </a:lnTo>
                  <a:lnTo>
                    <a:pt x="289687" y="28575"/>
                  </a:lnTo>
                  <a:close/>
                </a:path>
                <a:path w="446404" h="76200">
                  <a:moveTo>
                    <a:pt x="251587" y="28575"/>
                  </a:moveTo>
                  <a:lnTo>
                    <a:pt x="241046" y="28575"/>
                  </a:lnTo>
                  <a:lnTo>
                    <a:pt x="236727" y="32893"/>
                  </a:lnTo>
                  <a:lnTo>
                    <a:pt x="236727" y="43307"/>
                  </a:lnTo>
                  <a:lnTo>
                    <a:pt x="241046" y="47625"/>
                  </a:lnTo>
                  <a:lnTo>
                    <a:pt x="251587" y="47625"/>
                  </a:lnTo>
                  <a:lnTo>
                    <a:pt x="255777" y="43307"/>
                  </a:lnTo>
                  <a:lnTo>
                    <a:pt x="255777" y="32893"/>
                  </a:lnTo>
                  <a:lnTo>
                    <a:pt x="251587" y="28575"/>
                  </a:lnTo>
                  <a:close/>
                </a:path>
                <a:path w="446404" h="76200">
                  <a:moveTo>
                    <a:pt x="213487" y="28575"/>
                  </a:moveTo>
                  <a:lnTo>
                    <a:pt x="202946" y="28575"/>
                  </a:lnTo>
                  <a:lnTo>
                    <a:pt x="198627" y="32893"/>
                  </a:lnTo>
                  <a:lnTo>
                    <a:pt x="198627" y="43307"/>
                  </a:lnTo>
                  <a:lnTo>
                    <a:pt x="202946" y="47625"/>
                  </a:lnTo>
                  <a:lnTo>
                    <a:pt x="213487" y="47625"/>
                  </a:lnTo>
                  <a:lnTo>
                    <a:pt x="217677" y="43307"/>
                  </a:lnTo>
                  <a:lnTo>
                    <a:pt x="217677" y="32893"/>
                  </a:lnTo>
                  <a:lnTo>
                    <a:pt x="213487" y="28575"/>
                  </a:lnTo>
                  <a:close/>
                </a:path>
                <a:path w="446404" h="76200">
                  <a:moveTo>
                    <a:pt x="175260" y="28575"/>
                  </a:moveTo>
                  <a:lnTo>
                    <a:pt x="164719" y="28575"/>
                  </a:lnTo>
                  <a:lnTo>
                    <a:pt x="160527" y="32893"/>
                  </a:lnTo>
                  <a:lnTo>
                    <a:pt x="160527" y="43307"/>
                  </a:lnTo>
                  <a:lnTo>
                    <a:pt x="164719" y="47625"/>
                  </a:lnTo>
                  <a:lnTo>
                    <a:pt x="175260" y="47625"/>
                  </a:lnTo>
                  <a:lnTo>
                    <a:pt x="179577" y="43307"/>
                  </a:lnTo>
                  <a:lnTo>
                    <a:pt x="179577" y="32893"/>
                  </a:lnTo>
                  <a:lnTo>
                    <a:pt x="175260" y="28575"/>
                  </a:lnTo>
                  <a:close/>
                </a:path>
                <a:path w="446404" h="76200">
                  <a:moveTo>
                    <a:pt x="137160" y="28575"/>
                  </a:moveTo>
                  <a:lnTo>
                    <a:pt x="126619" y="28575"/>
                  </a:lnTo>
                  <a:lnTo>
                    <a:pt x="122427" y="32893"/>
                  </a:lnTo>
                  <a:lnTo>
                    <a:pt x="122427" y="43307"/>
                  </a:lnTo>
                  <a:lnTo>
                    <a:pt x="126619" y="47625"/>
                  </a:lnTo>
                  <a:lnTo>
                    <a:pt x="137160" y="47625"/>
                  </a:lnTo>
                  <a:lnTo>
                    <a:pt x="141477" y="43307"/>
                  </a:lnTo>
                  <a:lnTo>
                    <a:pt x="141477" y="32893"/>
                  </a:lnTo>
                  <a:lnTo>
                    <a:pt x="137160" y="28575"/>
                  </a:lnTo>
                  <a:close/>
                </a:path>
                <a:path w="446404" h="76200">
                  <a:moveTo>
                    <a:pt x="99060" y="28575"/>
                  </a:moveTo>
                  <a:lnTo>
                    <a:pt x="88519" y="28575"/>
                  </a:lnTo>
                  <a:lnTo>
                    <a:pt x="84327" y="32893"/>
                  </a:lnTo>
                  <a:lnTo>
                    <a:pt x="84327" y="43307"/>
                  </a:lnTo>
                  <a:lnTo>
                    <a:pt x="88519" y="47625"/>
                  </a:lnTo>
                  <a:lnTo>
                    <a:pt x="99060" y="47625"/>
                  </a:lnTo>
                  <a:lnTo>
                    <a:pt x="103377" y="43307"/>
                  </a:lnTo>
                  <a:lnTo>
                    <a:pt x="103377" y="32893"/>
                  </a:lnTo>
                  <a:lnTo>
                    <a:pt x="99060" y="28575"/>
                  </a:lnTo>
                  <a:close/>
                </a:path>
                <a:path w="446404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282" y="47625"/>
                  </a:lnTo>
                  <a:lnTo>
                    <a:pt x="50419" y="47625"/>
                  </a:lnTo>
                  <a:lnTo>
                    <a:pt x="46100" y="43307"/>
                  </a:lnTo>
                  <a:lnTo>
                    <a:pt x="46100" y="32893"/>
                  </a:lnTo>
                  <a:lnTo>
                    <a:pt x="50419" y="28575"/>
                  </a:lnTo>
                  <a:lnTo>
                    <a:pt x="74282" y="28575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446404" h="76200">
                  <a:moveTo>
                    <a:pt x="60960" y="28575"/>
                  </a:moveTo>
                  <a:lnTo>
                    <a:pt x="50419" y="28575"/>
                  </a:lnTo>
                  <a:lnTo>
                    <a:pt x="46100" y="32893"/>
                  </a:lnTo>
                  <a:lnTo>
                    <a:pt x="46100" y="43307"/>
                  </a:lnTo>
                  <a:lnTo>
                    <a:pt x="50419" y="47625"/>
                  </a:lnTo>
                  <a:lnTo>
                    <a:pt x="60960" y="47625"/>
                  </a:lnTo>
                  <a:lnTo>
                    <a:pt x="65277" y="43307"/>
                  </a:lnTo>
                  <a:lnTo>
                    <a:pt x="65277" y="32893"/>
                  </a:lnTo>
                  <a:lnTo>
                    <a:pt x="60960" y="28575"/>
                  </a:lnTo>
                  <a:close/>
                </a:path>
                <a:path w="446404" h="76200">
                  <a:moveTo>
                    <a:pt x="74282" y="28575"/>
                  </a:moveTo>
                  <a:lnTo>
                    <a:pt x="60960" y="28575"/>
                  </a:lnTo>
                  <a:lnTo>
                    <a:pt x="65277" y="32893"/>
                  </a:lnTo>
                  <a:lnTo>
                    <a:pt x="65277" y="43307"/>
                  </a:lnTo>
                  <a:lnTo>
                    <a:pt x="60960" y="47625"/>
                  </a:lnTo>
                  <a:lnTo>
                    <a:pt x="74282" y="47625"/>
                  </a:lnTo>
                  <a:lnTo>
                    <a:pt x="76200" y="38100"/>
                  </a:lnTo>
                  <a:lnTo>
                    <a:pt x="74282" y="28575"/>
                  </a:lnTo>
                  <a:close/>
                </a:path>
              </a:pathLst>
            </a:custGeom>
            <a:solidFill>
              <a:srgbClr val="CE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685276" y="3723132"/>
              <a:ext cx="0" cy="850900"/>
            </a:xfrm>
            <a:custGeom>
              <a:avLst/>
              <a:gdLst/>
              <a:ahLst/>
              <a:cxnLst/>
              <a:rect l="l" t="t" r="r" b="b"/>
              <a:pathLst>
                <a:path w="0" h="850900">
                  <a:moveTo>
                    <a:pt x="0" y="0"/>
                  </a:moveTo>
                  <a:lnTo>
                    <a:pt x="0" y="850900"/>
                  </a:lnTo>
                </a:path>
              </a:pathLst>
            </a:custGeom>
            <a:ln w="38100">
              <a:solidFill>
                <a:srgbClr val="D5D9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2172842" y="4967859"/>
            <a:ext cx="3091815" cy="924560"/>
            <a:chOff x="2172842" y="4967859"/>
            <a:chExt cx="3091815" cy="924560"/>
          </a:xfrm>
        </p:grpSpPr>
        <p:sp>
          <p:nvSpPr>
            <p:cNvPr id="23" name="object 23" descr=""/>
            <p:cNvSpPr/>
            <p:nvPr/>
          </p:nvSpPr>
          <p:spPr>
            <a:xfrm>
              <a:off x="2185415" y="5583936"/>
              <a:ext cx="2944495" cy="295910"/>
            </a:xfrm>
            <a:custGeom>
              <a:avLst/>
              <a:gdLst/>
              <a:ahLst/>
              <a:cxnLst/>
              <a:rect l="l" t="t" r="r" b="b"/>
              <a:pathLst>
                <a:path w="2944495" h="295910">
                  <a:moveTo>
                    <a:pt x="2752217" y="0"/>
                  </a:moveTo>
                  <a:lnTo>
                    <a:pt x="0" y="0"/>
                  </a:lnTo>
                  <a:lnTo>
                    <a:pt x="0" y="295655"/>
                  </a:lnTo>
                  <a:lnTo>
                    <a:pt x="2752217" y="295655"/>
                  </a:lnTo>
                  <a:lnTo>
                    <a:pt x="2944368" y="147827"/>
                  </a:lnTo>
                  <a:lnTo>
                    <a:pt x="2752217" y="0"/>
                  </a:lnTo>
                  <a:close/>
                </a:path>
              </a:pathLst>
            </a:custGeom>
            <a:solidFill>
              <a:srgbClr val="D5D9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182367" y="4977384"/>
              <a:ext cx="3072765" cy="905510"/>
            </a:xfrm>
            <a:custGeom>
              <a:avLst/>
              <a:gdLst/>
              <a:ahLst/>
              <a:cxnLst/>
              <a:rect l="l" t="t" r="r" b="b"/>
              <a:pathLst>
                <a:path w="3072765" h="905510">
                  <a:moveTo>
                    <a:pt x="3072384" y="0"/>
                  </a:moveTo>
                  <a:lnTo>
                    <a:pt x="2712847" y="592455"/>
                  </a:lnTo>
                  <a:lnTo>
                    <a:pt x="0" y="592455"/>
                  </a:lnTo>
                  <a:lnTo>
                    <a:pt x="0" y="905256"/>
                  </a:lnTo>
                  <a:lnTo>
                    <a:pt x="3072384" y="905256"/>
                  </a:lnTo>
                  <a:lnTo>
                    <a:pt x="3072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182367" y="4977384"/>
              <a:ext cx="3072765" cy="905510"/>
            </a:xfrm>
            <a:custGeom>
              <a:avLst/>
              <a:gdLst/>
              <a:ahLst/>
              <a:cxnLst/>
              <a:rect l="l" t="t" r="r" b="b"/>
              <a:pathLst>
                <a:path w="3072765" h="905510">
                  <a:moveTo>
                    <a:pt x="3072384" y="0"/>
                  </a:moveTo>
                  <a:lnTo>
                    <a:pt x="3072384" y="905256"/>
                  </a:lnTo>
                  <a:lnTo>
                    <a:pt x="2715895" y="905256"/>
                  </a:lnTo>
                  <a:lnTo>
                    <a:pt x="2522982" y="905256"/>
                  </a:lnTo>
                  <a:lnTo>
                    <a:pt x="0" y="905256"/>
                  </a:lnTo>
                  <a:lnTo>
                    <a:pt x="0" y="592455"/>
                  </a:lnTo>
                  <a:lnTo>
                    <a:pt x="2712847" y="592455"/>
                  </a:lnTo>
                  <a:lnTo>
                    <a:pt x="3072384" y="0"/>
                  </a:lnTo>
                  <a:close/>
                </a:path>
              </a:pathLst>
            </a:custGeom>
            <a:ln w="19050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603123" y="5031866"/>
            <a:ext cx="1156335" cy="799465"/>
            <a:chOff x="603123" y="5031866"/>
            <a:chExt cx="1156335" cy="799465"/>
          </a:xfrm>
        </p:grpSpPr>
        <p:sp>
          <p:nvSpPr>
            <p:cNvPr id="27" name="object 27" descr=""/>
            <p:cNvSpPr/>
            <p:nvPr/>
          </p:nvSpPr>
          <p:spPr>
            <a:xfrm>
              <a:off x="612648" y="5041391"/>
              <a:ext cx="1137285" cy="780415"/>
            </a:xfrm>
            <a:custGeom>
              <a:avLst/>
              <a:gdLst/>
              <a:ahLst/>
              <a:cxnLst/>
              <a:rect l="l" t="t" r="r" b="b"/>
              <a:pathLst>
                <a:path w="1137285" h="780414">
                  <a:moveTo>
                    <a:pt x="1006856" y="0"/>
                  </a:moveTo>
                  <a:lnTo>
                    <a:pt x="130047" y="0"/>
                  </a:lnTo>
                  <a:lnTo>
                    <a:pt x="79429" y="10211"/>
                  </a:lnTo>
                  <a:lnTo>
                    <a:pt x="38092" y="38068"/>
                  </a:lnTo>
                  <a:lnTo>
                    <a:pt x="10220" y="79402"/>
                  </a:lnTo>
                  <a:lnTo>
                    <a:pt x="0" y="130047"/>
                  </a:lnTo>
                  <a:lnTo>
                    <a:pt x="0" y="650239"/>
                  </a:lnTo>
                  <a:lnTo>
                    <a:pt x="10220" y="700858"/>
                  </a:lnTo>
                  <a:lnTo>
                    <a:pt x="38092" y="742195"/>
                  </a:lnTo>
                  <a:lnTo>
                    <a:pt x="79429" y="770067"/>
                  </a:lnTo>
                  <a:lnTo>
                    <a:pt x="130047" y="780287"/>
                  </a:lnTo>
                  <a:lnTo>
                    <a:pt x="1006856" y="780287"/>
                  </a:lnTo>
                  <a:lnTo>
                    <a:pt x="1057501" y="770067"/>
                  </a:lnTo>
                  <a:lnTo>
                    <a:pt x="1098835" y="742195"/>
                  </a:lnTo>
                  <a:lnTo>
                    <a:pt x="1126692" y="700858"/>
                  </a:lnTo>
                  <a:lnTo>
                    <a:pt x="1136903" y="650239"/>
                  </a:lnTo>
                  <a:lnTo>
                    <a:pt x="1136903" y="130047"/>
                  </a:lnTo>
                  <a:lnTo>
                    <a:pt x="1126692" y="79402"/>
                  </a:lnTo>
                  <a:lnTo>
                    <a:pt x="1098835" y="38068"/>
                  </a:lnTo>
                  <a:lnTo>
                    <a:pt x="1057501" y="10211"/>
                  </a:lnTo>
                  <a:lnTo>
                    <a:pt x="10068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12648" y="5041391"/>
              <a:ext cx="1137285" cy="780415"/>
            </a:xfrm>
            <a:custGeom>
              <a:avLst/>
              <a:gdLst/>
              <a:ahLst/>
              <a:cxnLst/>
              <a:rect l="l" t="t" r="r" b="b"/>
              <a:pathLst>
                <a:path w="1137285" h="780414">
                  <a:moveTo>
                    <a:pt x="0" y="130047"/>
                  </a:moveTo>
                  <a:lnTo>
                    <a:pt x="10220" y="79402"/>
                  </a:lnTo>
                  <a:lnTo>
                    <a:pt x="38092" y="38068"/>
                  </a:lnTo>
                  <a:lnTo>
                    <a:pt x="79429" y="10211"/>
                  </a:lnTo>
                  <a:lnTo>
                    <a:pt x="130047" y="0"/>
                  </a:lnTo>
                  <a:lnTo>
                    <a:pt x="1006856" y="0"/>
                  </a:lnTo>
                  <a:lnTo>
                    <a:pt x="1057501" y="10211"/>
                  </a:lnTo>
                  <a:lnTo>
                    <a:pt x="1098835" y="38068"/>
                  </a:lnTo>
                  <a:lnTo>
                    <a:pt x="1126692" y="79402"/>
                  </a:lnTo>
                  <a:lnTo>
                    <a:pt x="1136903" y="130047"/>
                  </a:lnTo>
                  <a:lnTo>
                    <a:pt x="1136903" y="650239"/>
                  </a:lnTo>
                  <a:lnTo>
                    <a:pt x="1126692" y="700858"/>
                  </a:lnTo>
                  <a:lnTo>
                    <a:pt x="1098835" y="742195"/>
                  </a:lnTo>
                  <a:lnTo>
                    <a:pt x="1057501" y="770067"/>
                  </a:lnTo>
                  <a:lnTo>
                    <a:pt x="1006856" y="780287"/>
                  </a:lnTo>
                  <a:lnTo>
                    <a:pt x="130047" y="780287"/>
                  </a:lnTo>
                  <a:lnTo>
                    <a:pt x="79429" y="770067"/>
                  </a:lnTo>
                  <a:lnTo>
                    <a:pt x="38092" y="742195"/>
                  </a:lnTo>
                  <a:lnTo>
                    <a:pt x="10220" y="700858"/>
                  </a:lnTo>
                  <a:lnTo>
                    <a:pt x="0" y="650239"/>
                  </a:lnTo>
                  <a:lnTo>
                    <a:pt x="0" y="130047"/>
                  </a:lnTo>
                  <a:close/>
                </a:path>
              </a:pathLst>
            </a:custGeom>
            <a:ln w="19050">
              <a:solidFill>
                <a:srgbClr val="6CF0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557265" y="4978984"/>
            <a:ext cx="248666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Leverage</a:t>
            </a:r>
            <a:r>
              <a:rPr dirty="0" sz="1400" spc="-5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ambient</a:t>
            </a:r>
            <a:r>
              <a:rPr dirty="0" sz="1400" spc="-2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listening</a:t>
            </a:r>
            <a:r>
              <a:rPr dirty="0" sz="1400" spc="-5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 i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2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automated</a:t>
            </a:r>
            <a:r>
              <a:rPr dirty="0" sz="1400" spc="-2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note</a:t>
            </a:r>
            <a:r>
              <a:rPr dirty="0" sz="1400" spc="-8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summaries</a:t>
            </a:r>
            <a:r>
              <a:rPr dirty="0" sz="1400" spc="-2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 i="1">
                <a:solidFill>
                  <a:srgbClr val="313D47"/>
                </a:solidFill>
                <a:latin typeface="Arial"/>
                <a:cs typeface="Arial"/>
              </a:rPr>
              <a:t>to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allow</a:t>
            </a:r>
            <a:r>
              <a:rPr dirty="0" sz="1400" spc="-4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clinicians</a:t>
            </a:r>
            <a:r>
              <a:rPr dirty="0" sz="1400" spc="-2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6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b="1" i="1">
                <a:solidFill>
                  <a:srgbClr val="313D47"/>
                </a:solidFill>
                <a:latin typeface="Arial"/>
                <a:cs typeface="Arial"/>
              </a:rPr>
              <a:t>prioritize</a:t>
            </a:r>
            <a:r>
              <a:rPr dirty="0" sz="1400" spc="-10" b="1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400" spc="-3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interactions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220595" y="4940604"/>
            <a:ext cx="2546985" cy="8947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700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Unclear</a:t>
            </a:r>
            <a:r>
              <a:rPr dirty="0" sz="14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discharge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Long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wait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times</a:t>
            </a:r>
            <a:endParaRPr sz="14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605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Feeling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unheard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07847" y="5088763"/>
            <a:ext cx="943610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1905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Improve patient experience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973057" y="5094554"/>
            <a:ext cx="2190750" cy="664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Difficult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measure</a:t>
            </a:r>
            <a:r>
              <a:rPr dirty="0" sz="14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level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of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impact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unstructured conversations</a:t>
            </a:r>
            <a:r>
              <a:rPr dirty="0" sz="14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8225028" y="5076444"/>
            <a:ext cx="479425" cy="850900"/>
            <a:chOff x="8225028" y="5076444"/>
            <a:chExt cx="479425" cy="850900"/>
          </a:xfrm>
        </p:grpSpPr>
        <p:sp>
          <p:nvSpPr>
            <p:cNvPr id="34" name="object 34" descr=""/>
            <p:cNvSpPr/>
            <p:nvPr/>
          </p:nvSpPr>
          <p:spPr>
            <a:xfrm>
              <a:off x="8225028" y="5463540"/>
              <a:ext cx="446405" cy="76200"/>
            </a:xfrm>
            <a:custGeom>
              <a:avLst/>
              <a:gdLst/>
              <a:ahLst/>
              <a:cxnLst/>
              <a:rect l="l" t="t" r="r" b="b"/>
              <a:pathLst>
                <a:path w="446404" h="76200">
                  <a:moveTo>
                    <a:pt x="442087" y="28575"/>
                  </a:moveTo>
                  <a:lnTo>
                    <a:pt x="431546" y="28575"/>
                  </a:lnTo>
                  <a:lnTo>
                    <a:pt x="427354" y="32893"/>
                  </a:lnTo>
                  <a:lnTo>
                    <a:pt x="427354" y="43307"/>
                  </a:lnTo>
                  <a:lnTo>
                    <a:pt x="431546" y="47625"/>
                  </a:lnTo>
                  <a:lnTo>
                    <a:pt x="442087" y="47625"/>
                  </a:lnTo>
                  <a:lnTo>
                    <a:pt x="446404" y="43307"/>
                  </a:lnTo>
                  <a:lnTo>
                    <a:pt x="446404" y="32893"/>
                  </a:lnTo>
                  <a:lnTo>
                    <a:pt x="442087" y="28575"/>
                  </a:lnTo>
                  <a:close/>
                </a:path>
                <a:path w="446404" h="76200">
                  <a:moveTo>
                    <a:pt x="403987" y="28575"/>
                  </a:moveTo>
                  <a:lnTo>
                    <a:pt x="393446" y="28575"/>
                  </a:lnTo>
                  <a:lnTo>
                    <a:pt x="389254" y="32893"/>
                  </a:lnTo>
                  <a:lnTo>
                    <a:pt x="389254" y="43307"/>
                  </a:lnTo>
                  <a:lnTo>
                    <a:pt x="393446" y="47625"/>
                  </a:lnTo>
                  <a:lnTo>
                    <a:pt x="403987" y="47625"/>
                  </a:lnTo>
                  <a:lnTo>
                    <a:pt x="408304" y="43307"/>
                  </a:lnTo>
                  <a:lnTo>
                    <a:pt x="408304" y="32893"/>
                  </a:lnTo>
                  <a:lnTo>
                    <a:pt x="403987" y="28575"/>
                  </a:lnTo>
                  <a:close/>
                </a:path>
                <a:path w="446404" h="76200">
                  <a:moveTo>
                    <a:pt x="365887" y="28575"/>
                  </a:moveTo>
                  <a:lnTo>
                    <a:pt x="355346" y="28575"/>
                  </a:lnTo>
                  <a:lnTo>
                    <a:pt x="351154" y="32893"/>
                  </a:lnTo>
                  <a:lnTo>
                    <a:pt x="351154" y="43307"/>
                  </a:lnTo>
                  <a:lnTo>
                    <a:pt x="355346" y="47625"/>
                  </a:lnTo>
                  <a:lnTo>
                    <a:pt x="365887" y="47625"/>
                  </a:lnTo>
                  <a:lnTo>
                    <a:pt x="370204" y="43307"/>
                  </a:lnTo>
                  <a:lnTo>
                    <a:pt x="370204" y="32893"/>
                  </a:lnTo>
                  <a:lnTo>
                    <a:pt x="365887" y="28575"/>
                  </a:lnTo>
                  <a:close/>
                </a:path>
                <a:path w="446404" h="76200">
                  <a:moveTo>
                    <a:pt x="327787" y="28575"/>
                  </a:moveTo>
                  <a:lnTo>
                    <a:pt x="317246" y="28575"/>
                  </a:lnTo>
                  <a:lnTo>
                    <a:pt x="312927" y="32893"/>
                  </a:lnTo>
                  <a:lnTo>
                    <a:pt x="312927" y="43307"/>
                  </a:lnTo>
                  <a:lnTo>
                    <a:pt x="317246" y="47625"/>
                  </a:lnTo>
                  <a:lnTo>
                    <a:pt x="327787" y="47625"/>
                  </a:lnTo>
                  <a:lnTo>
                    <a:pt x="332104" y="43307"/>
                  </a:lnTo>
                  <a:lnTo>
                    <a:pt x="332104" y="32893"/>
                  </a:lnTo>
                  <a:lnTo>
                    <a:pt x="327787" y="28575"/>
                  </a:lnTo>
                  <a:close/>
                </a:path>
                <a:path w="446404" h="76200">
                  <a:moveTo>
                    <a:pt x="289687" y="28575"/>
                  </a:moveTo>
                  <a:lnTo>
                    <a:pt x="279146" y="28575"/>
                  </a:lnTo>
                  <a:lnTo>
                    <a:pt x="274827" y="32893"/>
                  </a:lnTo>
                  <a:lnTo>
                    <a:pt x="274827" y="43307"/>
                  </a:lnTo>
                  <a:lnTo>
                    <a:pt x="279146" y="47625"/>
                  </a:lnTo>
                  <a:lnTo>
                    <a:pt x="289687" y="47625"/>
                  </a:lnTo>
                  <a:lnTo>
                    <a:pt x="293877" y="43307"/>
                  </a:lnTo>
                  <a:lnTo>
                    <a:pt x="293877" y="32893"/>
                  </a:lnTo>
                  <a:lnTo>
                    <a:pt x="289687" y="28575"/>
                  </a:lnTo>
                  <a:close/>
                </a:path>
                <a:path w="446404" h="76200">
                  <a:moveTo>
                    <a:pt x="251587" y="28575"/>
                  </a:moveTo>
                  <a:lnTo>
                    <a:pt x="241046" y="28575"/>
                  </a:lnTo>
                  <a:lnTo>
                    <a:pt x="236727" y="32893"/>
                  </a:lnTo>
                  <a:lnTo>
                    <a:pt x="236727" y="43307"/>
                  </a:lnTo>
                  <a:lnTo>
                    <a:pt x="241046" y="47625"/>
                  </a:lnTo>
                  <a:lnTo>
                    <a:pt x="251587" y="47625"/>
                  </a:lnTo>
                  <a:lnTo>
                    <a:pt x="255777" y="43307"/>
                  </a:lnTo>
                  <a:lnTo>
                    <a:pt x="255777" y="32893"/>
                  </a:lnTo>
                  <a:lnTo>
                    <a:pt x="251587" y="28575"/>
                  </a:lnTo>
                  <a:close/>
                </a:path>
                <a:path w="446404" h="76200">
                  <a:moveTo>
                    <a:pt x="213487" y="28575"/>
                  </a:moveTo>
                  <a:lnTo>
                    <a:pt x="202946" y="28575"/>
                  </a:lnTo>
                  <a:lnTo>
                    <a:pt x="198627" y="32893"/>
                  </a:lnTo>
                  <a:lnTo>
                    <a:pt x="198627" y="43307"/>
                  </a:lnTo>
                  <a:lnTo>
                    <a:pt x="202946" y="47625"/>
                  </a:lnTo>
                  <a:lnTo>
                    <a:pt x="213487" y="47625"/>
                  </a:lnTo>
                  <a:lnTo>
                    <a:pt x="217677" y="43307"/>
                  </a:lnTo>
                  <a:lnTo>
                    <a:pt x="217677" y="32893"/>
                  </a:lnTo>
                  <a:lnTo>
                    <a:pt x="213487" y="28575"/>
                  </a:lnTo>
                  <a:close/>
                </a:path>
                <a:path w="446404" h="76200">
                  <a:moveTo>
                    <a:pt x="175260" y="28575"/>
                  </a:moveTo>
                  <a:lnTo>
                    <a:pt x="164719" y="28575"/>
                  </a:lnTo>
                  <a:lnTo>
                    <a:pt x="160527" y="32893"/>
                  </a:lnTo>
                  <a:lnTo>
                    <a:pt x="160527" y="43307"/>
                  </a:lnTo>
                  <a:lnTo>
                    <a:pt x="164719" y="47625"/>
                  </a:lnTo>
                  <a:lnTo>
                    <a:pt x="175260" y="47625"/>
                  </a:lnTo>
                  <a:lnTo>
                    <a:pt x="179577" y="43307"/>
                  </a:lnTo>
                  <a:lnTo>
                    <a:pt x="179577" y="32893"/>
                  </a:lnTo>
                  <a:lnTo>
                    <a:pt x="175260" y="28575"/>
                  </a:lnTo>
                  <a:close/>
                </a:path>
                <a:path w="446404" h="76200">
                  <a:moveTo>
                    <a:pt x="137160" y="28575"/>
                  </a:moveTo>
                  <a:lnTo>
                    <a:pt x="126619" y="28575"/>
                  </a:lnTo>
                  <a:lnTo>
                    <a:pt x="122427" y="32893"/>
                  </a:lnTo>
                  <a:lnTo>
                    <a:pt x="122427" y="43307"/>
                  </a:lnTo>
                  <a:lnTo>
                    <a:pt x="126619" y="47625"/>
                  </a:lnTo>
                  <a:lnTo>
                    <a:pt x="137160" y="47625"/>
                  </a:lnTo>
                  <a:lnTo>
                    <a:pt x="141477" y="43307"/>
                  </a:lnTo>
                  <a:lnTo>
                    <a:pt x="141477" y="32893"/>
                  </a:lnTo>
                  <a:lnTo>
                    <a:pt x="137160" y="28575"/>
                  </a:lnTo>
                  <a:close/>
                </a:path>
                <a:path w="446404" h="76200">
                  <a:moveTo>
                    <a:pt x="99060" y="28575"/>
                  </a:moveTo>
                  <a:lnTo>
                    <a:pt x="88519" y="28575"/>
                  </a:lnTo>
                  <a:lnTo>
                    <a:pt x="84327" y="32893"/>
                  </a:lnTo>
                  <a:lnTo>
                    <a:pt x="84327" y="43307"/>
                  </a:lnTo>
                  <a:lnTo>
                    <a:pt x="88519" y="47625"/>
                  </a:lnTo>
                  <a:lnTo>
                    <a:pt x="99060" y="47625"/>
                  </a:lnTo>
                  <a:lnTo>
                    <a:pt x="103377" y="43307"/>
                  </a:lnTo>
                  <a:lnTo>
                    <a:pt x="103377" y="32893"/>
                  </a:lnTo>
                  <a:lnTo>
                    <a:pt x="99060" y="28575"/>
                  </a:lnTo>
                  <a:close/>
                </a:path>
                <a:path w="446404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282" y="47625"/>
                  </a:lnTo>
                  <a:lnTo>
                    <a:pt x="50419" y="47625"/>
                  </a:lnTo>
                  <a:lnTo>
                    <a:pt x="46100" y="43307"/>
                  </a:lnTo>
                  <a:lnTo>
                    <a:pt x="46100" y="32893"/>
                  </a:lnTo>
                  <a:lnTo>
                    <a:pt x="50419" y="28575"/>
                  </a:lnTo>
                  <a:lnTo>
                    <a:pt x="74282" y="28575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446404" h="76200">
                  <a:moveTo>
                    <a:pt x="60960" y="28575"/>
                  </a:moveTo>
                  <a:lnTo>
                    <a:pt x="50419" y="28575"/>
                  </a:lnTo>
                  <a:lnTo>
                    <a:pt x="46100" y="32893"/>
                  </a:lnTo>
                  <a:lnTo>
                    <a:pt x="46100" y="43307"/>
                  </a:lnTo>
                  <a:lnTo>
                    <a:pt x="50419" y="47625"/>
                  </a:lnTo>
                  <a:lnTo>
                    <a:pt x="60960" y="47625"/>
                  </a:lnTo>
                  <a:lnTo>
                    <a:pt x="65277" y="43307"/>
                  </a:lnTo>
                  <a:lnTo>
                    <a:pt x="65277" y="32893"/>
                  </a:lnTo>
                  <a:lnTo>
                    <a:pt x="60960" y="28575"/>
                  </a:lnTo>
                  <a:close/>
                </a:path>
                <a:path w="446404" h="76200">
                  <a:moveTo>
                    <a:pt x="74282" y="28575"/>
                  </a:moveTo>
                  <a:lnTo>
                    <a:pt x="60960" y="28575"/>
                  </a:lnTo>
                  <a:lnTo>
                    <a:pt x="65277" y="32893"/>
                  </a:lnTo>
                  <a:lnTo>
                    <a:pt x="65277" y="43307"/>
                  </a:lnTo>
                  <a:lnTo>
                    <a:pt x="60960" y="47625"/>
                  </a:lnTo>
                  <a:lnTo>
                    <a:pt x="74282" y="47625"/>
                  </a:lnTo>
                  <a:lnTo>
                    <a:pt x="76200" y="38100"/>
                  </a:lnTo>
                  <a:lnTo>
                    <a:pt x="74282" y="28575"/>
                  </a:lnTo>
                  <a:close/>
                </a:path>
              </a:pathLst>
            </a:custGeom>
            <a:solidFill>
              <a:srgbClr val="CE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685276" y="5076444"/>
              <a:ext cx="0" cy="850900"/>
            </a:xfrm>
            <a:custGeom>
              <a:avLst/>
              <a:gdLst/>
              <a:ahLst/>
              <a:cxnLst/>
              <a:rect l="l" t="t" r="r" b="b"/>
              <a:pathLst>
                <a:path w="0" h="850900">
                  <a:moveTo>
                    <a:pt x="0" y="0"/>
                  </a:moveTo>
                  <a:lnTo>
                    <a:pt x="0" y="850887"/>
                  </a:lnTo>
                </a:path>
              </a:pathLst>
            </a:custGeom>
            <a:ln w="38100">
              <a:solidFill>
                <a:srgbClr val="D5D9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 descr=""/>
          <p:cNvGrpSpPr/>
          <p:nvPr/>
        </p:nvGrpSpPr>
        <p:grpSpPr>
          <a:xfrm>
            <a:off x="2172842" y="2392298"/>
            <a:ext cx="3091815" cy="942975"/>
            <a:chOff x="2172842" y="2392298"/>
            <a:chExt cx="3091815" cy="942975"/>
          </a:xfrm>
        </p:grpSpPr>
        <p:sp>
          <p:nvSpPr>
            <p:cNvPr id="37" name="object 37" descr=""/>
            <p:cNvSpPr/>
            <p:nvPr/>
          </p:nvSpPr>
          <p:spPr>
            <a:xfrm>
              <a:off x="2185415" y="2721863"/>
              <a:ext cx="3005455" cy="299085"/>
            </a:xfrm>
            <a:custGeom>
              <a:avLst/>
              <a:gdLst/>
              <a:ahLst/>
              <a:cxnLst/>
              <a:rect l="l" t="t" r="r" b="b"/>
              <a:pathLst>
                <a:path w="3005454" h="299085">
                  <a:moveTo>
                    <a:pt x="2811145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2811145" y="298703"/>
                  </a:lnTo>
                  <a:lnTo>
                    <a:pt x="3005328" y="149351"/>
                  </a:lnTo>
                  <a:lnTo>
                    <a:pt x="2811145" y="0"/>
                  </a:lnTo>
                  <a:close/>
                </a:path>
              </a:pathLst>
            </a:custGeom>
            <a:solidFill>
              <a:srgbClr val="D5D9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182367" y="2401823"/>
              <a:ext cx="3072765" cy="923925"/>
            </a:xfrm>
            <a:custGeom>
              <a:avLst/>
              <a:gdLst/>
              <a:ahLst/>
              <a:cxnLst/>
              <a:rect l="l" t="t" r="r" b="b"/>
              <a:pathLst>
                <a:path w="3072765" h="923925">
                  <a:moveTo>
                    <a:pt x="3072384" y="0"/>
                  </a:moveTo>
                  <a:lnTo>
                    <a:pt x="2712847" y="302133"/>
                  </a:lnTo>
                  <a:lnTo>
                    <a:pt x="0" y="302133"/>
                  </a:lnTo>
                  <a:lnTo>
                    <a:pt x="0" y="621411"/>
                  </a:lnTo>
                  <a:lnTo>
                    <a:pt x="2712847" y="621411"/>
                  </a:lnTo>
                  <a:lnTo>
                    <a:pt x="3072384" y="923543"/>
                  </a:lnTo>
                  <a:lnTo>
                    <a:pt x="3072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182367" y="2401823"/>
              <a:ext cx="3072765" cy="923925"/>
            </a:xfrm>
            <a:custGeom>
              <a:avLst/>
              <a:gdLst/>
              <a:ahLst/>
              <a:cxnLst/>
              <a:rect l="l" t="t" r="r" b="b"/>
              <a:pathLst>
                <a:path w="3072765" h="923925">
                  <a:moveTo>
                    <a:pt x="3072384" y="0"/>
                  </a:moveTo>
                  <a:lnTo>
                    <a:pt x="3072384" y="923543"/>
                  </a:lnTo>
                  <a:lnTo>
                    <a:pt x="2712847" y="621411"/>
                  </a:lnTo>
                  <a:lnTo>
                    <a:pt x="0" y="621411"/>
                  </a:lnTo>
                  <a:lnTo>
                    <a:pt x="0" y="302133"/>
                  </a:lnTo>
                  <a:lnTo>
                    <a:pt x="2712847" y="302133"/>
                  </a:lnTo>
                  <a:lnTo>
                    <a:pt x="3072384" y="0"/>
                  </a:lnTo>
                  <a:close/>
                </a:path>
              </a:pathLst>
            </a:custGeom>
            <a:ln w="19050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 descr=""/>
          <p:cNvGrpSpPr/>
          <p:nvPr/>
        </p:nvGrpSpPr>
        <p:grpSpPr>
          <a:xfrm>
            <a:off x="603123" y="2441067"/>
            <a:ext cx="1156335" cy="799465"/>
            <a:chOff x="603123" y="2441067"/>
            <a:chExt cx="1156335" cy="799465"/>
          </a:xfrm>
        </p:grpSpPr>
        <p:sp>
          <p:nvSpPr>
            <p:cNvPr id="41" name="object 41" descr=""/>
            <p:cNvSpPr/>
            <p:nvPr/>
          </p:nvSpPr>
          <p:spPr>
            <a:xfrm>
              <a:off x="612648" y="2450592"/>
              <a:ext cx="1137285" cy="780415"/>
            </a:xfrm>
            <a:custGeom>
              <a:avLst/>
              <a:gdLst/>
              <a:ahLst/>
              <a:cxnLst/>
              <a:rect l="l" t="t" r="r" b="b"/>
              <a:pathLst>
                <a:path w="1137285" h="780414">
                  <a:moveTo>
                    <a:pt x="1006856" y="0"/>
                  </a:moveTo>
                  <a:lnTo>
                    <a:pt x="130047" y="0"/>
                  </a:lnTo>
                  <a:lnTo>
                    <a:pt x="79429" y="10211"/>
                  </a:lnTo>
                  <a:lnTo>
                    <a:pt x="38092" y="38068"/>
                  </a:lnTo>
                  <a:lnTo>
                    <a:pt x="10220" y="79402"/>
                  </a:lnTo>
                  <a:lnTo>
                    <a:pt x="0" y="130048"/>
                  </a:lnTo>
                  <a:lnTo>
                    <a:pt x="0" y="650240"/>
                  </a:lnTo>
                  <a:lnTo>
                    <a:pt x="10220" y="700885"/>
                  </a:lnTo>
                  <a:lnTo>
                    <a:pt x="38092" y="742219"/>
                  </a:lnTo>
                  <a:lnTo>
                    <a:pt x="79429" y="770076"/>
                  </a:lnTo>
                  <a:lnTo>
                    <a:pt x="130047" y="780288"/>
                  </a:lnTo>
                  <a:lnTo>
                    <a:pt x="1006856" y="780288"/>
                  </a:lnTo>
                  <a:lnTo>
                    <a:pt x="1057501" y="770076"/>
                  </a:lnTo>
                  <a:lnTo>
                    <a:pt x="1098835" y="742219"/>
                  </a:lnTo>
                  <a:lnTo>
                    <a:pt x="1126692" y="700885"/>
                  </a:lnTo>
                  <a:lnTo>
                    <a:pt x="1136903" y="650240"/>
                  </a:lnTo>
                  <a:lnTo>
                    <a:pt x="1136903" y="130048"/>
                  </a:lnTo>
                  <a:lnTo>
                    <a:pt x="1126692" y="79402"/>
                  </a:lnTo>
                  <a:lnTo>
                    <a:pt x="1098835" y="38068"/>
                  </a:lnTo>
                  <a:lnTo>
                    <a:pt x="1057501" y="10211"/>
                  </a:lnTo>
                  <a:lnTo>
                    <a:pt x="10068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12648" y="2450592"/>
              <a:ext cx="1137285" cy="780415"/>
            </a:xfrm>
            <a:custGeom>
              <a:avLst/>
              <a:gdLst/>
              <a:ahLst/>
              <a:cxnLst/>
              <a:rect l="l" t="t" r="r" b="b"/>
              <a:pathLst>
                <a:path w="1137285" h="780414">
                  <a:moveTo>
                    <a:pt x="0" y="130048"/>
                  </a:moveTo>
                  <a:lnTo>
                    <a:pt x="10220" y="79402"/>
                  </a:lnTo>
                  <a:lnTo>
                    <a:pt x="38092" y="38068"/>
                  </a:lnTo>
                  <a:lnTo>
                    <a:pt x="79429" y="10211"/>
                  </a:lnTo>
                  <a:lnTo>
                    <a:pt x="130047" y="0"/>
                  </a:lnTo>
                  <a:lnTo>
                    <a:pt x="1006856" y="0"/>
                  </a:lnTo>
                  <a:lnTo>
                    <a:pt x="1057501" y="10211"/>
                  </a:lnTo>
                  <a:lnTo>
                    <a:pt x="1098835" y="38068"/>
                  </a:lnTo>
                  <a:lnTo>
                    <a:pt x="1126692" y="79402"/>
                  </a:lnTo>
                  <a:lnTo>
                    <a:pt x="1136903" y="130048"/>
                  </a:lnTo>
                  <a:lnTo>
                    <a:pt x="1136903" y="650240"/>
                  </a:lnTo>
                  <a:lnTo>
                    <a:pt x="1126692" y="700885"/>
                  </a:lnTo>
                  <a:lnTo>
                    <a:pt x="1098835" y="742219"/>
                  </a:lnTo>
                  <a:lnTo>
                    <a:pt x="1057501" y="770076"/>
                  </a:lnTo>
                  <a:lnTo>
                    <a:pt x="1006856" y="780288"/>
                  </a:lnTo>
                  <a:lnTo>
                    <a:pt x="130047" y="780288"/>
                  </a:lnTo>
                  <a:lnTo>
                    <a:pt x="79429" y="770076"/>
                  </a:lnTo>
                  <a:lnTo>
                    <a:pt x="38092" y="742219"/>
                  </a:lnTo>
                  <a:lnTo>
                    <a:pt x="10220" y="700885"/>
                  </a:lnTo>
                  <a:lnTo>
                    <a:pt x="0" y="650240"/>
                  </a:lnTo>
                  <a:lnTo>
                    <a:pt x="0" y="130048"/>
                  </a:lnTo>
                  <a:close/>
                </a:path>
              </a:pathLst>
            </a:custGeom>
            <a:ln w="19050">
              <a:solidFill>
                <a:srgbClr val="0070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5557265" y="2411094"/>
            <a:ext cx="2324735" cy="878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400" spc="-7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predictive</a:t>
            </a:r>
            <a:r>
              <a:rPr dirty="0" sz="1400" spc="-4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analytics</a:t>
            </a:r>
            <a:r>
              <a:rPr dirty="0" sz="1400" spc="-4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 i="1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2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 i="1">
                <a:solidFill>
                  <a:srgbClr val="313D47"/>
                </a:solidFill>
                <a:latin typeface="Arial"/>
                <a:cs typeface="Arial"/>
              </a:rPr>
              <a:t>streamline</a:t>
            </a:r>
            <a:r>
              <a:rPr dirty="0" sz="1400" spc="-85" b="1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scheduling,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reducing</a:t>
            </a:r>
            <a:r>
              <a:rPr dirty="0" sz="1400" spc="-4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nurse</a:t>
            </a:r>
            <a:r>
              <a:rPr dirty="0" sz="1400" spc="-4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manager</a:t>
            </a:r>
            <a:r>
              <a:rPr dirty="0" sz="1400" spc="-20" i="1">
                <a:solidFill>
                  <a:srgbClr val="313D47"/>
                </a:solidFill>
                <a:latin typeface="Arial"/>
                <a:cs typeface="Arial"/>
              </a:rPr>
              <a:t> time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spent</a:t>
            </a:r>
            <a:r>
              <a:rPr dirty="0" sz="1400" spc="-3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400" spc="-3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administrative</a:t>
            </a:r>
            <a:r>
              <a:rPr dirty="0" sz="1400" spc="3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 i="1">
                <a:solidFill>
                  <a:srgbClr val="313D47"/>
                </a:solidFill>
                <a:latin typeface="Arial"/>
                <a:cs typeface="Arial"/>
              </a:rPr>
              <a:t>tasks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220595" y="2358116"/>
            <a:ext cx="2241550" cy="8940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695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Lack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schedule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flexibility</a:t>
            </a:r>
            <a:endParaRPr sz="14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Undesirable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task</a:t>
            </a:r>
            <a:r>
              <a:rPr dirty="0" sz="14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mix</a:t>
            </a:r>
            <a:endParaRPr sz="14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605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Feeling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unsafe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at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47140" y="2496388"/>
            <a:ext cx="669925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254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Retain </a:t>
            </a:r>
            <a:r>
              <a:rPr dirty="0" sz="1400" spc="-20" b="1">
                <a:solidFill>
                  <a:srgbClr val="313D47"/>
                </a:solidFill>
                <a:latin typeface="Arial"/>
                <a:cs typeface="Arial"/>
              </a:rPr>
              <a:t>nursing 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staff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973057" y="2515869"/>
            <a:ext cx="2413635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Temptation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add</a:t>
            </a:r>
            <a:r>
              <a:rPr dirty="0" sz="14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other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undesirable</a:t>
            </a:r>
            <a:r>
              <a:rPr dirty="0" sz="14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tasks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reallocate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newly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available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nurse</a:t>
            </a:r>
            <a:r>
              <a:rPr dirty="0" sz="14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8225028" y="2455164"/>
            <a:ext cx="479425" cy="850900"/>
            <a:chOff x="8225028" y="2455164"/>
            <a:chExt cx="479425" cy="850900"/>
          </a:xfrm>
        </p:grpSpPr>
        <p:sp>
          <p:nvSpPr>
            <p:cNvPr id="48" name="object 48" descr=""/>
            <p:cNvSpPr/>
            <p:nvPr/>
          </p:nvSpPr>
          <p:spPr>
            <a:xfrm>
              <a:off x="8225028" y="2842260"/>
              <a:ext cx="446405" cy="76200"/>
            </a:xfrm>
            <a:custGeom>
              <a:avLst/>
              <a:gdLst/>
              <a:ahLst/>
              <a:cxnLst/>
              <a:rect l="l" t="t" r="r" b="b"/>
              <a:pathLst>
                <a:path w="446404" h="76200">
                  <a:moveTo>
                    <a:pt x="442087" y="28575"/>
                  </a:moveTo>
                  <a:lnTo>
                    <a:pt x="431546" y="28575"/>
                  </a:lnTo>
                  <a:lnTo>
                    <a:pt x="427354" y="32892"/>
                  </a:lnTo>
                  <a:lnTo>
                    <a:pt x="427354" y="43306"/>
                  </a:lnTo>
                  <a:lnTo>
                    <a:pt x="431546" y="47625"/>
                  </a:lnTo>
                  <a:lnTo>
                    <a:pt x="442087" y="47625"/>
                  </a:lnTo>
                  <a:lnTo>
                    <a:pt x="446404" y="43306"/>
                  </a:lnTo>
                  <a:lnTo>
                    <a:pt x="446404" y="32892"/>
                  </a:lnTo>
                  <a:lnTo>
                    <a:pt x="442087" y="28575"/>
                  </a:lnTo>
                  <a:close/>
                </a:path>
                <a:path w="446404" h="76200">
                  <a:moveTo>
                    <a:pt x="403987" y="28575"/>
                  </a:moveTo>
                  <a:lnTo>
                    <a:pt x="393446" y="28575"/>
                  </a:lnTo>
                  <a:lnTo>
                    <a:pt x="389254" y="32892"/>
                  </a:lnTo>
                  <a:lnTo>
                    <a:pt x="389254" y="43306"/>
                  </a:lnTo>
                  <a:lnTo>
                    <a:pt x="393446" y="47625"/>
                  </a:lnTo>
                  <a:lnTo>
                    <a:pt x="403987" y="47625"/>
                  </a:lnTo>
                  <a:lnTo>
                    <a:pt x="408304" y="43306"/>
                  </a:lnTo>
                  <a:lnTo>
                    <a:pt x="408304" y="32892"/>
                  </a:lnTo>
                  <a:lnTo>
                    <a:pt x="403987" y="28575"/>
                  </a:lnTo>
                  <a:close/>
                </a:path>
                <a:path w="446404" h="76200">
                  <a:moveTo>
                    <a:pt x="365887" y="28575"/>
                  </a:moveTo>
                  <a:lnTo>
                    <a:pt x="355346" y="28575"/>
                  </a:lnTo>
                  <a:lnTo>
                    <a:pt x="351154" y="32892"/>
                  </a:lnTo>
                  <a:lnTo>
                    <a:pt x="351154" y="43306"/>
                  </a:lnTo>
                  <a:lnTo>
                    <a:pt x="355346" y="47625"/>
                  </a:lnTo>
                  <a:lnTo>
                    <a:pt x="365887" y="47625"/>
                  </a:lnTo>
                  <a:lnTo>
                    <a:pt x="370204" y="43306"/>
                  </a:lnTo>
                  <a:lnTo>
                    <a:pt x="370204" y="32892"/>
                  </a:lnTo>
                  <a:lnTo>
                    <a:pt x="365887" y="28575"/>
                  </a:lnTo>
                  <a:close/>
                </a:path>
                <a:path w="446404" h="76200">
                  <a:moveTo>
                    <a:pt x="327787" y="28575"/>
                  </a:moveTo>
                  <a:lnTo>
                    <a:pt x="317246" y="28575"/>
                  </a:lnTo>
                  <a:lnTo>
                    <a:pt x="312927" y="32892"/>
                  </a:lnTo>
                  <a:lnTo>
                    <a:pt x="312927" y="43306"/>
                  </a:lnTo>
                  <a:lnTo>
                    <a:pt x="317246" y="47625"/>
                  </a:lnTo>
                  <a:lnTo>
                    <a:pt x="327787" y="47625"/>
                  </a:lnTo>
                  <a:lnTo>
                    <a:pt x="332104" y="43306"/>
                  </a:lnTo>
                  <a:lnTo>
                    <a:pt x="332104" y="32892"/>
                  </a:lnTo>
                  <a:lnTo>
                    <a:pt x="327787" y="28575"/>
                  </a:lnTo>
                  <a:close/>
                </a:path>
                <a:path w="446404" h="76200">
                  <a:moveTo>
                    <a:pt x="289687" y="28575"/>
                  </a:moveTo>
                  <a:lnTo>
                    <a:pt x="279146" y="28575"/>
                  </a:lnTo>
                  <a:lnTo>
                    <a:pt x="274827" y="32892"/>
                  </a:lnTo>
                  <a:lnTo>
                    <a:pt x="274827" y="43306"/>
                  </a:lnTo>
                  <a:lnTo>
                    <a:pt x="279146" y="47625"/>
                  </a:lnTo>
                  <a:lnTo>
                    <a:pt x="289687" y="47625"/>
                  </a:lnTo>
                  <a:lnTo>
                    <a:pt x="293877" y="43306"/>
                  </a:lnTo>
                  <a:lnTo>
                    <a:pt x="293877" y="32892"/>
                  </a:lnTo>
                  <a:lnTo>
                    <a:pt x="289687" y="28575"/>
                  </a:lnTo>
                  <a:close/>
                </a:path>
                <a:path w="446404" h="76200">
                  <a:moveTo>
                    <a:pt x="251587" y="28575"/>
                  </a:moveTo>
                  <a:lnTo>
                    <a:pt x="241046" y="28575"/>
                  </a:lnTo>
                  <a:lnTo>
                    <a:pt x="236727" y="32892"/>
                  </a:lnTo>
                  <a:lnTo>
                    <a:pt x="236727" y="43306"/>
                  </a:lnTo>
                  <a:lnTo>
                    <a:pt x="241046" y="47625"/>
                  </a:lnTo>
                  <a:lnTo>
                    <a:pt x="251587" y="47625"/>
                  </a:lnTo>
                  <a:lnTo>
                    <a:pt x="255777" y="43306"/>
                  </a:lnTo>
                  <a:lnTo>
                    <a:pt x="255777" y="32892"/>
                  </a:lnTo>
                  <a:lnTo>
                    <a:pt x="251587" y="28575"/>
                  </a:lnTo>
                  <a:close/>
                </a:path>
                <a:path w="446404" h="76200">
                  <a:moveTo>
                    <a:pt x="213487" y="28575"/>
                  </a:moveTo>
                  <a:lnTo>
                    <a:pt x="202946" y="28575"/>
                  </a:lnTo>
                  <a:lnTo>
                    <a:pt x="198627" y="32892"/>
                  </a:lnTo>
                  <a:lnTo>
                    <a:pt x="198627" y="43306"/>
                  </a:lnTo>
                  <a:lnTo>
                    <a:pt x="202946" y="47625"/>
                  </a:lnTo>
                  <a:lnTo>
                    <a:pt x="213487" y="47625"/>
                  </a:lnTo>
                  <a:lnTo>
                    <a:pt x="217677" y="43306"/>
                  </a:lnTo>
                  <a:lnTo>
                    <a:pt x="217677" y="32892"/>
                  </a:lnTo>
                  <a:lnTo>
                    <a:pt x="213487" y="28575"/>
                  </a:lnTo>
                  <a:close/>
                </a:path>
                <a:path w="446404" h="76200">
                  <a:moveTo>
                    <a:pt x="175260" y="28575"/>
                  </a:moveTo>
                  <a:lnTo>
                    <a:pt x="164719" y="28575"/>
                  </a:lnTo>
                  <a:lnTo>
                    <a:pt x="160527" y="32892"/>
                  </a:lnTo>
                  <a:lnTo>
                    <a:pt x="160527" y="43306"/>
                  </a:lnTo>
                  <a:lnTo>
                    <a:pt x="164719" y="47625"/>
                  </a:lnTo>
                  <a:lnTo>
                    <a:pt x="175260" y="47625"/>
                  </a:lnTo>
                  <a:lnTo>
                    <a:pt x="179577" y="43306"/>
                  </a:lnTo>
                  <a:lnTo>
                    <a:pt x="179577" y="32892"/>
                  </a:lnTo>
                  <a:lnTo>
                    <a:pt x="175260" y="28575"/>
                  </a:lnTo>
                  <a:close/>
                </a:path>
                <a:path w="446404" h="76200">
                  <a:moveTo>
                    <a:pt x="137160" y="28575"/>
                  </a:moveTo>
                  <a:lnTo>
                    <a:pt x="126619" y="28575"/>
                  </a:lnTo>
                  <a:lnTo>
                    <a:pt x="122427" y="32892"/>
                  </a:lnTo>
                  <a:lnTo>
                    <a:pt x="122427" y="43306"/>
                  </a:lnTo>
                  <a:lnTo>
                    <a:pt x="126619" y="47625"/>
                  </a:lnTo>
                  <a:lnTo>
                    <a:pt x="137160" y="47625"/>
                  </a:lnTo>
                  <a:lnTo>
                    <a:pt x="141477" y="43306"/>
                  </a:lnTo>
                  <a:lnTo>
                    <a:pt x="141477" y="32892"/>
                  </a:lnTo>
                  <a:lnTo>
                    <a:pt x="137160" y="28575"/>
                  </a:lnTo>
                  <a:close/>
                </a:path>
                <a:path w="446404" h="76200">
                  <a:moveTo>
                    <a:pt x="99060" y="28575"/>
                  </a:moveTo>
                  <a:lnTo>
                    <a:pt x="88519" y="28575"/>
                  </a:lnTo>
                  <a:lnTo>
                    <a:pt x="84327" y="32892"/>
                  </a:lnTo>
                  <a:lnTo>
                    <a:pt x="84327" y="43306"/>
                  </a:lnTo>
                  <a:lnTo>
                    <a:pt x="88519" y="47625"/>
                  </a:lnTo>
                  <a:lnTo>
                    <a:pt x="99060" y="47625"/>
                  </a:lnTo>
                  <a:lnTo>
                    <a:pt x="103377" y="43306"/>
                  </a:lnTo>
                  <a:lnTo>
                    <a:pt x="103377" y="32892"/>
                  </a:lnTo>
                  <a:lnTo>
                    <a:pt x="99060" y="28575"/>
                  </a:lnTo>
                  <a:close/>
                </a:path>
                <a:path w="446404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282" y="47625"/>
                  </a:lnTo>
                  <a:lnTo>
                    <a:pt x="50419" y="47625"/>
                  </a:lnTo>
                  <a:lnTo>
                    <a:pt x="46100" y="43306"/>
                  </a:lnTo>
                  <a:lnTo>
                    <a:pt x="46100" y="32892"/>
                  </a:lnTo>
                  <a:lnTo>
                    <a:pt x="50419" y="28575"/>
                  </a:lnTo>
                  <a:lnTo>
                    <a:pt x="74282" y="28575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446404" h="76200">
                  <a:moveTo>
                    <a:pt x="60960" y="28575"/>
                  </a:moveTo>
                  <a:lnTo>
                    <a:pt x="50419" y="28575"/>
                  </a:lnTo>
                  <a:lnTo>
                    <a:pt x="46100" y="32892"/>
                  </a:lnTo>
                  <a:lnTo>
                    <a:pt x="46100" y="43306"/>
                  </a:lnTo>
                  <a:lnTo>
                    <a:pt x="50419" y="47625"/>
                  </a:lnTo>
                  <a:lnTo>
                    <a:pt x="60960" y="47625"/>
                  </a:lnTo>
                  <a:lnTo>
                    <a:pt x="65277" y="43306"/>
                  </a:lnTo>
                  <a:lnTo>
                    <a:pt x="65277" y="32892"/>
                  </a:lnTo>
                  <a:lnTo>
                    <a:pt x="60960" y="28575"/>
                  </a:lnTo>
                  <a:close/>
                </a:path>
                <a:path w="446404" h="76200">
                  <a:moveTo>
                    <a:pt x="74282" y="28575"/>
                  </a:moveTo>
                  <a:lnTo>
                    <a:pt x="60960" y="28575"/>
                  </a:lnTo>
                  <a:lnTo>
                    <a:pt x="65277" y="32892"/>
                  </a:lnTo>
                  <a:lnTo>
                    <a:pt x="65277" y="43306"/>
                  </a:lnTo>
                  <a:lnTo>
                    <a:pt x="60960" y="47625"/>
                  </a:lnTo>
                  <a:lnTo>
                    <a:pt x="74282" y="47625"/>
                  </a:lnTo>
                  <a:lnTo>
                    <a:pt x="76200" y="38100"/>
                  </a:lnTo>
                  <a:lnTo>
                    <a:pt x="74282" y="28575"/>
                  </a:lnTo>
                  <a:close/>
                </a:path>
              </a:pathLst>
            </a:custGeom>
            <a:solidFill>
              <a:srgbClr val="CE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685276" y="2455164"/>
              <a:ext cx="0" cy="850900"/>
            </a:xfrm>
            <a:custGeom>
              <a:avLst/>
              <a:gdLst/>
              <a:ahLst/>
              <a:cxnLst/>
              <a:rect l="l" t="t" r="r" b="b"/>
              <a:pathLst>
                <a:path w="0" h="850900">
                  <a:moveTo>
                    <a:pt x="0" y="0"/>
                  </a:moveTo>
                  <a:lnTo>
                    <a:pt x="0" y="850900"/>
                  </a:lnTo>
                </a:path>
              </a:pathLst>
            </a:custGeom>
            <a:ln w="38100">
              <a:solidFill>
                <a:srgbClr val="D5D9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/>
          <p:nvPr/>
        </p:nvSpPr>
        <p:spPr>
          <a:xfrm>
            <a:off x="2231135" y="2776727"/>
            <a:ext cx="128270" cy="170815"/>
          </a:xfrm>
          <a:custGeom>
            <a:avLst/>
            <a:gdLst/>
            <a:ahLst/>
            <a:cxnLst/>
            <a:rect l="l" t="t" r="r" b="b"/>
            <a:pathLst>
              <a:path w="128269" h="170814">
                <a:moveTo>
                  <a:pt x="0" y="0"/>
                </a:moveTo>
                <a:lnTo>
                  <a:pt x="0" y="170687"/>
                </a:lnTo>
                <a:lnTo>
                  <a:pt x="128015" y="85344"/>
                </a:lnTo>
                <a:lnTo>
                  <a:pt x="0" y="0"/>
                </a:lnTo>
                <a:close/>
              </a:path>
            </a:pathLst>
          </a:custGeom>
          <a:solidFill>
            <a:srgbClr val="0070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5256276" y="2360676"/>
            <a:ext cx="0" cy="1002030"/>
          </a:xfrm>
          <a:custGeom>
            <a:avLst/>
            <a:gdLst/>
            <a:ahLst/>
            <a:cxnLst/>
            <a:rect l="l" t="t" r="r" b="b"/>
            <a:pathLst>
              <a:path w="0" h="1002029">
                <a:moveTo>
                  <a:pt x="0" y="0"/>
                </a:moveTo>
                <a:lnTo>
                  <a:pt x="0" y="1001522"/>
                </a:lnTo>
              </a:path>
            </a:pathLst>
          </a:custGeom>
          <a:ln w="28575">
            <a:solidFill>
              <a:srgbClr val="0070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5256276" y="3656076"/>
            <a:ext cx="0" cy="982344"/>
          </a:xfrm>
          <a:custGeom>
            <a:avLst/>
            <a:gdLst/>
            <a:ahLst/>
            <a:cxnLst/>
            <a:rect l="l" t="t" r="r" b="b"/>
            <a:pathLst>
              <a:path w="0" h="982345">
                <a:moveTo>
                  <a:pt x="0" y="0"/>
                </a:moveTo>
                <a:lnTo>
                  <a:pt x="0" y="981837"/>
                </a:lnTo>
              </a:path>
            </a:pathLst>
          </a:custGeom>
          <a:ln w="28575">
            <a:solidFill>
              <a:srgbClr val="63B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2231135" y="3755135"/>
            <a:ext cx="128270" cy="173990"/>
          </a:xfrm>
          <a:custGeom>
            <a:avLst/>
            <a:gdLst/>
            <a:ahLst/>
            <a:cxnLst/>
            <a:rect l="l" t="t" r="r" b="b"/>
            <a:pathLst>
              <a:path w="128269" h="173989">
                <a:moveTo>
                  <a:pt x="0" y="0"/>
                </a:moveTo>
                <a:lnTo>
                  <a:pt x="0" y="173736"/>
                </a:lnTo>
                <a:lnTo>
                  <a:pt x="128015" y="86868"/>
                </a:lnTo>
                <a:lnTo>
                  <a:pt x="0" y="0"/>
                </a:lnTo>
                <a:close/>
              </a:path>
            </a:pathLst>
          </a:custGeom>
          <a:solidFill>
            <a:srgbClr val="63B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5256276" y="4924044"/>
            <a:ext cx="0" cy="983615"/>
          </a:xfrm>
          <a:custGeom>
            <a:avLst/>
            <a:gdLst/>
            <a:ahLst/>
            <a:cxnLst/>
            <a:rect l="l" t="t" r="r" b="b"/>
            <a:pathLst>
              <a:path w="0" h="983614">
                <a:moveTo>
                  <a:pt x="0" y="0"/>
                </a:moveTo>
                <a:lnTo>
                  <a:pt x="0" y="983221"/>
                </a:lnTo>
              </a:path>
            </a:pathLst>
          </a:custGeom>
          <a:ln w="28575">
            <a:solidFill>
              <a:srgbClr val="6CF0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2231135" y="5647944"/>
            <a:ext cx="128270" cy="173990"/>
          </a:xfrm>
          <a:custGeom>
            <a:avLst/>
            <a:gdLst/>
            <a:ahLst/>
            <a:cxnLst/>
            <a:rect l="l" t="t" r="r" b="b"/>
            <a:pathLst>
              <a:path w="128269" h="173989">
                <a:moveTo>
                  <a:pt x="0" y="0"/>
                </a:moveTo>
                <a:lnTo>
                  <a:pt x="0" y="173735"/>
                </a:lnTo>
                <a:lnTo>
                  <a:pt x="128015" y="86867"/>
                </a:lnTo>
                <a:lnTo>
                  <a:pt x="0" y="0"/>
                </a:lnTo>
                <a:close/>
              </a:path>
            </a:pathLst>
          </a:custGeom>
          <a:solidFill>
            <a:srgbClr val="6CF0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7" name="object 5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Methods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85"/>
              <a:t> </a:t>
            </a:r>
            <a:r>
              <a:rPr dirty="0"/>
              <a:t>sorting</a:t>
            </a:r>
            <a:r>
              <a:rPr dirty="0" spc="-70"/>
              <a:t> </a:t>
            </a:r>
            <a:r>
              <a:rPr dirty="0"/>
              <a:t>through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crowded</a:t>
            </a:r>
            <a:r>
              <a:rPr dirty="0" spc="-85"/>
              <a:t> </a:t>
            </a:r>
            <a:r>
              <a:rPr dirty="0" spc="-10"/>
              <a:t>market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24916" y="2586355"/>
            <a:ext cx="2921000" cy="878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Utilize</a:t>
            </a:r>
            <a:r>
              <a:rPr dirty="0" sz="14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peer</a:t>
            </a:r>
            <a:r>
              <a:rPr dirty="0" sz="14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networks: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Discuss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experiences,</a:t>
            </a:r>
            <a:r>
              <a:rPr dirty="0" sz="14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including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successes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failures,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peers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at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other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organizations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42179" y="2586355"/>
            <a:ext cx="3008630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Start</a:t>
            </a:r>
            <a:r>
              <a:rPr dirty="0" sz="14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4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existing</a:t>
            </a:r>
            <a:r>
              <a:rPr dirty="0" sz="14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vendor 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partners: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Discuss</a:t>
            </a:r>
            <a:r>
              <a:rPr dirty="0" sz="14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potential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capabilities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new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trusted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vendor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partners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31012" y="4921707"/>
            <a:ext cx="290703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Leverage</a:t>
            </a:r>
            <a:r>
              <a:rPr dirty="0" sz="14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internal</a:t>
            </a:r>
            <a:r>
              <a:rPr dirty="0" sz="14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staff</a:t>
            </a:r>
            <a:r>
              <a:rPr dirty="0" sz="14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expertise: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Utilize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working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groups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staff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with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technical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expertise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better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evaluate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components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4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vendor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pitches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92439" y="2586355"/>
            <a:ext cx="3072765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Pursue</a:t>
            </a:r>
            <a:r>
              <a:rPr dirty="0" sz="14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validation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from</a:t>
            </a:r>
            <a:r>
              <a:rPr dirty="0" sz="14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third</a:t>
            </a:r>
            <a:r>
              <a:rPr dirty="0" sz="14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parties: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Look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independent</a:t>
            </a:r>
            <a:r>
              <a:rPr dirty="0" sz="14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organizations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who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evaluate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quality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4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42179" y="4921707"/>
            <a:ext cx="3302635" cy="664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Develop</a:t>
            </a:r>
            <a:r>
              <a:rPr dirty="0" sz="1400" spc="-1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new</a:t>
            </a:r>
            <a:r>
              <a:rPr dirty="0" sz="14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intake</a:t>
            </a:r>
            <a:r>
              <a:rPr dirty="0" sz="14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forms:</a:t>
            </a:r>
            <a:r>
              <a:rPr dirty="0" sz="1400" spc="50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Standardized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 questions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can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better evaluate</a:t>
            </a:r>
            <a:r>
              <a:rPr dirty="0" sz="14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directly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vendors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0252" y="1311097"/>
            <a:ext cx="424116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Seek</a:t>
            </a:r>
            <a:r>
              <a:rPr dirty="0" sz="16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guidance</a:t>
            </a:r>
            <a:r>
              <a:rPr dirty="0" sz="1600" spc="-8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outside</a:t>
            </a:r>
            <a:r>
              <a:rPr dirty="0" sz="16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your</a:t>
            </a:r>
            <a:r>
              <a:rPr dirty="0" sz="1600" spc="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organization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0252" y="3727196"/>
            <a:ext cx="413639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Rely</a:t>
            </a:r>
            <a:r>
              <a:rPr dirty="0" sz="16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6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internal</a:t>
            </a:r>
            <a:r>
              <a:rPr dirty="0" sz="16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knowledge</a:t>
            </a:r>
            <a:r>
              <a:rPr dirty="0" sz="1600" spc="-8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6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processes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5446" y="4308386"/>
            <a:ext cx="410327" cy="53941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0802" y="4479073"/>
            <a:ext cx="544029" cy="37334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9384" y="2115606"/>
            <a:ext cx="530351" cy="33954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92322" y="1929537"/>
            <a:ext cx="544029" cy="5255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4960" y="2023872"/>
            <a:ext cx="445008" cy="445008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Evaluating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solution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vendor</a:t>
            </a:r>
            <a:r>
              <a:rPr dirty="0" spc="-55"/>
              <a:t> </a:t>
            </a:r>
            <a:r>
              <a:rPr dirty="0"/>
              <a:t>go</a:t>
            </a:r>
            <a:r>
              <a:rPr dirty="0" spc="-70"/>
              <a:t> </a:t>
            </a:r>
            <a:r>
              <a:rPr dirty="0" spc="-10"/>
              <a:t>hand-</a:t>
            </a:r>
            <a:r>
              <a:rPr dirty="0"/>
              <a:t>in-</a:t>
            </a:r>
            <a:r>
              <a:rPr dirty="0" spc="-20"/>
              <a:t>hand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8744" y="2136648"/>
            <a:ext cx="3733800" cy="3655060"/>
          </a:xfrm>
          <a:prstGeom prst="rect">
            <a:avLst/>
          </a:prstGeom>
          <a:ln w="12700">
            <a:solidFill>
              <a:srgbClr val="44535F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algn="r" marR="83185">
              <a:lnSpc>
                <a:spcPct val="100000"/>
              </a:lnSpc>
              <a:spcBef>
                <a:spcPts val="740"/>
              </a:spcBef>
            </a:pPr>
            <a:r>
              <a:rPr dirty="0" sz="1100" spc="-10" b="1">
                <a:solidFill>
                  <a:srgbClr val="313D47"/>
                </a:solidFill>
                <a:latin typeface="Arial"/>
                <a:cs typeface="Arial"/>
              </a:rPr>
              <a:t>Excerpt</a:t>
            </a:r>
            <a:endParaRPr sz="1100">
              <a:latin typeface="Arial"/>
              <a:cs typeface="Arial"/>
            </a:endParaRPr>
          </a:p>
          <a:p>
            <a:pPr marL="278765">
              <a:lnSpc>
                <a:spcPct val="100000"/>
              </a:lnSpc>
              <a:spcBef>
                <a:spcPts val="765"/>
              </a:spcBef>
            </a:pP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4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vendor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 questionnaire</a:t>
            </a:r>
            <a:endParaRPr sz="1400">
              <a:latin typeface="Arial"/>
              <a:cs typeface="Arial"/>
            </a:endParaRPr>
          </a:p>
          <a:p>
            <a:pPr marL="447040" marR="441325" indent="-168275">
              <a:lnSpc>
                <a:spcPct val="100000"/>
              </a:lnSpc>
              <a:spcBef>
                <a:spcPts val="575"/>
              </a:spcBef>
              <a:buClr>
                <a:srgbClr val="CE0D2C"/>
              </a:buClr>
              <a:buChar char="•"/>
              <a:tabLst>
                <a:tab pos="449580" algn="l"/>
              </a:tabLst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What</a:t>
            </a:r>
            <a:r>
              <a:rPr dirty="0" sz="11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1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opportunity</a:t>
            </a:r>
            <a:r>
              <a:rPr dirty="0" sz="11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or</a:t>
            </a:r>
            <a:r>
              <a:rPr dirty="0" sz="11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current</a:t>
            </a:r>
            <a:r>
              <a:rPr dirty="0" sz="11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problem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1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1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technology</a:t>
            </a:r>
            <a:r>
              <a:rPr dirty="0" sz="11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100" spc="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trying</a:t>
            </a:r>
            <a:r>
              <a:rPr dirty="0" sz="11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 solve?</a:t>
            </a:r>
            <a:endParaRPr sz="1100">
              <a:latin typeface="Arial"/>
              <a:cs typeface="Arial"/>
            </a:endParaRPr>
          </a:p>
          <a:p>
            <a:pPr marL="447040" marR="792480" indent="-168275">
              <a:lnSpc>
                <a:spcPct val="100000"/>
              </a:lnSpc>
              <a:spcBef>
                <a:spcPts val="385"/>
              </a:spcBef>
              <a:buClr>
                <a:srgbClr val="CE0D2C"/>
              </a:buClr>
              <a:buChar char="•"/>
              <a:tabLst>
                <a:tab pos="449580" algn="l"/>
              </a:tabLst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Are</a:t>
            </a:r>
            <a:r>
              <a:rPr dirty="0" sz="11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you</a:t>
            </a:r>
            <a:r>
              <a:rPr dirty="0" sz="11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collaborating</a:t>
            </a:r>
            <a:r>
              <a:rPr dirty="0" sz="11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100" spc="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other</a:t>
            </a:r>
            <a:r>
              <a:rPr dirty="0" sz="11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industry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partners?</a:t>
            </a:r>
            <a:r>
              <a:rPr dirty="0" sz="11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If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so,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who?</a:t>
            </a:r>
            <a:endParaRPr sz="1100">
              <a:latin typeface="Arial"/>
              <a:cs typeface="Arial"/>
            </a:endParaRPr>
          </a:p>
          <a:p>
            <a:pPr marL="447040" indent="-168275">
              <a:lnSpc>
                <a:spcPct val="100000"/>
              </a:lnSpc>
              <a:spcBef>
                <a:spcPts val="405"/>
              </a:spcBef>
              <a:buClr>
                <a:srgbClr val="CE0D2C"/>
              </a:buClr>
              <a:buChar char="•"/>
              <a:tabLst>
                <a:tab pos="447040" algn="l"/>
              </a:tabLst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Who</a:t>
            </a:r>
            <a:r>
              <a:rPr dirty="0" sz="11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100" spc="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your</a:t>
            </a:r>
            <a:r>
              <a:rPr dirty="0" sz="11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target</a:t>
            </a:r>
            <a:r>
              <a:rPr dirty="0" sz="11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patient?</a:t>
            </a:r>
            <a:endParaRPr sz="1100">
              <a:latin typeface="Arial"/>
              <a:cs typeface="Arial"/>
            </a:endParaRPr>
          </a:p>
          <a:p>
            <a:pPr marL="447040" marR="647065" indent="-168275">
              <a:lnSpc>
                <a:spcPct val="100000"/>
              </a:lnSpc>
              <a:spcBef>
                <a:spcPts val="414"/>
              </a:spcBef>
              <a:buClr>
                <a:srgbClr val="CE0D2C"/>
              </a:buClr>
              <a:buChar char="•"/>
              <a:tabLst>
                <a:tab pos="449580" algn="l"/>
              </a:tabLst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Has</a:t>
            </a:r>
            <a:r>
              <a:rPr dirty="0" sz="11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1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1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technology</a:t>
            </a:r>
            <a:r>
              <a:rPr dirty="0" sz="11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been</a:t>
            </a:r>
            <a:r>
              <a:rPr dirty="0" sz="11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independently 	validated?</a:t>
            </a:r>
            <a:endParaRPr sz="1100">
              <a:latin typeface="Arial"/>
              <a:cs typeface="Arial"/>
            </a:endParaRPr>
          </a:p>
          <a:p>
            <a:pPr marL="447040" indent="-168275">
              <a:lnSpc>
                <a:spcPct val="100000"/>
              </a:lnSpc>
              <a:spcBef>
                <a:spcPts val="384"/>
              </a:spcBef>
              <a:buClr>
                <a:srgbClr val="CE0D2C"/>
              </a:buClr>
              <a:buChar char="•"/>
              <a:tabLst>
                <a:tab pos="447040" algn="l"/>
              </a:tabLst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is the</a:t>
            </a:r>
            <a:r>
              <a:rPr dirty="0" sz="11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solution</a:t>
            </a:r>
            <a:r>
              <a:rPr dirty="0" sz="11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integrated</a:t>
            </a:r>
            <a:r>
              <a:rPr dirty="0" sz="11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into</a:t>
            </a:r>
            <a:r>
              <a:rPr dirty="0" sz="11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clinical</a:t>
            </a:r>
            <a:endParaRPr sz="1100">
              <a:latin typeface="Arial"/>
              <a:cs typeface="Arial"/>
            </a:endParaRPr>
          </a:p>
          <a:p>
            <a:pPr marL="449580">
              <a:lnSpc>
                <a:spcPct val="100000"/>
              </a:lnSpc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workflows?</a:t>
            </a:r>
            <a:r>
              <a:rPr dirty="0" sz="11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Ex:</a:t>
            </a:r>
            <a:r>
              <a:rPr dirty="0" sz="11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Epic</a:t>
            </a:r>
            <a:endParaRPr sz="1100">
              <a:latin typeface="Arial"/>
              <a:cs typeface="Arial"/>
            </a:endParaRPr>
          </a:p>
          <a:p>
            <a:pPr marL="447040" marR="523240" indent="-168275">
              <a:lnSpc>
                <a:spcPct val="100000"/>
              </a:lnSpc>
              <a:spcBef>
                <a:spcPts val="409"/>
              </a:spcBef>
              <a:buClr>
                <a:srgbClr val="CE0D2C"/>
              </a:buClr>
              <a:buChar char="•"/>
              <a:tabLst>
                <a:tab pos="449580" algn="l"/>
              </a:tabLst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1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solution</a:t>
            </a:r>
            <a:r>
              <a:rPr dirty="0" sz="11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interoperable</a:t>
            </a:r>
            <a:r>
              <a:rPr dirty="0" sz="11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1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our</a:t>
            </a:r>
            <a:r>
              <a:rPr dirty="0" sz="11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existing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software?</a:t>
            </a:r>
            <a:r>
              <a:rPr dirty="0" sz="11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Ex:</a:t>
            </a:r>
            <a:r>
              <a:rPr dirty="0" sz="1100" spc="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Powershare,</a:t>
            </a:r>
            <a:r>
              <a:rPr dirty="0" sz="11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AGFA,</a:t>
            </a:r>
            <a:r>
              <a:rPr dirty="0" sz="11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Epic</a:t>
            </a:r>
            <a:endParaRPr sz="1100">
              <a:latin typeface="Arial"/>
              <a:cs typeface="Arial"/>
            </a:endParaRPr>
          </a:p>
          <a:p>
            <a:pPr marL="447040" marR="461645" indent="-168275">
              <a:lnSpc>
                <a:spcPct val="100000"/>
              </a:lnSpc>
              <a:spcBef>
                <a:spcPts val="405"/>
              </a:spcBef>
              <a:buClr>
                <a:srgbClr val="CE0D2C"/>
              </a:buClr>
              <a:buChar char="•"/>
              <a:tabLst>
                <a:tab pos="449580" algn="l"/>
              </a:tabLst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Does</a:t>
            </a:r>
            <a:r>
              <a:rPr dirty="0" sz="1100" spc="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 application</a:t>
            </a:r>
            <a:r>
              <a:rPr dirty="0" sz="11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conform</a:t>
            </a:r>
            <a:r>
              <a:rPr dirty="0" sz="11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 medical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device</a:t>
            </a:r>
            <a:r>
              <a:rPr dirty="0" sz="11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1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1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personal</a:t>
            </a:r>
            <a:r>
              <a:rPr dirty="0" sz="11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1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protection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regulations</a:t>
            </a:r>
            <a:r>
              <a:rPr dirty="0" sz="11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1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target</a:t>
            </a:r>
            <a:r>
              <a:rPr dirty="0" sz="11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country?</a:t>
            </a:r>
            <a:r>
              <a:rPr dirty="0" sz="1100" spc="254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If</a:t>
            </a:r>
            <a:r>
              <a:rPr dirty="0" sz="11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yes,</a:t>
            </a:r>
            <a:r>
              <a:rPr dirty="0" sz="11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what 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class</a:t>
            </a:r>
            <a:r>
              <a:rPr dirty="0" sz="11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regulation</a:t>
            </a:r>
            <a:r>
              <a:rPr dirty="0" sz="11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does</a:t>
            </a:r>
            <a:r>
              <a:rPr dirty="0" sz="11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it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conform</a:t>
            </a:r>
            <a:r>
              <a:rPr dirty="0" sz="11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13D47"/>
                </a:solidFill>
                <a:latin typeface="Arial"/>
                <a:cs typeface="Arial"/>
              </a:rPr>
              <a:t>to?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12648" y="1969007"/>
            <a:ext cx="3538854" cy="0"/>
          </a:xfrm>
          <a:custGeom>
            <a:avLst/>
            <a:gdLst/>
            <a:ahLst/>
            <a:cxnLst/>
            <a:rect l="l" t="t" r="r" b="b"/>
            <a:pathLst>
              <a:path w="3538854" h="0">
                <a:moveTo>
                  <a:pt x="0" y="0"/>
                </a:moveTo>
                <a:lnTo>
                  <a:pt x="3538347" y="0"/>
                </a:lnTo>
              </a:path>
            </a:pathLst>
          </a:custGeom>
          <a:ln w="19050">
            <a:solidFill>
              <a:srgbClr val="CE0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00252" y="1598168"/>
            <a:ext cx="31261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Baptist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Health’s</a:t>
            </a:r>
            <a:r>
              <a:rPr dirty="0" sz="1600" spc="-7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evaluation</a:t>
            </a:r>
            <a:r>
              <a:rPr dirty="0" sz="16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313D47"/>
                </a:solidFill>
                <a:latin typeface="Arial"/>
                <a:cs typeface="Arial"/>
              </a:rPr>
              <a:t>form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54571" y="3810711"/>
            <a:ext cx="3837304" cy="5149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Services:</a:t>
            </a:r>
            <a:r>
              <a:rPr dirty="0" sz="1600" spc="-7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Learn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what</a:t>
            </a:r>
            <a:r>
              <a:rPr dirty="0" sz="16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resources</a:t>
            </a:r>
            <a:r>
              <a:rPr dirty="0" sz="16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vendors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have</a:t>
            </a:r>
            <a:r>
              <a:rPr dirty="0" sz="16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train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staff</a:t>
            </a:r>
            <a:r>
              <a:rPr dirty="0" sz="16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become</a:t>
            </a:r>
            <a:r>
              <a:rPr dirty="0" sz="16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self-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sufficient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54571" y="2093213"/>
            <a:ext cx="3826510" cy="5149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Experience:</a:t>
            </a:r>
            <a:r>
              <a:rPr dirty="0" sz="1600" spc="-8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Understand</a:t>
            </a:r>
            <a:r>
              <a:rPr dirty="0" sz="16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long</a:t>
            </a:r>
            <a:r>
              <a:rPr dirty="0" sz="16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vendor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has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worked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healthcare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industry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54571" y="2952114"/>
            <a:ext cx="3627754" cy="5149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Access:</a:t>
            </a:r>
            <a:r>
              <a:rPr dirty="0" sz="1600" spc="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Know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6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model</a:t>
            </a:r>
            <a:r>
              <a:rPr dirty="0" sz="16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trained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where the</a:t>
            </a:r>
            <a:r>
              <a:rPr dirty="0" sz="16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comes</a:t>
            </a:r>
            <a:r>
              <a:rPr dirty="0" sz="16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from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279135" y="1798256"/>
            <a:ext cx="1228725" cy="4551045"/>
            <a:chOff x="5279135" y="1798256"/>
            <a:chExt cx="1228725" cy="455104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9135" y="5120627"/>
              <a:ext cx="1228382" cy="122839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586983" y="5428488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5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5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1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9135" y="4288485"/>
              <a:ext cx="1228382" cy="122839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586983" y="459638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5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5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1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9135" y="3459416"/>
              <a:ext cx="1228382" cy="122523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586983" y="3767327"/>
              <a:ext cx="622300" cy="619125"/>
            </a:xfrm>
            <a:custGeom>
              <a:avLst/>
              <a:gdLst/>
              <a:ahLst/>
              <a:cxnLst/>
              <a:rect l="l" t="t" r="r" b="b"/>
              <a:pathLst>
                <a:path w="622300" h="619125">
                  <a:moveTo>
                    <a:pt x="310895" y="0"/>
                  </a:moveTo>
                  <a:lnTo>
                    <a:pt x="264953" y="3355"/>
                  </a:lnTo>
                  <a:lnTo>
                    <a:pt x="221104" y="13102"/>
                  </a:lnTo>
                  <a:lnTo>
                    <a:pt x="179829" y="28761"/>
                  </a:lnTo>
                  <a:lnTo>
                    <a:pt x="141609" y="49853"/>
                  </a:lnTo>
                  <a:lnTo>
                    <a:pt x="106925" y="75899"/>
                  </a:lnTo>
                  <a:lnTo>
                    <a:pt x="76257" y="106420"/>
                  </a:lnTo>
                  <a:lnTo>
                    <a:pt x="50087" y="140936"/>
                  </a:lnTo>
                  <a:lnTo>
                    <a:pt x="28895" y="178968"/>
                  </a:lnTo>
                  <a:lnTo>
                    <a:pt x="13162" y="220038"/>
                  </a:lnTo>
                  <a:lnTo>
                    <a:pt x="3370" y="263665"/>
                  </a:lnTo>
                  <a:lnTo>
                    <a:pt x="0" y="309372"/>
                  </a:lnTo>
                  <a:lnTo>
                    <a:pt x="3370" y="355078"/>
                  </a:lnTo>
                  <a:lnTo>
                    <a:pt x="13162" y="398705"/>
                  </a:lnTo>
                  <a:lnTo>
                    <a:pt x="28895" y="439775"/>
                  </a:lnTo>
                  <a:lnTo>
                    <a:pt x="50087" y="477807"/>
                  </a:lnTo>
                  <a:lnTo>
                    <a:pt x="76257" y="512323"/>
                  </a:lnTo>
                  <a:lnTo>
                    <a:pt x="106925" y="542844"/>
                  </a:lnTo>
                  <a:lnTo>
                    <a:pt x="141609" y="568890"/>
                  </a:lnTo>
                  <a:lnTo>
                    <a:pt x="179829" y="589982"/>
                  </a:lnTo>
                  <a:lnTo>
                    <a:pt x="221104" y="605641"/>
                  </a:lnTo>
                  <a:lnTo>
                    <a:pt x="264953" y="615388"/>
                  </a:lnTo>
                  <a:lnTo>
                    <a:pt x="310895" y="618744"/>
                  </a:lnTo>
                  <a:lnTo>
                    <a:pt x="356838" y="615388"/>
                  </a:lnTo>
                  <a:lnTo>
                    <a:pt x="400687" y="605641"/>
                  </a:lnTo>
                  <a:lnTo>
                    <a:pt x="441962" y="589982"/>
                  </a:lnTo>
                  <a:lnTo>
                    <a:pt x="480182" y="568890"/>
                  </a:lnTo>
                  <a:lnTo>
                    <a:pt x="514866" y="542844"/>
                  </a:lnTo>
                  <a:lnTo>
                    <a:pt x="545534" y="512323"/>
                  </a:lnTo>
                  <a:lnTo>
                    <a:pt x="571704" y="477807"/>
                  </a:lnTo>
                  <a:lnTo>
                    <a:pt x="592896" y="439775"/>
                  </a:lnTo>
                  <a:lnTo>
                    <a:pt x="608629" y="398705"/>
                  </a:lnTo>
                  <a:lnTo>
                    <a:pt x="618421" y="355078"/>
                  </a:lnTo>
                  <a:lnTo>
                    <a:pt x="621791" y="309372"/>
                  </a:lnTo>
                  <a:lnTo>
                    <a:pt x="618421" y="263665"/>
                  </a:lnTo>
                  <a:lnTo>
                    <a:pt x="608629" y="220038"/>
                  </a:lnTo>
                  <a:lnTo>
                    <a:pt x="592896" y="178968"/>
                  </a:lnTo>
                  <a:lnTo>
                    <a:pt x="571704" y="140936"/>
                  </a:lnTo>
                  <a:lnTo>
                    <a:pt x="545534" y="106420"/>
                  </a:lnTo>
                  <a:lnTo>
                    <a:pt x="514866" y="75899"/>
                  </a:lnTo>
                  <a:lnTo>
                    <a:pt x="480182" y="49853"/>
                  </a:lnTo>
                  <a:lnTo>
                    <a:pt x="441962" y="28761"/>
                  </a:lnTo>
                  <a:lnTo>
                    <a:pt x="400687" y="13102"/>
                  </a:lnTo>
                  <a:lnTo>
                    <a:pt x="356838" y="3355"/>
                  </a:lnTo>
                  <a:lnTo>
                    <a:pt x="310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9135" y="2627325"/>
              <a:ext cx="1228382" cy="1228394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586983" y="2935224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5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5" y="621791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1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9135" y="1798256"/>
              <a:ext cx="1228382" cy="122523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586983" y="2106168"/>
              <a:ext cx="622300" cy="619125"/>
            </a:xfrm>
            <a:custGeom>
              <a:avLst/>
              <a:gdLst/>
              <a:ahLst/>
              <a:cxnLst/>
              <a:rect l="l" t="t" r="r" b="b"/>
              <a:pathLst>
                <a:path w="622300" h="619125">
                  <a:moveTo>
                    <a:pt x="310895" y="0"/>
                  </a:moveTo>
                  <a:lnTo>
                    <a:pt x="264953" y="3355"/>
                  </a:lnTo>
                  <a:lnTo>
                    <a:pt x="221104" y="13102"/>
                  </a:lnTo>
                  <a:lnTo>
                    <a:pt x="179829" y="28761"/>
                  </a:lnTo>
                  <a:lnTo>
                    <a:pt x="141609" y="49853"/>
                  </a:lnTo>
                  <a:lnTo>
                    <a:pt x="106925" y="75899"/>
                  </a:lnTo>
                  <a:lnTo>
                    <a:pt x="76257" y="106420"/>
                  </a:lnTo>
                  <a:lnTo>
                    <a:pt x="50087" y="140936"/>
                  </a:lnTo>
                  <a:lnTo>
                    <a:pt x="28895" y="178968"/>
                  </a:lnTo>
                  <a:lnTo>
                    <a:pt x="13162" y="220038"/>
                  </a:lnTo>
                  <a:lnTo>
                    <a:pt x="3370" y="263665"/>
                  </a:lnTo>
                  <a:lnTo>
                    <a:pt x="0" y="309372"/>
                  </a:lnTo>
                  <a:lnTo>
                    <a:pt x="3370" y="355078"/>
                  </a:lnTo>
                  <a:lnTo>
                    <a:pt x="13162" y="398705"/>
                  </a:lnTo>
                  <a:lnTo>
                    <a:pt x="28895" y="439775"/>
                  </a:lnTo>
                  <a:lnTo>
                    <a:pt x="50087" y="477807"/>
                  </a:lnTo>
                  <a:lnTo>
                    <a:pt x="76257" y="512323"/>
                  </a:lnTo>
                  <a:lnTo>
                    <a:pt x="106925" y="542844"/>
                  </a:lnTo>
                  <a:lnTo>
                    <a:pt x="141609" y="568890"/>
                  </a:lnTo>
                  <a:lnTo>
                    <a:pt x="179829" y="589982"/>
                  </a:lnTo>
                  <a:lnTo>
                    <a:pt x="221104" y="605641"/>
                  </a:lnTo>
                  <a:lnTo>
                    <a:pt x="264953" y="615388"/>
                  </a:lnTo>
                  <a:lnTo>
                    <a:pt x="310895" y="618744"/>
                  </a:lnTo>
                  <a:lnTo>
                    <a:pt x="356838" y="615388"/>
                  </a:lnTo>
                  <a:lnTo>
                    <a:pt x="400687" y="605641"/>
                  </a:lnTo>
                  <a:lnTo>
                    <a:pt x="441962" y="589982"/>
                  </a:lnTo>
                  <a:lnTo>
                    <a:pt x="480182" y="568890"/>
                  </a:lnTo>
                  <a:lnTo>
                    <a:pt x="514866" y="542844"/>
                  </a:lnTo>
                  <a:lnTo>
                    <a:pt x="545534" y="512323"/>
                  </a:lnTo>
                  <a:lnTo>
                    <a:pt x="571704" y="477807"/>
                  </a:lnTo>
                  <a:lnTo>
                    <a:pt x="592896" y="439775"/>
                  </a:lnTo>
                  <a:lnTo>
                    <a:pt x="608629" y="398705"/>
                  </a:lnTo>
                  <a:lnTo>
                    <a:pt x="618421" y="355078"/>
                  </a:lnTo>
                  <a:lnTo>
                    <a:pt x="621791" y="309372"/>
                  </a:lnTo>
                  <a:lnTo>
                    <a:pt x="618421" y="263665"/>
                  </a:lnTo>
                  <a:lnTo>
                    <a:pt x="608629" y="220038"/>
                  </a:lnTo>
                  <a:lnTo>
                    <a:pt x="592896" y="178968"/>
                  </a:lnTo>
                  <a:lnTo>
                    <a:pt x="571704" y="140936"/>
                  </a:lnTo>
                  <a:lnTo>
                    <a:pt x="545534" y="106420"/>
                  </a:lnTo>
                  <a:lnTo>
                    <a:pt x="514866" y="75899"/>
                  </a:lnTo>
                  <a:lnTo>
                    <a:pt x="480182" y="49853"/>
                  </a:lnTo>
                  <a:lnTo>
                    <a:pt x="441962" y="28761"/>
                  </a:lnTo>
                  <a:lnTo>
                    <a:pt x="400687" y="13102"/>
                  </a:lnTo>
                  <a:lnTo>
                    <a:pt x="356838" y="3355"/>
                  </a:lnTo>
                  <a:lnTo>
                    <a:pt x="310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354571" y="4669612"/>
            <a:ext cx="3269615" cy="5149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Technical: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Ask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solution</a:t>
            </a:r>
            <a:r>
              <a:rPr dirty="0" sz="16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will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scale</a:t>
            </a:r>
            <a:r>
              <a:rPr dirty="0" sz="16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integrate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6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EHR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354571" y="5528564"/>
            <a:ext cx="4081145" cy="5149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Vision:</a:t>
            </a:r>
            <a:r>
              <a:rPr dirty="0" sz="16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Understand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they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see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market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evolving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their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future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developments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684520" y="2234183"/>
            <a:ext cx="436245" cy="3703320"/>
            <a:chOff x="5684520" y="2234183"/>
            <a:chExt cx="436245" cy="370332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8904" y="4724400"/>
              <a:ext cx="411479" cy="3383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6712" y="5541263"/>
              <a:ext cx="396239" cy="3962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3768" y="3886200"/>
              <a:ext cx="277367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2808" y="3072383"/>
              <a:ext cx="390143" cy="3901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4520" y="2234183"/>
              <a:ext cx="435863" cy="350520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5575553" y="1598168"/>
            <a:ext cx="232410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Evaluation</a:t>
            </a:r>
            <a:r>
              <a:rPr dirty="0" sz="16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components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9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Review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update</a:t>
            </a:r>
            <a:r>
              <a:rPr dirty="0" spc="-95"/>
              <a:t> </a:t>
            </a:r>
            <a:r>
              <a:rPr dirty="0"/>
              <a:t>staff</a:t>
            </a:r>
            <a:r>
              <a:rPr dirty="0" spc="-80"/>
              <a:t> </a:t>
            </a:r>
            <a:r>
              <a:rPr dirty="0"/>
              <a:t>expertise,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90"/>
              <a:t> </a:t>
            </a:r>
            <a:r>
              <a:rPr dirty="0" spc="-10"/>
              <a:t>architecture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085088" y="1417319"/>
            <a:ext cx="10010140" cy="1130935"/>
            <a:chOff x="1085088" y="1417319"/>
            <a:chExt cx="10010140" cy="1130935"/>
          </a:xfrm>
        </p:grpSpPr>
        <p:sp>
          <p:nvSpPr>
            <p:cNvPr id="4" name="object 4" descr=""/>
            <p:cNvSpPr/>
            <p:nvPr/>
          </p:nvSpPr>
          <p:spPr>
            <a:xfrm>
              <a:off x="6086864" y="1417319"/>
              <a:ext cx="588645" cy="1130935"/>
            </a:xfrm>
            <a:custGeom>
              <a:avLst/>
              <a:gdLst/>
              <a:ahLst/>
              <a:cxnLst/>
              <a:rect l="l" t="t" r="r" b="b"/>
              <a:pathLst>
                <a:path w="588645" h="1130935">
                  <a:moveTo>
                    <a:pt x="4691" y="0"/>
                  </a:moveTo>
                  <a:lnTo>
                    <a:pt x="3403" y="30484"/>
                  </a:lnTo>
                  <a:lnTo>
                    <a:pt x="2850" y="62104"/>
                  </a:lnTo>
                  <a:lnTo>
                    <a:pt x="2902" y="95717"/>
                  </a:lnTo>
                  <a:lnTo>
                    <a:pt x="3430" y="132182"/>
                  </a:lnTo>
                  <a:lnTo>
                    <a:pt x="7729" y="323721"/>
                  </a:lnTo>
                  <a:lnTo>
                    <a:pt x="8707" y="387317"/>
                  </a:lnTo>
                  <a:lnTo>
                    <a:pt x="9388" y="458913"/>
                  </a:lnTo>
                  <a:lnTo>
                    <a:pt x="9644" y="539368"/>
                  </a:lnTo>
                  <a:lnTo>
                    <a:pt x="9299" y="613623"/>
                  </a:lnTo>
                  <a:lnTo>
                    <a:pt x="8377" y="680757"/>
                  </a:lnTo>
                  <a:lnTo>
                    <a:pt x="7048" y="741545"/>
                  </a:lnTo>
                  <a:lnTo>
                    <a:pt x="5481" y="796760"/>
                  </a:lnTo>
                  <a:lnTo>
                    <a:pt x="1044" y="936717"/>
                  </a:lnTo>
                  <a:lnTo>
                    <a:pt x="217" y="977387"/>
                  </a:lnTo>
                  <a:lnTo>
                    <a:pt x="0" y="1016357"/>
                  </a:lnTo>
                  <a:lnTo>
                    <a:pt x="560" y="1054401"/>
                  </a:lnTo>
                  <a:lnTo>
                    <a:pt x="2067" y="1092293"/>
                  </a:lnTo>
                  <a:lnTo>
                    <a:pt x="4691" y="1130807"/>
                  </a:lnTo>
                  <a:lnTo>
                    <a:pt x="52556" y="1128933"/>
                  </a:lnTo>
                  <a:lnTo>
                    <a:pt x="99356" y="1123408"/>
                  </a:lnTo>
                  <a:lnTo>
                    <a:pt x="144938" y="1114377"/>
                  </a:lnTo>
                  <a:lnTo>
                    <a:pt x="189155" y="1101986"/>
                  </a:lnTo>
                  <a:lnTo>
                    <a:pt x="231854" y="1086379"/>
                  </a:lnTo>
                  <a:lnTo>
                    <a:pt x="272886" y="1067704"/>
                  </a:lnTo>
                  <a:lnTo>
                    <a:pt x="312102" y="1046104"/>
                  </a:lnTo>
                  <a:lnTo>
                    <a:pt x="349350" y="1021726"/>
                  </a:lnTo>
                  <a:lnTo>
                    <a:pt x="384481" y="994714"/>
                  </a:lnTo>
                  <a:lnTo>
                    <a:pt x="417345" y="965215"/>
                  </a:lnTo>
                  <a:lnTo>
                    <a:pt x="447792" y="933374"/>
                  </a:lnTo>
                  <a:lnTo>
                    <a:pt x="475671" y="899336"/>
                  </a:lnTo>
                  <a:lnTo>
                    <a:pt x="500832" y="863247"/>
                  </a:lnTo>
                  <a:lnTo>
                    <a:pt x="523125" y="825252"/>
                  </a:lnTo>
                  <a:lnTo>
                    <a:pt x="542401" y="785496"/>
                  </a:lnTo>
                  <a:lnTo>
                    <a:pt x="558508" y="744126"/>
                  </a:lnTo>
                  <a:lnTo>
                    <a:pt x="571297" y="701286"/>
                  </a:lnTo>
                  <a:lnTo>
                    <a:pt x="580619" y="657122"/>
                  </a:lnTo>
                  <a:lnTo>
                    <a:pt x="586321" y="611779"/>
                  </a:lnTo>
                  <a:lnTo>
                    <a:pt x="588256" y="565403"/>
                  </a:lnTo>
                  <a:lnTo>
                    <a:pt x="586321" y="519028"/>
                  </a:lnTo>
                  <a:lnTo>
                    <a:pt x="580619" y="473685"/>
                  </a:lnTo>
                  <a:lnTo>
                    <a:pt x="571297" y="429521"/>
                  </a:lnTo>
                  <a:lnTo>
                    <a:pt x="558508" y="386681"/>
                  </a:lnTo>
                  <a:lnTo>
                    <a:pt x="542401" y="345311"/>
                  </a:lnTo>
                  <a:lnTo>
                    <a:pt x="523125" y="305555"/>
                  </a:lnTo>
                  <a:lnTo>
                    <a:pt x="500832" y="267560"/>
                  </a:lnTo>
                  <a:lnTo>
                    <a:pt x="475671" y="231471"/>
                  </a:lnTo>
                  <a:lnTo>
                    <a:pt x="447792" y="197433"/>
                  </a:lnTo>
                  <a:lnTo>
                    <a:pt x="417345" y="165592"/>
                  </a:lnTo>
                  <a:lnTo>
                    <a:pt x="384481" y="136093"/>
                  </a:lnTo>
                  <a:lnTo>
                    <a:pt x="349350" y="109081"/>
                  </a:lnTo>
                  <a:lnTo>
                    <a:pt x="312102" y="84703"/>
                  </a:lnTo>
                  <a:lnTo>
                    <a:pt x="272886" y="63103"/>
                  </a:lnTo>
                  <a:lnTo>
                    <a:pt x="231854" y="44428"/>
                  </a:lnTo>
                  <a:lnTo>
                    <a:pt x="189155" y="28821"/>
                  </a:lnTo>
                  <a:lnTo>
                    <a:pt x="144938" y="16430"/>
                  </a:lnTo>
                  <a:lnTo>
                    <a:pt x="99356" y="7399"/>
                  </a:lnTo>
                  <a:lnTo>
                    <a:pt x="52556" y="1874"/>
                  </a:lnTo>
                  <a:lnTo>
                    <a:pt x="4691" y="0"/>
                  </a:lnTo>
                  <a:close/>
                </a:path>
              </a:pathLst>
            </a:custGeom>
            <a:solidFill>
              <a:srgbClr val="999F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10784" y="1417319"/>
              <a:ext cx="588645" cy="1130935"/>
            </a:xfrm>
            <a:custGeom>
              <a:avLst/>
              <a:gdLst/>
              <a:ahLst/>
              <a:cxnLst/>
              <a:rect l="l" t="t" r="r" b="b"/>
              <a:pathLst>
                <a:path w="588645" h="1130935">
                  <a:moveTo>
                    <a:pt x="583564" y="0"/>
                  </a:moveTo>
                  <a:lnTo>
                    <a:pt x="535699" y="1874"/>
                  </a:lnTo>
                  <a:lnTo>
                    <a:pt x="488899" y="7399"/>
                  </a:lnTo>
                  <a:lnTo>
                    <a:pt x="443317" y="16430"/>
                  </a:lnTo>
                  <a:lnTo>
                    <a:pt x="399101" y="28821"/>
                  </a:lnTo>
                  <a:lnTo>
                    <a:pt x="356401" y="44428"/>
                  </a:lnTo>
                  <a:lnTo>
                    <a:pt x="315369" y="63103"/>
                  </a:lnTo>
                  <a:lnTo>
                    <a:pt x="276153" y="84703"/>
                  </a:lnTo>
                  <a:lnTo>
                    <a:pt x="238905" y="109081"/>
                  </a:lnTo>
                  <a:lnTo>
                    <a:pt x="203774" y="136093"/>
                  </a:lnTo>
                  <a:lnTo>
                    <a:pt x="170910" y="165592"/>
                  </a:lnTo>
                  <a:lnTo>
                    <a:pt x="140463" y="197433"/>
                  </a:lnTo>
                  <a:lnTo>
                    <a:pt x="112584" y="231471"/>
                  </a:lnTo>
                  <a:lnTo>
                    <a:pt x="87423" y="267560"/>
                  </a:lnTo>
                  <a:lnTo>
                    <a:pt x="65130" y="305555"/>
                  </a:lnTo>
                  <a:lnTo>
                    <a:pt x="45854" y="345311"/>
                  </a:lnTo>
                  <a:lnTo>
                    <a:pt x="29747" y="386681"/>
                  </a:lnTo>
                  <a:lnTo>
                    <a:pt x="16958" y="429521"/>
                  </a:lnTo>
                  <a:lnTo>
                    <a:pt x="7637" y="473685"/>
                  </a:lnTo>
                  <a:lnTo>
                    <a:pt x="1934" y="519028"/>
                  </a:lnTo>
                  <a:lnTo>
                    <a:pt x="0" y="565403"/>
                  </a:lnTo>
                  <a:lnTo>
                    <a:pt x="1934" y="611779"/>
                  </a:lnTo>
                  <a:lnTo>
                    <a:pt x="7637" y="657122"/>
                  </a:lnTo>
                  <a:lnTo>
                    <a:pt x="16958" y="701286"/>
                  </a:lnTo>
                  <a:lnTo>
                    <a:pt x="29747" y="744126"/>
                  </a:lnTo>
                  <a:lnTo>
                    <a:pt x="45854" y="785496"/>
                  </a:lnTo>
                  <a:lnTo>
                    <a:pt x="65130" y="825252"/>
                  </a:lnTo>
                  <a:lnTo>
                    <a:pt x="87423" y="863247"/>
                  </a:lnTo>
                  <a:lnTo>
                    <a:pt x="112584" y="899336"/>
                  </a:lnTo>
                  <a:lnTo>
                    <a:pt x="140463" y="933374"/>
                  </a:lnTo>
                  <a:lnTo>
                    <a:pt x="170910" y="965215"/>
                  </a:lnTo>
                  <a:lnTo>
                    <a:pt x="203774" y="994714"/>
                  </a:lnTo>
                  <a:lnTo>
                    <a:pt x="238905" y="1021726"/>
                  </a:lnTo>
                  <a:lnTo>
                    <a:pt x="276153" y="1046104"/>
                  </a:lnTo>
                  <a:lnTo>
                    <a:pt x="315369" y="1067704"/>
                  </a:lnTo>
                  <a:lnTo>
                    <a:pt x="356401" y="1086379"/>
                  </a:lnTo>
                  <a:lnTo>
                    <a:pt x="399101" y="1101986"/>
                  </a:lnTo>
                  <a:lnTo>
                    <a:pt x="443317" y="1114377"/>
                  </a:lnTo>
                  <a:lnTo>
                    <a:pt x="488899" y="1123408"/>
                  </a:lnTo>
                  <a:lnTo>
                    <a:pt x="535699" y="1128933"/>
                  </a:lnTo>
                  <a:lnTo>
                    <a:pt x="583564" y="1130807"/>
                  </a:lnTo>
                  <a:lnTo>
                    <a:pt x="586188" y="1092293"/>
                  </a:lnTo>
                  <a:lnTo>
                    <a:pt x="587696" y="1054401"/>
                  </a:lnTo>
                  <a:lnTo>
                    <a:pt x="588256" y="1016357"/>
                  </a:lnTo>
                  <a:lnTo>
                    <a:pt x="588038" y="977387"/>
                  </a:lnTo>
                  <a:lnTo>
                    <a:pt x="587211" y="936717"/>
                  </a:lnTo>
                  <a:lnTo>
                    <a:pt x="582774" y="796760"/>
                  </a:lnTo>
                  <a:lnTo>
                    <a:pt x="581207" y="741545"/>
                  </a:lnTo>
                  <a:lnTo>
                    <a:pt x="579878" y="680757"/>
                  </a:lnTo>
                  <a:lnTo>
                    <a:pt x="578956" y="613623"/>
                  </a:lnTo>
                  <a:lnTo>
                    <a:pt x="578612" y="539368"/>
                  </a:lnTo>
                  <a:lnTo>
                    <a:pt x="578867" y="458913"/>
                  </a:lnTo>
                  <a:lnTo>
                    <a:pt x="579548" y="387317"/>
                  </a:lnTo>
                  <a:lnTo>
                    <a:pt x="580526" y="323721"/>
                  </a:lnTo>
                  <a:lnTo>
                    <a:pt x="584825" y="132182"/>
                  </a:lnTo>
                  <a:lnTo>
                    <a:pt x="585353" y="95717"/>
                  </a:lnTo>
                  <a:lnTo>
                    <a:pt x="585405" y="62104"/>
                  </a:lnTo>
                  <a:lnTo>
                    <a:pt x="584852" y="30484"/>
                  </a:lnTo>
                  <a:lnTo>
                    <a:pt x="583564" y="0"/>
                  </a:lnTo>
                  <a:close/>
                </a:path>
              </a:pathLst>
            </a:custGeom>
            <a:solidFill>
              <a:srgbClr val="313D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68696" y="1475231"/>
              <a:ext cx="1051560" cy="1015365"/>
            </a:xfrm>
            <a:custGeom>
              <a:avLst/>
              <a:gdLst/>
              <a:ahLst/>
              <a:cxnLst/>
              <a:rect l="l" t="t" r="r" b="b"/>
              <a:pathLst>
                <a:path w="1051559" h="1015364">
                  <a:moveTo>
                    <a:pt x="525779" y="0"/>
                  </a:moveTo>
                  <a:lnTo>
                    <a:pt x="477931" y="2073"/>
                  </a:lnTo>
                  <a:lnTo>
                    <a:pt x="431285" y="8176"/>
                  </a:lnTo>
                  <a:lnTo>
                    <a:pt x="386027" y="18127"/>
                  </a:lnTo>
                  <a:lnTo>
                    <a:pt x="342341" y="31748"/>
                  </a:lnTo>
                  <a:lnTo>
                    <a:pt x="300415" y="48861"/>
                  </a:lnTo>
                  <a:lnTo>
                    <a:pt x="260434" y="69285"/>
                  </a:lnTo>
                  <a:lnTo>
                    <a:pt x="222584" y="92842"/>
                  </a:lnTo>
                  <a:lnTo>
                    <a:pt x="187050" y="119352"/>
                  </a:lnTo>
                  <a:lnTo>
                    <a:pt x="154019" y="148637"/>
                  </a:lnTo>
                  <a:lnTo>
                    <a:pt x="123676" y="180517"/>
                  </a:lnTo>
                  <a:lnTo>
                    <a:pt x="96206" y="214813"/>
                  </a:lnTo>
                  <a:lnTo>
                    <a:pt x="71797" y="251347"/>
                  </a:lnTo>
                  <a:lnTo>
                    <a:pt x="50633" y="289938"/>
                  </a:lnTo>
                  <a:lnTo>
                    <a:pt x="32900" y="330408"/>
                  </a:lnTo>
                  <a:lnTo>
                    <a:pt x="18785" y="372577"/>
                  </a:lnTo>
                  <a:lnTo>
                    <a:pt x="8472" y="416267"/>
                  </a:lnTo>
                  <a:lnTo>
                    <a:pt x="2149" y="461298"/>
                  </a:lnTo>
                  <a:lnTo>
                    <a:pt x="0" y="507491"/>
                  </a:lnTo>
                  <a:lnTo>
                    <a:pt x="2149" y="553685"/>
                  </a:lnTo>
                  <a:lnTo>
                    <a:pt x="8472" y="598716"/>
                  </a:lnTo>
                  <a:lnTo>
                    <a:pt x="18785" y="642406"/>
                  </a:lnTo>
                  <a:lnTo>
                    <a:pt x="32900" y="684575"/>
                  </a:lnTo>
                  <a:lnTo>
                    <a:pt x="50633" y="725045"/>
                  </a:lnTo>
                  <a:lnTo>
                    <a:pt x="71797" y="763636"/>
                  </a:lnTo>
                  <a:lnTo>
                    <a:pt x="96206" y="800170"/>
                  </a:lnTo>
                  <a:lnTo>
                    <a:pt x="123676" y="834466"/>
                  </a:lnTo>
                  <a:lnTo>
                    <a:pt x="154019" y="866346"/>
                  </a:lnTo>
                  <a:lnTo>
                    <a:pt x="187050" y="895631"/>
                  </a:lnTo>
                  <a:lnTo>
                    <a:pt x="222584" y="922141"/>
                  </a:lnTo>
                  <a:lnTo>
                    <a:pt x="260434" y="945698"/>
                  </a:lnTo>
                  <a:lnTo>
                    <a:pt x="300415" y="966122"/>
                  </a:lnTo>
                  <a:lnTo>
                    <a:pt x="342341" y="983235"/>
                  </a:lnTo>
                  <a:lnTo>
                    <a:pt x="386027" y="996856"/>
                  </a:lnTo>
                  <a:lnTo>
                    <a:pt x="431285" y="1006807"/>
                  </a:lnTo>
                  <a:lnTo>
                    <a:pt x="477931" y="1012910"/>
                  </a:lnTo>
                  <a:lnTo>
                    <a:pt x="525779" y="1014983"/>
                  </a:lnTo>
                  <a:lnTo>
                    <a:pt x="573628" y="1012910"/>
                  </a:lnTo>
                  <a:lnTo>
                    <a:pt x="620274" y="1006807"/>
                  </a:lnTo>
                  <a:lnTo>
                    <a:pt x="665532" y="996856"/>
                  </a:lnTo>
                  <a:lnTo>
                    <a:pt x="709218" y="983235"/>
                  </a:lnTo>
                  <a:lnTo>
                    <a:pt x="751144" y="966122"/>
                  </a:lnTo>
                  <a:lnTo>
                    <a:pt x="791125" y="945698"/>
                  </a:lnTo>
                  <a:lnTo>
                    <a:pt x="828975" y="922141"/>
                  </a:lnTo>
                  <a:lnTo>
                    <a:pt x="864509" y="895631"/>
                  </a:lnTo>
                  <a:lnTo>
                    <a:pt x="897540" y="866346"/>
                  </a:lnTo>
                  <a:lnTo>
                    <a:pt x="927883" y="834466"/>
                  </a:lnTo>
                  <a:lnTo>
                    <a:pt x="955353" y="800170"/>
                  </a:lnTo>
                  <a:lnTo>
                    <a:pt x="979762" y="763636"/>
                  </a:lnTo>
                  <a:lnTo>
                    <a:pt x="1000926" y="725045"/>
                  </a:lnTo>
                  <a:lnTo>
                    <a:pt x="1018659" y="684575"/>
                  </a:lnTo>
                  <a:lnTo>
                    <a:pt x="1032774" y="642406"/>
                  </a:lnTo>
                  <a:lnTo>
                    <a:pt x="1043087" y="598716"/>
                  </a:lnTo>
                  <a:lnTo>
                    <a:pt x="1049410" y="553685"/>
                  </a:lnTo>
                  <a:lnTo>
                    <a:pt x="1051559" y="507491"/>
                  </a:lnTo>
                  <a:lnTo>
                    <a:pt x="1049410" y="461298"/>
                  </a:lnTo>
                  <a:lnTo>
                    <a:pt x="1043087" y="416267"/>
                  </a:lnTo>
                  <a:lnTo>
                    <a:pt x="1032774" y="372577"/>
                  </a:lnTo>
                  <a:lnTo>
                    <a:pt x="1018659" y="330408"/>
                  </a:lnTo>
                  <a:lnTo>
                    <a:pt x="1000926" y="289938"/>
                  </a:lnTo>
                  <a:lnTo>
                    <a:pt x="979762" y="251347"/>
                  </a:lnTo>
                  <a:lnTo>
                    <a:pt x="955353" y="214813"/>
                  </a:lnTo>
                  <a:lnTo>
                    <a:pt x="927883" y="180517"/>
                  </a:lnTo>
                  <a:lnTo>
                    <a:pt x="897540" y="148637"/>
                  </a:lnTo>
                  <a:lnTo>
                    <a:pt x="864509" y="119352"/>
                  </a:lnTo>
                  <a:lnTo>
                    <a:pt x="828975" y="92842"/>
                  </a:lnTo>
                  <a:lnTo>
                    <a:pt x="791125" y="69285"/>
                  </a:lnTo>
                  <a:lnTo>
                    <a:pt x="751144" y="48861"/>
                  </a:lnTo>
                  <a:lnTo>
                    <a:pt x="709218" y="31748"/>
                  </a:lnTo>
                  <a:lnTo>
                    <a:pt x="665532" y="18127"/>
                  </a:lnTo>
                  <a:lnTo>
                    <a:pt x="620274" y="8176"/>
                  </a:lnTo>
                  <a:lnTo>
                    <a:pt x="573628" y="2073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626352" y="1658111"/>
              <a:ext cx="4468495" cy="624840"/>
            </a:xfrm>
            <a:custGeom>
              <a:avLst/>
              <a:gdLst/>
              <a:ahLst/>
              <a:cxnLst/>
              <a:rect l="l" t="t" r="r" b="b"/>
              <a:pathLst>
                <a:path w="4468495" h="624839">
                  <a:moveTo>
                    <a:pt x="4019042" y="0"/>
                  </a:moveTo>
                  <a:lnTo>
                    <a:pt x="4019042" y="132714"/>
                  </a:lnTo>
                  <a:lnTo>
                    <a:pt x="0" y="132714"/>
                  </a:lnTo>
                  <a:lnTo>
                    <a:pt x="0" y="492125"/>
                  </a:lnTo>
                  <a:lnTo>
                    <a:pt x="4019042" y="492125"/>
                  </a:lnTo>
                  <a:lnTo>
                    <a:pt x="4019042" y="624839"/>
                  </a:lnTo>
                  <a:lnTo>
                    <a:pt x="4468368" y="312420"/>
                  </a:lnTo>
                  <a:lnTo>
                    <a:pt x="4019042" y="0"/>
                  </a:lnTo>
                  <a:close/>
                </a:path>
              </a:pathLst>
            </a:custGeom>
            <a:solidFill>
              <a:srgbClr val="999F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5088" y="1630679"/>
              <a:ext cx="4471670" cy="624840"/>
            </a:xfrm>
            <a:custGeom>
              <a:avLst/>
              <a:gdLst/>
              <a:ahLst/>
              <a:cxnLst/>
              <a:rect l="l" t="t" r="r" b="b"/>
              <a:pathLst>
                <a:path w="4471670" h="624839">
                  <a:moveTo>
                    <a:pt x="449325" y="0"/>
                  </a:moveTo>
                  <a:lnTo>
                    <a:pt x="0" y="312420"/>
                  </a:lnTo>
                  <a:lnTo>
                    <a:pt x="449325" y="624840"/>
                  </a:lnTo>
                  <a:lnTo>
                    <a:pt x="449325" y="492125"/>
                  </a:lnTo>
                  <a:lnTo>
                    <a:pt x="4471416" y="492125"/>
                  </a:lnTo>
                  <a:lnTo>
                    <a:pt x="4471416" y="132715"/>
                  </a:lnTo>
                  <a:lnTo>
                    <a:pt x="449325" y="132715"/>
                  </a:lnTo>
                  <a:lnTo>
                    <a:pt x="449325" y="0"/>
                  </a:lnTo>
                  <a:close/>
                </a:path>
              </a:pathLst>
            </a:custGeom>
            <a:solidFill>
              <a:srgbClr val="313D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361301" y="1831924"/>
            <a:ext cx="2794635" cy="256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Evaluate</a:t>
            </a:r>
            <a:r>
              <a:rPr dirty="0" sz="15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5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infrastructure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09622" y="1791970"/>
            <a:ext cx="235966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Adapt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5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15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00225" y="2242185"/>
            <a:ext cx="3564890" cy="1259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80975" marR="5080" indent="-168910">
              <a:lnSpc>
                <a:spcPct val="100000"/>
              </a:lnSpc>
              <a:spcBef>
                <a:spcPts val="110"/>
              </a:spcBef>
              <a:buClr>
                <a:srgbClr val="CE0D2C"/>
              </a:buClr>
              <a:buChar char="•"/>
              <a:tabLst>
                <a:tab pos="18288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Determine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which</a:t>
            </a:r>
            <a:r>
              <a:rPr dirty="0" sz="1500" spc="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staff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evaluate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new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generative</a:t>
            </a:r>
            <a:r>
              <a:rPr dirty="0" sz="1500" spc="-1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bridge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business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IT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needs</a:t>
            </a:r>
            <a:endParaRPr sz="1500">
              <a:latin typeface="Arial"/>
              <a:cs typeface="Arial"/>
            </a:endParaRPr>
          </a:p>
          <a:p>
            <a:pPr marL="180975" marR="441959" indent="-168910">
              <a:lnSpc>
                <a:spcPct val="100000"/>
              </a:lnSpc>
              <a:spcBef>
                <a:spcPts val="700"/>
              </a:spcBef>
              <a:buClr>
                <a:srgbClr val="CE0D2C"/>
              </a:buClr>
              <a:buChar char="•"/>
              <a:tabLst>
                <a:tab pos="18288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Enlist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front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staff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 provide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input</a:t>
            </a:r>
            <a:r>
              <a:rPr dirty="0" sz="15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on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clinical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issues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90715" y="2242185"/>
            <a:ext cx="3699510" cy="1259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81610" indent="-168910">
              <a:lnSpc>
                <a:spcPct val="100000"/>
              </a:lnSpc>
              <a:spcBef>
                <a:spcPts val="110"/>
              </a:spcBef>
              <a:buClr>
                <a:srgbClr val="CE0D2C"/>
              </a:buClr>
              <a:buChar char="•"/>
              <a:tabLst>
                <a:tab pos="18161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Determine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strategy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acquiring,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refining,</a:t>
            </a:r>
            <a:endParaRPr sz="1500">
              <a:latin typeface="Arial"/>
              <a:cs typeface="Arial"/>
            </a:endParaRPr>
          </a:p>
          <a:p>
            <a:pPr algn="just" marL="18288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safeguarding,</a:t>
            </a:r>
            <a:r>
              <a:rPr dirty="0" sz="1500" spc="-1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deploying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algn="just" marL="180975" marR="66040" indent="-168910">
              <a:lnSpc>
                <a:spcPct val="100000"/>
              </a:lnSpc>
              <a:spcBef>
                <a:spcPts val="700"/>
              </a:spcBef>
              <a:buClr>
                <a:srgbClr val="CE0D2C"/>
              </a:buClr>
              <a:buChar char="•"/>
              <a:tabLst>
                <a:tab pos="18288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Consider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modular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open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architecture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principles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better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integrate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solutions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core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systems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update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components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1752600"/>
            <a:ext cx="615696" cy="426720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1496567" y="3895344"/>
            <a:ext cx="9156700" cy="2033270"/>
            <a:chOff x="1496567" y="3895344"/>
            <a:chExt cx="9156700" cy="2033270"/>
          </a:xfrm>
        </p:grpSpPr>
        <p:sp>
          <p:nvSpPr>
            <p:cNvPr id="15" name="object 15" descr=""/>
            <p:cNvSpPr/>
            <p:nvPr/>
          </p:nvSpPr>
          <p:spPr>
            <a:xfrm>
              <a:off x="7107935" y="3895344"/>
              <a:ext cx="3401695" cy="2033270"/>
            </a:xfrm>
            <a:custGeom>
              <a:avLst/>
              <a:gdLst/>
              <a:ahLst/>
              <a:cxnLst/>
              <a:rect l="l" t="t" r="r" b="b"/>
              <a:pathLst>
                <a:path w="3401695" h="2033269">
                  <a:moveTo>
                    <a:pt x="1839722" y="0"/>
                  </a:moveTo>
                  <a:lnTo>
                    <a:pt x="0" y="0"/>
                  </a:lnTo>
                  <a:lnTo>
                    <a:pt x="1561846" y="2033015"/>
                  </a:lnTo>
                  <a:lnTo>
                    <a:pt x="3401568" y="2033015"/>
                  </a:lnTo>
                  <a:lnTo>
                    <a:pt x="1839722" y="0"/>
                  </a:lnTo>
                  <a:close/>
                </a:path>
              </a:pathLst>
            </a:custGeom>
            <a:solidFill>
              <a:srgbClr val="CE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496568" y="3895343"/>
              <a:ext cx="9156700" cy="2033270"/>
            </a:xfrm>
            <a:custGeom>
              <a:avLst/>
              <a:gdLst/>
              <a:ahLst/>
              <a:cxnLst/>
              <a:rect l="l" t="t" r="r" b="b"/>
              <a:pathLst>
                <a:path w="9156700" h="2033270">
                  <a:moveTo>
                    <a:pt x="9156192" y="0"/>
                  </a:moveTo>
                  <a:lnTo>
                    <a:pt x="9156192" y="0"/>
                  </a:lnTo>
                  <a:lnTo>
                    <a:pt x="0" y="0"/>
                  </a:lnTo>
                  <a:lnTo>
                    <a:pt x="0" y="2033016"/>
                  </a:lnTo>
                  <a:lnTo>
                    <a:pt x="9156192" y="2033016"/>
                  </a:lnTo>
                  <a:lnTo>
                    <a:pt x="915619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496567" y="4016432"/>
            <a:ext cx="9156700" cy="177990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408940">
              <a:lnSpc>
                <a:spcPct val="100000"/>
              </a:lnSpc>
              <a:spcBef>
                <a:spcPts val="219"/>
              </a:spcBef>
            </a:pPr>
            <a:r>
              <a:rPr dirty="0" sz="1100" spc="-10">
                <a:solidFill>
                  <a:srgbClr val="6F787D"/>
                </a:solidFill>
                <a:latin typeface="Arial"/>
                <a:cs typeface="Arial"/>
              </a:rPr>
              <a:t>PROFILE</a:t>
            </a:r>
            <a:endParaRPr sz="11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185"/>
              </a:spcBef>
            </a:pPr>
            <a:r>
              <a:rPr dirty="0" sz="1800" b="1">
                <a:solidFill>
                  <a:srgbClr val="313D47"/>
                </a:solidFill>
                <a:latin typeface="Times New Roman"/>
                <a:cs typeface="Times New Roman"/>
              </a:rPr>
              <a:t>Pine</a:t>
            </a:r>
            <a:r>
              <a:rPr dirty="0" sz="1800" spc="-80" b="1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40" b="1">
                <a:solidFill>
                  <a:srgbClr val="313D47"/>
                </a:solidFill>
                <a:latin typeface="Times New Roman"/>
                <a:cs typeface="Times New Roman"/>
              </a:rPr>
              <a:t>Tree</a:t>
            </a:r>
            <a:r>
              <a:rPr dirty="0" sz="1800" spc="-35" b="1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313D47"/>
                </a:solidFill>
                <a:latin typeface="Times New Roman"/>
                <a:cs typeface="Times New Roman"/>
              </a:rPr>
              <a:t>Health</a:t>
            </a:r>
            <a:endParaRPr sz="1800">
              <a:latin typeface="Times New Roman"/>
              <a:cs typeface="Times New Roman"/>
            </a:endParaRPr>
          </a:p>
          <a:p>
            <a:pPr marL="408940">
              <a:lnSpc>
                <a:spcPct val="100000"/>
              </a:lnSpc>
              <a:spcBef>
                <a:spcPts val="140"/>
              </a:spcBef>
            </a:pPr>
            <a:r>
              <a:rPr dirty="0" sz="1200" spc="-10" i="1">
                <a:solidFill>
                  <a:srgbClr val="6F787D"/>
                </a:solidFill>
                <a:latin typeface="Arial"/>
                <a:cs typeface="Arial"/>
              </a:rPr>
              <a:t>Mid-</a:t>
            </a:r>
            <a:r>
              <a:rPr dirty="0" sz="1200" i="1">
                <a:solidFill>
                  <a:srgbClr val="6F787D"/>
                </a:solidFill>
                <a:latin typeface="Arial"/>
                <a:cs typeface="Arial"/>
              </a:rPr>
              <a:t>sized</a:t>
            </a:r>
            <a:r>
              <a:rPr dirty="0" sz="1200" spc="2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6F787D"/>
                </a:solidFill>
                <a:latin typeface="Arial"/>
                <a:cs typeface="Arial"/>
              </a:rPr>
              <a:t>health</a:t>
            </a:r>
            <a:r>
              <a:rPr dirty="0" sz="1200" spc="-4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6F787D"/>
                </a:solidFill>
                <a:latin typeface="Arial"/>
                <a:cs typeface="Arial"/>
              </a:rPr>
              <a:t>care</a:t>
            </a:r>
            <a:r>
              <a:rPr dirty="0" sz="1200" spc="-4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6F787D"/>
                </a:solidFill>
                <a:latin typeface="Arial"/>
                <a:cs typeface="Arial"/>
              </a:rPr>
              <a:t>system</a:t>
            </a:r>
            <a:r>
              <a:rPr dirty="0" sz="1200" spc="-3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6F787D"/>
                </a:solidFill>
                <a:latin typeface="Arial"/>
                <a:cs typeface="Arial"/>
              </a:rPr>
              <a:t>located</a:t>
            </a:r>
            <a:r>
              <a:rPr dirty="0" sz="1200" spc="-6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6F787D"/>
                </a:solidFill>
                <a:latin typeface="Arial"/>
                <a:cs typeface="Arial"/>
              </a:rPr>
              <a:t>in the</a:t>
            </a:r>
            <a:r>
              <a:rPr dirty="0" sz="1200" spc="-4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6F787D"/>
                </a:solidFill>
                <a:latin typeface="Arial"/>
                <a:cs typeface="Arial"/>
              </a:rPr>
              <a:t>Southeast</a:t>
            </a:r>
            <a:endParaRPr sz="1200">
              <a:latin typeface="Arial"/>
              <a:cs typeface="Arial"/>
            </a:endParaRPr>
          </a:p>
          <a:p>
            <a:pPr marL="701675" marR="257175" indent="-287020">
              <a:lnSpc>
                <a:spcPct val="110100"/>
              </a:lnSpc>
              <a:spcBef>
                <a:spcPts val="1050"/>
              </a:spcBef>
              <a:buClr>
                <a:srgbClr val="CE0D2C"/>
              </a:buClr>
              <a:buChar char="•"/>
              <a:tabLst>
                <a:tab pos="701675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Pine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Tree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includes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their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CDO,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CIO,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CNO,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CCO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discussions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around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integrate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into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existing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platforms,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solution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impacts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journey.</a:t>
            </a:r>
            <a:endParaRPr sz="1400">
              <a:latin typeface="Arial"/>
              <a:cs typeface="Arial"/>
            </a:endParaRPr>
          </a:p>
          <a:p>
            <a:pPr marL="701040" indent="-286385">
              <a:lnSpc>
                <a:spcPct val="100000"/>
              </a:lnSpc>
              <a:spcBef>
                <a:spcPts val="170"/>
              </a:spcBef>
              <a:buClr>
                <a:srgbClr val="CE0D2C"/>
              </a:buClr>
              <a:buChar char="•"/>
              <a:tabLst>
                <a:tab pos="701040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Pine</a:t>
            </a:r>
            <a:r>
              <a:rPr dirty="0" sz="14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Tree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has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committed</a:t>
            </a:r>
            <a:r>
              <a:rPr dirty="0" sz="14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some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cleansing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standardization,</a:t>
            </a:r>
            <a:r>
              <a:rPr dirty="0" sz="14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but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prioritize</a:t>
            </a:r>
            <a:r>
              <a:rPr dirty="0" sz="14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endParaRPr sz="1400">
              <a:latin typeface="Arial"/>
              <a:cs typeface="Arial"/>
            </a:endParaRPr>
          </a:p>
          <a:p>
            <a:pPr marL="701675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work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their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current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capabilities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architecture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0652759" y="3895344"/>
            <a:ext cx="60960" cy="2033270"/>
          </a:xfrm>
          <a:custGeom>
            <a:avLst/>
            <a:gdLst/>
            <a:ahLst/>
            <a:cxnLst/>
            <a:rect l="l" t="t" r="r" b="b"/>
            <a:pathLst>
              <a:path w="60959" h="2033270">
                <a:moveTo>
                  <a:pt x="60959" y="0"/>
                </a:moveTo>
                <a:lnTo>
                  <a:pt x="0" y="0"/>
                </a:lnTo>
                <a:lnTo>
                  <a:pt x="0" y="2033016"/>
                </a:lnTo>
                <a:lnTo>
                  <a:pt x="60959" y="2033016"/>
                </a:lnTo>
                <a:lnTo>
                  <a:pt x="60959" y="0"/>
                </a:lnTo>
                <a:close/>
              </a:path>
            </a:pathLst>
          </a:custGeom>
          <a:solidFill>
            <a:srgbClr val="CE0D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Take</a:t>
            </a:r>
            <a:r>
              <a:rPr dirty="0" spc="-100"/>
              <a:t> </a:t>
            </a:r>
            <a:r>
              <a:rPr dirty="0"/>
              <a:t>an</a:t>
            </a:r>
            <a:r>
              <a:rPr dirty="0" spc="-100"/>
              <a:t> </a:t>
            </a:r>
            <a:r>
              <a:rPr dirty="0"/>
              <a:t>active</a:t>
            </a:r>
            <a:r>
              <a:rPr dirty="0" spc="-95"/>
              <a:t> </a:t>
            </a:r>
            <a:r>
              <a:rPr dirty="0"/>
              <a:t>approach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95"/>
              <a:t> </a:t>
            </a:r>
            <a:r>
              <a:rPr dirty="0"/>
              <a:t>responsible</a:t>
            </a:r>
            <a:r>
              <a:rPr dirty="0" spc="-75"/>
              <a:t> </a:t>
            </a:r>
            <a:r>
              <a:rPr dirty="0" spc="-25"/>
              <a:t>use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0252" y="1724913"/>
            <a:ext cx="839724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Commit</a:t>
            </a:r>
            <a:r>
              <a:rPr dirty="0" sz="1600" spc="-7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6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standardized</a:t>
            </a:r>
            <a:r>
              <a:rPr dirty="0" sz="1600" spc="-8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process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ensure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responsible</a:t>
            </a:r>
            <a:r>
              <a:rPr dirty="0" sz="1600" spc="-7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6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across</a:t>
            </a:r>
            <a:r>
              <a:rPr dirty="0" sz="16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your</a:t>
            </a:r>
            <a:r>
              <a:rPr dirty="0" sz="1600" spc="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organization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32857" y="3133725"/>
            <a:ext cx="1837689" cy="713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Consider</a:t>
            </a:r>
            <a:r>
              <a:rPr dirty="0" sz="15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larger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context,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unintended consequences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905" y="2590661"/>
            <a:ext cx="457614" cy="39333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21893" y="3133725"/>
            <a:ext cx="138366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Explore</a:t>
            </a:r>
            <a:r>
              <a:rPr dirty="0" sz="15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ethical implications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1893" y="4106926"/>
            <a:ext cx="1756410" cy="1091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Consider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moral, privacy,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socio-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economic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implications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4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different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4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use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57576" y="3133725"/>
            <a:ext cx="118110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Combat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data bias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3754" y="2519218"/>
            <a:ext cx="544029" cy="45258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618603" y="3133725"/>
            <a:ext cx="1244600" cy="713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Continuously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monitor</a:t>
            </a:r>
            <a:r>
              <a:rPr dirty="0" sz="15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review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tools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983851" y="3133725"/>
            <a:ext cx="122936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Provide transparency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645664" y="2481072"/>
            <a:ext cx="0" cy="3041015"/>
          </a:xfrm>
          <a:custGeom>
            <a:avLst/>
            <a:gdLst/>
            <a:ahLst/>
            <a:cxnLst/>
            <a:rect l="l" t="t" r="r" b="b"/>
            <a:pathLst>
              <a:path w="0" h="3041015">
                <a:moveTo>
                  <a:pt x="0" y="0"/>
                </a:moveTo>
                <a:lnTo>
                  <a:pt x="0" y="3040634"/>
                </a:lnTo>
              </a:path>
            </a:pathLst>
          </a:custGeom>
          <a:ln w="19050">
            <a:solidFill>
              <a:srgbClr val="999F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013959" y="2481072"/>
            <a:ext cx="0" cy="3041015"/>
          </a:xfrm>
          <a:custGeom>
            <a:avLst/>
            <a:gdLst/>
            <a:ahLst/>
            <a:cxnLst/>
            <a:rect l="l" t="t" r="r" b="b"/>
            <a:pathLst>
              <a:path w="0" h="3041015">
                <a:moveTo>
                  <a:pt x="0" y="0"/>
                </a:moveTo>
                <a:lnTo>
                  <a:pt x="0" y="3040634"/>
                </a:lnTo>
              </a:path>
            </a:pathLst>
          </a:custGeom>
          <a:ln w="19050">
            <a:solidFill>
              <a:srgbClr val="999F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345680" y="2481072"/>
            <a:ext cx="0" cy="3041015"/>
          </a:xfrm>
          <a:custGeom>
            <a:avLst/>
            <a:gdLst/>
            <a:ahLst/>
            <a:cxnLst/>
            <a:rect l="l" t="t" r="r" b="b"/>
            <a:pathLst>
              <a:path w="0" h="3041015">
                <a:moveTo>
                  <a:pt x="0" y="0"/>
                </a:moveTo>
                <a:lnTo>
                  <a:pt x="0" y="3040634"/>
                </a:lnTo>
              </a:path>
            </a:pathLst>
          </a:custGeom>
          <a:ln w="19050">
            <a:solidFill>
              <a:srgbClr val="999F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622535" y="2481072"/>
            <a:ext cx="0" cy="3041015"/>
          </a:xfrm>
          <a:custGeom>
            <a:avLst/>
            <a:gdLst/>
            <a:ahLst/>
            <a:cxnLst/>
            <a:rect l="l" t="t" r="r" b="b"/>
            <a:pathLst>
              <a:path w="0" h="3041015">
                <a:moveTo>
                  <a:pt x="0" y="0"/>
                </a:moveTo>
                <a:lnTo>
                  <a:pt x="0" y="3040634"/>
                </a:lnTo>
              </a:path>
            </a:pathLst>
          </a:custGeom>
          <a:ln w="19050">
            <a:solidFill>
              <a:srgbClr val="999F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957576" y="4106926"/>
            <a:ext cx="1745614" cy="1304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Ensure</a:t>
            </a:r>
            <a:r>
              <a:rPr dirty="0" sz="14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tools</a:t>
            </a:r>
            <a:r>
              <a:rPr dirty="0" sz="14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have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been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trained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large,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representative</a:t>
            </a:r>
            <a:r>
              <a:rPr dirty="0" sz="14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data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samples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consider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what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variables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may</a:t>
            </a:r>
            <a:r>
              <a:rPr dirty="0" sz="1400" spc="5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be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missing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332857" y="4106926"/>
            <a:ext cx="1837689" cy="1304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Discuss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case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 in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broader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context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our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current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system,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consider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if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its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will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reinforce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or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exacerbate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existing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inequities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603617" y="4106926"/>
            <a:ext cx="1885314" cy="1091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Recognize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r>
              <a:rPr dirty="0" sz="14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4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tools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require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continuous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monitoring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create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a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standardized</a:t>
            </a:r>
            <a:r>
              <a:rPr dirty="0" sz="14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system</a:t>
            </a:r>
            <a:r>
              <a:rPr dirty="0" sz="1400" spc="5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review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983851" y="4089272"/>
            <a:ext cx="1738630" cy="1304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Communicate</a:t>
            </a:r>
            <a:r>
              <a:rPr dirty="0" sz="14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with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relevant</a:t>
            </a:r>
            <a:r>
              <a:rPr dirty="0" sz="14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stakeholders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about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4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AI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maintain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transparency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if</a:t>
            </a:r>
            <a:r>
              <a:rPr dirty="0" sz="14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bias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is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discovered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9127" y="2528353"/>
            <a:ext cx="640079" cy="562318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94392" y="2612831"/>
            <a:ext cx="624840" cy="40468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47754" y="2519210"/>
            <a:ext cx="544029" cy="54402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Communicate</a:t>
            </a:r>
            <a:r>
              <a:rPr dirty="0" spc="-160"/>
              <a:t> </a:t>
            </a:r>
            <a:r>
              <a:rPr dirty="0"/>
              <a:t>AI</a:t>
            </a:r>
            <a:r>
              <a:rPr dirty="0" spc="-30"/>
              <a:t> </a:t>
            </a:r>
            <a:r>
              <a:rPr dirty="0" spc="-10"/>
              <a:t>systematically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5304" y="1722500"/>
            <a:ext cx="991869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Clinicians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01902" y="2739897"/>
            <a:ext cx="3836035" cy="7137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Document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communicate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policies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that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will</a:t>
            </a:r>
            <a:r>
              <a:rPr dirty="0" sz="1500" spc="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govern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10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the</a:t>
            </a:r>
            <a:r>
              <a:rPr dirty="0" sz="1500" spc="5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cases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are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being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assessed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01902" y="3766565"/>
            <a:ext cx="3364865" cy="7137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Create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online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courses/educational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materials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build literacy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around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mitigate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concerns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01902" y="4800727"/>
            <a:ext cx="3385185" cy="713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Explain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how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staff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harmonize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with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technology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as</a:t>
            </a:r>
            <a:r>
              <a:rPr dirty="0" sz="15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their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jobs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start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look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or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feel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different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79234" y="1725244"/>
            <a:ext cx="81851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229347" y="2743327"/>
            <a:ext cx="284035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Be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transparent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about</a:t>
            </a:r>
            <a:r>
              <a:rPr dirty="0" sz="1500" spc="-114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without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confusing</a:t>
            </a:r>
            <a:r>
              <a:rPr dirty="0" sz="1500" spc="-1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or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alarming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29347" y="3769867"/>
            <a:ext cx="314833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Publicly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report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capabilities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and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limitations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you</a:t>
            </a:r>
            <a:r>
              <a:rPr dirty="0" sz="15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choose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229347" y="4842764"/>
            <a:ext cx="278447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Ensure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can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spot</a:t>
            </a:r>
            <a:r>
              <a:rPr dirty="0" sz="1500" spc="-1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AI-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generated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material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2102" y="3747554"/>
            <a:ext cx="410327" cy="5394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564" y="2334767"/>
            <a:ext cx="3575571" cy="13018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8237" y="2362200"/>
            <a:ext cx="4391649" cy="1881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7991" y="2758439"/>
            <a:ext cx="496823" cy="5486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2648" y="3876261"/>
            <a:ext cx="667512" cy="46104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8095" y="4858511"/>
            <a:ext cx="426720" cy="54864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63322" y="4823498"/>
            <a:ext cx="544029" cy="54402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29768" y="2785872"/>
            <a:ext cx="554711" cy="54863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10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10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10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10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10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10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10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10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10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98432" y="5727903"/>
            <a:ext cx="27260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Source:</a:t>
            </a:r>
            <a:r>
              <a:rPr dirty="0" sz="700" spc="-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Hao</a:t>
            </a:r>
            <a:r>
              <a:rPr dirty="0" sz="700" spc="-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K,</a:t>
            </a:r>
            <a:r>
              <a:rPr dirty="0" sz="700" spc="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“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What</a:t>
            </a:r>
            <a:r>
              <a:rPr dirty="0" u="sng" sz="700" spc="-4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is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AI?</a:t>
            </a:r>
            <a:r>
              <a:rPr dirty="0" u="sng" sz="700" spc="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We</a:t>
            </a:r>
            <a:r>
              <a:rPr dirty="0" u="sng" sz="700" spc="-5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drew</a:t>
            </a:r>
            <a:r>
              <a:rPr dirty="0" u="sng" sz="700" spc="-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you</a:t>
            </a:r>
            <a:r>
              <a:rPr dirty="0" u="sng" sz="700" spc="5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dirty="0" u="sng" sz="700" spc="-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flowchart</a:t>
            </a:r>
            <a:r>
              <a:rPr dirty="0" u="sng" sz="700" spc="-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to</a:t>
            </a:r>
            <a:r>
              <a:rPr dirty="0" u="sng" sz="700" spc="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work</a:t>
            </a:r>
            <a:r>
              <a:rPr dirty="0" u="sng" sz="700" spc="-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it</a:t>
            </a:r>
            <a:r>
              <a:rPr dirty="0" u="sng" sz="700" spc="-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 spc="-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ou</a:t>
            </a:r>
            <a:r>
              <a:rPr dirty="0" u="none" sz="700" spc="-20">
                <a:solidFill>
                  <a:srgbClr val="313D47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u="none" sz="700" spc="-20">
                <a:solidFill>
                  <a:srgbClr val="6F787D"/>
                </a:solidFill>
                <a:latin typeface="Arial"/>
                <a:cs typeface="Arial"/>
              </a:rPr>
              <a:t>,”</a:t>
            </a:r>
            <a:r>
              <a:rPr dirty="0" u="none" sz="700" spc="50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MIT</a:t>
            </a:r>
            <a:r>
              <a:rPr dirty="0" u="none" sz="700" spc="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Technology</a:t>
            </a:r>
            <a:r>
              <a:rPr dirty="0" u="none" sz="700" spc="-5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Review, November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2018; Kovalenko O,</a:t>
            </a:r>
            <a:r>
              <a:rPr dirty="0" u="none" sz="700" spc="-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“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12</a:t>
            </a:r>
            <a:r>
              <a:rPr dirty="0" u="sng" sz="700" spc="-4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 spc="-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real-</a:t>
            </a:r>
            <a:r>
              <a:rPr dirty="0" u="none" sz="700" spc="5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world</a:t>
            </a:r>
            <a:r>
              <a:rPr dirty="0" u="sng" sz="700" spc="-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applications</a:t>
            </a:r>
            <a:r>
              <a:rPr dirty="0" u="sng" sz="700" spc="-4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of</a:t>
            </a:r>
            <a:r>
              <a:rPr dirty="0" u="sng" sz="700" spc="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machine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learning</a:t>
            </a:r>
            <a:r>
              <a:rPr dirty="0" u="sng" sz="700" spc="-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in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healthcare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,”</a:t>
            </a:r>
            <a:r>
              <a:rPr dirty="0" u="none" sz="700" spc="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SPD</a:t>
            </a:r>
            <a:r>
              <a:rPr dirty="0" u="none" sz="700" spc="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Group,</a:t>
            </a:r>
            <a:r>
              <a:rPr dirty="0" u="none" sz="700" spc="50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February</a:t>
            </a:r>
            <a:r>
              <a:rPr dirty="0" u="none" sz="700" spc="-3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2020;</a:t>
            </a:r>
            <a:r>
              <a:rPr dirty="0" u="none" sz="700" spc="-3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Advisory</a:t>
            </a:r>
            <a:r>
              <a:rPr dirty="0" u="none" sz="700" spc="-1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Board</a:t>
            </a:r>
            <a:r>
              <a:rPr dirty="0" u="none" sz="700" spc="-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interviews</a:t>
            </a:r>
            <a:r>
              <a:rPr dirty="0" u="none" sz="700" spc="-3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and</a:t>
            </a:r>
            <a:r>
              <a:rPr dirty="0" u="none" sz="700" spc="-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analysis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Sift</a:t>
            </a:r>
            <a:r>
              <a:rPr dirty="0" spc="-85"/>
              <a:t> </a:t>
            </a:r>
            <a:r>
              <a:rPr dirty="0"/>
              <a:t>through</a:t>
            </a:r>
            <a:r>
              <a:rPr dirty="0" spc="-70"/>
              <a:t> </a:t>
            </a:r>
            <a:r>
              <a:rPr dirty="0"/>
              <a:t>jargon</a:t>
            </a:r>
            <a:r>
              <a:rPr dirty="0" spc="-85"/>
              <a:t> </a:t>
            </a:r>
            <a:r>
              <a:rPr dirty="0"/>
              <a:t>with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focus</a:t>
            </a:r>
            <a:r>
              <a:rPr dirty="0" spc="-70"/>
              <a:t> </a:t>
            </a:r>
            <a:r>
              <a:rPr dirty="0"/>
              <a:t>on</a:t>
            </a:r>
            <a:r>
              <a:rPr dirty="0" spc="-70"/>
              <a:t> </a:t>
            </a:r>
            <a:r>
              <a:rPr dirty="0" spc="-10"/>
              <a:t>function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264666" y="2011426"/>
            <a:ext cx="8489315" cy="2663190"/>
            <a:chOff x="1264666" y="2011426"/>
            <a:chExt cx="8489315" cy="2663190"/>
          </a:xfrm>
        </p:grpSpPr>
        <p:sp>
          <p:nvSpPr>
            <p:cNvPr id="5" name="object 5" descr=""/>
            <p:cNvSpPr/>
            <p:nvPr/>
          </p:nvSpPr>
          <p:spPr>
            <a:xfrm>
              <a:off x="9113520" y="3938016"/>
              <a:ext cx="238125" cy="730250"/>
            </a:xfrm>
            <a:custGeom>
              <a:avLst/>
              <a:gdLst/>
              <a:ahLst/>
              <a:cxnLst/>
              <a:rect l="l" t="t" r="r" b="b"/>
              <a:pathLst>
                <a:path w="238125" h="730250">
                  <a:moveTo>
                    <a:pt x="0" y="0"/>
                  </a:moveTo>
                  <a:lnTo>
                    <a:pt x="0" y="730249"/>
                  </a:lnTo>
                  <a:lnTo>
                    <a:pt x="238125" y="730249"/>
                  </a:lnTo>
                </a:path>
              </a:pathLst>
            </a:custGeom>
            <a:ln w="12700">
              <a:solidFill>
                <a:srgbClr val="212A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747504" y="2810256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w="0" h="333375">
                  <a:moveTo>
                    <a:pt x="0" y="0"/>
                  </a:moveTo>
                  <a:lnTo>
                    <a:pt x="0" y="333375"/>
                  </a:lnTo>
                </a:path>
              </a:pathLst>
            </a:custGeom>
            <a:ln w="12700">
              <a:solidFill>
                <a:srgbClr val="4453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190231" y="3938016"/>
              <a:ext cx="238125" cy="730250"/>
            </a:xfrm>
            <a:custGeom>
              <a:avLst/>
              <a:gdLst/>
              <a:ahLst/>
              <a:cxnLst/>
              <a:rect l="l" t="t" r="r" b="b"/>
              <a:pathLst>
                <a:path w="238125" h="730250">
                  <a:moveTo>
                    <a:pt x="0" y="0"/>
                  </a:moveTo>
                  <a:lnTo>
                    <a:pt x="0" y="730249"/>
                  </a:lnTo>
                  <a:lnTo>
                    <a:pt x="238125" y="730249"/>
                  </a:lnTo>
                </a:path>
              </a:pathLst>
            </a:custGeom>
            <a:ln w="12700">
              <a:solidFill>
                <a:srgbClr val="212A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827263" y="2810256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w="0" h="333375">
                  <a:moveTo>
                    <a:pt x="0" y="0"/>
                  </a:moveTo>
                  <a:lnTo>
                    <a:pt x="0" y="333375"/>
                  </a:lnTo>
                </a:path>
              </a:pathLst>
            </a:custGeom>
            <a:ln w="12700">
              <a:solidFill>
                <a:srgbClr val="4453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69992" y="3938016"/>
              <a:ext cx="238125" cy="730250"/>
            </a:xfrm>
            <a:custGeom>
              <a:avLst/>
              <a:gdLst/>
              <a:ahLst/>
              <a:cxnLst/>
              <a:rect l="l" t="t" r="r" b="b"/>
              <a:pathLst>
                <a:path w="238125" h="730250">
                  <a:moveTo>
                    <a:pt x="0" y="0"/>
                  </a:moveTo>
                  <a:lnTo>
                    <a:pt x="0" y="730249"/>
                  </a:lnTo>
                  <a:lnTo>
                    <a:pt x="238125" y="730249"/>
                  </a:lnTo>
                </a:path>
              </a:pathLst>
            </a:custGeom>
            <a:ln w="12700">
              <a:solidFill>
                <a:srgbClr val="212A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03975" y="2810256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w="0" h="333375">
                  <a:moveTo>
                    <a:pt x="0" y="0"/>
                  </a:moveTo>
                  <a:lnTo>
                    <a:pt x="0" y="333375"/>
                  </a:lnTo>
                </a:path>
              </a:pathLst>
            </a:custGeom>
            <a:ln w="12700">
              <a:solidFill>
                <a:srgbClr val="4453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349751" y="3938016"/>
              <a:ext cx="238125" cy="730250"/>
            </a:xfrm>
            <a:custGeom>
              <a:avLst/>
              <a:gdLst/>
              <a:ahLst/>
              <a:cxnLst/>
              <a:rect l="l" t="t" r="r" b="b"/>
              <a:pathLst>
                <a:path w="238125" h="730250">
                  <a:moveTo>
                    <a:pt x="0" y="0"/>
                  </a:moveTo>
                  <a:lnTo>
                    <a:pt x="0" y="730249"/>
                  </a:lnTo>
                  <a:lnTo>
                    <a:pt x="238125" y="730249"/>
                  </a:lnTo>
                </a:path>
              </a:pathLst>
            </a:custGeom>
            <a:ln w="12700">
              <a:solidFill>
                <a:srgbClr val="212A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983736" y="2810256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w="0" h="333375">
                  <a:moveTo>
                    <a:pt x="0" y="0"/>
                  </a:moveTo>
                  <a:lnTo>
                    <a:pt x="0" y="333375"/>
                  </a:lnTo>
                </a:path>
              </a:pathLst>
            </a:custGeom>
            <a:ln w="12700">
              <a:solidFill>
                <a:srgbClr val="4453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29512" y="3938016"/>
              <a:ext cx="238125" cy="730250"/>
            </a:xfrm>
            <a:custGeom>
              <a:avLst/>
              <a:gdLst/>
              <a:ahLst/>
              <a:cxnLst/>
              <a:rect l="l" t="t" r="r" b="b"/>
              <a:pathLst>
                <a:path w="238125" h="730250">
                  <a:moveTo>
                    <a:pt x="0" y="0"/>
                  </a:moveTo>
                  <a:lnTo>
                    <a:pt x="0" y="730249"/>
                  </a:lnTo>
                  <a:lnTo>
                    <a:pt x="238125" y="730249"/>
                  </a:lnTo>
                </a:path>
              </a:pathLst>
            </a:custGeom>
            <a:ln w="12700">
              <a:solidFill>
                <a:srgbClr val="212A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063496" y="2810256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w="0" h="333375">
                  <a:moveTo>
                    <a:pt x="0" y="0"/>
                  </a:moveTo>
                  <a:lnTo>
                    <a:pt x="0" y="333375"/>
                  </a:lnTo>
                </a:path>
              </a:pathLst>
            </a:custGeom>
            <a:ln w="12700">
              <a:solidFill>
                <a:srgbClr val="4453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71016" y="2017776"/>
              <a:ext cx="1584960" cy="792480"/>
            </a:xfrm>
            <a:custGeom>
              <a:avLst/>
              <a:gdLst/>
              <a:ahLst/>
              <a:cxnLst/>
              <a:rect l="l" t="t" r="r" b="b"/>
              <a:pathLst>
                <a:path w="1584960" h="792480">
                  <a:moveTo>
                    <a:pt x="1584960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584960" y="792479"/>
                  </a:lnTo>
                  <a:lnTo>
                    <a:pt x="1584960" y="0"/>
                  </a:lnTo>
                  <a:close/>
                </a:path>
              </a:pathLst>
            </a:custGeom>
            <a:solidFill>
              <a:srgbClr val="999F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271016" y="2017776"/>
              <a:ext cx="1584960" cy="792480"/>
            </a:xfrm>
            <a:custGeom>
              <a:avLst/>
              <a:gdLst/>
              <a:ahLst/>
              <a:cxnLst/>
              <a:rect l="l" t="t" r="r" b="b"/>
              <a:pathLst>
                <a:path w="1584960" h="792480">
                  <a:moveTo>
                    <a:pt x="0" y="792479"/>
                  </a:moveTo>
                  <a:lnTo>
                    <a:pt x="1584960" y="792479"/>
                  </a:lnTo>
                  <a:lnTo>
                    <a:pt x="1584960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271016" y="2017776"/>
            <a:ext cx="1584960" cy="79248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5"/>
              </a:spcBef>
            </a:pPr>
            <a:endParaRPr sz="150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5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 “see”?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264666" y="3139185"/>
            <a:ext cx="1597660" cy="805180"/>
            <a:chOff x="1264666" y="3139185"/>
            <a:chExt cx="1597660" cy="805180"/>
          </a:xfrm>
        </p:grpSpPr>
        <p:sp>
          <p:nvSpPr>
            <p:cNvPr id="19" name="object 19" descr=""/>
            <p:cNvSpPr/>
            <p:nvPr/>
          </p:nvSpPr>
          <p:spPr>
            <a:xfrm>
              <a:off x="1271016" y="3145535"/>
              <a:ext cx="1584960" cy="792480"/>
            </a:xfrm>
            <a:custGeom>
              <a:avLst/>
              <a:gdLst/>
              <a:ahLst/>
              <a:cxnLst/>
              <a:rect l="l" t="t" r="r" b="b"/>
              <a:pathLst>
                <a:path w="1584960" h="792479">
                  <a:moveTo>
                    <a:pt x="1584960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584960" y="792480"/>
                  </a:lnTo>
                  <a:lnTo>
                    <a:pt x="1584960" y="0"/>
                  </a:lnTo>
                  <a:close/>
                </a:path>
              </a:pathLst>
            </a:custGeom>
            <a:solidFill>
              <a:srgbClr val="4453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271016" y="3145535"/>
              <a:ext cx="1584960" cy="792480"/>
            </a:xfrm>
            <a:custGeom>
              <a:avLst/>
              <a:gdLst/>
              <a:ahLst/>
              <a:cxnLst/>
              <a:rect l="l" t="t" r="r" b="b"/>
              <a:pathLst>
                <a:path w="1584960" h="792479">
                  <a:moveTo>
                    <a:pt x="0" y="792480"/>
                  </a:moveTo>
                  <a:lnTo>
                    <a:pt x="1584960" y="792480"/>
                  </a:lnTo>
                  <a:lnTo>
                    <a:pt x="1584960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271016" y="3145535"/>
            <a:ext cx="1584960" cy="79248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209550">
              <a:lnSpc>
                <a:spcPts val="1764"/>
              </a:lnSpc>
              <a:spcBef>
                <a:spcPts val="1315"/>
              </a:spcBef>
            </a:pP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5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500" spc="-10" i="1">
                <a:solidFill>
                  <a:srgbClr val="FFFFFF"/>
                </a:solidFill>
                <a:latin typeface="Arial"/>
                <a:cs typeface="Arial"/>
              </a:rPr>
              <a:t> identify</a:t>
            </a:r>
            <a:endParaRPr sz="1500">
              <a:latin typeface="Arial"/>
              <a:cs typeface="Arial"/>
            </a:endParaRPr>
          </a:p>
          <a:p>
            <a:pPr marL="234315">
              <a:lnSpc>
                <a:spcPts val="1764"/>
              </a:lnSpc>
            </a:pP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dirty="0" sz="1500" spc="-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5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i="1">
                <a:solidFill>
                  <a:srgbClr val="FFFFFF"/>
                </a:solidFill>
                <a:latin typeface="Arial"/>
                <a:cs typeface="Arial"/>
              </a:rPr>
              <a:t>sees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660905" y="4263897"/>
            <a:ext cx="1600835" cy="808355"/>
            <a:chOff x="1660905" y="4263897"/>
            <a:chExt cx="1600835" cy="808355"/>
          </a:xfrm>
        </p:grpSpPr>
        <p:sp>
          <p:nvSpPr>
            <p:cNvPr id="23" name="object 23" descr=""/>
            <p:cNvSpPr/>
            <p:nvPr/>
          </p:nvSpPr>
          <p:spPr>
            <a:xfrm>
              <a:off x="1667255" y="4270247"/>
              <a:ext cx="1588135" cy="795655"/>
            </a:xfrm>
            <a:custGeom>
              <a:avLst/>
              <a:gdLst/>
              <a:ahLst/>
              <a:cxnLst/>
              <a:rect l="l" t="t" r="r" b="b"/>
              <a:pathLst>
                <a:path w="1588135" h="795654">
                  <a:moveTo>
                    <a:pt x="1588008" y="0"/>
                  </a:moveTo>
                  <a:lnTo>
                    <a:pt x="0" y="0"/>
                  </a:lnTo>
                  <a:lnTo>
                    <a:pt x="0" y="795527"/>
                  </a:lnTo>
                  <a:lnTo>
                    <a:pt x="1588008" y="795527"/>
                  </a:lnTo>
                  <a:lnTo>
                    <a:pt x="1588008" y="0"/>
                  </a:lnTo>
                  <a:close/>
                </a:path>
              </a:pathLst>
            </a:custGeom>
            <a:solidFill>
              <a:srgbClr val="212A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67255" y="4270247"/>
              <a:ext cx="1588135" cy="795655"/>
            </a:xfrm>
            <a:custGeom>
              <a:avLst/>
              <a:gdLst/>
              <a:ahLst/>
              <a:cxnLst/>
              <a:rect l="l" t="t" r="r" b="b"/>
              <a:pathLst>
                <a:path w="1588135" h="795654">
                  <a:moveTo>
                    <a:pt x="0" y="795527"/>
                  </a:moveTo>
                  <a:lnTo>
                    <a:pt x="1588008" y="795527"/>
                  </a:lnTo>
                  <a:lnTo>
                    <a:pt x="1588008" y="0"/>
                  </a:lnTo>
                  <a:lnTo>
                    <a:pt x="0" y="0"/>
                  </a:lnTo>
                  <a:lnTo>
                    <a:pt x="0" y="7955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667255" y="4270247"/>
            <a:ext cx="1588135" cy="79565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15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</a:pP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dirty="0" sz="15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184905" y="2011426"/>
            <a:ext cx="1600835" cy="805180"/>
            <a:chOff x="3184905" y="2011426"/>
            <a:chExt cx="1600835" cy="805180"/>
          </a:xfrm>
        </p:grpSpPr>
        <p:sp>
          <p:nvSpPr>
            <p:cNvPr id="27" name="object 27" descr=""/>
            <p:cNvSpPr/>
            <p:nvPr/>
          </p:nvSpPr>
          <p:spPr>
            <a:xfrm>
              <a:off x="3191255" y="2017776"/>
              <a:ext cx="1588135" cy="792480"/>
            </a:xfrm>
            <a:custGeom>
              <a:avLst/>
              <a:gdLst/>
              <a:ahLst/>
              <a:cxnLst/>
              <a:rect l="l" t="t" r="r" b="b"/>
              <a:pathLst>
                <a:path w="1588135" h="792480">
                  <a:moveTo>
                    <a:pt x="1588008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588008" y="792479"/>
                  </a:lnTo>
                  <a:lnTo>
                    <a:pt x="1588008" y="0"/>
                  </a:lnTo>
                  <a:close/>
                </a:path>
              </a:pathLst>
            </a:custGeom>
            <a:solidFill>
              <a:srgbClr val="999F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191255" y="2017776"/>
              <a:ext cx="1588135" cy="792480"/>
            </a:xfrm>
            <a:custGeom>
              <a:avLst/>
              <a:gdLst/>
              <a:ahLst/>
              <a:cxnLst/>
              <a:rect l="l" t="t" r="r" b="b"/>
              <a:pathLst>
                <a:path w="1588135" h="792480">
                  <a:moveTo>
                    <a:pt x="0" y="792479"/>
                  </a:moveTo>
                  <a:lnTo>
                    <a:pt x="1588008" y="792479"/>
                  </a:lnTo>
                  <a:lnTo>
                    <a:pt x="1588008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3191255" y="2017776"/>
            <a:ext cx="1588135" cy="79248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5"/>
              </a:spcBef>
            </a:pPr>
            <a:endParaRPr sz="150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5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 “hear”?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184905" y="3139185"/>
            <a:ext cx="1600835" cy="805180"/>
            <a:chOff x="3184905" y="3139185"/>
            <a:chExt cx="1600835" cy="805180"/>
          </a:xfrm>
        </p:grpSpPr>
        <p:sp>
          <p:nvSpPr>
            <p:cNvPr id="31" name="object 31" descr=""/>
            <p:cNvSpPr/>
            <p:nvPr/>
          </p:nvSpPr>
          <p:spPr>
            <a:xfrm>
              <a:off x="3191255" y="3145535"/>
              <a:ext cx="1588135" cy="792480"/>
            </a:xfrm>
            <a:custGeom>
              <a:avLst/>
              <a:gdLst/>
              <a:ahLst/>
              <a:cxnLst/>
              <a:rect l="l" t="t" r="r" b="b"/>
              <a:pathLst>
                <a:path w="1588135" h="792479">
                  <a:moveTo>
                    <a:pt x="1588008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588008" y="792480"/>
                  </a:lnTo>
                  <a:lnTo>
                    <a:pt x="1588008" y="0"/>
                  </a:lnTo>
                  <a:close/>
                </a:path>
              </a:pathLst>
            </a:custGeom>
            <a:solidFill>
              <a:srgbClr val="4453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191255" y="3145535"/>
              <a:ext cx="1588135" cy="792480"/>
            </a:xfrm>
            <a:custGeom>
              <a:avLst/>
              <a:gdLst/>
              <a:ahLst/>
              <a:cxnLst/>
              <a:rect l="l" t="t" r="r" b="b"/>
              <a:pathLst>
                <a:path w="1588135" h="792479">
                  <a:moveTo>
                    <a:pt x="0" y="792480"/>
                  </a:moveTo>
                  <a:lnTo>
                    <a:pt x="1588008" y="792480"/>
                  </a:lnTo>
                  <a:lnTo>
                    <a:pt x="1588008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191255" y="3145535"/>
            <a:ext cx="1588135" cy="79248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 marL="24765" marR="19050">
              <a:lnSpc>
                <a:spcPct val="95400"/>
              </a:lnSpc>
              <a:spcBef>
                <a:spcPts val="535"/>
              </a:spcBef>
            </a:pP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dirty="0" sz="1500" spc="-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5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respond</a:t>
            </a:r>
            <a:r>
              <a:rPr dirty="0" sz="1500" spc="-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5" i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5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useful,</a:t>
            </a:r>
            <a:r>
              <a:rPr dirty="0" sz="15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i="1">
                <a:solidFill>
                  <a:srgbClr val="FFFFFF"/>
                </a:solidFill>
                <a:latin typeface="Arial"/>
                <a:cs typeface="Arial"/>
              </a:rPr>
              <a:t>sensible </a:t>
            </a:r>
            <a:r>
              <a:rPr dirty="0" sz="1500" spc="-20" i="1">
                <a:solidFill>
                  <a:srgbClr val="FFFFFF"/>
                </a:solidFill>
                <a:latin typeface="Arial"/>
                <a:cs typeface="Arial"/>
              </a:rPr>
              <a:t>way?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581146" y="4263897"/>
            <a:ext cx="1600835" cy="808355"/>
            <a:chOff x="3581146" y="4263897"/>
            <a:chExt cx="1600835" cy="808355"/>
          </a:xfrm>
        </p:grpSpPr>
        <p:sp>
          <p:nvSpPr>
            <p:cNvPr id="35" name="object 35" descr=""/>
            <p:cNvSpPr/>
            <p:nvPr/>
          </p:nvSpPr>
          <p:spPr>
            <a:xfrm>
              <a:off x="3587496" y="4270247"/>
              <a:ext cx="1588135" cy="795655"/>
            </a:xfrm>
            <a:custGeom>
              <a:avLst/>
              <a:gdLst/>
              <a:ahLst/>
              <a:cxnLst/>
              <a:rect l="l" t="t" r="r" b="b"/>
              <a:pathLst>
                <a:path w="1588135" h="795654">
                  <a:moveTo>
                    <a:pt x="1588008" y="0"/>
                  </a:moveTo>
                  <a:lnTo>
                    <a:pt x="0" y="0"/>
                  </a:lnTo>
                  <a:lnTo>
                    <a:pt x="0" y="795527"/>
                  </a:lnTo>
                  <a:lnTo>
                    <a:pt x="1588008" y="795527"/>
                  </a:lnTo>
                  <a:lnTo>
                    <a:pt x="1588008" y="0"/>
                  </a:lnTo>
                  <a:close/>
                </a:path>
              </a:pathLst>
            </a:custGeom>
            <a:solidFill>
              <a:srgbClr val="212A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587496" y="4270247"/>
              <a:ext cx="1588135" cy="795655"/>
            </a:xfrm>
            <a:custGeom>
              <a:avLst/>
              <a:gdLst/>
              <a:ahLst/>
              <a:cxnLst/>
              <a:rect l="l" t="t" r="r" b="b"/>
              <a:pathLst>
                <a:path w="1588135" h="795654">
                  <a:moveTo>
                    <a:pt x="0" y="795527"/>
                  </a:moveTo>
                  <a:lnTo>
                    <a:pt x="1588008" y="795527"/>
                  </a:lnTo>
                  <a:lnTo>
                    <a:pt x="1588008" y="0"/>
                  </a:lnTo>
                  <a:lnTo>
                    <a:pt x="0" y="0"/>
                  </a:lnTo>
                  <a:lnTo>
                    <a:pt x="0" y="7955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3587496" y="4270247"/>
            <a:ext cx="1588135" cy="79565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31750" marR="24765" indent="423545">
              <a:lnSpc>
                <a:spcPts val="1730"/>
              </a:lnSpc>
              <a:spcBef>
                <a:spcPts val="1455"/>
              </a:spcBef>
            </a:pP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Speech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recognition,</a:t>
            </a:r>
            <a:r>
              <a:rPr dirty="0" sz="15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105146" y="2011426"/>
            <a:ext cx="1600835" cy="805180"/>
            <a:chOff x="5105146" y="2011426"/>
            <a:chExt cx="1600835" cy="805180"/>
          </a:xfrm>
        </p:grpSpPr>
        <p:sp>
          <p:nvSpPr>
            <p:cNvPr id="39" name="object 39" descr=""/>
            <p:cNvSpPr/>
            <p:nvPr/>
          </p:nvSpPr>
          <p:spPr>
            <a:xfrm>
              <a:off x="5111496" y="2017776"/>
              <a:ext cx="1588135" cy="792480"/>
            </a:xfrm>
            <a:custGeom>
              <a:avLst/>
              <a:gdLst/>
              <a:ahLst/>
              <a:cxnLst/>
              <a:rect l="l" t="t" r="r" b="b"/>
              <a:pathLst>
                <a:path w="1588134" h="792480">
                  <a:moveTo>
                    <a:pt x="1588007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588007" y="792479"/>
                  </a:lnTo>
                  <a:lnTo>
                    <a:pt x="1588007" y="0"/>
                  </a:lnTo>
                  <a:close/>
                </a:path>
              </a:pathLst>
            </a:custGeom>
            <a:solidFill>
              <a:srgbClr val="999F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111496" y="2017776"/>
              <a:ext cx="1588135" cy="792480"/>
            </a:xfrm>
            <a:custGeom>
              <a:avLst/>
              <a:gdLst/>
              <a:ahLst/>
              <a:cxnLst/>
              <a:rect l="l" t="t" r="r" b="b"/>
              <a:pathLst>
                <a:path w="1588134" h="792480">
                  <a:moveTo>
                    <a:pt x="0" y="792479"/>
                  </a:moveTo>
                  <a:lnTo>
                    <a:pt x="1588007" y="792479"/>
                  </a:lnTo>
                  <a:lnTo>
                    <a:pt x="1588007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5111496" y="2017776"/>
            <a:ext cx="1588135" cy="79248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5"/>
              </a:spcBef>
            </a:pPr>
            <a:endParaRPr sz="15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5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 “read”?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5105146" y="3139185"/>
            <a:ext cx="1600835" cy="805180"/>
            <a:chOff x="5105146" y="3139185"/>
            <a:chExt cx="1600835" cy="805180"/>
          </a:xfrm>
        </p:grpSpPr>
        <p:sp>
          <p:nvSpPr>
            <p:cNvPr id="43" name="object 43" descr=""/>
            <p:cNvSpPr/>
            <p:nvPr/>
          </p:nvSpPr>
          <p:spPr>
            <a:xfrm>
              <a:off x="5111496" y="3145535"/>
              <a:ext cx="1588135" cy="792480"/>
            </a:xfrm>
            <a:custGeom>
              <a:avLst/>
              <a:gdLst/>
              <a:ahLst/>
              <a:cxnLst/>
              <a:rect l="l" t="t" r="r" b="b"/>
              <a:pathLst>
                <a:path w="1588134" h="792479">
                  <a:moveTo>
                    <a:pt x="1588007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588007" y="792480"/>
                  </a:lnTo>
                  <a:lnTo>
                    <a:pt x="1588007" y="0"/>
                  </a:lnTo>
                  <a:close/>
                </a:path>
              </a:pathLst>
            </a:custGeom>
            <a:solidFill>
              <a:srgbClr val="4453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111496" y="3145535"/>
              <a:ext cx="1588135" cy="792480"/>
            </a:xfrm>
            <a:custGeom>
              <a:avLst/>
              <a:gdLst/>
              <a:ahLst/>
              <a:cxnLst/>
              <a:rect l="l" t="t" r="r" b="b"/>
              <a:pathLst>
                <a:path w="1588134" h="792479">
                  <a:moveTo>
                    <a:pt x="0" y="792480"/>
                  </a:moveTo>
                  <a:lnTo>
                    <a:pt x="1588007" y="792480"/>
                  </a:lnTo>
                  <a:lnTo>
                    <a:pt x="1588007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5111496" y="3145535"/>
            <a:ext cx="1588135" cy="79248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algn="ctr" marL="1270">
              <a:lnSpc>
                <a:spcPts val="1764"/>
              </a:lnSpc>
              <a:spcBef>
                <a:spcPts val="1315"/>
              </a:spcBef>
            </a:pP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500" spc="-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5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reading</a:t>
            </a:r>
            <a:r>
              <a:rPr dirty="0" sz="1500" spc="-7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i="1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endParaRPr sz="1500">
              <a:latin typeface="Arial"/>
              <a:cs typeface="Arial"/>
            </a:endParaRPr>
          </a:p>
          <a:p>
            <a:pPr algn="ctr" marL="4445">
              <a:lnSpc>
                <a:spcPts val="1764"/>
              </a:lnSpc>
            </a:pP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500" spc="-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i="1">
                <a:solidFill>
                  <a:srgbClr val="FFFFFF"/>
                </a:solidFill>
                <a:latin typeface="Arial"/>
                <a:cs typeface="Arial"/>
              </a:rPr>
              <a:t>type?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5501385" y="4263897"/>
            <a:ext cx="1600835" cy="808355"/>
            <a:chOff x="5501385" y="4263897"/>
            <a:chExt cx="1600835" cy="808355"/>
          </a:xfrm>
        </p:grpSpPr>
        <p:sp>
          <p:nvSpPr>
            <p:cNvPr id="47" name="object 47" descr=""/>
            <p:cNvSpPr/>
            <p:nvPr/>
          </p:nvSpPr>
          <p:spPr>
            <a:xfrm>
              <a:off x="5507735" y="4270247"/>
              <a:ext cx="1588135" cy="795655"/>
            </a:xfrm>
            <a:custGeom>
              <a:avLst/>
              <a:gdLst/>
              <a:ahLst/>
              <a:cxnLst/>
              <a:rect l="l" t="t" r="r" b="b"/>
              <a:pathLst>
                <a:path w="1588134" h="795654">
                  <a:moveTo>
                    <a:pt x="1588008" y="0"/>
                  </a:moveTo>
                  <a:lnTo>
                    <a:pt x="0" y="0"/>
                  </a:lnTo>
                  <a:lnTo>
                    <a:pt x="0" y="795527"/>
                  </a:lnTo>
                  <a:lnTo>
                    <a:pt x="1588008" y="795527"/>
                  </a:lnTo>
                  <a:lnTo>
                    <a:pt x="1588008" y="0"/>
                  </a:lnTo>
                  <a:close/>
                </a:path>
              </a:pathLst>
            </a:custGeom>
            <a:solidFill>
              <a:srgbClr val="212A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507735" y="4270247"/>
              <a:ext cx="1588135" cy="795655"/>
            </a:xfrm>
            <a:custGeom>
              <a:avLst/>
              <a:gdLst/>
              <a:ahLst/>
              <a:cxnLst/>
              <a:rect l="l" t="t" r="r" b="b"/>
              <a:pathLst>
                <a:path w="1588134" h="795654">
                  <a:moveTo>
                    <a:pt x="0" y="795527"/>
                  </a:moveTo>
                  <a:lnTo>
                    <a:pt x="1588008" y="795527"/>
                  </a:lnTo>
                  <a:lnTo>
                    <a:pt x="1588008" y="0"/>
                  </a:lnTo>
                  <a:lnTo>
                    <a:pt x="0" y="0"/>
                  </a:lnTo>
                  <a:lnTo>
                    <a:pt x="0" y="7955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5507735" y="4270247"/>
            <a:ext cx="1588135" cy="79565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</a:pP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7025385" y="2011426"/>
            <a:ext cx="1600835" cy="805180"/>
            <a:chOff x="7025385" y="2011426"/>
            <a:chExt cx="1600835" cy="805180"/>
          </a:xfrm>
        </p:grpSpPr>
        <p:sp>
          <p:nvSpPr>
            <p:cNvPr id="51" name="object 51" descr=""/>
            <p:cNvSpPr/>
            <p:nvPr/>
          </p:nvSpPr>
          <p:spPr>
            <a:xfrm>
              <a:off x="7031735" y="2017776"/>
              <a:ext cx="1588135" cy="792480"/>
            </a:xfrm>
            <a:custGeom>
              <a:avLst/>
              <a:gdLst/>
              <a:ahLst/>
              <a:cxnLst/>
              <a:rect l="l" t="t" r="r" b="b"/>
              <a:pathLst>
                <a:path w="1588134" h="792480">
                  <a:moveTo>
                    <a:pt x="1588007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588007" y="792479"/>
                  </a:lnTo>
                  <a:lnTo>
                    <a:pt x="1588007" y="0"/>
                  </a:lnTo>
                  <a:close/>
                </a:path>
              </a:pathLst>
            </a:custGeom>
            <a:solidFill>
              <a:srgbClr val="999F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031735" y="2017776"/>
              <a:ext cx="1588135" cy="792480"/>
            </a:xfrm>
            <a:custGeom>
              <a:avLst/>
              <a:gdLst/>
              <a:ahLst/>
              <a:cxnLst/>
              <a:rect l="l" t="t" r="r" b="b"/>
              <a:pathLst>
                <a:path w="1588134" h="792480">
                  <a:moveTo>
                    <a:pt x="0" y="792479"/>
                  </a:moveTo>
                  <a:lnTo>
                    <a:pt x="1588007" y="792479"/>
                  </a:lnTo>
                  <a:lnTo>
                    <a:pt x="1588007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7031735" y="2017776"/>
            <a:ext cx="1588135" cy="79248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5"/>
              </a:spcBef>
            </a:pPr>
            <a:endParaRPr sz="15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5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 “move”?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7025385" y="3139185"/>
            <a:ext cx="1600835" cy="805180"/>
            <a:chOff x="7025385" y="3139185"/>
            <a:chExt cx="1600835" cy="805180"/>
          </a:xfrm>
        </p:grpSpPr>
        <p:sp>
          <p:nvSpPr>
            <p:cNvPr id="55" name="object 55" descr=""/>
            <p:cNvSpPr/>
            <p:nvPr/>
          </p:nvSpPr>
          <p:spPr>
            <a:xfrm>
              <a:off x="7031735" y="3145535"/>
              <a:ext cx="1588135" cy="792480"/>
            </a:xfrm>
            <a:custGeom>
              <a:avLst/>
              <a:gdLst/>
              <a:ahLst/>
              <a:cxnLst/>
              <a:rect l="l" t="t" r="r" b="b"/>
              <a:pathLst>
                <a:path w="1588134" h="792479">
                  <a:moveTo>
                    <a:pt x="1588007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588007" y="792480"/>
                  </a:lnTo>
                  <a:lnTo>
                    <a:pt x="1588007" y="0"/>
                  </a:lnTo>
                  <a:close/>
                </a:path>
              </a:pathLst>
            </a:custGeom>
            <a:solidFill>
              <a:srgbClr val="4453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031735" y="3145535"/>
              <a:ext cx="1588135" cy="792480"/>
            </a:xfrm>
            <a:custGeom>
              <a:avLst/>
              <a:gdLst/>
              <a:ahLst/>
              <a:cxnLst/>
              <a:rect l="l" t="t" r="r" b="b"/>
              <a:pathLst>
                <a:path w="1588134" h="792479">
                  <a:moveTo>
                    <a:pt x="0" y="792480"/>
                  </a:moveTo>
                  <a:lnTo>
                    <a:pt x="1588007" y="792480"/>
                  </a:lnTo>
                  <a:lnTo>
                    <a:pt x="1588007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7031735" y="3145535"/>
            <a:ext cx="1588135" cy="79248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algn="ctr" marL="635">
              <a:lnSpc>
                <a:spcPts val="1764"/>
              </a:lnSpc>
              <a:spcBef>
                <a:spcPts val="1315"/>
              </a:spcBef>
            </a:pP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5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itself</a:t>
            </a:r>
            <a:r>
              <a:rPr dirty="0" sz="1500" spc="-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i="1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endParaRPr sz="1500">
              <a:latin typeface="Arial"/>
              <a:cs typeface="Arial"/>
            </a:endParaRPr>
          </a:p>
          <a:p>
            <a:pPr algn="ctr" marL="3175">
              <a:lnSpc>
                <a:spcPts val="1764"/>
              </a:lnSpc>
            </a:pPr>
            <a:r>
              <a:rPr dirty="0" sz="1500" spc="-10" i="1">
                <a:solidFill>
                  <a:srgbClr val="FFFFFF"/>
                </a:solidFill>
                <a:latin typeface="Arial"/>
                <a:cs typeface="Arial"/>
              </a:rPr>
              <a:t>help?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7424673" y="4263897"/>
            <a:ext cx="1597660" cy="808355"/>
            <a:chOff x="7424673" y="4263897"/>
            <a:chExt cx="1597660" cy="808355"/>
          </a:xfrm>
        </p:grpSpPr>
        <p:sp>
          <p:nvSpPr>
            <p:cNvPr id="59" name="object 59" descr=""/>
            <p:cNvSpPr/>
            <p:nvPr/>
          </p:nvSpPr>
          <p:spPr>
            <a:xfrm>
              <a:off x="7431023" y="4270247"/>
              <a:ext cx="1584960" cy="795655"/>
            </a:xfrm>
            <a:custGeom>
              <a:avLst/>
              <a:gdLst/>
              <a:ahLst/>
              <a:cxnLst/>
              <a:rect l="l" t="t" r="r" b="b"/>
              <a:pathLst>
                <a:path w="1584959" h="795654">
                  <a:moveTo>
                    <a:pt x="1584959" y="0"/>
                  </a:moveTo>
                  <a:lnTo>
                    <a:pt x="0" y="0"/>
                  </a:lnTo>
                  <a:lnTo>
                    <a:pt x="0" y="795527"/>
                  </a:lnTo>
                  <a:lnTo>
                    <a:pt x="1584959" y="795527"/>
                  </a:lnTo>
                  <a:lnTo>
                    <a:pt x="1584959" y="0"/>
                  </a:lnTo>
                  <a:close/>
                </a:path>
              </a:pathLst>
            </a:custGeom>
            <a:solidFill>
              <a:srgbClr val="212A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431023" y="4270247"/>
              <a:ext cx="1584960" cy="795655"/>
            </a:xfrm>
            <a:custGeom>
              <a:avLst/>
              <a:gdLst/>
              <a:ahLst/>
              <a:cxnLst/>
              <a:rect l="l" t="t" r="r" b="b"/>
              <a:pathLst>
                <a:path w="1584959" h="795654">
                  <a:moveTo>
                    <a:pt x="0" y="795527"/>
                  </a:moveTo>
                  <a:lnTo>
                    <a:pt x="1584959" y="795527"/>
                  </a:lnTo>
                  <a:lnTo>
                    <a:pt x="1584959" y="0"/>
                  </a:lnTo>
                  <a:lnTo>
                    <a:pt x="0" y="0"/>
                  </a:lnTo>
                  <a:lnTo>
                    <a:pt x="0" y="7955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7431023" y="4270247"/>
            <a:ext cx="1584960" cy="79565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150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</a:pP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dirty="0" sz="15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robot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8948673" y="2011426"/>
            <a:ext cx="1597660" cy="805180"/>
            <a:chOff x="8948673" y="2011426"/>
            <a:chExt cx="1597660" cy="805180"/>
          </a:xfrm>
        </p:grpSpPr>
        <p:sp>
          <p:nvSpPr>
            <p:cNvPr id="63" name="object 63" descr=""/>
            <p:cNvSpPr/>
            <p:nvPr/>
          </p:nvSpPr>
          <p:spPr>
            <a:xfrm>
              <a:off x="8955023" y="2017776"/>
              <a:ext cx="1584960" cy="792480"/>
            </a:xfrm>
            <a:custGeom>
              <a:avLst/>
              <a:gdLst/>
              <a:ahLst/>
              <a:cxnLst/>
              <a:rect l="l" t="t" r="r" b="b"/>
              <a:pathLst>
                <a:path w="1584959" h="792480">
                  <a:moveTo>
                    <a:pt x="1584959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584959" y="792479"/>
                  </a:lnTo>
                  <a:lnTo>
                    <a:pt x="1584959" y="0"/>
                  </a:lnTo>
                  <a:close/>
                </a:path>
              </a:pathLst>
            </a:custGeom>
            <a:solidFill>
              <a:srgbClr val="999F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8955023" y="2017776"/>
              <a:ext cx="1584960" cy="792480"/>
            </a:xfrm>
            <a:custGeom>
              <a:avLst/>
              <a:gdLst/>
              <a:ahLst/>
              <a:cxnLst/>
              <a:rect l="l" t="t" r="r" b="b"/>
              <a:pathLst>
                <a:path w="1584959" h="792480">
                  <a:moveTo>
                    <a:pt x="0" y="792479"/>
                  </a:moveTo>
                  <a:lnTo>
                    <a:pt x="1584959" y="792479"/>
                  </a:lnTo>
                  <a:lnTo>
                    <a:pt x="1584959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8955023" y="2017776"/>
            <a:ext cx="1584960" cy="79248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5"/>
              </a:spcBef>
            </a:pPr>
            <a:endParaRPr sz="15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5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 “reason”?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8948673" y="3139185"/>
            <a:ext cx="1597660" cy="805180"/>
            <a:chOff x="8948673" y="3139185"/>
            <a:chExt cx="1597660" cy="805180"/>
          </a:xfrm>
        </p:grpSpPr>
        <p:sp>
          <p:nvSpPr>
            <p:cNvPr id="67" name="object 67" descr=""/>
            <p:cNvSpPr/>
            <p:nvPr/>
          </p:nvSpPr>
          <p:spPr>
            <a:xfrm>
              <a:off x="8955023" y="3145535"/>
              <a:ext cx="1584960" cy="792480"/>
            </a:xfrm>
            <a:custGeom>
              <a:avLst/>
              <a:gdLst/>
              <a:ahLst/>
              <a:cxnLst/>
              <a:rect l="l" t="t" r="r" b="b"/>
              <a:pathLst>
                <a:path w="1584959" h="792479">
                  <a:moveTo>
                    <a:pt x="1584959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584959" y="792480"/>
                  </a:lnTo>
                  <a:lnTo>
                    <a:pt x="1584959" y="0"/>
                  </a:lnTo>
                  <a:close/>
                </a:path>
              </a:pathLst>
            </a:custGeom>
            <a:solidFill>
              <a:srgbClr val="4453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8955023" y="3145535"/>
              <a:ext cx="1584960" cy="792480"/>
            </a:xfrm>
            <a:custGeom>
              <a:avLst/>
              <a:gdLst/>
              <a:ahLst/>
              <a:cxnLst/>
              <a:rect l="l" t="t" r="r" b="b"/>
              <a:pathLst>
                <a:path w="1584959" h="792479">
                  <a:moveTo>
                    <a:pt x="0" y="792480"/>
                  </a:moveTo>
                  <a:lnTo>
                    <a:pt x="1584959" y="792480"/>
                  </a:lnTo>
                  <a:lnTo>
                    <a:pt x="1584959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8955023" y="3145535"/>
            <a:ext cx="1584960" cy="79248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77800">
              <a:lnSpc>
                <a:spcPts val="1764"/>
              </a:lnSpc>
              <a:spcBef>
                <a:spcPts val="1315"/>
              </a:spcBef>
            </a:pP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5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500" spc="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looking</a:t>
            </a:r>
            <a:r>
              <a:rPr dirty="0" sz="1500" spc="-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5" i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500">
              <a:latin typeface="Arial"/>
              <a:cs typeface="Arial"/>
            </a:endParaRPr>
          </a:p>
          <a:p>
            <a:pPr marL="83185">
              <a:lnSpc>
                <a:spcPts val="1764"/>
              </a:lnSpc>
            </a:pP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patterns</a:t>
            </a:r>
            <a:r>
              <a:rPr dirty="0" sz="1500" spc="-7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500" spc="-10" i="1">
                <a:solidFill>
                  <a:srgbClr val="FFFFFF"/>
                </a:solidFill>
                <a:latin typeface="Arial"/>
                <a:cs typeface="Arial"/>
              </a:rPr>
              <a:t> data?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9344914" y="4263897"/>
            <a:ext cx="1600835" cy="808355"/>
            <a:chOff x="9344914" y="4263897"/>
            <a:chExt cx="1600835" cy="808355"/>
          </a:xfrm>
        </p:grpSpPr>
        <p:sp>
          <p:nvSpPr>
            <p:cNvPr id="71" name="object 71" descr=""/>
            <p:cNvSpPr/>
            <p:nvPr/>
          </p:nvSpPr>
          <p:spPr>
            <a:xfrm>
              <a:off x="9351264" y="4270247"/>
              <a:ext cx="1588135" cy="795655"/>
            </a:xfrm>
            <a:custGeom>
              <a:avLst/>
              <a:gdLst/>
              <a:ahLst/>
              <a:cxnLst/>
              <a:rect l="l" t="t" r="r" b="b"/>
              <a:pathLst>
                <a:path w="1588134" h="795654">
                  <a:moveTo>
                    <a:pt x="1588007" y="0"/>
                  </a:moveTo>
                  <a:lnTo>
                    <a:pt x="0" y="0"/>
                  </a:lnTo>
                  <a:lnTo>
                    <a:pt x="0" y="795527"/>
                  </a:lnTo>
                  <a:lnTo>
                    <a:pt x="1588007" y="795527"/>
                  </a:lnTo>
                  <a:lnTo>
                    <a:pt x="1588007" y="0"/>
                  </a:lnTo>
                  <a:close/>
                </a:path>
              </a:pathLst>
            </a:custGeom>
            <a:solidFill>
              <a:srgbClr val="212A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9351264" y="4270247"/>
              <a:ext cx="1588135" cy="795655"/>
            </a:xfrm>
            <a:custGeom>
              <a:avLst/>
              <a:gdLst/>
              <a:ahLst/>
              <a:cxnLst/>
              <a:rect l="l" t="t" r="r" b="b"/>
              <a:pathLst>
                <a:path w="1588134" h="795654">
                  <a:moveTo>
                    <a:pt x="0" y="795527"/>
                  </a:moveTo>
                  <a:lnTo>
                    <a:pt x="1588007" y="795527"/>
                  </a:lnTo>
                  <a:lnTo>
                    <a:pt x="1588007" y="0"/>
                  </a:lnTo>
                  <a:lnTo>
                    <a:pt x="0" y="0"/>
                  </a:lnTo>
                  <a:lnTo>
                    <a:pt x="0" y="7955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9351264" y="4270247"/>
            <a:ext cx="1588135" cy="79565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 marL="6985">
              <a:lnSpc>
                <a:spcPct val="100000"/>
              </a:lnSpc>
            </a:pP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ML</a:t>
            </a:r>
            <a:endParaRPr sz="1500">
              <a:latin typeface="Arial"/>
              <a:cs typeface="Arial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50">
                <a:solidFill>
                  <a:srgbClr val="44535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5" name="object 7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Is</a:t>
            </a:r>
            <a:r>
              <a:rPr dirty="0" spc="-105"/>
              <a:t> </a:t>
            </a:r>
            <a:r>
              <a:rPr dirty="0"/>
              <a:t>early</a:t>
            </a:r>
            <a:r>
              <a:rPr dirty="0" spc="-105"/>
              <a:t> </a:t>
            </a:r>
            <a:r>
              <a:rPr dirty="0"/>
              <a:t>adoption</a:t>
            </a:r>
            <a:r>
              <a:rPr dirty="0" spc="-70"/>
              <a:t> </a:t>
            </a:r>
            <a:r>
              <a:rPr dirty="0"/>
              <a:t>worth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/>
              <a:t>associated</a:t>
            </a:r>
            <a:r>
              <a:rPr dirty="0" spc="-40"/>
              <a:t> </a:t>
            </a:r>
            <a:r>
              <a:rPr dirty="0" spc="-10"/>
              <a:t>risk?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91539" y="2167127"/>
            <a:ext cx="10412095" cy="2014855"/>
            <a:chOff x="891539" y="2167127"/>
            <a:chExt cx="10412095" cy="2014855"/>
          </a:xfrm>
        </p:grpSpPr>
        <p:sp>
          <p:nvSpPr>
            <p:cNvPr id="4" name="object 4" descr=""/>
            <p:cNvSpPr/>
            <p:nvPr/>
          </p:nvSpPr>
          <p:spPr>
            <a:xfrm>
              <a:off x="891539" y="3314700"/>
              <a:ext cx="10412095" cy="0"/>
            </a:xfrm>
            <a:custGeom>
              <a:avLst/>
              <a:gdLst/>
              <a:ahLst/>
              <a:cxnLst/>
              <a:rect l="l" t="t" r="r" b="b"/>
              <a:pathLst>
                <a:path w="10412095" h="0">
                  <a:moveTo>
                    <a:pt x="10411967" y="0"/>
                  </a:moveTo>
                  <a:lnTo>
                    <a:pt x="5839968" y="0"/>
                  </a:lnTo>
                </a:path>
                <a:path w="10412095" h="0">
                  <a:moveTo>
                    <a:pt x="457200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E0D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907280" y="2167127"/>
              <a:ext cx="2329180" cy="2014855"/>
            </a:xfrm>
            <a:custGeom>
              <a:avLst/>
              <a:gdLst/>
              <a:ahLst/>
              <a:cxnLst/>
              <a:rect l="l" t="t" r="r" b="b"/>
              <a:pathLst>
                <a:path w="2329179" h="2014854">
                  <a:moveTo>
                    <a:pt x="2328672" y="2014728"/>
                  </a:moveTo>
                  <a:lnTo>
                    <a:pt x="1164336" y="0"/>
                  </a:lnTo>
                  <a:lnTo>
                    <a:pt x="0" y="2014728"/>
                  </a:lnTo>
                  <a:lnTo>
                    <a:pt x="145288" y="1931416"/>
                  </a:lnTo>
                  <a:lnTo>
                    <a:pt x="1164336" y="169037"/>
                  </a:lnTo>
                  <a:lnTo>
                    <a:pt x="2182749" y="1931416"/>
                  </a:lnTo>
                  <a:lnTo>
                    <a:pt x="2328672" y="2014728"/>
                  </a:lnTo>
                  <a:close/>
                </a:path>
                <a:path w="2329179" h="2014854">
                  <a:moveTo>
                    <a:pt x="2328672" y="2014728"/>
                  </a:moveTo>
                  <a:lnTo>
                    <a:pt x="2182622" y="1932432"/>
                  </a:lnTo>
                  <a:lnTo>
                    <a:pt x="145161" y="1932432"/>
                  </a:lnTo>
                  <a:lnTo>
                    <a:pt x="0" y="2014728"/>
                  </a:lnTo>
                  <a:lnTo>
                    <a:pt x="2328672" y="2014728"/>
                  </a:lnTo>
                  <a:close/>
                </a:path>
              </a:pathLst>
            </a:custGeom>
            <a:solidFill>
              <a:srgbClr val="D5D9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4248" y="3154680"/>
              <a:ext cx="548639" cy="54864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836166" y="2910662"/>
            <a:ext cx="217678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Pros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early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 adoption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3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836166" y="3406190"/>
            <a:ext cx="2672080" cy="229743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790"/>
              </a:spcBef>
              <a:buClr>
                <a:srgbClr val="CE0D2C"/>
              </a:buClr>
              <a:buChar char="•"/>
              <a:tabLst>
                <a:tab pos="181610" algn="l"/>
              </a:tabLst>
            </a:pP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Efficiency</a:t>
            </a:r>
            <a:endParaRPr sz="150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700"/>
              </a:spcBef>
              <a:buClr>
                <a:srgbClr val="CE0D2C"/>
              </a:buClr>
              <a:buChar char="•"/>
              <a:tabLst>
                <a:tab pos="18161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Cost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effectiveness</a:t>
            </a:r>
            <a:endParaRPr sz="1500">
              <a:latin typeface="Arial"/>
              <a:cs typeface="Arial"/>
            </a:endParaRPr>
          </a:p>
          <a:p>
            <a:pPr marL="180975" marR="332740" indent="-168910">
              <a:lnSpc>
                <a:spcPct val="100000"/>
              </a:lnSpc>
              <a:spcBef>
                <a:spcPts val="695"/>
              </a:spcBef>
              <a:buClr>
                <a:srgbClr val="CE0D2C"/>
              </a:buClr>
              <a:buChar char="•"/>
              <a:tabLst>
                <a:tab pos="18288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More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time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build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culture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literacy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around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AI</a:t>
            </a:r>
            <a:endParaRPr sz="15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700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Attractive</a:t>
            </a:r>
            <a:r>
              <a:rPr dirty="0" sz="15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physicians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who</a:t>
            </a:r>
            <a:endParaRPr sz="15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want</a:t>
            </a:r>
            <a:r>
              <a:rPr dirty="0" sz="15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less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administrative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work</a:t>
            </a:r>
            <a:endParaRPr sz="150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695"/>
              </a:spcBef>
              <a:buClr>
                <a:srgbClr val="CE0D2C"/>
              </a:buClr>
              <a:buChar char="•"/>
              <a:tabLst>
                <a:tab pos="182245" algn="l"/>
              </a:tabLst>
            </a:pP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Reputation/marketing</a:t>
            </a:r>
            <a:endParaRPr sz="15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advantage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99907" y="2910662"/>
            <a:ext cx="223075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Cons</a:t>
            </a:r>
            <a:r>
              <a:rPr dirty="0" sz="16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1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early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adoption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99907" y="3406190"/>
            <a:ext cx="2903220" cy="175133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790"/>
              </a:spcBef>
              <a:buClr>
                <a:srgbClr val="CE0D2C"/>
              </a:buClr>
              <a:buChar char="•"/>
              <a:tabLst>
                <a:tab pos="18161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Necessity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risk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tolerance</a:t>
            </a:r>
            <a:endParaRPr sz="150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700"/>
              </a:spcBef>
              <a:buClr>
                <a:srgbClr val="CE0D2C"/>
              </a:buClr>
              <a:buChar char="•"/>
              <a:tabLst>
                <a:tab pos="18161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Potential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lose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money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on</a:t>
            </a:r>
            <a:endParaRPr sz="15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wrong/bad</a:t>
            </a:r>
            <a:r>
              <a:rPr dirty="0" sz="15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investments</a:t>
            </a:r>
            <a:endParaRPr sz="1500">
              <a:latin typeface="Arial"/>
              <a:cs typeface="Arial"/>
            </a:endParaRPr>
          </a:p>
          <a:p>
            <a:pPr algn="r" marL="168910" marR="255904" indent="-168910">
              <a:lnSpc>
                <a:spcPct val="100000"/>
              </a:lnSpc>
              <a:spcBef>
                <a:spcPts val="695"/>
              </a:spcBef>
              <a:buClr>
                <a:srgbClr val="CE0D2C"/>
              </a:buClr>
              <a:buChar char="•"/>
              <a:tabLst>
                <a:tab pos="16891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Difficult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develop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governing</a:t>
            </a:r>
            <a:endParaRPr sz="1500">
              <a:latin typeface="Arial"/>
              <a:cs typeface="Arial"/>
            </a:endParaRPr>
          </a:p>
          <a:p>
            <a:pPr algn="r" marR="29083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process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technology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pilots</a:t>
            </a:r>
            <a:endParaRPr sz="150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700"/>
              </a:spcBef>
              <a:buClr>
                <a:srgbClr val="CE0D2C"/>
              </a:buClr>
              <a:buChar char="•"/>
              <a:tabLst>
                <a:tab pos="181610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Necessity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learn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fast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pivot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Redefining</a:t>
            </a:r>
            <a:r>
              <a:rPr dirty="0" spc="-65"/>
              <a:t> </a:t>
            </a:r>
            <a:r>
              <a:rPr dirty="0"/>
              <a:t>what</a:t>
            </a:r>
            <a:r>
              <a:rPr dirty="0" spc="-90"/>
              <a:t> </a:t>
            </a:r>
            <a:r>
              <a:rPr dirty="0"/>
              <a:t>we</a:t>
            </a:r>
            <a:r>
              <a:rPr dirty="0" spc="-65"/>
              <a:t> </a:t>
            </a:r>
            <a:r>
              <a:rPr dirty="0"/>
              <a:t>mean</a:t>
            </a:r>
            <a:r>
              <a:rPr dirty="0" spc="-50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innovation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09600" y="4629911"/>
          <a:ext cx="11052175" cy="153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7775"/>
                <a:gridCol w="2734310"/>
                <a:gridCol w="2856230"/>
                <a:gridCol w="2868295"/>
              </a:tblGrid>
              <a:tr h="1539240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300" b="1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Shift</a:t>
                      </a:r>
                      <a:r>
                        <a:rPr dirty="0" sz="1300" spc="-10" b="1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5" b="1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to: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339725" marR="313055" indent="-137160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CE0D2C"/>
                        </a:buClr>
                        <a:buChar char="•"/>
                        <a:tabLst>
                          <a:tab pos="339725" algn="l"/>
                        </a:tabLst>
                      </a:pP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Lowering</a:t>
                      </a:r>
                      <a:r>
                        <a:rPr dirty="0" sz="1200" spc="-5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-3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bar</a:t>
                      </a:r>
                      <a:r>
                        <a:rPr dirty="0" sz="1200" spc="-2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200" spc="-3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defined</a:t>
                      </a:r>
                      <a:r>
                        <a:rPr dirty="0" sz="1200" spc="-6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200" spc="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innovation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39725" marR="280035" indent="-137160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rgbClr val="CE0D2C"/>
                        </a:buClr>
                        <a:buChar char="•"/>
                        <a:tabLst>
                          <a:tab pos="339725" algn="l"/>
                        </a:tabLst>
                      </a:pP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Democratizing</a:t>
                      </a:r>
                      <a:r>
                        <a:rPr dirty="0" sz="1200" spc="-3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who</a:t>
                      </a:r>
                      <a:r>
                        <a:rPr dirty="0" sz="1200" spc="7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can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identify</a:t>
                      </a:r>
                      <a:r>
                        <a:rPr dirty="0" sz="1200" spc="-6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and drive</a:t>
                      </a:r>
                      <a:r>
                        <a:rPr dirty="0" sz="1200" spc="-3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innovation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lnR w="12700">
                      <a:solidFill>
                        <a:srgbClr val="6F787D"/>
                      </a:solidFill>
                      <a:prstDash val="sysDash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300" b="1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Shift</a:t>
                      </a:r>
                      <a:r>
                        <a:rPr dirty="0" sz="1300" spc="-10" b="1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5" b="1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to: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355600" marR="182245" indent="-137160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CE0D2C"/>
                        </a:buClr>
                        <a:buChar char="•"/>
                        <a:tabLst>
                          <a:tab pos="355600" algn="l"/>
                        </a:tabLst>
                      </a:pP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Selecting</a:t>
                      </a:r>
                      <a:r>
                        <a:rPr dirty="0" sz="1200" spc="-7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innovations</a:t>
                      </a:r>
                      <a:r>
                        <a:rPr dirty="0" sz="1200" spc="-7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you’re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willing</a:t>
                      </a:r>
                      <a:r>
                        <a:rPr dirty="0" sz="1200" spc="-5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200" spc="2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foster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55600" marR="297180" indent="-137160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rgbClr val="CE0D2C"/>
                        </a:buClr>
                        <a:buChar char="•"/>
                        <a:tabLst>
                          <a:tab pos="355600" algn="l"/>
                        </a:tabLst>
                      </a:pP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Envisioning</a:t>
                      </a:r>
                      <a:r>
                        <a:rPr dirty="0" sz="1200" spc="-9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innovation</a:t>
                      </a:r>
                      <a:r>
                        <a:rPr dirty="0" sz="1200" spc="-7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work</a:t>
                      </a:r>
                      <a:r>
                        <a:rPr dirty="0" sz="1200" spc="-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cascade</a:t>
                      </a:r>
                      <a:r>
                        <a:rPr dirty="0" sz="1200" spc="-5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200" spc="-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enfranchisement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56210">
                    <a:lnL w="12700">
                      <a:solidFill>
                        <a:srgbClr val="6F787D"/>
                      </a:solidFill>
                      <a:prstDash val="sysDash"/>
                    </a:lnL>
                    <a:lnR w="12700">
                      <a:solidFill>
                        <a:srgbClr val="6F787D"/>
                      </a:solidFill>
                      <a:prstDash val="sysDash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1300" b="1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Shift</a:t>
                      </a:r>
                      <a:r>
                        <a:rPr dirty="0" sz="1300" spc="-25" b="1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to: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381635" marR="515620" indent="-137160">
                        <a:lnSpc>
                          <a:spcPct val="100000"/>
                        </a:lnSpc>
                        <a:spcBef>
                          <a:spcPts val="610"/>
                        </a:spcBef>
                        <a:buClr>
                          <a:srgbClr val="CE0D2C"/>
                        </a:buClr>
                        <a:buChar char="•"/>
                        <a:tabLst>
                          <a:tab pos="381635" algn="l"/>
                        </a:tabLst>
                      </a:pP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Mapping</a:t>
                      </a:r>
                      <a:r>
                        <a:rPr dirty="0" sz="1200" spc="-5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out</a:t>
                      </a:r>
                      <a:r>
                        <a:rPr dirty="0" sz="1200" spc="-2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-2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steady</a:t>
                      </a:r>
                      <a:r>
                        <a:rPr dirty="0" sz="1200" spc="-3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state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post</a:t>
                      </a:r>
                      <a:r>
                        <a:rPr dirty="0" sz="1200" spc="-3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innovation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81635" marR="274955" indent="-137160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rgbClr val="CE0D2C"/>
                        </a:buClr>
                        <a:buChar char="•"/>
                        <a:tabLst>
                          <a:tab pos="381635" algn="l"/>
                        </a:tabLst>
                      </a:pP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Inventory</a:t>
                      </a:r>
                      <a:r>
                        <a:rPr dirty="0" sz="1200" spc="-6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1200" spc="1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would</a:t>
                      </a:r>
                      <a:r>
                        <a:rPr dirty="0" sz="1200" spc="-6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needed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200" spc="-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upkeep,</a:t>
                      </a:r>
                      <a:r>
                        <a:rPr dirty="0" sz="1200" spc="-5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adjust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51130">
                    <a:lnL w="12700">
                      <a:solidFill>
                        <a:srgbClr val="6F787D"/>
                      </a:solidFill>
                      <a:prstDash val="sysDash"/>
                    </a:lnL>
                    <a:lnR w="12700">
                      <a:solidFill>
                        <a:srgbClr val="6F787D"/>
                      </a:solidFill>
                      <a:prstDash val="sysDash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1300" b="1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Shift</a:t>
                      </a:r>
                      <a:r>
                        <a:rPr dirty="0" sz="1300" spc="-25" b="1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to: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378460" marR="451484" indent="-137160">
                        <a:lnSpc>
                          <a:spcPct val="100000"/>
                        </a:lnSpc>
                        <a:spcBef>
                          <a:spcPts val="610"/>
                        </a:spcBef>
                        <a:buClr>
                          <a:srgbClr val="CE0D2C"/>
                        </a:buClr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Looking</a:t>
                      </a:r>
                      <a:r>
                        <a:rPr dirty="0" sz="1200" spc="-7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into</a:t>
                      </a:r>
                      <a:r>
                        <a:rPr dirty="0" sz="1200" spc="-3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past</a:t>
                      </a:r>
                      <a:r>
                        <a:rPr dirty="0" sz="1200" spc="-1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ideas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200" spc="-1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much</a:t>
                      </a:r>
                      <a:r>
                        <a:rPr dirty="0" sz="1200" spc="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200" spc="-4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present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78460" marR="338455" indent="-137160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rgbClr val="CE0D2C"/>
                        </a:buClr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Crowdsource,</a:t>
                      </a:r>
                      <a:r>
                        <a:rPr dirty="0" sz="1200" spc="-2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transfer</a:t>
                      </a:r>
                      <a:r>
                        <a:rPr dirty="0" sz="1200" spc="2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solutions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dirty="0" sz="1200" spc="-15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200" spc="-7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313D47"/>
                          </a:solidFill>
                          <a:latin typeface="Arial"/>
                          <a:cs typeface="Arial"/>
                        </a:rPr>
                        <a:t>units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51130">
                    <a:lnL w="12700">
                      <a:solidFill>
                        <a:srgbClr val="6F787D"/>
                      </a:solidFill>
                      <a:prstDash val="sysDash"/>
                    </a:lnL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0" y="2103120"/>
            <a:ext cx="12192000" cy="1428750"/>
            <a:chOff x="0" y="2103120"/>
            <a:chExt cx="12192000" cy="1428750"/>
          </a:xfrm>
        </p:grpSpPr>
        <p:sp>
          <p:nvSpPr>
            <p:cNvPr id="5" name="object 5" descr=""/>
            <p:cNvSpPr/>
            <p:nvPr/>
          </p:nvSpPr>
          <p:spPr>
            <a:xfrm>
              <a:off x="0" y="2791968"/>
              <a:ext cx="12192000" cy="70485"/>
            </a:xfrm>
            <a:custGeom>
              <a:avLst/>
              <a:gdLst/>
              <a:ahLst/>
              <a:cxnLst/>
              <a:rect l="l" t="t" r="r" b="b"/>
              <a:pathLst>
                <a:path w="12192000" h="70485">
                  <a:moveTo>
                    <a:pt x="12192000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12192000" y="701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5D9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61083" y="3041904"/>
              <a:ext cx="127000" cy="489584"/>
            </a:xfrm>
            <a:custGeom>
              <a:avLst/>
              <a:gdLst/>
              <a:ahLst/>
              <a:cxnLst/>
              <a:rect l="l" t="t" r="r" b="b"/>
              <a:pathLst>
                <a:path w="127000" h="489585">
                  <a:moveTo>
                    <a:pt x="53975" y="362585"/>
                  </a:moveTo>
                  <a:lnTo>
                    <a:pt x="0" y="362585"/>
                  </a:lnTo>
                  <a:lnTo>
                    <a:pt x="63500" y="489585"/>
                  </a:lnTo>
                  <a:lnTo>
                    <a:pt x="120649" y="375285"/>
                  </a:lnTo>
                  <a:lnTo>
                    <a:pt x="53975" y="375285"/>
                  </a:lnTo>
                  <a:lnTo>
                    <a:pt x="53975" y="362585"/>
                  </a:lnTo>
                  <a:close/>
                </a:path>
                <a:path w="127000" h="489585">
                  <a:moveTo>
                    <a:pt x="73024" y="0"/>
                  </a:moveTo>
                  <a:lnTo>
                    <a:pt x="53975" y="0"/>
                  </a:lnTo>
                  <a:lnTo>
                    <a:pt x="53975" y="375285"/>
                  </a:lnTo>
                  <a:lnTo>
                    <a:pt x="73024" y="375285"/>
                  </a:lnTo>
                  <a:lnTo>
                    <a:pt x="73024" y="0"/>
                  </a:lnTo>
                  <a:close/>
                </a:path>
                <a:path w="127000" h="489585">
                  <a:moveTo>
                    <a:pt x="126999" y="362585"/>
                  </a:moveTo>
                  <a:lnTo>
                    <a:pt x="73024" y="362585"/>
                  </a:lnTo>
                  <a:lnTo>
                    <a:pt x="73024" y="375285"/>
                  </a:lnTo>
                  <a:lnTo>
                    <a:pt x="120649" y="375285"/>
                  </a:lnTo>
                  <a:lnTo>
                    <a:pt x="126999" y="362585"/>
                  </a:lnTo>
                  <a:close/>
                </a:path>
              </a:pathLst>
            </a:custGeom>
            <a:solidFill>
              <a:srgbClr val="CE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64132" y="2121408"/>
              <a:ext cx="127000" cy="489584"/>
            </a:xfrm>
            <a:custGeom>
              <a:avLst/>
              <a:gdLst/>
              <a:ahLst/>
              <a:cxnLst/>
              <a:rect l="l" t="t" r="r" b="b"/>
              <a:pathLst>
                <a:path w="127000" h="489585">
                  <a:moveTo>
                    <a:pt x="73025" y="114300"/>
                  </a:moveTo>
                  <a:lnTo>
                    <a:pt x="53975" y="114300"/>
                  </a:lnTo>
                  <a:lnTo>
                    <a:pt x="53975" y="489584"/>
                  </a:lnTo>
                  <a:lnTo>
                    <a:pt x="73025" y="489584"/>
                  </a:lnTo>
                  <a:lnTo>
                    <a:pt x="73025" y="114300"/>
                  </a:lnTo>
                  <a:close/>
                </a:path>
                <a:path w="127000" h="489585">
                  <a:moveTo>
                    <a:pt x="63500" y="0"/>
                  </a:moveTo>
                  <a:lnTo>
                    <a:pt x="0" y="127000"/>
                  </a:lnTo>
                  <a:lnTo>
                    <a:pt x="53975" y="127000"/>
                  </a:lnTo>
                  <a:lnTo>
                    <a:pt x="53975" y="114300"/>
                  </a:lnTo>
                  <a:lnTo>
                    <a:pt x="120650" y="114300"/>
                  </a:lnTo>
                  <a:lnTo>
                    <a:pt x="63500" y="0"/>
                  </a:lnTo>
                  <a:close/>
                </a:path>
                <a:path w="127000" h="489585">
                  <a:moveTo>
                    <a:pt x="120650" y="114300"/>
                  </a:moveTo>
                  <a:lnTo>
                    <a:pt x="73025" y="114300"/>
                  </a:lnTo>
                  <a:lnTo>
                    <a:pt x="73025" y="127000"/>
                  </a:lnTo>
                  <a:lnTo>
                    <a:pt x="127000" y="127000"/>
                  </a:lnTo>
                  <a:lnTo>
                    <a:pt x="120650" y="114300"/>
                  </a:lnTo>
                  <a:close/>
                </a:path>
              </a:pathLst>
            </a:custGeom>
            <a:solidFill>
              <a:srgbClr val="313D4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2182329"/>
              <a:ext cx="1246670" cy="124667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298447" y="2490216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80">
                  <a:moveTo>
                    <a:pt x="320040" y="0"/>
                  </a:moveTo>
                  <a:lnTo>
                    <a:pt x="272739" y="3469"/>
                  </a:lnTo>
                  <a:lnTo>
                    <a:pt x="227596" y="13547"/>
                  </a:lnTo>
                  <a:lnTo>
                    <a:pt x="185105" y="29740"/>
                  </a:lnTo>
                  <a:lnTo>
                    <a:pt x="145761" y="51552"/>
                  </a:lnTo>
                  <a:lnTo>
                    <a:pt x="110057" y="78490"/>
                  </a:lnTo>
                  <a:lnTo>
                    <a:pt x="78490" y="110057"/>
                  </a:lnTo>
                  <a:lnTo>
                    <a:pt x="51552" y="145761"/>
                  </a:lnTo>
                  <a:lnTo>
                    <a:pt x="29740" y="185105"/>
                  </a:lnTo>
                  <a:lnTo>
                    <a:pt x="13547" y="227596"/>
                  </a:lnTo>
                  <a:lnTo>
                    <a:pt x="3469" y="272739"/>
                  </a:lnTo>
                  <a:lnTo>
                    <a:pt x="0" y="320039"/>
                  </a:lnTo>
                  <a:lnTo>
                    <a:pt x="3469" y="367340"/>
                  </a:lnTo>
                  <a:lnTo>
                    <a:pt x="13547" y="412483"/>
                  </a:lnTo>
                  <a:lnTo>
                    <a:pt x="29740" y="454974"/>
                  </a:lnTo>
                  <a:lnTo>
                    <a:pt x="51552" y="494318"/>
                  </a:lnTo>
                  <a:lnTo>
                    <a:pt x="78490" y="530022"/>
                  </a:lnTo>
                  <a:lnTo>
                    <a:pt x="110057" y="561589"/>
                  </a:lnTo>
                  <a:lnTo>
                    <a:pt x="145761" y="588527"/>
                  </a:lnTo>
                  <a:lnTo>
                    <a:pt x="185105" y="610339"/>
                  </a:lnTo>
                  <a:lnTo>
                    <a:pt x="227596" y="626532"/>
                  </a:lnTo>
                  <a:lnTo>
                    <a:pt x="272739" y="636610"/>
                  </a:lnTo>
                  <a:lnTo>
                    <a:pt x="320040" y="640080"/>
                  </a:lnTo>
                  <a:lnTo>
                    <a:pt x="367340" y="636610"/>
                  </a:lnTo>
                  <a:lnTo>
                    <a:pt x="412483" y="626532"/>
                  </a:lnTo>
                  <a:lnTo>
                    <a:pt x="454974" y="610339"/>
                  </a:lnTo>
                  <a:lnTo>
                    <a:pt x="494318" y="588527"/>
                  </a:lnTo>
                  <a:lnTo>
                    <a:pt x="530022" y="561589"/>
                  </a:lnTo>
                  <a:lnTo>
                    <a:pt x="561589" y="530022"/>
                  </a:lnTo>
                  <a:lnTo>
                    <a:pt x="588527" y="494318"/>
                  </a:lnTo>
                  <a:lnTo>
                    <a:pt x="610339" y="454974"/>
                  </a:lnTo>
                  <a:lnTo>
                    <a:pt x="626532" y="412483"/>
                  </a:lnTo>
                  <a:lnTo>
                    <a:pt x="636610" y="367340"/>
                  </a:lnTo>
                  <a:lnTo>
                    <a:pt x="640079" y="320039"/>
                  </a:lnTo>
                  <a:lnTo>
                    <a:pt x="636610" y="272739"/>
                  </a:lnTo>
                  <a:lnTo>
                    <a:pt x="626532" y="227596"/>
                  </a:lnTo>
                  <a:lnTo>
                    <a:pt x="610339" y="185105"/>
                  </a:lnTo>
                  <a:lnTo>
                    <a:pt x="588527" y="145761"/>
                  </a:lnTo>
                  <a:lnTo>
                    <a:pt x="561589" y="110057"/>
                  </a:lnTo>
                  <a:lnTo>
                    <a:pt x="530022" y="78490"/>
                  </a:lnTo>
                  <a:lnTo>
                    <a:pt x="494318" y="51552"/>
                  </a:lnTo>
                  <a:lnTo>
                    <a:pt x="454974" y="29740"/>
                  </a:lnTo>
                  <a:lnTo>
                    <a:pt x="412483" y="13547"/>
                  </a:lnTo>
                  <a:lnTo>
                    <a:pt x="367340" y="3469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30420" y="3041904"/>
              <a:ext cx="127000" cy="489584"/>
            </a:xfrm>
            <a:custGeom>
              <a:avLst/>
              <a:gdLst/>
              <a:ahLst/>
              <a:cxnLst/>
              <a:rect l="l" t="t" r="r" b="b"/>
              <a:pathLst>
                <a:path w="127000" h="489585">
                  <a:moveTo>
                    <a:pt x="53975" y="362585"/>
                  </a:moveTo>
                  <a:lnTo>
                    <a:pt x="0" y="362585"/>
                  </a:lnTo>
                  <a:lnTo>
                    <a:pt x="63500" y="489585"/>
                  </a:lnTo>
                  <a:lnTo>
                    <a:pt x="120650" y="375285"/>
                  </a:lnTo>
                  <a:lnTo>
                    <a:pt x="53975" y="375285"/>
                  </a:lnTo>
                  <a:lnTo>
                    <a:pt x="53975" y="362585"/>
                  </a:lnTo>
                  <a:close/>
                </a:path>
                <a:path w="127000" h="489585">
                  <a:moveTo>
                    <a:pt x="73025" y="0"/>
                  </a:moveTo>
                  <a:lnTo>
                    <a:pt x="53975" y="0"/>
                  </a:lnTo>
                  <a:lnTo>
                    <a:pt x="53975" y="375285"/>
                  </a:lnTo>
                  <a:lnTo>
                    <a:pt x="73025" y="375285"/>
                  </a:lnTo>
                  <a:lnTo>
                    <a:pt x="73025" y="0"/>
                  </a:lnTo>
                  <a:close/>
                </a:path>
                <a:path w="127000" h="489585">
                  <a:moveTo>
                    <a:pt x="127000" y="362585"/>
                  </a:moveTo>
                  <a:lnTo>
                    <a:pt x="73025" y="362585"/>
                  </a:lnTo>
                  <a:lnTo>
                    <a:pt x="73025" y="375285"/>
                  </a:lnTo>
                  <a:lnTo>
                    <a:pt x="120650" y="375285"/>
                  </a:lnTo>
                  <a:lnTo>
                    <a:pt x="127000" y="362585"/>
                  </a:lnTo>
                  <a:close/>
                </a:path>
              </a:pathLst>
            </a:custGeom>
            <a:solidFill>
              <a:srgbClr val="CE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633467" y="2121408"/>
              <a:ext cx="127000" cy="489584"/>
            </a:xfrm>
            <a:custGeom>
              <a:avLst/>
              <a:gdLst/>
              <a:ahLst/>
              <a:cxnLst/>
              <a:rect l="l" t="t" r="r" b="b"/>
              <a:pathLst>
                <a:path w="127000" h="489585">
                  <a:moveTo>
                    <a:pt x="73025" y="114300"/>
                  </a:moveTo>
                  <a:lnTo>
                    <a:pt x="53975" y="114300"/>
                  </a:lnTo>
                  <a:lnTo>
                    <a:pt x="53975" y="489584"/>
                  </a:lnTo>
                  <a:lnTo>
                    <a:pt x="73025" y="489584"/>
                  </a:lnTo>
                  <a:lnTo>
                    <a:pt x="73025" y="114300"/>
                  </a:lnTo>
                  <a:close/>
                </a:path>
                <a:path w="127000" h="489585">
                  <a:moveTo>
                    <a:pt x="63500" y="0"/>
                  </a:moveTo>
                  <a:lnTo>
                    <a:pt x="0" y="127000"/>
                  </a:lnTo>
                  <a:lnTo>
                    <a:pt x="53975" y="127000"/>
                  </a:lnTo>
                  <a:lnTo>
                    <a:pt x="53975" y="114300"/>
                  </a:lnTo>
                  <a:lnTo>
                    <a:pt x="120650" y="114300"/>
                  </a:lnTo>
                  <a:lnTo>
                    <a:pt x="63500" y="0"/>
                  </a:lnTo>
                  <a:close/>
                </a:path>
                <a:path w="127000" h="489585">
                  <a:moveTo>
                    <a:pt x="120650" y="114300"/>
                  </a:moveTo>
                  <a:lnTo>
                    <a:pt x="73025" y="114300"/>
                  </a:lnTo>
                  <a:lnTo>
                    <a:pt x="73025" y="127000"/>
                  </a:lnTo>
                  <a:lnTo>
                    <a:pt x="127000" y="127000"/>
                  </a:lnTo>
                  <a:lnTo>
                    <a:pt x="120650" y="114300"/>
                  </a:lnTo>
                  <a:close/>
                </a:path>
              </a:pathLst>
            </a:custGeom>
            <a:solidFill>
              <a:srgbClr val="313D4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6888" y="2200617"/>
              <a:ext cx="1246670" cy="124667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364735" y="2508504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79" h="640080">
                  <a:moveTo>
                    <a:pt x="320039" y="0"/>
                  </a:moveTo>
                  <a:lnTo>
                    <a:pt x="272739" y="3469"/>
                  </a:lnTo>
                  <a:lnTo>
                    <a:pt x="227596" y="13547"/>
                  </a:lnTo>
                  <a:lnTo>
                    <a:pt x="185105" y="29740"/>
                  </a:lnTo>
                  <a:lnTo>
                    <a:pt x="145761" y="51552"/>
                  </a:lnTo>
                  <a:lnTo>
                    <a:pt x="110057" y="78490"/>
                  </a:lnTo>
                  <a:lnTo>
                    <a:pt x="78490" y="110057"/>
                  </a:lnTo>
                  <a:lnTo>
                    <a:pt x="51552" y="145761"/>
                  </a:lnTo>
                  <a:lnTo>
                    <a:pt x="29740" y="185105"/>
                  </a:lnTo>
                  <a:lnTo>
                    <a:pt x="13547" y="227596"/>
                  </a:lnTo>
                  <a:lnTo>
                    <a:pt x="3469" y="272739"/>
                  </a:lnTo>
                  <a:lnTo>
                    <a:pt x="0" y="320040"/>
                  </a:lnTo>
                  <a:lnTo>
                    <a:pt x="3469" y="367340"/>
                  </a:lnTo>
                  <a:lnTo>
                    <a:pt x="13547" y="412483"/>
                  </a:lnTo>
                  <a:lnTo>
                    <a:pt x="29740" y="454974"/>
                  </a:lnTo>
                  <a:lnTo>
                    <a:pt x="51552" y="494318"/>
                  </a:lnTo>
                  <a:lnTo>
                    <a:pt x="78490" y="530022"/>
                  </a:lnTo>
                  <a:lnTo>
                    <a:pt x="110057" y="561589"/>
                  </a:lnTo>
                  <a:lnTo>
                    <a:pt x="145761" y="588527"/>
                  </a:lnTo>
                  <a:lnTo>
                    <a:pt x="185105" y="610339"/>
                  </a:lnTo>
                  <a:lnTo>
                    <a:pt x="227596" y="626532"/>
                  </a:lnTo>
                  <a:lnTo>
                    <a:pt x="272739" y="636610"/>
                  </a:lnTo>
                  <a:lnTo>
                    <a:pt x="320039" y="640080"/>
                  </a:lnTo>
                  <a:lnTo>
                    <a:pt x="367340" y="636610"/>
                  </a:lnTo>
                  <a:lnTo>
                    <a:pt x="412483" y="626532"/>
                  </a:lnTo>
                  <a:lnTo>
                    <a:pt x="454974" y="610339"/>
                  </a:lnTo>
                  <a:lnTo>
                    <a:pt x="494318" y="588527"/>
                  </a:lnTo>
                  <a:lnTo>
                    <a:pt x="530022" y="561589"/>
                  </a:lnTo>
                  <a:lnTo>
                    <a:pt x="561589" y="530022"/>
                  </a:lnTo>
                  <a:lnTo>
                    <a:pt x="588527" y="494318"/>
                  </a:lnTo>
                  <a:lnTo>
                    <a:pt x="610339" y="454974"/>
                  </a:lnTo>
                  <a:lnTo>
                    <a:pt x="626532" y="412483"/>
                  </a:lnTo>
                  <a:lnTo>
                    <a:pt x="636610" y="367340"/>
                  </a:lnTo>
                  <a:lnTo>
                    <a:pt x="640079" y="320040"/>
                  </a:lnTo>
                  <a:lnTo>
                    <a:pt x="636610" y="272739"/>
                  </a:lnTo>
                  <a:lnTo>
                    <a:pt x="626532" y="227596"/>
                  </a:lnTo>
                  <a:lnTo>
                    <a:pt x="610339" y="185105"/>
                  </a:lnTo>
                  <a:lnTo>
                    <a:pt x="588527" y="145761"/>
                  </a:lnTo>
                  <a:lnTo>
                    <a:pt x="561589" y="110057"/>
                  </a:lnTo>
                  <a:lnTo>
                    <a:pt x="530022" y="78490"/>
                  </a:lnTo>
                  <a:lnTo>
                    <a:pt x="494318" y="51552"/>
                  </a:lnTo>
                  <a:lnTo>
                    <a:pt x="454974" y="29740"/>
                  </a:lnTo>
                  <a:lnTo>
                    <a:pt x="412483" y="13547"/>
                  </a:lnTo>
                  <a:lnTo>
                    <a:pt x="367340" y="3469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401052" y="3041904"/>
              <a:ext cx="127000" cy="489584"/>
            </a:xfrm>
            <a:custGeom>
              <a:avLst/>
              <a:gdLst/>
              <a:ahLst/>
              <a:cxnLst/>
              <a:rect l="l" t="t" r="r" b="b"/>
              <a:pathLst>
                <a:path w="127000" h="489585">
                  <a:moveTo>
                    <a:pt x="53975" y="362585"/>
                  </a:moveTo>
                  <a:lnTo>
                    <a:pt x="0" y="362585"/>
                  </a:lnTo>
                  <a:lnTo>
                    <a:pt x="63500" y="489585"/>
                  </a:lnTo>
                  <a:lnTo>
                    <a:pt x="120650" y="375285"/>
                  </a:lnTo>
                  <a:lnTo>
                    <a:pt x="53975" y="375285"/>
                  </a:lnTo>
                  <a:lnTo>
                    <a:pt x="53975" y="362585"/>
                  </a:lnTo>
                  <a:close/>
                </a:path>
                <a:path w="127000" h="489585">
                  <a:moveTo>
                    <a:pt x="73025" y="0"/>
                  </a:moveTo>
                  <a:lnTo>
                    <a:pt x="53975" y="0"/>
                  </a:lnTo>
                  <a:lnTo>
                    <a:pt x="53975" y="375285"/>
                  </a:lnTo>
                  <a:lnTo>
                    <a:pt x="73025" y="375285"/>
                  </a:lnTo>
                  <a:lnTo>
                    <a:pt x="73025" y="0"/>
                  </a:lnTo>
                  <a:close/>
                </a:path>
                <a:path w="127000" h="489585">
                  <a:moveTo>
                    <a:pt x="127000" y="362585"/>
                  </a:moveTo>
                  <a:lnTo>
                    <a:pt x="73025" y="362585"/>
                  </a:lnTo>
                  <a:lnTo>
                    <a:pt x="73025" y="375285"/>
                  </a:lnTo>
                  <a:lnTo>
                    <a:pt x="120650" y="375285"/>
                  </a:lnTo>
                  <a:lnTo>
                    <a:pt x="127000" y="362585"/>
                  </a:lnTo>
                  <a:close/>
                </a:path>
              </a:pathLst>
            </a:custGeom>
            <a:solidFill>
              <a:srgbClr val="CE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01052" y="2121408"/>
              <a:ext cx="127000" cy="489584"/>
            </a:xfrm>
            <a:custGeom>
              <a:avLst/>
              <a:gdLst/>
              <a:ahLst/>
              <a:cxnLst/>
              <a:rect l="l" t="t" r="r" b="b"/>
              <a:pathLst>
                <a:path w="127000" h="489585">
                  <a:moveTo>
                    <a:pt x="73025" y="114300"/>
                  </a:moveTo>
                  <a:lnTo>
                    <a:pt x="53975" y="114300"/>
                  </a:lnTo>
                  <a:lnTo>
                    <a:pt x="53975" y="489584"/>
                  </a:lnTo>
                  <a:lnTo>
                    <a:pt x="73025" y="489584"/>
                  </a:lnTo>
                  <a:lnTo>
                    <a:pt x="73025" y="114300"/>
                  </a:lnTo>
                  <a:close/>
                </a:path>
                <a:path w="127000" h="489585">
                  <a:moveTo>
                    <a:pt x="63500" y="0"/>
                  </a:moveTo>
                  <a:lnTo>
                    <a:pt x="0" y="127000"/>
                  </a:lnTo>
                  <a:lnTo>
                    <a:pt x="53975" y="127000"/>
                  </a:lnTo>
                  <a:lnTo>
                    <a:pt x="53975" y="114300"/>
                  </a:lnTo>
                  <a:lnTo>
                    <a:pt x="120650" y="114300"/>
                  </a:lnTo>
                  <a:lnTo>
                    <a:pt x="63500" y="0"/>
                  </a:lnTo>
                  <a:close/>
                </a:path>
                <a:path w="127000" h="489585">
                  <a:moveTo>
                    <a:pt x="120650" y="114300"/>
                  </a:moveTo>
                  <a:lnTo>
                    <a:pt x="73025" y="114300"/>
                  </a:lnTo>
                  <a:lnTo>
                    <a:pt x="73025" y="127000"/>
                  </a:lnTo>
                  <a:lnTo>
                    <a:pt x="127000" y="127000"/>
                  </a:lnTo>
                  <a:lnTo>
                    <a:pt x="120650" y="114300"/>
                  </a:lnTo>
                  <a:close/>
                </a:path>
              </a:pathLst>
            </a:custGeom>
            <a:solidFill>
              <a:srgbClr val="313D4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4471" y="2218905"/>
              <a:ext cx="1246670" cy="124667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132319" y="2526792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79" h="640080">
                  <a:moveTo>
                    <a:pt x="320039" y="0"/>
                  </a:moveTo>
                  <a:lnTo>
                    <a:pt x="272739" y="3469"/>
                  </a:lnTo>
                  <a:lnTo>
                    <a:pt x="227596" y="13547"/>
                  </a:lnTo>
                  <a:lnTo>
                    <a:pt x="185105" y="29740"/>
                  </a:lnTo>
                  <a:lnTo>
                    <a:pt x="145761" y="51552"/>
                  </a:lnTo>
                  <a:lnTo>
                    <a:pt x="110057" y="78490"/>
                  </a:lnTo>
                  <a:lnTo>
                    <a:pt x="78490" y="110057"/>
                  </a:lnTo>
                  <a:lnTo>
                    <a:pt x="51552" y="145761"/>
                  </a:lnTo>
                  <a:lnTo>
                    <a:pt x="29740" y="185105"/>
                  </a:lnTo>
                  <a:lnTo>
                    <a:pt x="13547" y="227596"/>
                  </a:lnTo>
                  <a:lnTo>
                    <a:pt x="3469" y="272739"/>
                  </a:lnTo>
                  <a:lnTo>
                    <a:pt x="0" y="320040"/>
                  </a:lnTo>
                  <a:lnTo>
                    <a:pt x="3469" y="367340"/>
                  </a:lnTo>
                  <a:lnTo>
                    <a:pt x="13547" y="412483"/>
                  </a:lnTo>
                  <a:lnTo>
                    <a:pt x="29740" y="454974"/>
                  </a:lnTo>
                  <a:lnTo>
                    <a:pt x="51552" y="494318"/>
                  </a:lnTo>
                  <a:lnTo>
                    <a:pt x="78490" y="530022"/>
                  </a:lnTo>
                  <a:lnTo>
                    <a:pt x="110057" y="561589"/>
                  </a:lnTo>
                  <a:lnTo>
                    <a:pt x="145761" y="588527"/>
                  </a:lnTo>
                  <a:lnTo>
                    <a:pt x="185105" y="610339"/>
                  </a:lnTo>
                  <a:lnTo>
                    <a:pt x="227596" y="626532"/>
                  </a:lnTo>
                  <a:lnTo>
                    <a:pt x="272739" y="636610"/>
                  </a:lnTo>
                  <a:lnTo>
                    <a:pt x="320039" y="640080"/>
                  </a:lnTo>
                  <a:lnTo>
                    <a:pt x="367340" y="636610"/>
                  </a:lnTo>
                  <a:lnTo>
                    <a:pt x="412483" y="626532"/>
                  </a:lnTo>
                  <a:lnTo>
                    <a:pt x="454974" y="610339"/>
                  </a:lnTo>
                  <a:lnTo>
                    <a:pt x="494318" y="588527"/>
                  </a:lnTo>
                  <a:lnTo>
                    <a:pt x="530022" y="561589"/>
                  </a:lnTo>
                  <a:lnTo>
                    <a:pt x="561589" y="530022"/>
                  </a:lnTo>
                  <a:lnTo>
                    <a:pt x="588527" y="494318"/>
                  </a:lnTo>
                  <a:lnTo>
                    <a:pt x="610339" y="454974"/>
                  </a:lnTo>
                  <a:lnTo>
                    <a:pt x="626532" y="412483"/>
                  </a:lnTo>
                  <a:lnTo>
                    <a:pt x="636610" y="367340"/>
                  </a:lnTo>
                  <a:lnTo>
                    <a:pt x="640079" y="320040"/>
                  </a:lnTo>
                  <a:lnTo>
                    <a:pt x="636610" y="272739"/>
                  </a:lnTo>
                  <a:lnTo>
                    <a:pt x="626532" y="227596"/>
                  </a:lnTo>
                  <a:lnTo>
                    <a:pt x="610339" y="185105"/>
                  </a:lnTo>
                  <a:lnTo>
                    <a:pt x="588527" y="145761"/>
                  </a:lnTo>
                  <a:lnTo>
                    <a:pt x="561589" y="110057"/>
                  </a:lnTo>
                  <a:lnTo>
                    <a:pt x="530022" y="78490"/>
                  </a:lnTo>
                  <a:lnTo>
                    <a:pt x="494318" y="51552"/>
                  </a:lnTo>
                  <a:lnTo>
                    <a:pt x="454974" y="29740"/>
                  </a:lnTo>
                  <a:lnTo>
                    <a:pt x="412483" y="13547"/>
                  </a:lnTo>
                  <a:lnTo>
                    <a:pt x="367340" y="3469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119868" y="3023616"/>
              <a:ext cx="127000" cy="456565"/>
            </a:xfrm>
            <a:custGeom>
              <a:avLst/>
              <a:gdLst/>
              <a:ahLst/>
              <a:cxnLst/>
              <a:rect l="l" t="t" r="r" b="b"/>
              <a:pathLst>
                <a:path w="127000" h="456564">
                  <a:moveTo>
                    <a:pt x="53975" y="329564"/>
                  </a:moveTo>
                  <a:lnTo>
                    <a:pt x="0" y="329564"/>
                  </a:lnTo>
                  <a:lnTo>
                    <a:pt x="63500" y="456564"/>
                  </a:lnTo>
                  <a:lnTo>
                    <a:pt x="120650" y="342264"/>
                  </a:lnTo>
                  <a:lnTo>
                    <a:pt x="53975" y="342264"/>
                  </a:lnTo>
                  <a:lnTo>
                    <a:pt x="53975" y="329564"/>
                  </a:lnTo>
                  <a:close/>
                </a:path>
                <a:path w="127000" h="456564">
                  <a:moveTo>
                    <a:pt x="73025" y="0"/>
                  </a:moveTo>
                  <a:lnTo>
                    <a:pt x="53975" y="0"/>
                  </a:lnTo>
                  <a:lnTo>
                    <a:pt x="53975" y="342264"/>
                  </a:lnTo>
                  <a:lnTo>
                    <a:pt x="73025" y="342264"/>
                  </a:lnTo>
                  <a:lnTo>
                    <a:pt x="73025" y="0"/>
                  </a:lnTo>
                  <a:close/>
                </a:path>
                <a:path w="127000" h="456564">
                  <a:moveTo>
                    <a:pt x="127000" y="329564"/>
                  </a:moveTo>
                  <a:lnTo>
                    <a:pt x="73025" y="329564"/>
                  </a:lnTo>
                  <a:lnTo>
                    <a:pt x="73025" y="342264"/>
                  </a:lnTo>
                  <a:lnTo>
                    <a:pt x="120650" y="342264"/>
                  </a:lnTo>
                  <a:lnTo>
                    <a:pt x="127000" y="329564"/>
                  </a:lnTo>
                  <a:close/>
                </a:path>
              </a:pathLst>
            </a:custGeom>
            <a:solidFill>
              <a:srgbClr val="CE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119868" y="2103120"/>
              <a:ext cx="127000" cy="456565"/>
            </a:xfrm>
            <a:custGeom>
              <a:avLst/>
              <a:gdLst/>
              <a:ahLst/>
              <a:cxnLst/>
              <a:rect l="l" t="t" r="r" b="b"/>
              <a:pathLst>
                <a:path w="127000" h="456564">
                  <a:moveTo>
                    <a:pt x="73025" y="114300"/>
                  </a:moveTo>
                  <a:lnTo>
                    <a:pt x="53975" y="114300"/>
                  </a:lnTo>
                  <a:lnTo>
                    <a:pt x="53975" y="456564"/>
                  </a:lnTo>
                  <a:lnTo>
                    <a:pt x="73025" y="456564"/>
                  </a:lnTo>
                  <a:lnTo>
                    <a:pt x="73025" y="114300"/>
                  </a:lnTo>
                  <a:close/>
                </a:path>
                <a:path w="127000" h="456564">
                  <a:moveTo>
                    <a:pt x="63500" y="0"/>
                  </a:moveTo>
                  <a:lnTo>
                    <a:pt x="0" y="127000"/>
                  </a:lnTo>
                  <a:lnTo>
                    <a:pt x="53975" y="127000"/>
                  </a:lnTo>
                  <a:lnTo>
                    <a:pt x="53975" y="114300"/>
                  </a:lnTo>
                  <a:lnTo>
                    <a:pt x="120650" y="114300"/>
                  </a:lnTo>
                  <a:lnTo>
                    <a:pt x="63500" y="0"/>
                  </a:lnTo>
                  <a:close/>
                </a:path>
                <a:path w="127000" h="456564">
                  <a:moveTo>
                    <a:pt x="120650" y="114300"/>
                  </a:moveTo>
                  <a:lnTo>
                    <a:pt x="73025" y="114300"/>
                  </a:lnTo>
                  <a:lnTo>
                    <a:pt x="73025" y="127000"/>
                  </a:lnTo>
                  <a:lnTo>
                    <a:pt x="127000" y="127000"/>
                  </a:lnTo>
                  <a:lnTo>
                    <a:pt x="120650" y="114300"/>
                  </a:lnTo>
                  <a:close/>
                </a:path>
              </a:pathLst>
            </a:custGeom>
            <a:solidFill>
              <a:srgbClr val="313D4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480" y="2200617"/>
              <a:ext cx="1246670" cy="124667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9863328" y="2508504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79" h="640080">
                  <a:moveTo>
                    <a:pt x="320040" y="0"/>
                  </a:moveTo>
                  <a:lnTo>
                    <a:pt x="272739" y="3469"/>
                  </a:lnTo>
                  <a:lnTo>
                    <a:pt x="227596" y="13547"/>
                  </a:lnTo>
                  <a:lnTo>
                    <a:pt x="185105" y="29740"/>
                  </a:lnTo>
                  <a:lnTo>
                    <a:pt x="145761" y="51552"/>
                  </a:lnTo>
                  <a:lnTo>
                    <a:pt x="110057" y="78490"/>
                  </a:lnTo>
                  <a:lnTo>
                    <a:pt x="78490" y="110057"/>
                  </a:lnTo>
                  <a:lnTo>
                    <a:pt x="51552" y="145761"/>
                  </a:lnTo>
                  <a:lnTo>
                    <a:pt x="29740" y="185105"/>
                  </a:lnTo>
                  <a:lnTo>
                    <a:pt x="13547" y="227596"/>
                  </a:lnTo>
                  <a:lnTo>
                    <a:pt x="3469" y="272739"/>
                  </a:lnTo>
                  <a:lnTo>
                    <a:pt x="0" y="320040"/>
                  </a:lnTo>
                  <a:lnTo>
                    <a:pt x="3469" y="367340"/>
                  </a:lnTo>
                  <a:lnTo>
                    <a:pt x="13547" y="412483"/>
                  </a:lnTo>
                  <a:lnTo>
                    <a:pt x="29740" y="454974"/>
                  </a:lnTo>
                  <a:lnTo>
                    <a:pt x="51552" y="494318"/>
                  </a:lnTo>
                  <a:lnTo>
                    <a:pt x="78490" y="530022"/>
                  </a:lnTo>
                  <a:lnTo>
                    <a:pt x="110057" y="561589"/>
                  </a:lnTo>
                  <a:lnTo>
                    <a:pt x="145761" y="588527"/>
                  </a:lnTo>
                  <a:lnTo>
                    <a:pt x="185105" y="610339"/>
                  </a:lnTo>
                  <a:lnTo>
                    <a:pt x="227596" y="626532"/>
                  </a:lnTo>
                  <a:lnTo>
                    <a:pt x="272739" y="636610"/>
                  </a:lnTo>
                  <a:lnTo>
                    <a:pt x="320040" y="640080"/>
                  </a:lnTo>
                  <a:lnTo>
                    <a:pt x="367340" y="636610"/>
                  </a:lnTo>
                  <a:lnTo>
                    <a:pt x="412483" y="626532"/>
                  </a:lnTo>
                  <a:lnTo>
                    <a:pt x="454974" y="610339"/>
                  </a:lnTo>
                  <a:lnTo>
                    <a:pt x="494318" y="588527"/>
                  </a:lnTo>
                  <a:lnTo>
                    <a:pt x="530022" y="561589"/>
                  </a:lnTo>
                  <a:lnTo>
                    <a:pt x="561589" y="530022"/>
                  </a:lnTo>
                  <a:lnTo>
                    <a:pt x="588527" y="494318"/>
                  </a:lnTo>
                  <a:lnTo>
                    <a:pt x="610339" y="454974"/>
                  </a:lnTo>
                  <a:lnTo>
                    <a:pt x="626532" y="412483"/>
                  </a:lnTo>
                  <a:lnTo>
                    <a:pt x="636610" y="367340"/>
                  </a:lnTo>
                  <a:lnTo>
                    <a:pt x="640079" y="320040"/>
                  </a:lnTo>
                  <a:lnTo>
                    <a:pt x="636610" y="272739"/>
                  </a:lnTo>
                  <a:lnTo>
                    <a:pt x="626532" y="227596"/>
                  </a:lnTo>
                  <a:lnTo>
                    <a:pt x="610339" y="185105"/>
                  </a:lnTo>
                  <a:lnTo>
                    <a:pt x="588527" y="145761"/>
                  </a:lnTo>
                  <a:lnTo>
                    <a:pt x="561589" y="110057"/>
                  </a:lnTo>
                  <a:lnTo>
                    <a:pt x="530022" y="78490"/>
                  </a:lnTo>
                  <a:lnTo>
                    <a:pt x="494318" y="51552"/>
                  </a:lnTo>
                  <a:lnTo>
                    <a:pt x="454974" y="29740"/>
                  </a:lnTo>
                  <a:lnTo>
                    <a:pt x="412483" y="13547"/>
                  </a:lnTo>
                  <a:lnTo>
                    <a:pt x="367340" y="3469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1671" y="2691384"/>
              <a:ext cx="365759" cy="3505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4464" y="2657856"/>
              <a:ext cx="365760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0488" y="2657856"/>
              <a:ext cx="36575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7319" y="2554224"/>
              <a:ext cx="414528" cy="45720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735888" y="1568018"/>
            <a:ext cx="1779270" cy="256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Must</a:t>
            </a:r>
            <a:r>
              <a:rPr dirty="0" sz="15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be</a:t>
            </a:r>
            <a:r>
              <a:rPr dirty="0" sz="1500" spc="-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“big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bang”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4050284" y="1568018"/>
            <a:ext cx="1280795" cy="256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Will</a:t>
            </a:r>
            <a:r>
              <a:rPr dirty="0" sz="1500" spc="-7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be</a:t>
            </a:r>
            <a:r>
              <a:rPr dirty="0" sz="1500" spc="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“viral”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667881" y="1568018"/>
            <a:ext cx="1716405" cy="256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Costs</a:t>
            </a:r>
            <a:r>
              <a:rPr dirty="0" sz="15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only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upfront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56056" y="3694252"/>
            <a:ext cx="2138680" cy="256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More</a:t>
            </a:r>
            <a:r>
              <a:rPr dirty="0" sz="15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likely</a:t>
            </a:r>
            <a:r>
              <a:rPr dirty="0" sz="15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incremental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870452" y="3694252"/>
            <a:ext cx="1635760" cy="4851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Must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be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nurtured,</a:t>
            </a:r>
            <a:endParaRPr sz="1500">
              <a:latin typeface="Arial"/>
              <a:cs typeface="Arial"/>
            </a:endParaRPr>
          </a:p>
          <a:p>
            <a:pPr algn="ctr" marL="55880">
              <a:lnSpc>
                <a:spcPct val="100000"/>
              </a:lnSpc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fostered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524625" y="3694252"/>
            <a:ext cx="2004695" cy="4851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Costs</a:t>
            </a:r>
            <a:r>
              <a:rPr dirty="0" sz="15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are</a:t>
            </a:r>
            <a:r>
              <a:rPr dirty="0" sz="15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upfront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recurrent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535794" y="1568018"/>
            <a:ext cx="1295400" cy="256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Must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be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novel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323323" y="3694252"/>
            <a:ext cx="1741805" cy="4851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Can</a:t>
            </a:r>
            <a:r>
              <a:rPr dirty="0" sz="15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simply</a:t>
            </a:r>
            <a:r>
              <a:rPr dirty="0" sz="15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be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313D47"/>
                </a:solidFill>
                <a:latin typeface="Arial"/>
                <a:cs typeface="Arial"/>
              </a:rPr>
              <a:t>new</a:t>
            </a:r>
            <a:endParaRPr sz="1500">
              <a:latin typeface="Arial"/>
              <a:cs typeface="Arial"/>
            </a:endParaRPr>
          </a:p>
          <a:p>
            <a:pPr algn="ctr" marL="1905">
              <a:lnSpc>
                <a:spcPct val="100000"/>
              </a:lnSpc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for </a:t>
            </a:r>
            <a:r>
              <a:rPr dirty="0" sz="1500" spc="-25" b="1">
                <a:solidFill>
                  <a:srgbClr val="313D47"/>
                </a:solidFill>
                <a:latin typeface="Arial"/>
                <a:cs typeface="Arial"/>
              </a:rPr>
              <a:t>you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Move</a:t>
            </a:r>
            <a:r>
              <a:rPr dirty="0" spc="-45"/>
              <a:t> </a:t>
            </a:r>
            <a:r>
              <a:rPr dirty="0"/>
              <a:t>incrementally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/>
              <a:t>limit</a:t>
            </a:r>
            <a:r>
              <a:rPr dirty="0" spc="-35"/>
              <a:t> </a:t>
            </a:r>
            <a:r>
              <a:rPr dirty="0"/>
              <a:t>risk</a:t>
            </a:r>
            <a:r>
              <a:rPr dirty="0" spc="-80"/>
              <a:t> </a:t>
            </a:r>
            <a:r>
              <a:rPr dirty="0"/>
              <a:t>while</a:t>
            </a:r>
            <a:r>
              <a:rPr dirty="0" spc="-70"/>
              <a:t> </a:t>
            </a:r>
            <a:r>
              <a:rPr dirty="0"/>
              <a:t>staying</a:t>
            </a:r>
            <a:r>
              <a:rPr dirty="0" spc="-65"/>
              <a:t> </a:t>
            </a:r>
            <a:r>
              <a:rPr dirty="0" spc="-10"/>
              <a:t>ahead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0252" y="1196016"/>
            <a:ext cx="11146155" cy="59499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600" spc="-10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timeline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incremental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adoption,</a:t>
            </a:r>
            <a:r>
              <a:rPr dirty="0" sz="1600" spc="-8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compared</a:t>
            </a:r>
            <a:r>
              <a:rPr dirty="0" sz="16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early</a:t>
            </a:r>
            <a:r>
              <a:rPr dirty="0" sz="16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movers,</a:t>
            </a:r>
            <a:r>
              <a:rPr dirty="0" sz="16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fast</a:t>
            </a:r>
            <a:r>
              <a:rPr dirty="0" sz="1600" spc="-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followers</a:t>
            </a:r>
            <a:endParaRPr sz="1600">
              <a:latin typeface="Arial"/>
              <a:cs typeface="Arial"/>
            </a:endParaRPr>
          </a:p>
          <a:p>
            <a:pPr marL="8898255">
              <a:lnSpc>
                <a:spcPct val="100000"/>
              </a:lnSpc>
              <a:spcBef>
                <a:spcPts val="37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Apply</a:t>
            </a:r>
            <a:r>
              <a:rPr dirty="0" sz="15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lessons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move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439147" y="2083307"/>
            <a:ext cx="2122170" cy="431800"/>
          </a:xfrm>
          <a:custGeom>
            <a:avLst/>
            <a:gdLst/>
            <a:ahLst/>
            <a:cxnLst/>
            <a:rect l="l" t="t" r="r" b="b"/>
            <a:pathLst>
              <a:path w="2122170" h="431800">
                <a:moveTo>
                  <a:pt x="2045716" y="25400"/>
                </a:moveTo>
                <a:lnTo>
                  <a:pt x="0" y="25400"/>
                </a:lnTo>
                <a:lnTo>
                  <a:pt x="0" y="431291"/>
                </a:lnTo>
                <a:lnTo>
                  <a:pt x="25400" y="431291"/>
                </a:lnTo>
                <a:lnTo>
                  <a:pt x="25400" y="50800"/>
                </a:lnTo>
                <a:lnTo>
                  <a:pt x="12700" y="50800"/>
                </a:lnTo>
                <a:lnTo>
                  <a:pt x="25400" y="38100"/>
                </a:lnTo>
                <a:lnTo>
                  <a:pt x="2045716" y="38100"/>
                </a:lnTo>
                <a:lnTo>
                  <a:pt x="2045716" y="25400"/>
                </a:lnTo>
                <a:close/>
              </a:path>
              <a:path w="2122170" h="431800">
                <a:moveTo>
                  <a:pt x="2045716" y="0"/>
                </a:moveTo>
                <a:lnTo>
                  <a:pt x="2045716" y="76200"/>
                </a:lnTo>
                <a:lnTo>
                  <a:pt x="2096516" y="50800"/>
                </a:lnTo>
                <a:lnTo>
                  <a:pt x="2058416" y="50800"/>
                </a:lnTo>
                <a:lnTo>
                  <a:pt x="2058416" y="25400"/>
                </a:lnTo>
                <a:lnTo>
                  <a:pt x="2096516" y="25400"/>
                </a:lnTo>
                <a:lnTo>
                  <a:pt x="2045716" y="0"/>
                </a:lnTo>
                <a:close/>
              </a:path>
              <a:path w="2122170" h="431800">
                <a:moveTo>
                  <a:pt x="25400" y="38100"/>
                </a:moveTo>
                <a:lnTo>
                  <a:pt x="12700" y="50800"/>
                </a:lnTo>
                <a:lnTo>
                  <a:pt x="25400" y="50800"/>
                </a:lnTo>
                <a:lnTo>
                  <a:pt x="25400" y="38100"/>
                </a:lnTo>
                <a:close/>
              </a:path>
              <a:path w="2122170" h="431800">
                <a:moveTo>
                  <a:pt x="2045716" y="38100"/>
                </a:moveTo>
                <a:lnTo>
                  <a:pt x="25400" y="38100"/>
                </a:lnTo>
                <a:lnTo>
                  <a:pt x="25400" y="50800"/>
                </a:lnTo>
                <a:lnTo>
                  <a:pt x="2045716" y="50800"/>
                </a:lnTo>
                <a:lnTo>
                  <a:pt x="2045716" y="38100"/>
                </a:lnTo>
                <a:close/>
              </a:path>
              <a:path w="2122170" h="431800">
                <a:moveTo>
                  <a:pt x="2096516" y="25400"/>
                </a:moveTo>
                <a:lnTo>
                  <a:pt x="2058416" y="25400"/>
                </a:lnTo>
                <a:lnTo>
                  <a:pt x="2058416" y="50800"/>
                </a:lnTo>
                <a:lnTo>
                  <a:pt x="2096516" y="50800"/>
                </a:lnTo>
                <a:lnTo>
                  <a:pt x="2121916" y="38100"/>
                </a:lnTo>
                <a:lnTo>
                  <a:pt x="2096516" y="25400"/>
                </a:lnTo>
                <a:close/>
              </a:path>
            </a:pathLst>
          </a:custGeom>
          <a:solidFill>
            <a:srgbClr val="999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486392" y="1763648"/>
            <a:ext cx="217424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additional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cases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603105" y="2300478"/>
            <a:ext cx="1894839" cy="2161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84150" marR="5080" indent="-172085">
              <a:lnSpc>
                <a:spcPct val="100000"/>
              </a:lnSpc>
              <a:spcBef>
                <a:spcPts val="110"/>
              </a:spcBef>
              <a:buClr>
                <a:srgbClr val="CE0D2C"/>
              </a:buClr>
              <a:buChar char="•"/>
              <a:tabLst>
                <a:tab pos="186055" algn="l"/>
              </a:tabLst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Expand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-1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as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organization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gains 	expertise</a:t>
            </a:r>
            <a:endParaRPr sz="1500">
              <a:latin typeface="Arial"/>
              <a:cs typeface="Arial"/>
            </a:endParaRPr>
          </a:p>
          <a:p>
            <a:pPr marL="184150" marR="20955" indent="-17208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86055" algn="l"/>
              </a:tabLst>
            </a:pP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Take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advantage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of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prior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learnings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to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move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quickly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when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new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potentially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impactful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cases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arise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986020" y="2976372"/>
            <a:ext cx="2122170" cy="431800"/>
          </a:xfrm>
          <a:custGeom>
            <a:avLst/>
            <a:gdLst/>
            <a:ahLst/>
            <a:cxnLst/>
            <a:rect l="l" t="t" r="r" b="b"/>
            <a:pathLst>
              <a:path w="2122170" h="431800">
                <a:moveTo>
                  <a:pt x="2045715" y="25400"/>
                </a:moveTo>
                <a:lnTo>
                  <a:pt x="0" y="25400"/>
                </a:lnTo>
                <a:lnTo>
                  <a:pt x="0" y="431291"/>
                </a:lnTo>
                <a:lnTo>
                  <a:pt x="25400" y="431291"/>
                </a:lnTo>
                <a:lnTo>
                  <a:pt x="25400" y="50800"/>
                </a:lnTo>
                <a:lnTo>
                  <a:pt x="12700" y="50800"/>
                </a:lnTo>
                <a:lnTo>
                  <a:pt x="25400" y="38100"/>
                </a:lnTo>
                <a:lnTo>
                  <a:pt x="2045715" y="38100"/>
                </a:lnTo>
                <a:lnTo>
                  <a:pt x="2045715" y="25400"/>
                </a:lnTo>
                <a:close/>
              </a:path>
              <a:path w="2122170" h="431800">
                <a:moveTo>
                  <a:pt x="2045715" y="0"/>
                </a:moveTo>
                <a:lnTo>
                  <a:pt x="2045715" y="76200"/>
                </a:lnTo>
                <a:lnTo>
                  <a:pt x="2096515" y="50800"/>
                </a:lnTo>
                <a:lnTo>
                  <a:pt x="2058415" y="50800"/>
                </a:lnTo>
                <a:lnTo>
                  <a:pt x="2058415" y="25400"/>
                </a:lnTo>
                <a:lnTo>
                  <a:pt x="2096515" y="25400"/>
                </a:lnTo>
                <a:lnTo>
                  <a:pt x="2045715" y="0"/>
                </a:lnTo>
                <a:close/>
              </a:path>
              <a:path w="2122170" h="431800">
                <a:moveTo>
                  <a:pt x="25400" y="38100"/>
                </a:moveTo>
                <a:lnTo>
                  <a:pt x="12700" y="50800"/>
                </a:lnTo>
                <a:lnTo>
                  <a:pt x="25400" y="50800"/>
                </a:lnTo>
                <a:lnTo>
                  <a:pt x="25400" y="38100"/>
                </a:lnTo>
                <a:close/>
              </a:path>
              <a:path w="2122170" h="431800">
                <a:moveTo>
                  <a:pt x="2045715" y="38100"/>
                </a:moveTo>
                <a:lnTo>
                  <a:pt x="25400" y="38100"/>
                </a:lnTo>
                <a:lnTo>
                  <a:pt x="25400" y="50800"/>
                </a:lnTo>
                <a:lnTo>
                  <a:pt x="2045715" y="50800"/>
                </a:lnTo>
                <a:lnTo>
                  <a:pt x="2045715" y="38100"/>
                </a:lnTo>
                <a:close/>
              </a:path>
              <a:path w="2122170" h="431800">
                <a:moveTo>
                  <a:pt x="2096515" y="25400"/>
                </a:moveTo>
                <a:lnTo>
                  <a:pt x="2058415" y="25400"/>
                </a:lnTo>
                <a:lnTo>
                  <a:pt x="2058415" y="50800"/>
                </a:lnTo>
                <a:lnTo>
                  <a:pt x="2096515" y="50800"/>
                </a:lnTo>
                <a:lnTo>
                  <a:pt x="2121915" y="38100"/>
                </a:lnTo>
                <a:lnTo>
                  <a:pt x="2096515" y="25400"/>
                </a:lnTo>
                <a:close/>
              </a:path>
            </a:pathLst>
          </a:custGeom>
          <a:solidFill>
            <a:srgbClr val="999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115559" y="2444241"/>
            <a:ext cx="192913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Move</a:t>
            </a:r>
            <a:r>
              <a:rPr dirty="0" sz="15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1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 “low-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risk”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5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case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56072" y="3202381"/>
            <a:ext cx="1913889" cy="7137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1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Select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few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low-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risk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cases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r>
              <a:rPr dirty="0" sz="15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fit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into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existing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strategy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goals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797555" y="3424428"/>
            <a:ext cx="2122170" cy="431800"/>
          </a:xfrm>
          <a:custGeom>
            <a:avLst/>
            <a:gdLst/>
            <a:ahLst/>
            <a:cxnLst/>
            <a:rect l="l" t="t" r="r" b="b"/>
            <a:pathLst>
              <a:path w="2122170" h="431800">
                <a:moveTo>
                  <a:pt x="2045716" y="25400"/>
                </a:moveTo>
                <a:lnTo>
                  <a:pt x="0" y="25400"/>
                </a:lnTo>
                <a:lnTo>
                  <a:pt x="0" y="431292"/>
                </a:lnTo>
                <a:lnTo>
                  <a:pt x="25400" y="431292"/>
                </a:lnTo>
                <a:lnTo>
                  <a:pt x="25400" y="50800"/>
                </a:lnTo>
                <a:lnTo>
                  <a:pt x="12700" y="50800"/>
                </a:lnTo>
                <a:lnTo>
                  <a:pt x="25400" y="38100"/>
                </a:lnTo>
                <a:lnTo>
                  <a:pt x="2045716" y="38100"/>
                </a:lnTo>
                <a:lnTo>
                  <a:pt x="2045716" y="25400"/>
                </a:lnTo>
                <a:close/>
              </a:path>
              <a:path w="2122170" h="431800">
                <a:moveTo>
                  <a:pt x="2045716" y="0"/>
                </a:moveTo>
                <a:lnTo>
                  <a:pt x="2045716" y="76200"/>
                </a:lnTo>
                <a:lnTo>
                  <a:pt x="2096516" y="50800"/>
                </a:lnTo>
                <a:lnTo>
                  <a:pt x="2058416" y="50800"/>
                </a:lnTo>
                <a:lnTo>
                  <a:pt x="2058416" y="25400"/>
                </a:lnTo>
                <a:lnTo>
                  <a:pt x="2096516" y="25400"/>
                </a:lnTo>
                <a:lnTo>
                  <a:pt x="2045716" y="0"/>
                </a:lnTo>
                <a:close/>
              </a:path>
              <a:path w="2122170" h="431800">
                <a:moveTo>
                  <a:pt x="25400" y="38100"/>
                </a:moveTo>
                <a:lnTo>
                  <a:pt x="12700" y="50800"/>
                </a:lnTo>
                <a:lnTo>
                  <a:pt x="25400" y="50800"/>
                </a:lnTo>
                <a:lnTo>
                  <a:pt x="25400" y="38100"/>
                </a:lnTo>
                <a:close/>
              </a:path>
              <a:path w="2122170" h="431800">
                <a:moveTo>
                  <a:pt x="2045716" y="38100"/>
                </a:moveTo>
                <a:lnTo>
                  <a:pt x="25400" y="38100"/>
                </a:lnTo>
                <a:lnTo>
                  <a:pt x="25400" y="50800"/>
                </a:lnTo>
                <a:lnTo>
                  <a:pt x="2045716" y="50800"/>
                </a:lnTo>
                <a:lnTo>
                  <a:pt x="2045716" y="38100"/>
                </a:lnTo>
                <a:close/>
              </a:path>
              <a:path w="2122170" h="431800">
                <a:moveTo>
                  <a:pt x="2096516" y="25400"/>
                </a:moveTo>
                <a:lnTo>
                  <a:pt x="2058416" y="25400"/>
                </a:lnTo>
                <a:lnTo>
                  <a:pt x="2058416" y="50800"/>
                </a:lnTo>
                <a:lnTo>
                  <a:pt x="2096516" y="50800"/>
                </a:lnTo>
                <a:lnTo>
                  <a:pt x="2121916" y="38100"/>
                </a:lnTo>
                <a:lnTo>
                  <a:pt x="2096516" y="25400"/>
                </a:lnTo>
                <a:close/>
              </a:path>
            </a:pathLst>
          </a:custGeom>
          <a:solidFill>
            <a:srgbClr val="999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759455" y="2853054"/>
            <a:ext cx="214376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Identify</a:t>
            </a:r>
            <a:r>
              <a:rPr dirty="0" sz="15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fill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gaps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313D47"/>
                </a:solidFill>
                <a:latin typeface="Arial"/>
                <a:cs typeface="Arial"/>
              </a:rPr>
              <a:t>in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evaluation,</a:t>
            </a:r>
            <a:r>
              <a:rPr dirty="0" sz="1500" spc="-9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governance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51479" y="3654628"/>
            <a:ext cx="1922780" cy="117157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Utilize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update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existing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decision-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making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governance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structures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10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cases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21791" y="3875532"/>
            <a:ext cx="2110105" cy="76200"/>
          </a:xfrm>
          <a:custGeom>
            <a:avLst/>
            <a:gdLst/>
            <a:ahLst/>
            <a:cxnLst/>
            <a:rect l="l" t="t" r="r" b="b"/>
            <a:pathLst>
              <a:path w="2110105" h="76200">
                <a:moveTo>
                  <a:pt x="2033524" y="0"/>
                </a:moveTo>
                <a:lnTo>
                  <a:pt x="2033524" y="76200"/>
                </a:lnTo>
                <a:lnTo>
                  <a:pt x="2084324" y="50800"/>
                </a:lnTo>
                <a:lnTo>
                  <a:pt x="2046224" y="50800"/>
                </a:lnTo>
                <a:lnTo>
                  <a:pt x="2046224" y="25400"/>
                </a:lnTo>
                <a:lnTo>
                  <a:pt x="2084324" y="25400"/>
                </a:lnTo>
                <a:lnTo>
                  <a:pt x="2033524" y="0"/>
                </a:lnTo>
                <a:close/>
              </a:path>
              <a:path w="2110105" h="76200">
                <a:moveTo>
                  <a:pt x="2033524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033524" y="50800"/>
                </a:lnTo>
                <a:lnTo>
                  <a:pt x="2033524" y="25400"/>
                </a:lnTo>
                <a:close/>
              </a:path>
              <a:path w="2110105" h="76200">
                <a:moveTo>
                  <a:pt x="2084324" y="25400"/>
                </a:moveTo>
                <a:lnTo>
                  <a:pt x="2046224" y="25400"/>
                </a:lnTo>
                <a:lnTo>
                  <a:pt x="2046224" y="50800"/>
                </a:lnTo>
                <a:lnTo>
                  <a:pt x="2084324" y="50800"/>
                </a:lnTo>
                <a:lnTo>
                  <a:pt x="2109724" y="38100"/>
                </a:lnTo>
                <a:lnTo>
                  <a:pt x="2084324" y="25400"/>
                </a:lnTo>
                <a:close/>
              </a:path>
            </a:pathLst>
          </a:custGeom>
          <a:solidFill>
            <a:srgbClr val="999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57224" y="3302254"/>
            <a:ext cx="123698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Prepare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data,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staff</a:t>
            </a:r>
            <a:r>
              <a:rPr dirty="0" sz="15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313D47"/>
                </a:solidFill>
                <a:latin typeface="Arial"/>
                <a:cs typeface="Arial"/>
              </a:rPr>
              <a:t>AI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57224" y="4101465"/>
            <a:ext cx="1988185" cy="713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Invest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 education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management infrastructure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7223252" y="2528316"/>
            <a:ext cx="2122170" cy="431800"/>
          </a:xfrm>
          <a:custGeom>
            <a:avLst/>
            <a:gdLst/>
            <a:ahLst/>
            <a:cxnLst/>
            <a:rect l="l" t="t" r="r" b="b"/>
            <a:pathLst>
              <a:path w="2122170" h="431800">
                <a:moveTo>
                  <a:pt x="2045716" y="25400"/>
                </a:moveTo>
                <a:lnTo>
                  <a:pt x="0" y="25400"/>
                </a:lnTo>
                <a:lnTo>
                  <a:pt x="0" y="431292"/>
                </a:lnTo>
                <a:lnTo>
                  <a:pt x="25400" y="431292"/>
                </a:lnTo>
                <a:lnTo>
                  <a:pt x="25400" y="50800"/>
                </a:lnTo>
                <a:lnTo>
                  <a:pt x="12700" y="50800"/>
                </a:lnTo>
                <a:lnTo>
                  <a:pt x="25400" y="38100"/>
                </a:lnTo>
                <a:lnTo>
                  <a:pt x="2045716" y="38100"/>
                </a:lnTo>
                <a:lnTo>
                  <a:pt x="2045716" y="25400"/>
                </a:lnTo>
                <a:close/>
              </a:path>
              <a:path w="2122170" h="431800">
                <a:moveTo>
                  <a:pt x="2045716" y="0"/>
                </a:moveTo>
                <a:lnTo>
                  <a:pt x="2045716" y="76200"/>
                </a:lnTo>
                <a:lnTo>
                  <a:pt x="2096516" y="50800"/>
                </a:lnTo>
                <a:lnTo>
                  <a:pt x="2058416" y="50800"/>
                </a:lnTo>
                <a:lnTo>
                  <a:pt x="2058416" y="25400"/>
                </a:lnTo>
                <a:lnTo>
                  <a:pt x="2096516" y="25400"/>
                </a:lnTo>
                <a:lnTo>
                  <a:pt x="2045716" y="0"/>
                </a:lnTo>
                <a:close/>
              </a:path>
              <a:path w="2122170" h="431800">
                <a:moveTo>
                  <a:pt x="25400" y="38100"/>
                </a:moveTo>
                <a:lnTo>
                  <a:pt x="12700" y="50800"/>
                </a:lnTo>
                <a:lnTo>
                  <a:pt x="25400" y="50800"/>
                </a:lnTo>
                <a:lnTo>
                  <a:pt x="25400" y="38100"/>
                </a:lnTo>
                <a:close/>
              </a:path>
              <a:path w="2122170" h="431800">
                <a:moveTo>
                  <a:pt x="2045716" y="38100"/>
                </a:moveTo>
                <a:lnTo>
                  <a:pt x="25400" y="38100"/>
                </a:lnTo>
                <a:lnTo>
                  <a:pt x="25400" y="50800"/>
                </a:lnTo>
                <a:lnTo>
                  <a:pt x="2045716" y="50800"/>
                </a:lnTo>
                <a:lnTo>
                  <a:pt x="2045716" y="38100"/>
                </a:lnTo>
                <a:close/>
              </a:path>
              <a:path w="2122170" h="431800">
                <a:moveTo>
                  <a:pt x="2096516" y="25400"/>
                </a:moveTo>
                <a:lnTo>
                  <a:pt x="2058416" y="25400"/>
                </a:lnTo>
                <a:lnTo>
                  <a:pt x="2058416" y="50800"/>
                </a:lnTo>
                <a:lnTo>
                  <a:pt x="2096516" y="50800"/>
                </a:lnTo>
                <a:lnTo>
                  <a:pt x="2121916" y="38100"/>
                </a:lnTo>
                <a:lnTo>
                  <a:pt x="2096516" y="25400"/>
                </a:lnTo>
                <a:close/>
              </a:path>
            </a:pathLst>
          </a:custGeom>
          <a:solidFill>
            <a:srgbClr val="CE0D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382382" y="1757934"/>
            <a:ext cx="1458595" cy="7137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Revisit</a:t>
            </a:r>
            <a:r>
              <a:rPr dirty="0" sz="15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training, evaluation, governance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382382" y="2792425"/>
            <a:ext cx="1922780" cy="117157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Adjust</a:t>
            </a:r>
            <a:r>
              <a:rPr dirty="0" sz="15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training,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governance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structures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based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5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learnings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from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initial</a:t>
            </a:r>
            <a:r>
              <a:rPr dirty="0" sz="1500" spc="5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investments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26363" y="5161407"/>
            <a:ext cx="11033760" cy="171450"/>
          </a:xfrm>
          <a:custGeom>
            <a:avLst/>
            <a:gdLst/>
            <a:ahLst/>
            <a:cxnLst/>
            <a:rect l="l" t="t" r="r" b="b"/>
            <a:pathLst>
              <a:path w="11033760" h="171450">
                <a:moveTo>
                  <a:pt x="10862056" y="0"/>
                </a:moveTo>
                <a:lnTo>
                  <a:pt x="10862056" y="171450"/>
                </a:lnTo>
                <a:lnTo>
                  <a:pt x="10976356" y="114300"/>
                </a:lnTo>
                <a:lnTo>
                  <a:pt x="10890631" y="114300"/>
                </a:lnTo>
                <a:lnTo>
                  <a:pt x="10890631" y="57150"/>
                </a:lnTo>
                <a:lnTo>
                  <a:pt x="10976356" y="57150"/>
                </a:lnTo>
                <a:lnTo>
                  <a:pt x="10862056" y="0"/>
                </a:lnTo>
                <a:close/>
              </a:path>
              <a:path w="11033760" h="171450">
                <a:moveTo>
                  <a:pt x="10862056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0862056" y="114300"/>
                </a:lnTo>
                <a:lnTo>
                  <a:pt x="10862056" y="57150"/>
                </a:lnTo>
                <a:close/>
              </a:path>
              <a:path w="11033760" h="171450">
                <a:moveTo>
                  <a:pt x="10976356" y="57150"/>
                </a:moveTo>
                <a:lnTo>
                  <a:pt x="10890631" y="57150"/>
                </a:lnTo>
                <a:lnTo>
                  <a:pt x="10890631" y="114300"/>
                </a:lnTo>
                <a:lnTo>
                  <a:pt x="10976356" y="114300"/>
                </a:lnTo>
                <a:lnTo>
                  <a:pt x="11033506" y="85725"/>
                </a:lnTo>
                <a:lnTo>
                  <a:pt x="10976356" y="57150"/>
                </a:lnTo>
                <a:close/>
              </a:path>
            </a:pathLst>
          </a:custGeom>
          <a:solidFill>
            <a:srgbClr val="313D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57224" y="5362447"/>
            <a:ext cx="182689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Early</a:t>
            </a:r>
            <a:r>
              <a:rPr dirty="0" sz="11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movers:</a:t>
            </a:r>
            <a:r>
              <a:rPr dirty="0" sz="11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Initial</a:t>
            </a:r>
            <a:r>
              <a:rPr dirty="0" sz="11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adoption </a:t>
            </a:r>
            <a:r>
              <a:rPr dirty="0" sz="1100">
                <a:solidFill>
                  <a:srgbClr val="CE0D2C"/>
                </a:solidFill>
                <a:latin typeface="Arial"/>
                <a:cs typeface="Arial"/>
              </a:rPr>
              <a:t>Incremental</a:t>
            </a:r>
            <a:r>
              <a:rPr dirty="0" sz="1100" spc="-60">
                <a:solidFill>
                  <a:srgbClr val="CE0D2C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CE0D2C"/>
                </a:solidFill>
                <a:latin typeface="Arial"/>
                <a:cs typeface="Arial"/>
              </a:rPr>
              <a:t>movers:</a:t>
            </a:r>
            <a:r>
              <a:rPr dirty="0" sz="1100" spc="-45">
                <a:solidFill>
                  <a:srgbClr val="CE0D2C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CE0D2C"/>
                </a:solidFill>
                <a:latin typeface="Arial"/>
                <a:cs typeface="Arial"/>
              </a:rPr>
              <a:t>Prepare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Fast</a:t>
            </a:r>
            <a:r>
              <a:rPr dirty="0" sz="11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followers:</a:t>
            </a:r>
            <a:r>
              <a:rPr dirty="0" sz="11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Wait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18744" y="4837176"/>
            <a:ext cx="8879205" cy="814705"/>
          </a:xfrm>
          <a:custGeom>
            <a:avLst/>
            <a:gdLst/>
            <a:ahLst/>
            <a:cxnLst/>
            <a:rect l="l" t="t" r="r" b="b"/>
            <a:pathLst>
              <a:path w="8879205" h="814704">
                <a:moveTo>
                  <a:pt x="0" y="0"/>
                </a:moveTo>
                <a:lnTo>
                  <a:pt x="0" y="814146"/>
                </a:lnTo>
              </a:path>
              <a:path w="8879205" h="814704">
                <a:moveTo>
                  <a:pt x="4422648" y="0"/>
                </a:moveTo>
                <a:lnTo>
                  <a:pt x="4422648" y="814146"/>
                </a:lnTo>
              </a:path>
              <a:path w="8879205" h="814704">
                <a:moveTo>
                  <a:pt x="8878824" y="0"/>
                </a:moveTo>
                <a:lnTo>
                  <a:pt x="8878824" y="814146"/>
                </a:lnTo>
              </a:path>
            </a:pathLst>
          </a:custGeom>
          <a:ln w="12700">
            <a:solidFill>
              <a:srgbClr val="313D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115559" y="5362447"/>
            <a:ext cx="223139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Early</a:t>
            </a:r>
            <a:r>
              <a:rPr dirty="0" sz="11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movers:</a:t>
            </a:r>
            <a:r>
              <a:rPr dirty="0" sz="11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Refined</a:t>
            </a:r>
            <a:r>
              <a:rPr dirty="0" sz="11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adoption </a:t>
            </a:r>
            <a:r>
              <a:rPr dirty="0" sz="1100">
                <a:solidFill>
                  <a:srgbClr val="CE0D2C"/>
                </a:solidFill>
                <a:latin typeface="Arial"/>
                <a:cs typeface="Arial"/>
              </a:rPr>
              <a:t>Incremental</a:t>
            </a:r>
            <a:r>
              <a:rPr dirty="0" sz="1100" spc="-65">
                <a:solidFill>
                  <a:srgbClr val="CE0D2C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CE0D2C"/>
                </a:solidFill>
                <a:latin typeface="Arial"/>
                <a:cs typeface="Arial"/>
              </a:rPr>
              <a:t>movers:</a:t>
            </a:r>
            <a:r>
              <a:rPr dirty="0" sz="1100" spc="-55">
                <a:solidFill>
                  <a:srgbClr val="CE0D2C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CE0D2C"/>
                </a:solidFill>
                <a:latin typeface="Arial"/>
                <a:cs typeface="Arial"/>
              </a:rPr>
              <a:t>Initial</a:t>
            </a:r>
            <a:r>
              <a:rPr dirty="0" sz="1100" spc="-40">
                <a:solidFill>
                  <a:srgbClr val="CE0D2C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CE0D2C"/>
                </a:solidFill>
                <a:latin typeface="Arial"/>
                <a:cs typeface="Arial"/>
              </a:rPr>
              <a:t>adoption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Fast</a:t>
            </a:r>
            <a:r>
              <a:rPr dirty="0" sz="11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followers:</a:t>
            </a:r>
            <a:r>
              <a:rPr dirty="0" sz="11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Wait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2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9603105" y="5362447"/>
            <a:ext cx="238633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Early</a:t>
            </a:r>
            <a:r>
              <a:rPr dirty="0" sz="11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movers:</a:t>
            </a:r>
            <a:r>
              <a:rPr dirty="0" sz="11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Refined</a:t>
            </a:r>
            <a:r>
              <a:rPr dirty="0" sz="11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adoption </a:t>
            </a:r>
            <a:r>
              <a:rPr dirty="0" sz="1100">
                <a:solidFill>
                  <a:srgbClr val="CE0D2C"/>
                </a:solidFill>
                <a:latin typeface="Arial"/>
                <a:cs typeface="Arial"/>
              </a:rPr>
              <a:t>Incremental</a:t>
            </a:r>
            <a:r>
              <a:rPr dirty="0" sz="1100" spc="-50">
                <a:solidFill>
                  <a:srgbClr val="CE0D2C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CE0D2C"/>
                </a:solidFill>
                <a:latin typeface="Arial"/>
                <a:cs typeface="Arial"/>
              </a:rPr>
              <a:t>movers:</a:t>
            </a:r>
            <a:r>
              <a:rPr dirty="0" sz="1100" spc="-40">
                <a:solidFill>
                  <a:srgbClr val="CE0D2C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CE0D2C"/>
                </a:solidFill>
                <a:latin typeface="Arial"/>
                <a:cs typeface="Arial"/>
              </a:rPr>
              <a:t>Refined</a:t>
            </a:r>
            <a:r>
              <a:rPr dirty="0" sz="1100" spc="-85">
                <a:solidFill>
                  <a:srgbClr val="CE0D2C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CE0D2C"/>
                </a:solidFill>
                <a:latin typeface="Arial"/>
                <a:cs typeface="Arial"/>
              </a:rPr>
              <a:t>adoption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Fast</a:t>
            </a:r>
            <a:r>
              <a:rPr dirty="0" sz="11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followers:</a:t>
            </a:r>
            <a:r>
              <a:rPr dirty="0" sz="11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Initial</a:t>
            </a:r>
            <a:r>
              <a:rPr dirty="0" sz="11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adoption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615439"/>
            <a:ext cx="12192000" cy="4105910"/>
            <a:chOff x="0" y="1615439"/>
            <a:chExt cx="12192000" cy="4105910"/>
          </a:xfrm>
        </p:grpSpPr>
        <p:sp>
          <p:nvSpPr>
            <p:cNvPr id="3" name="object 3" descr=""/>
            <p:cNvSpPr/>
            <p:nvPr/>
          </p:nvSpPr>
          <p:spPr>
            <a:xfrm>
              <a:off x="0" y="1615439"/>
              <a:ext cx="12192000" cy="4105910"/>
            </a:xfrm>
            <a:custGeom>
              <a:avLst/>
              <a:gdLst/>
              <a:ahLst/>
              <a:cxnLst/>
              <a:rect l="l" t="t" r="r" b="b"/>
              <a:pathLst>
                <a:path w="12192000" h="4105910">
                  <a:moveTo>
                    <a:pt x="12192000" y="0"/>
                  </a:moveTo>
                  <a:lnTo>
                    <a:pt x="0" y="0"/>
                  </a:lnTo>
                  <a:lnTo>
                    <a:pt x="0" y="4105655"/>
                  </a:lnTo>
                  <a:lnTo>
                    <a:pt x="12192000" y="41056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15439"/>
              <a:ext cx="12192000" cy="180136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916679"/>
              <a:ext cx="12192000" cy="18013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Parting</a:t>
            </a:r>
            <a:r>
              <a:rPr dirty="0" spc="-114"/>
              <a:t> </a:t>
            </a:r>
            <a:r>
              <a:rPr dirty="0" spc="-10"/>
              <a:t>thoughts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529329" y="1997455"/>
            <a:ext cx="5961380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Instead</a:t>
            </a:r>
            <a:r>
              <a:rPr dirty="0" sz="16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thinking</a:t>
            </a:r>
            <a:r>
              <a:rPr dirty="0" sz="16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as an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existential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threat,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think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it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as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an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existential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opportunity.</a:t>
            </a:r>
            <a:r>
              <a:rPr dirty="0" sz="1600" spc="-10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has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potential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solve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many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health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care’s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most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difficult</a:t>
            </a:r>
            <a:r>
              <a:rPr dirty="0" sz="16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problems</a:t>
            </a:r>
            <a:r>
              <a:rPr dirty="0" sz="16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if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6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industry</a:t>
            </a:r>
            <a:r>
              <a:rPr dirty="0" sz="16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willing</a:t>
            </a:r>
            <a:r>
              <a:rPr dirty="0" sz="16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tackle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challenges</a:t>
            </a:r>
            <a:r>
              <a:rPr dirty="0" sz="16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head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ensure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responsible</a:t>
            </a:r>
            <a:r>
              <a:rPr dirty="0" sz="16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use.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29329" y="3281934"/>
            <a:ext cx="6306185" cy="758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6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best</a:t>
            </a:r>
            <a:r>
              <a:rPr dirty="0" sz="1600" spc="-10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strategy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6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strategy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you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already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have.</a:t>
            </a:r>
            <a:r>
              <a:rPr dirty="0" sz="16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Avoid</a:t>
            </a:r>
            <a:r>
              <a:rPr dirty="0" sz="16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setting</a:t>
            </a:r>
            <a:r>
              <a:rPr dirty="0" sz="16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a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specific</a:t>
            </a:r>
            <a:r>
              <a:rPr dirty="0" sz="16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an</a:t>
            </a:r>
            <a:r>
              <a:rPr dirty="0" sz="1600" spc="-10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AI-specific</a:t>
            </a:r>
            <a:r>
              <a:rPr dirty="0" sz="16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strategy</a:t>
            </a:r>
            <a:r>
              <a:rPr dirty="0" sz="16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6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instead</a:t>
            </a:r>
            <a:r>
              <a:rPr dirty="0" sz="16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devote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time</a:t>
            </a:r>
            <a:r>
              <a:rPr dirty="0" sz="16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resources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towards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creating</a:t>
            </a:r>
            <a:r>
              <a:rPr dirty="0" sz="16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6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process</a:t>
            </a:r>
            <a:r>
              <a:rPr dirty="0" sz="16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adoption</a:t>
            </a:r>
            <a:r>
              <a:rPr dirty="0" sz="16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governance.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29329" y="4565980"/>
            <a:ext cx="6214745" cy="7588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Don’t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wait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act.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Even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if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your</a:t>
            </a:r>
            <a:r>
              <a:rPr dirty="0" sz="1600" spc="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organization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not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ready to</a:t>
            </a:r>
            <a:r>
              <a:rPr dirty="0" sz="16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be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an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early adopter,</a:t>
            </a:r>
            <a:r>
              <a:rPr dirty="0" sz="16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take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incremental</a:t>
            </a:r>
            <a:r>
              <a:rPr dirty="0" sz="16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steps</a:t>
            </a:r>
            <a:r>
              <a:rPr dirty="0" sz="16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prepare</a:t>
            </a:r>
            <a:r>
              <a:rPr dirty="0" sz="16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adoption</a:t>
            </a:r>
            <a:r>
              <a:rPr dirty="0" sz="16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so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you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are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well</a:t>
            </a:r>
            <a:r>
              <a:rPr dirty="0" sz="16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prepared</a:t>
            </a:r>
            <a:r>
              <a:rPr dirty="0" sz="16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act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transformational</a:t>
            </a:r>
            <a:r>
              <a:rPr dirty="0" sz="16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r>
              <a:rPr dirty="0" sz="16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when</a:t>
            </a:r>
            <a:r>
              <a:rPr dirty="0" sz="16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they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appear.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46147" y="1412935"/>
            <a:ext cx="787400" cy="3924935"/>
          </a:xfrm>
          <a:prstGeom prst="rect">
            <a:avLst/>
          </a:prstGeom>
        </p:spPr>
        <p:txBody>
          <a:bodyPr wrap="square" lIns="0" tIns="433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10"/>
              </a:spcBef>
            </a:pPr>
            <a:r>
              <a:rPr dirty="0" sz="6000" spc="-25">
                <a:solidFill>
                  <a:srgbClr val="CE0D2C"/>
                </a:solidFill>
                <a:latin typeface="Times New Roman"/>
                <a:cs typeface="Times New Roman"/>
              </a:rPr>
              <a:t>01</a:t>
            </a:r>
            <a:endParaRPr sz="6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10"/>
              </a:spcBef>
            </a:pPr>
            <a:r>
              <a:rPr dirty="0" sz="6000" spc="-25">
                <a:solidFill>
                  <a:srgbClr val="CE0D2C"/>
                </a:solidFill>
                <a:latin typeface="Times New Roman"/>
                <a:cs typeface="Times New Roman"/>
              </a:rPr>
              <a:t>02</a:t>
            </a:r>
            <a:endParaRPr sz="6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dirty="0" sz="6000" spc="-25">
                <a:solidFill>
                  <a:srgbClr val="CE0D2C"/>
                </a:solidFill>
                <a:latin typeface="Times New Roman"/>
                <a:cs typeface="Times New Roman"/>
              </a:rPr>
              <a:t>03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30092" y="859662"/>
            <a:ext cx="7954009" cy="4970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LEGAL</a:t>
            </a:r>
            <a:r>
              <a:rPr dirty="0" sz="800" spc="27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CAVEAT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800">
              <a:latin typeface="Arial"/>
              <a:cs typeface="Arial"/>
            </a:endParaRPr>
          </a:p>
          <a:p>
            <a:pPr marL="12700" marR="48260">
              <a:lnSpc>
                <a:spcPct val="110000"/>
              </a:lnSpc>
            </a:pP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has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made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efforts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verify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accuracy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information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it</a:t>
            </a:r>
            <a:r>
              <a:rPr dirty="0" sz="800" spc="-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provides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members.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relies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on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data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obtained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from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many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sources,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however,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50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cannot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guarantee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accuracy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 the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information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provided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analysis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based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thereon.</a:t>
            </a:r>
            <a:r>
              <a:rPr dirty="0" sz="800" spc="6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addition,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is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not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business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giving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legal, medical,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accounting,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other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professional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advice,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its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reports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should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not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be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construed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as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professional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advice.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particular,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members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should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not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rely on any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legal commentary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as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</a:t>
            </a:r>
            <a:r>
              <a:rPr dirty="0" sz="800" spc="-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basis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for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action,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assume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that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tactics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described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herein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would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be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permitted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by</a:t>
            </a:r>
            <a:r>
              <a:rPr dirty="0" sz="800" spc="-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applicable</a:t>
            </a:r>
            <a:r>
              <a:rPr dirty="0" sz="800" spc="8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law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appropriate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for</a:t>
            </a:r>
            <a:r>
              <a:rPr dirty="0" sz="800" spc="-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given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member’s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situation. Members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are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advised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consult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with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appropriate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professionals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concerning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legal,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medical,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tax,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accounting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issues,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before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implementing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these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tactics.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Neither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 Board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nor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its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officers,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directors,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trustees,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employees,</a:t>
            </a:r>
            <a:r>
              <a:rPr dirty="0" sz="800" spc="6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agents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shall be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liable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for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claims,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liabilities,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expenses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relating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(a)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errors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omissions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report, whether</a:t>
            </a:r>
            <a:r>
              <a:rPr dirty="0" sz="800" spc="6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caused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by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 of its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employees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agents,</a:t>
            </a:r>
            <a:r>
              <a:rPr dirty="0" sz="800" spc="6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sources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other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third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parties,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(b)</a:t>
            </a:r>
            <a:r>
              <a:rPr dirty="0" sz="800" spc="-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recommendation</a:t>
            </a:r>
            <a:r>
              <a:rPr dirty="0" sz="800" spc="8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graded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ranking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by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Board,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(c)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 failure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its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employees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agents</a:t>
            </a:r>
            <a:r>
              <a:rPr dirty="0" sz="800" spc="7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abide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by</a:t>
            </a:r>
            <a:r>
              <a:rPr dirty="0" sz="800" spc="-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terms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set forth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herein.</a:t>
            </a:r>
            <a:endParaRPr sz="800">
              <a:latin typeface="Arial"/>
              <a:cs typeface="Arial"/>
            </a:endParaRPr>
          </a:p>
          <a:p>
            <a:pPr marL="12700" marR="39370">
              <a:lnSpc>
                <a:spcPct val="110100"/>
              </a:lnSpc>
              <a:spcBef>
                <a:spcPts val="795"/>
              </a:spcBef>
            </a:pP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“A”</a:t>
            </a:r>
            <a:r>
              <a:rPr dirty="0" sz="800" spc="-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logo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are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registered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trademarks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Company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United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States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other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countries.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Members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are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not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permitted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use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these trademarks,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other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trademark,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product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name,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service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name,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trade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name,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logo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without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prior written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consent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Advisory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Board.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All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other</a:t>
            </a:r>
            <a:r>
              <a:rPr dirty="0" sz="800" spc="500">
                <a:solidFill>
                  <a:srgbClr val="44535F"/>
                </a:solidFill>
                <a:latin typeface="Arial"/>
                <a:cs typeface="Arial"/>
              </a:rPr>
              <a:t> 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trademarks,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product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names,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service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names,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trade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names,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logos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used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within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these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pages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are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property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their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respective</a:t>
            </a:r>
            <a:r>
              <a:rPr dirty="0" sz="800" spc="7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holders.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Use</a:t>
            </a:r>
            <a:r>
              <a:rPr dirty="0" sz="800" spc="-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other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company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trademarks,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product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names,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service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names,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trade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names,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logos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images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same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does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not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necessarily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constitute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(a)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endorsement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by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such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company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its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products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services,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(b)</a:t>
            </a:r>
            <a:r>
              <a:rPr dirty="0" sz="800" spc="-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endorsement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company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its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products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services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by</a:t>
            </a:r>
            <a:r>
              <a:rPr dirty="0" sz="800" spc="-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Board.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is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not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affiliated</a:t>
            </a:r>
            <a:r>
              <a:rPr dirty="0" sz="800" spc="6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with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such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company.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00" b="1">
                <a:solidFill>
                  <a:srgbClr val="44535F"/>
                </a:solidFill>
                <a:latin typeface="Arial"/>
                <a:cs typeface="Arial"/>
              </a:rPr>
              <a:t>IMPORTANT:</a:t>
            </a:r>
            <a:r>
              <a:rPr dirty="0" sz="800" spc="-20" b="1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44535F"/>
                </a:solidFill>
                <a:latin typeface="Arial"/>
                <a:cs typeface="Arial"/>
              </a:rPr>
              <a:t>Please</a:t>
            </a:r>
            <a:r>
              <a:rPr dirty="0" sz="800" spc="25" b="1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4535F"/>
                </a:solidFill>
                <a:latin typeface="Arial"/>
                <a:cs typeface="Arial"/>
              </a:rPr>
              <a:t>read the</a:t>
            </a:r>
            <a:r>
              <a:rPr dirty="0" sz="800" spc="-45" b="1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44535F"/>
                </a:solidFill>
                <a:latin typeface="Arial"/>
                <a:cs typeface="Arial"/>
              </a:rPr>
              <a:t>following.</a:t>
            </a:r>
            <a:endParaRPr sz="800">
              <a:latin typeface="Arial"/>
              <a:cs typeface="Arial"/>
            </a:endParaRPr>
          </a:p>
          <a:p>
            <a:pPr marL="12700" marR="62865">
              <a:lnSpc>
                <a:spcPct val="110100"/>
              </a:lnSpc>
              <a:spcBef>
                <a:spcPts val="409"/>
              </a:spcBef>
            </a:pP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has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prepared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for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exclusive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use</a:t>
            </a:r>
            <a:r>
              <a:rPr dirty="0" sz="800" spc="-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 its</a:t>
            </a:r>
            <a:r>
              <a:rPr dirty="0" sz="800" spc="-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members.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Each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acknowledges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agrees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that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information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contained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herein (collectively,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“Report”)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are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confidential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proprietary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Board.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By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accepting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delivery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 this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Report,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each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member</a:t>
            </a:r>
            <a:r>
              <a:rPr dirty="0" sz="800" spc="7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agrees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abide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by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terms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as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stated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herein, including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following:</a:t>
            </a:r>
            <a:endParaRPr sz="800">
              <a:latin typeface="Arial"/>
              <a:cs typeface="Arial"/>
            </a:endParaRPr>
          </a:p>
          <a:p>
            <a:pPr marL="182880" marR="68580" indent="-170815">
              <a:lnSpc>
                <a:spcPct val="110000"/>
              </a:lnSpc>
              <a:spcBef>
                <a:spcPts val="790"/>
              </a:spcBef>
              <a:buAutoNum type="arabicPeriod"/>
              <a:tabLst>
                <a:tab pos="182880" algn="l"/>
              </a:tabLst>
            </a:pP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owns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all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right,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title, and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interest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 to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Report.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Except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stated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herein,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no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right,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license,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permission,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interest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kind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is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intended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be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given,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transferred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to,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acquired</a:t>
            </a:r>
            <a:r>
              <a:rPr dirty="0" sz="800" spc="6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by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member.</a:t>
            </a:r>
            <a:r>
              <a:rPr dirty="0" sz="800" spc="6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Each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authorized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use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only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extent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expressly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authorized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herein.</a:t>
            </a:r>
            <a:endParaRPr sz="800">
              <a:latin typeface="Arial"/>
              <a:cs typeface="Arial"/>
            </a:endParaRPr>
          </a:p>
          <a:p>
            <a:pPr marL="182880" marR="5080" indent="-170815">
              <a:lnSpc>
                <a:spcPct val="110000"/>
              </a:lnSpc>
              <a:spcBef>
                <a:spcPts val="819"/>
              </a:spcBef>
              <a:buAutoNum type="arabicPeriod"/>
              <a:tabLst>
                <a:tab pos="182880" algn="l"/>
              </a:tabLst>
            </a:pP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Each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</a:t>
            </a:r>
            <a:r>
              <a:rPr dirty="0" sz="800" spc="6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shall not sell,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license,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republish,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post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online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otherwise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Report,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</a:t>
            </a:r>
            <a:r>
              <a:rPr dirty="0" sz="800" spc="-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part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whole.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Each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shall not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disseminate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permit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 use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of,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shall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take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reasonable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precautions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prevent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such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dissemination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use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of,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by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(a)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its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employees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agents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(except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as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stated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below),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(b)</a:t>
            </a:r>
            <a:r>
              <a:rPr dirty="0" sz="800" spc="-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third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party.</a:t>
            </a:r>
            <a:endParaRPr sz="800">
              <a:latin typeface="Arial"/>
              <a:cs typeface="Arial"/>
            </a:endParaRPr>
          </a:p>
          <a:p>
            <a:pPr marL="182880" marR="174625" indent="-170815">
              <a:lnSpc>
                <a:spcPct val="110100"/>
              </a:lnSpc>
              <a:spcBef>
                <a:spcPts val="790"/>
              </a:spcBef>
              <a:buAutoNum type="arabicPeriod"/>
              <a:tabLst>
                <a:tab pos="182880" algn="l"/>
              </a:tabLst>
            </a:pP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Each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member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may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make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available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solely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those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its</a:t>
            </a:r>
            <a:r>
              <a:rPr dirty="0" sz="800" spc="-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employees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agents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who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(a)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are</a:t>
            </a:r>
            <a:r>
              <a:rPr dirty="0" sz="800" spc="-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registered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for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workshop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membership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program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which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this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is</a:t>
            </a:r>
            <a:r>
              <a:rPr dirty="0" sz="800" spc="-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</a:t>
            </a:r>
            <a:r>
              <a:rPr dirty="0" sz="800" spc="-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part,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(b)</a:t>
            </a:r>
            <a:r>
              <a:rPr dirty="0" sz="800" spc="-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require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access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order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learn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from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information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described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herein,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(c)</a:t>
            </a:r>
            <a:r>
              <a:rPr dirty="0" sz="800" spc="-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agree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not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disclose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other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employees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agents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third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party.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Each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member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shall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use,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shall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ensure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that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its</a:t>
            </a:r>
            <a:r>
              <a:rPr dirty="0" sz="800" spc="-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employees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agents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use,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for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its</a:t>
            </a:r>
            <a:r>
              <a:rPr dirty="0" sz="800" spc="-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internal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use</a:t>
            </a:r>
            <a:r>
              <a:rPr dirty="0" sz="800" spc="-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only.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Each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may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make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50">
                <a:solidFill>
                  <a:srgbClr val="44535F"/>
                </a:solidFill>
                <a:latin typeface="Arial"/>
                <a:cs typeface="Arial"/>
              </a:rPr>
              <a:t>a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limited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number</a:t>
            </a:r>
            <a:r>
              <a:rPr dirty="0" sz="800" spc="4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copies,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solely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adequate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for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use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by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its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employees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agents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accordance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with the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terms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herein.</a:t>
            </a:r>
            <a:endParaRPr sz="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184150" algn="l"/>
              </a:tabLst>
            </a:pP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Each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shall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not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remove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from</a:t>
            </a:r>
            <a:r>
              <a:rPr dirty="0" sz="800" spc="-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confidential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markings,</a:t>
            </a:r>
            <a:r>
              <a:rPr dirty="0" sz="800" spc="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copyright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notices,</a:t>
            </a:r>
            <a:r>
              <a:rPr dirty="0" sz="800" spc="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and/or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other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similar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indicia</a:t>
            </a:r>
            <a:r>
              <a:rPr dirty="0" sz="800" spc="1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herein.</a:t>
            </a:r>
            <a:endParaRPr sz="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184150" algn="l"/>
              </a:tabLst>
            </a:pP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Each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</a:t>
            </a:r>
            <a:r>
              <a:rPr dirty="0" sz="800" spc="7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is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responsible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for</a:t>
            </a:r>
            <a:r>
              <a:rPr dirty="0" sz="800" spc="-3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breach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its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obligations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as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stated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herein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by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</a:t>
            </a:r>
            <a:r>
              <a:rPr dirty="0" sz="800" spc="-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its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employees</a:t>
            </a:r>
            <a:r>
              <a:rPr dirty="0" sz="800" spc="5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 agents.</a:t>
            </a:r>
            <a:endParaRPr sz="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184150" algn="l"/>
              </a:tabLst>
            </a:pP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If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</a:t>
            </a:r>
            <a:r>
              <a:rPr dirty="0" sz="800" spc="5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is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unwilling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abide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by</a:t>
            </a:r>
            <a:r>
              <a:rPr dirty="0" sz="800" spc="-2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any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of the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foregoing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obligations,</a:t>
            </a:r>
            <a:r>
              <a:rPr dirty="0" sz="800" spc="6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then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such</a:t>
            </a:r>
            <a:r>
              <a:rPr dirty="0" sz="800" spc="-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member</a:t>
            </a:r>
            <a:r>
              <a:rPr dirty="0" sz="800" spc="7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shall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promptly</a:t>
            </a:r>
            <a:r>
              <a:rPr dirty="0" sz="800" spc="1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return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this</a:t>
            </a:r>
            <a:r>
              <a:rPr dirty="0" sz="800" spc="-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Report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and</a:t>
            </a:r>
            <a:r>
              <a:rPr dirty="0" sz="800" spc="4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all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copies</a:t>
            </a:r>
            <a:r>
              <a:rPr dirty="0" sz="800" spc="35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thereof</a:t>
            </a:r>
            <a:r>
              <a:rPr dirty="0" sz="800" spc="6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4535F"/>
                </a:solidFill>
                <a:latin typeface="Arial"/>
                <a:cs typeface="Arial"/>
              </a:rPr>
              <a:t>to</a:t>
            </a:r>
            <a:r>
              <a:rPr dirty="0" sz="800" spc="-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Advisory</a:t>
            </a:r>
            <a:r>
              <a:rPr dirty="0" sz="800" spc="20">
                <a:solidFill>
                  <a:srgbClr val="44535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4535F"/>
                </a:solidFill>
                <a:latin typeface="Arial"/>
                <a:cs typeface="Arial"/>
              </a:rPr>
              <a:t>Board.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1904" y="1030224"/>
            <a:ext cx="7937500" cy="0"/>
          </a:xfrm>
          <a:custGeom>
            <a:avLst/>
            <a:gdLst/>
            <a:ahLst/>
            <a:cxnLst/>
            <a:rect l="l" t="t" r="r" b="b"/>
            <a:pathLst>
              <a:path w="7937500" h="0">
                <a:moveTo>
                  <a:pt x="0" y="0"/>
                </a:moveTo>
                <a:lnTo>
                  <a:pt x="7937119" y="0"/>
                </a:lnTo>
              </a:path>
            </a:pathLst>
          </a:custGeom>
          <a:ln w="19050">
            <a:solidFill>
              <a:srgbClr val="CE0D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814993" y="874795"/>
            <a:ext cx="1592580" cy="440055"/>
            <a:chOff x="814993" y="874795"/>
            <a:chExt cx="1592580" cy="440055"/>
          </a:xfrm>
        </p:grpSpPr>
        <p:sp>
          <p:nvSpPr>
            <p:cNvPr id="5" name="object 5" descr=""/>
            <p:cNvSpPr/>
            <p:nvPr/>
          </p:nvSpPr>
          <p:spPr>
            <a:xfrm>
              <a:off x="814984" y="1101470"/>
              <a:ext cx="565785" cy="210185"/>
            </a:xfrm>
            <a:custGeom>
              <a:avLst/>
              <a:gdLst/>
              <a:ahLst/>
              <a:cxnLst/>
              <a:rect l="l" t="t" r="r" b="b"/>
              <a:pathLst>
                <a:path w="565785" h="210184">
                  <a:moveTo>
                    <a:pt x="272161" y="0"/>
                  </a:moveTo>
                  <a:lnTo>
                    <a:pt x="135737" y="0"/>
                  </a:lnTo>
                  <a:lnTo>
                    <a:pt x="0" y="209829"/>
                  </a:lnTo>
                  <a:lnTo>
                    <a:pt x="136410" y="209829"/>
                  </a:lnTo>
                  <a:lnTo>
                    <a:pt x="272161" y="0"/>
                  </a:lnTo>
                  <a:close/>
                </a:path>
                <a:path w="565785" h="210184">
                  <a:moveTo>
                    <a:pt x="565429" y="209829"/>
                  </a:moveTo>
                  <a:lnTo>
                    <a:pt x="429679" y="0"/>
                  </a:lnTo>
                  <a:lnTo>
                    <a:pt x="293281" y="0"/>
                  </a:lnTo>
                  <a:lnTo>
                    <a:pt x="428967" y="209829"/>
                  </a:lnTo>
                  <a:lnTo>
                    <a:pt x="565429" y="209829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2139" y="874801"/>
              <a:ext cx="1445260" cy="268605"/>
            </a:xfrm>
            <a:custGeom>
              <a:avLst/>
              <a:gdLst/>
              <a:ahLst/>
              <a:cxnLst/>
              <a:rect l="l" t="t" r="r" b="b"/>
              <a:pathLst>
                <a:path w="1445260" h="268605">
                  <a:moveTo>
                    <a:pt x="272161" y="209829"/>
                  </a:moveTo>
                  <a:lnTo>
                    <a:pt x="136474" y="0"/>
                  </a:lnTo>
                  <a:lnTo>
                    <a:pt x="0" y="0"/>
                  </a:lnTo>
                  <a:lnTo>
                    <a:pt x="135737" y="209829"/>
                  </a:lnTo>
                  <a:lnTo>
                    <a:pt x="272161" y="209829"/>
                  </a:lnTo>
                  <a:close/>
                </a:path>
                <a:path w="1445260" h="268605">
                  <a:moveTo>
                    <a:pt x="521779" y="209829"/>
                  </a:moveTo>
                  <a:lnTo>
                    <a:pt x="504164" y="160108"/>
                  </a:lnTo>
                  <a:lnTo>
                    <a:pt x="493153" y="129044"/>
                  </a:lnTo>
                  <a:lnTo>
                    <a:pt x="463156" y="44323"/>
                  </a:lnTo>
                  <a:lnTo>
                    <a:pt x="457923" y="29565"/>
                  </a:lnTo>
                  <a:lnTo>
                    <a:pt x="457923" y="129044"/>
                  </a:lnTo>
                  <a:lnTo>
                    <a:pt x="399491" y="129044"/>
                  </a:lnTo>
                  <a:lnTo>
                    <a:pt x="428713" y="44323"/>
                  </a:lnTo>
                  <a:lnTo>
                    <a:pt x="429272" y="44323"/>
                  </a:lnTo>
                  <a:lnTo>
                    <a:pt x="457923" y="129044"/>
                  </a:lnTo>
                  <a:lnTo>
                    <a:pt x="457923" y="29565"/>
                  </a:lnTo>
                  <a:lnTo>
                    <a:pt x="447446" y="0"/>
                  </a:lnTo>
                  <a:lnTo>
                    <a:pt x="412559" y="0"/>
                  </a:lnTo>
                  <a:lnTo>
                    <a:pt x="338239" y="209829"/>
                  </a:lnTo>
                  <a:lnTo>
                    <a:pt x="371398" y="209829"/>
                  </a:lnTo>
                  <a:lnTo>
                    <a:pt x="388683" y="160108"/>
                  </a:lnTo>
                  <a:lnTo>
                    <a:pt x="468426" y="160108"/>
                  </a:lnTo>
                  <a:lnTo>
                    <a:pt x="485432" y="209829"/>
                  </a:lnTo>
                  <a:lnTo>
                    <a:pt x="521779" y="209829"/>
                  </a:lnTo>
                  <a:close/>
                </a:path>
                <a:path w="1445260" h="268605">
                  <a:moveTo>
                    <a:pt x="672973" y="209829"/>
                  </a:moveTo>
                  <a:lnTo>
                    <a:pt x="668477" y="85826"/>
                  </a:lnTo>
                  <a:lnTo>
                    <a:pt x="668477" y="75958"/>
                  </a:lnTo>
                  <a:lnTo>
                    <a:pt x="668477" y="825"/>
                  </a:lnTo>
                  <a:lnTo>
                    <a:pt x="633590" y="825"/>
                  </a:lnTo>
                  <a:lnTo>
                    <a:pt x="633590" y="75958"/>
                  </a:lnTo>
                  <a:lnTo>
                    <a:pt x="633539" y="104495"/>
                  </a:lnTo>
                  <a:lnTo>
                    <a:pt x="633539" y="164655"/>
                  </a:lnTo>
                  <a:lnTo>
                    <a:pt x="626402" y="171780"/>
                  </a:lnTo>
                  <a:lnTo>
                    <a:pt x="617601" y="177812"/>
                  </a:lnTo>
                  <a:lnTo>
                    <a:pt x="607618" y="181991"/>
                  </a:lnTo>
                  <a:lnTo>
                    <a:pt x="596938" y="183565"/>
                  </a:lnTo>
                  <a:lnTo>
                    <a:pt x="581850" y="180594"/>
                  </a:lnTo>
                  <a:lnTo>
                    <a:pt x="570611" y="171780"/>
                  </a:lnTo>
                  <a:lnTo>
                    <a:pt x="569328" y="169214"/>
                  </a:lnTo>
                  <a:lnTo>
                    <a:pt x="563397" y="156883"/>
                  </a:lnTo>
                  <a:lnTo>
                    <a:pt x="560933" y="136131"/>
                  </a:lnTo>
                  <a:lnTo>
                    <a:pt x="563029" y="114211"/>
                  </a:lnTo>
                  <a:lnTo>
                    <a:pt x="569620" y="98475"/>
                  </a:lnTo>
                  <a:lnTo>
                    <a:pt x="581152" y="89001"/>
                  </a:lnTo>
                  <a:lnTo>
                    <a:pt x="598093" y="85826"/>
                  </a:lnTo>
                  <a:lnTo>
                    <a:pt x="607568" y="87045"/>
                  </a:lnTo>
                  <a:lnTo>
                    <a:pt x="616978" y="90601"/>
                  </a:lnTo>
                  <a:lnTo>
                    <a:pt x="625805" y="96456"/>
                  </a:lnTo>
                  <a:lnTo>
                    <a:pt x="633539" y="104495"/>
                  </a:lnTo>
                  <a:lnTo>
                    <a:pt x="633539" y="75920"/>
                  </a:lnTo>
                  <a:lnTo>
                    <a:pt x="624459" y="67779"/>
                  </a:lnTo>
                  <a:lnTo>
                    <a:pt x="614121" y="61963"/>
                  </a:lnTo>
                  <a:lnTo>
                    <a:pt x="614273" y="61963"/>
                  </a:lnTo>
                  <a:lnTo>
                    <a:pt x="602462" y="58254"/>
                  </a:lnTo>
                  <a:lnTo>
                    <a:pt x="590448" y="57048"/>
                  </a:lnTo>
                  <a:lnTo>
                    <a:pt x="564095" y="61963"/>
                  </a:lnTo>
                  <a:lnTo>
                    <a:pt x="543763" y="76669"/>
                  </a:lnTo>
                  <a:lnTo>
                    <a:pt x="530669" y="101130"/>
                  </a:lnTo>
                  <a:lnTo>
                    <a:pt x="526034" y="135293"/>
                  </a:lnTo>
                  <a:lnTo>
                    <a:pt x="530517" y="169214"/>
                  </a:lnTo>
                  <a:lnTo>
                    <a:pt x="542937" y="193179"/>
                  </a:lnTo>
                  <a:lnTo>
                    <a:pt x="561797" y="207403"/>
                  </a:lnTo>
                  <a:lnTo>
                    <a:pt x="585584" y="212090"/>
                  </a:lnTo>
                  <a:lnTo>
                    <a:pt x="600976" y="210350"/>
                  </a:lnTo>
                  <a:lnTo>
                    <a:pt x="613778" y="205587"/>
                  </a:lnTo>
                  <a:lnTo>
                    <a:pt x="624535" y="198399"/>
                  </a:lnTo>
                  <a:lnTo>
                    <a:pt x="633539" y="189509"/>
                  </a:lnTo>
                  <a:lnTo>
                    <a:pt x="633539" y="197116"/>
                  </a:lnTo>
                  <a:lnTo>
                    <a:pt x="634987" y="205587"/>
                  </a:lnTo>
                  <a:lnTo>
                    <a:pt x="636955" y="209829"/>
                  </a:lnTo>
                  <a:lnTo>
                    <a:pt x="672973" y="209829"/>
                  </a:lnTo>
                  <a:close/>
                </a:path>
                <a:path w="1445260" h="268605">
                  <a:moveTo>
                    <a:pt x="827049" y="59893"/>
                  </a:moveTo>
                  <a:lnTo>
                    <a:pt x="793318" y="59893"/>
                  </a:lnTo>
                  <a:lnTo>
                    <a:pt x="756716" y="170586"/>
                  </a:lnTo>
                  <a:lnTo>
                    <a:pt x="756145" y="170586"/>
                  </a:lnTo>
                  <a:lnTo>
                    <a:pt x="719226" y="59893"/>
                  </a:lnTo>
                  <a:lnTo>
                    <a:pt x="682650" y="59893"/>
                  </a:lnTo>
                  <a:lnTo>
                    <a:pt x="737082" y="210134"/>
                  </a:lnTo>
                  <a:lnTo>
                    <a:pt x="772604" y="210134"/>
                  </a:lnTo>
                  <a:lnTo>
                    <a:pt x="827049" y="59893"/>
                  </a:lnTo>
                  <a:close/>
                </a:path>
                <a:path w="1445260" h="268605">
                  <a:moveTo>
                    <a:pt x="874433" y="59893"/>
                  </a:moveTo>
                  <a:lnTo>
                    <a:pt x="839241" y="59893"/>
                  </a:lnTo>
                  <a:lnTo>
                    <a:pt x="839241" y="209829"/>
                  </a:lnTo>
                  <a:lnTo>
                    <a:pt x="874433" y="209829"/>
                  </a:lnTo>
                  <a:lnTo>
                    <a:pt x="874433" y="59893"/>
                  </a:lnTo>
                  <a:close/>
                </a:path>
                <a:path w="1445260" h="268605">
                  <a:moveTo>
                    <a:pt x="874687" y="3670"/>
                  </a:moveTo>
                  <a:lnTo>
                    <a:pt x="838936" y="3670"/>
                  </a:lnTo>
                  <a:lnTo>
                    <a:pt x="838936" y="33896"/>
                  </a:lnTo>
                  <a:lnTo>
                    <a:pt x="874687" y="33896"/>
                  </a:lnTo>
                  <a:lnTo>
                    <a:pt x="874687" y="3670"/>
                  </a:lnTo>
                  <a:close/>
                </a:path>
                <a:path w="1445260" h="268605">
                  <a:moveTo>
                    <a:pt x="1021651" y="166662"/>
                  </a:moveTo>
                  <a:lnTo>
                    <a:pt x="1016317" y="145300"/>
                  </a:lnTo>
                  <a:lnTo>
                    <a:pt x="1002665" y="132054"/>
                  </a:lnTo>
                  <a:lnTo>
                    <a:pt x="984173" y="124307"/>
                  </a:lnTo>
                  <a:lnTo>
                    <a:pt x="951661" y="116420"/>
                  </a:lnTo>
                  <a:lnTo>
                    <a:pt x="941197" y="112649"/>
                  </a:lnTo>
                  <a:lnTo>
                    <a:pt x="934072" y="107353"/>
                  </a:lnTo>
                  <a:lnTo>
                    <a:pt x="931443" y="99695"/>
                  </a:lnTo>
                  <a:lnTo>
                    <a:pt x="932713" y="93738"/>
                  </a:lnTo>
                  <a:lnTo>
                    <a:pt x="936967" y="88887"/>
                  </a:lnTo>
                  <a:lnTo>
                    <a:pt x="944829" y="85623"/>
                  </a:lnTo>
                  <a:lnTo>
                    <a:pt x="956983" y="84429"/>
                  </a:lnTo>
                  <a:lnTo>
                    <a:pt x="967828" y="85725"/>
                  </a:lnTo>
                  <a:lnTo>
                    <a:pt x="979220" y="89242"/>
                  </a:lnTo>
                  <a:lnTo>
                    <a:pt x="990130" y="94449"/>
                  </a:lnTo>
                  <a:lnTo>
                    <a:pt x="999528" y="100825"/>
                  </a:lnTo>
                  <a:lnTo>
                    <a:pt x="1016241" y="78244"/>
                  </a:lnTo>
                  <a:lnTo>
                    <a:pt x="1004049" y="69430"/>
                  </a:lnTo>
                  <a:lnTo>
                    <a:pt x="990244" y="62750"/>
                  </a:lnTo>
                  <a:lnTo>
                    <a:pt x="973988" y="58521"/>
                  </a:lnTo>
                  <a:lnTo>
                    <a:pt x="954430" y="57048"/>
                  </a:lnTo>
                  <a:lnTo>
                    <a:pt x="931672" y="60236"/>
                  </a:lnTo>
                  <a:lnTo>
                    <a:pt x="914019" y="69215"/>
                  </a:lnTo>
                  <a:lnTo>
                    <a:pt x="902589" y="83121"/>
                  </a:lnTo>
                  <a:lnTo>
                    <a:pt x="898525" y="101092"/>
                  </a:lnTo>
                  <a:lnTo>
                    <a:pt x="903757" y="122313"/>
                  </a:lnTo>
                  <a:lnTo>
                    <a:pt x="917219" y="135597"/>
                  </a:lnTo>
                  <a:lnTo>
                    <a:pt x="935507" y="143497"/>
                  </a:lnTo>
                  <a:lnTo>
                    <a:pt x="968146" y="151739"/>
                  </a:lnTo>
                  <a:lnTo>
                    <a:pt x="978801" y="155587"/>
                  </a:lnTo>
                  <a:lnTo>
                    <a:pt x="986053" y="160921"/>
                  </a:lnTo>
                  <a:lnTo>
                    <a:pt x="988733" y="168579"/>
                  </a:lnTo>
                  <a:lnTo>
                    <a:pt x="986675" y="176504"/>
                  </a:lnTo>
                  <a:lnTo>
                    <a:pt x="980732" y="181838"/>
                  </a:lnTo>
                  <a:lnTo>
                    <a:pt x="971296" y="184848"/>
                  </a:lnTo>
                  <a:lnTo>
                    <a:pt x="958684" y="185801"/>
                  </a:lnTo>
                  <a:lnTo>
                    <a:pt x="944740" y="184378"/>
                  </a:lnTo>
                  <a:lnTo>
                    <a:pt x="932014" y="180517"/>
                  </a:lnTo>
                  <a:lnTo>
                    <a:pt x="920775" y="174853"/>
                  </a:lnTo>
                  <a:lnTo>
                    <a:pt x="911288" y="168021"/>
                  </a:lnTo>
                  <a:lnTo>
                    <a:pt x="892289" y="189204"/>
                  </a:lnTo>
                  <a:lnTo>
                    <a:pt x="904494" y="198755"/>
                  </a:lnTo>
                  <a:lnTo>
                    <a:pt x="920153" y="206273"/>
                  </a:lnTo>
                  <a:lnTo>
                    <a:pt x="938491" y="211188"/>
                  </a:lnTo>
                  <a:lnTo>
                    <a:pt x="958684" y="212979"/>
                  </a:lnTo>
                  <a:lnTo>
                    <a:pt x="983005" y="210185"/>
                  </a:lnTo>
                  <a:lnTo>
                    <a:pt x="1003033" y="201688"/>
                  </a:lnTo>
                  <a:lnTo>
                    <a:pt x="1016635" y="187248"/>
                  </a:lnTo>
                  <a:lnTo>
                    <a:pt x="1021651" y="166662"/>
                  </a:lnTo>
                  <a:close/>
                </a:path>
                <a:path w="1445260" h="268605">
                  <a:moveTo>
                    <a:pt x="1179080" y="134988"/>
                  </a:moveTo>
                  <a:lnTo>
                    <a:pt x="1172756" y="99529"/>
                  </a:lnTo>
                  <a:lnTo>
                    <a:pt x="1163967" y="86715"/>
                  </a:lnTo>
                  <a:lnTo>
                    <a:pt x="1156055" y="75260"/>
                  </a:lnTo>
                  <a:lnTo>
                    <a:pt x="1143939" y="68148"/>
                  </a:lnTo>
                  <a:lnTo>
                    <a:pt x="1143939" y="134988"/>
                  </a:lnTo>
                  <a:lnTo>
                    <a:pt x="1141615" y="154660"/>
                  </a:lnTo>
                  <a:lnTo>
                    <a:pt x="1141501" y="155613"/>
                  </a:lnTo>
                  <a:lnTo>
                    <a:pt x="1134249" y="170980"/>
                  </a:lnTo>
                  <a:lnTo>
                    <a:pt x="1122260" y="180543"/>
                  </a:lnTo>
                  <a:lnTo>
                    <a:pt x="1105623" y="183819"/>
                  </a:lnTo>
                  <a:lnTo>
                    <a:pt x="1088390" y="180200"/>
                  </a:lnTo>
                  <a:lnTo>
                    <a:pt x="1076477" y="170103"/>
                  </a:lnTo>
                  <a:lnTo>
                    <a:pt x="1069555" y="154660"/>
                  </a:lnTo>
                  <a:lnTo>
                    <a:pt x="1067320" y="134988"/>
                  </a:lnTo>
                  <a:lnTo>
                    <a:pt x="1069644" y="115658"/>
                  </a:lnTo>
                  <a:lnTo>
                    <a:pt x="1069759" y="114706"/>
                  </a:lnTo>
                  <a:lnTo>
                    <a:pt x="1077010" y="99529"/>
                  </a:lnTo>
                  <a:lnTo>
                    <a:pt x="1088999" y="90017"/>
                  </a:lnTo>
                  <a:lnTo>
                    <a:pt x="1105623" y="86715"/>
                  </a:lnTo>
                  <a:lnTo>
                    <a:pt x="1122743" y="90322"/>
                  </a:lnTo>
                  <a:lnTo>
                    <a:pt x="1134668" y="100368"/>
                  </a:lnTo>
                  <a:lnTo>
                    <a:pt x="1141653" y="115658"/>
                  </a:lnTo>
                  <a:lnTo>
                    <a:pt x="1143939" y="134988"/>
                  </a:lnTo>
                  <a:lnTo>
                    <a:pt x="1143939" y="68148"/>
                  </a:lnTo>
                  <a:lnTo>
                    <a:pt x="1132509" y="61429"/>
                  </a:lnTo>
                  <a:lnTo>
                    <a:pt x="1105585" y="57048"/>
                  </a:lnTo>
                  <a:lnTo>
                    <a:pt x="1078560" y="61429"/>
                  </a:lnTo>
                  <a:lnTo>
                    <a:pt x="1055027" y="75260"/>
                  </a:lnTo>
                  <a:lnTo>
                    <a:pt x="1038402" y="99529"/>
                  </a:lnTo>
                  <a:lnTo>
                    <a:pt x="1032129" y="134988"/>
                  </a:lnTo>
                  <a:lnTo>
                    <a:pt x="1038428" y="170103"/>
                  </a:lnTo>
                  <a:lnTo>
                    <a:pt x="1038466" y="170281"/>
                  </a:lnTo>
                  <a:lnTo>
                    <a:pt x="1055154" y="194500"/>
                  </a:lnTo>
                  <a:lnTo>
                    <a:pt x="1078687" y="208457"/>
                  </a:lnTo>
                  <a:lnTo>
                    <a:pt x="1105585" y="212928"/>
                  </a:lnTo>
                  <a:lnTo>
                    <a:pt x="1132509" y="208457"/>
                  </a:lnTo>
                  <a:lnTo>
                    <a:pt x="1156055" y="194500"/>
                  </a:lnTo>
                  <a:lnTo>
                    <a:pt x="1163421" y="183819"/>
                  </a:lnTo>
                  <a:lnTo>
                    <a:pt x="1172743" y="170281"/>
                  </a:lnTo>
                  <a:lnTo>
                    <a:pt x="1179080" y="134988"/>
                  </a:lnTo>
                  <a:close/>
                </a:path>
                <a:path w="1445260" h="268605">
                  <a:moveTo>
                    <a:pt x="1287475" y="57048"/>
                  </a:moveTo>
                  <a:lnTo>
                    <a:pt x="1285176" y="57048"/>
                  </a:lnTo>
                  <a:lnTo>
                    <a:pt x="1265936" y="59220"/>
                  </a:lnTo>
                  <a:lnTo>
                    <a:pt x="1250848" y="65125"/>
                  </a:lnTo>
                  <a:lnTo>
                    <a:pt x="1239367" y="73837"/>
                  </a:lnTo>
                  <a:lnTo>
                    <a:pt x="1230985" y="84429"/>
                  </a:lnTo>
                  <a:lnTo>
                    <a:pt x="1230426" y="84429"/>
                  </a:lnTo>
                  <a:lnTo>
                    <a:pt x="1230426" y="59893"/>
                  </a:lnTo>
                  <a:lnTo>
                    <a:pt x="1195527" y="59893"/>
                  </a:lnTo>
                  <a:lnTo>
                    <a:pt x="1195527" y="209829"/>
                  </a:lnTo>
                  <a:lnTo>
                    <a:pt x="1230464" y="209829"/>
                  </a:lnTo>
                  <a:lnTo>
                    <a:pt x="1230464" y="114922"/>
                  </a:lnTo>
                  <a:lnTo>
                    <a:pt x="1238758" y="103974"/>
                  </a:lnTo>
                  <a:lnTo>
                    <a:pt x="1249032" y="95605"/>
                  </a:lnTo>
                  <a:lnTo>
                    <a:pt x="1261643" y="90258"/>
                  </a:lnTo>
                  <a:lnTo>
                    <a:pt x="1276972" y="88379"/>
                  </a:lnTo>
                  <a:lnTo>
                    <a:pt x="1286332" y="88938"/>
                  </a:lnTo>
                  <a:lnTo>
                    <a:pt x="1287475" y="57048"/>
                  </a:lnTo>
                  <a:close/>
                </a:path>
                <a:path w="1445260" h="268605">
                  <a:moveTo>
                    <a:pt x="1445260" y="59893"/>
                  </a:moveTo>
                  <a:lnTo>
                    <a:pt x="1410639" y="59893"/>
                  </a:lnTo>
                  <a:lnTo>
                    <a:pt x="1372082" y="169214"/>
                  </a:lnTo>
                  <a:lnTo>
                    <a:pt x="1371511" y="169214"/>
                  </a:lnTo>
                  <a:lnTo>
                    <a:pt x="1332623" y="59893"/>
                  </a:lnTo>
                  <a:lnTo>
                    <a:pt x="1296276" y="59893"/>
                  </a:lnTo>
                  <a:lnTo>
                    <a:pt x="1354162" y="210718"/>
                  </a:lnTo>
                  <a:lnTo>
                    <a:pt x="1349921" y="221703"/>
                  </a:lnTo>
                  <a:lnTo>
                    <a:pt x="1345907" y="229476"/>
                  </a:lnTo>
                  <a:lnTo>
                    <a:pt x="1340866" y="234746"/>
                  </a:lnTo>
                  <a:lnTo>
                    <a:pt x="1334389" y="237718"/>
                  </a:lnTo>
                  <a:lnTo>
                    <a:pt x="1326083" y="238658"/>
                  </a:lnTo>
                  <a:lnTo>
                    <a:pt x="1317548" y="238340"/>
                  </a:lnTo>
                  <a:lnTo>
                    <a:pt x="1310335" y="237540"/>
                  </a:lnTo>
                  <a:lnTo>
                    <a:pt x="1300543" y="235559"/>
                  </a:lnTo>
                  <a:lnTo>
                    <a:pt x="1292606" y="263525"/>
                  </a:lnTo>
                  <a:lnTo>
                    <a:pt x="1306537" y="266509"/>
                  </a:lnTo>
                  <a:lnTo>
                    <a:pt x="1316266" y="267614"/>
                  </a:lnTo>
                  <a:lnTo>
                    <a:pt x="1328381" y="268071"/>
                  </a:lnTo>
                  <a:lnTo>
                    <a:pt x="1347800" y="265226"/>
                  </a:lnTo>
                  <a:lnTo>
                    <a:pt x="1362227" y="257009"/>
                  </a:lnTo>
                  <a:lnTo>
                    <a:pt x="1372920" y="243865"/>
                  </a:lnTo>
                  <a:lnTo>
                    <a:pt x="1381163" y="226250"/>
                  </a:lnTo>
                  <a:lnTo>
                    <a:pt x="1445260" y="59893"/>
                  </a:lnTo>
                  <a:close/>
                </a:path>
              </a:pathLst>
            </a:custGeom>
            <a:solidFill>
              <a:srgbClr val="CE0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47571" y="1101470"/>
              <a:ext cx="687705" cy="213360"/>
            </a:xfrm>
            <a:custGeom>
              <a:avLst/>
              <a:gdLst/>
              <a:ahLst/>
              <a:cxnLst/>
              <a:rect l="l" t="t" r="r" b="b"/>
              <a:pathLst>
                <a:path w="687705" h="213359">
                  <a:moveTo>
                    <a:pt x="151523" y="152781"/>
                  </a:moveTo>
                  <a:lnTo>
                    <a:pt x="147916" y="132816"/>
                  </a:lnTo>
                  <a:lnTo>
                    <a:pt x="137998" y="117817"/>
                  </a:lnTo>
                  <a:lnTo>
                    <a:pt x="131546" y="113347"/>
                  </a:lnTo>
                  <a:lnTo>
                    <a:pt x="131546" y="152006"/>
                  </a:lnTo>
                  <a:lnTo>
                    <a:pt x="128447" y="169024"/>
                  </a:lnTo>
                  <a:lnTo>
                    <a:pt x="118922" y="181571"/>
                  </a:lnTo>
                  <a:lnTo>
                    <a:pt x="102616" y="189344"/>
                  </a:lnTo>
                  <a:lnTo>
                    <a:pt x="79171" y="191998"/>
                  </a:lnTo>
                  <a:lnTo>
                    <a:pt x="19939" y="191998"/>
                  </a:lnTo>
                  <a:lnTo>
                    <a:pt x="19939" y="110909"/>
                  </a:lnTo>
                  <a:lnTo>
                    <a:pt x="72898" y="110909"/>
                  </a:lnTo>
                  <a:lnTo>
                    <a:pt x="97320" y="113347"/>
                  </a:lnTo>
                  <a:lnTo>
                    <a:pt x="115785" y="120815"/>
                  </a:lnTo>
                  <a:lnTo>
                    <a:pt x="127469" y="133616"/>
                  </a:lnTo>
                  <a:lnTo>
                    <a:pt x="131546" y="152006"/>
                  </a:lnTo>
                  <a:lnTo>
                    <a:pt x="131546" y="113347"/>
                  </a:lnTo>
                  <a:lnTo>
                    <a:pt x="128041" y="110909"/>
                  </a:lnTo>
                  <a:lnTo>
                    <a:pt x="123177" y="107543"/>
                  </a:lnTo>
                  <a:lnTo>
                    <a:pt x="104825" y="101765"/>
                  </a:lnTo>
                  <a:lnTo>
                    <a:pt x="104825" y="101193"/>
                  </a:lnTo>
                  <a:lnTo>
                    <a:pt x="141490" y="71589"/>
                  </a:lnTo>
                  <a:lnTo>
                    <a:pt x="144665" y="52717"/>
                  </a:lnTo>
                  <a:lnTo>
                    <a:pt x="140182" y="30505"/>
                  </a:lnTo>
                  <a:lnTo>
                    <a:pt x="130175" y="18148"/>
                  </a:lnTo>
                  <a:lnTo>
                    <a:pt x="126771" y="13944"/>
                  </a:lnTo>
                  <a:lnTo>
                    <a:pt x="124752" y="13017"/>
                  </a:lnTo>
                  <a:lnTo>
                    <a:pt x="124752" y="55308"/>
                  </a:lnTo>
                  <a:lnTo>
                    <a:pt x="121158" y="72250"/>
                  </a:lnTo>
                  <a:lnTo>
                    <a:pt x="110718" y="84086"/>
                  </a:lnTo>
                  <a:lnTo>
                    <a:pt x="93980" y="91020"/>
                  </a:lnTo>
                  <a:lnTo>
                    <a:pt x="71488" y="93294"/>
                  </a:lnTo>
                  <a:lnTo>
                    <a:pt x="19939" y="93294"/>
                  </a:lnTo>
                  <a:lnTo>
                    <a:pt x="19939" y="18148"/>
                  </a:lnTo>
                  <a:lnTo>
                    <a:pt x="72059" y="18148"/>
                  </a:lnTo>
                  <a:lnTo>
                    <a:pt x="95669" y="20320"/>
                  </a:lnTo>
                  <a:lnTo>
                    <a:pt x="112077" y="27051"/>
                  </a:lnTo>
                  <a:lnTo>
                    <a:pt x="121640" y="38620"/>
                  </a:lnTo>
                  <a:lnTo>
                    <a:pt x="124752" y="55308"/>
                  </a:lnTo>
                  <a:lnTo>
                    <a:pt x="124752" y="13017"/>
                  </a:lnTo>
                  <a:lnTo>
                    <a:pt x="104432" y="3581"/>
                  </a:lnTo>
                  <a:lnTo>
                    <a:pt x="73202" y="0"/>
                  </a:lnTo>
                  <a:lnTo>
                    <a:pt x="0" y="0"/>
                  </a:lnTo>
                  <a:lnTo>
                    <a:pt x="0" y="209778"/>
                  </a:lnTo>
                  <a:lnTo>
                    <a:pt x="79476" y="209778"/>
                  </a:lnTo>
                  <a:lnTo>
                    <a:pt x="111277" y="205536"/>
                  </a:lnTo>
                  <a:lnTo>
                    <a:pt x="133769" y="193725"/>
                  </a:lnTo>
                  <a:lnTo>
                    <a:pt x="135039" y="191998"/>
                  </a:lnTo>
                  <a:lnTo>
                    <a:pt x="147116" y="175679"/>
                  </a:lnTo>
                  <a:lnTo>
                    <a:pt x="151523" y="152781"/>
                  </a:lnTo>
                  <a:close/>
                </a:path>
                <a:path w="687705" h="213359">
                  <a:moveTo>
                    <a:pt x="301688" y="135255"/>
                  </a:moveTo>
                  <a:lnTo>
                    <a:pt x="296265" y="102082"/>
                  </a:lnTo>
                  <a:lnTo>
                    <a:pt x="282016" y="78435"/>
                  </a:lnTo>
                  <a:lnTo>
                    <a:pt x="282016" y="135001"/>
                  </a:lnTo>
                  <a:lnTo>
                    <a:pt x="278752" y="159740"/>
                  </a:lnTo>
                  <a:lnTo>
                    <a:pt x="269290" y="179108"/>
                  </a:lnTo>
                  <a:lnTo>
                    <a:pt x="254165" y="191731"/>
                  </a:lnTo>
                  <a:lnTo>
                    <a:pt x="233908" y="196240"/>
                  </a:lnTo>
                  <a:lnTo>
                    <a:pt x="212763" y="191338"/>
                  </a:lnTo>
                  <a:lnTo>
                    <a:pt x="197624" y="178066"/>
                  </a:lnTo>
                  <a:lnTo>
                    <a:pt x="188531" y="158572"/>
                  </a:lnTo>
                  <a:lnTo>
                    <a:pt x="185521" y="135255"/>
                  </a:lnTo>
                  <a:lnTo>
                    <a:pt x="185483" y="135001"/>
                  </a:lnTo>
                  <a:lnTo>
                    <a:pt x="188772" y="110693"/>
                  </a:lnTo>
                  <a:lnTo>
                    <a:pt x="198272" y="91478"/>
                  </a:lnTo>
                  <a:lnTo>
                    <a:pt x="213487" y="78867"/>
                  </a:lnTo>
                  <a:lnTo>
                    <a:pt x="233908" y="74320"/>
                  </a:lnTo>
                  <a:lnTo>
                    <a:pt x="254762" y="79222"/>
                  </a:lnTo>
                  <a:lnTo>
                    <a:pt x="269811" y="92430"/>
                  </a:lnTo>
                  <a:lnTo>
                    <a:pt x="278942" y="111760"/>
                  </a:lnTo>
                  <a:lnTo>
                    <a:pt x="282016" y="135001"/>
                  </a:lnTo>
                  <a:lnTo>
                    <a:pt x="282016" y="78435"/>
                  </a:lnTo>
                  <a:lnTo>
                    <a:pt x="281584" y="77711"/>
                  </a:lnTo>
                  <a:lnTo>
                    <a:pt x="276707" y="74320"/>
                  </a:lnTo>
                  <a:lnTo>
                    <a:pt x="259994" y="62699"/>
                  </a:lnTo>
                  <a:lnTo>
                    <a:pt x="233908" y="57581"/>
                  </a:lnTo>
                  <a:lnTo>
                    <a:pt x="207645" y="62699"/>
                  </a:lnTo>
                  <a:lnTo>
                    <a:pt x="185991" y="77711"/>
                  </a:lnTo>
                  <a:lnTo>
                    <a:pt x="171284" y="102082"/>
                  </a:lnTo>
                  <a:lnTo>
                    <a:pt x="165900" y="135001"/>
                  </a:lnTo>
                  <a:lnTo>
                    <a:pt x="165862" y="135255"/>
                  </a:lnTo>
                  <a:lnTo>
                    <a:pt x="171335" y="168325"/>
                  </a:lnTo>
                  <a:lnTo>
                    <a:pt x="186118" y="192697"/>
                  </a:lnTo>
                  <a:lnTo>
                    <a:pt x="207797" y="207772"/>
                  </a:lnTo>
                  <a:lnTo>
                    <a:pt x="233908" y="212940"/>
                  </a:lnTo>
                  <a:lnTo>
                    <a:pt x="259994" y="207772"/>
                  </a:lnTo>
                  <a:lnTo>
                    <a:pt x="276504" y="196240"/>
                  </a:lnTo>
                  <a:lnTo>
                    <a:pt x="281584" y="192697"/>
                  </a:lnTo>
                  <a:lnTo>
                    <a:pt x="296265" y="168325"/>
                  </a:lnTo>
                  <a:lnTo>
                    <a:pt x="301688" y="135255"/>
                  </a:lnTo>
                  <a:close/>
                </a:path>
                <a:path w="687705" h="213359">
                  <a:moveTo>
                    <a:pt x="440347" y="209816"/>
                  </a:moveTo>
                  <a:lnTo>
                    <a:pt x="436664" y="189992"/>
                  </a:lnTo>
                  <a:lnTo>
                    <a:pt x="436562" y="188544"/>
                  </a:lnTo>
                  <a:lnTo>
                    <a:pt x="436321" y="185267"/>
                  </a:lnTo>
                  <a:lnTo>
                    <a:pt x="436130" y="174955"/>
                  </a:lnTo>
                  <a:lnTo>
                    <a:pt x="436092" y="126161"/>
                  </a:lnTo>
                  <a:lnTo>
                    <a:pt x="436029" y="104660"/>
                  </a:lnTo>
                  <a:lnTo>
                    <a:pt x="433324" y="85331"/>
                  </a:lnTo>
                  <a:lnTo>
                    <a:pt x="433298" y="85166"/>
                  </a:lnTo>
                  <a:lnTo>
                    <a:pt x="426859" y="74053"/>
                  </a:lnTo>
                  <a:lnTo>
                    <a:pt x="424624" y="70192"/>
                  </a:lnTo>
                  <a:lnTo>
                    <a:pt x="409651" y="60782"/>
                  </a:lnTo>
                  <a:lnTo>
                    <a:pt x="387959" y="57531"/>
                  </a:lnTo>
                  <a:lnTo>
                    <a:pt x="367309" y="59563"/>
                  </a:lnTo>
                  <a:lnTo>
                    <a:pt x="349415" y="65265"/>
                  </a:lnTo>
                  <a:lnTo>
                    <a:pt x="333705" y="74053"/>
                  </a:lnTo>
                  <a:lnTo>
                    <a:pt x="319608" y="85331"/>
                  </a:lnTo>
                  <a:lnTo>
                    <a:pt x="330149" y="97523"/>
                  </a:lnTo>
                  <a:lnTo>
                    <a:pt x="342201" y="88125"/>
                  </a:lnTo>
                  <a:lnTo>
                    <a:pt x="355219" y="80670"/>
                  </a:lnTo>
                  <a:lnTo>
                    <a:pt x="369392" y="75882"/>
                  </a:lnTo>
                  <a:lnTo>
                    <a:pt x="368681" y="75882"/>
                  </a:lnTo>
                  <a:lnTo>
                    <a:pt x="385876" y="74053"/>
                  </a:lnTo>
                  <a:lnTo>
                    <a:pt x="386524" y="74053"/>
                  </a:lnTo>
                  <a:lnTo>
                    <a:pt x="399313" y="75882"/>
                  </a:lnTo>
                  <a:lnTo>
                    <a:pt x="408863" y="81559"/>
                  </a:lnTo>
                  <a:lnTo>
                    <a:pt x="414731" y="91122"/>
                  </a:lnTo>
                  <a:lnTo>
                    <a:pt x="416725" y="104660"/>
                  </a:lnTo>
                  <a:lnTo>
                    <a:pt x="416725" y="112306"/>
                  </a:lnTo>
                  <a:lnTo>
                    <a:pt x="416725" y="126161"/>
                  </a:lnTo>
                  <a:lnTo>
                    <a:pt x="416725" y="172669"/>
                  </a:lnTo>
                  <a:lnTo>
                    <a:pt x="404456" y="182676"/>
                  </a:lnTo>
                  <a:lnTo>
                    <a:pt x="391363" y="189992"/>
                  </a:lnTo>
                  <a:lnTo>
                    <a:pt x="376923" y="194665"/>
                  </a:lnTo>
                  <a:lnTo>
                    <a:pt x="376618" y="194665"/>
                  </a:lnTo>
                  <a:lnTo>
                    <a:pt x="361746" y="196189"/>
                  </a:lnTo>
                  <a:lnTo>
                    <a:pt x="334391" y="172364"/>
                  </a:lnTo>
                  <a:lnTo>
                    <a:pt x="338201" y="158419"/>
                  </a:lnTo>
                  <a:lnTo>
                    <a:pt x="351421" y="145986"/>
                  </a:lnTo>
                  <a:lnTo>
                    <a:pt x="376707" y="135191"/>
                  </a:lnTo>
                  <a:lnTo>
                    <a:pt x="416725" y="126161"/>
                  </a:lnTo>
                  <a:lnTo>
                    <a:pt x="416725" y="112306"/>
                  </a:lnTo>
                  <a:lnTo>
                    <a:pt x="368617" y="122847"/>
                  </a:lnTo>
                  <a:lnTo>
                    <a:pt x="337248" y="136918"/>
                  </a:lnTo>
                  <a:lnTo>
                    <a:pt x="320192" y="154343"/>
                  </a:lnTo>
                  <a:lnTo>
                    <a:pt x="315048" y="174955"/>
                  </a:lnTo>
                  <a:lnTo>
                    <a:pt x="317792" y="189992"/>
                  </a:lnTo>
                  <a:lnTo>
                    <a:pt x="317906" y="190614"/>
                  </a:lnTo>
                  <a:lnTo>
                    <a:pt x="326224" y="202399"/>
                  </a:lnTo>
                  <a:lnTo>
                    <a:pt x="339547" y="209816"/>
                  </a:lnTo>
                  <a:lnTo>
                    <a:pt x="357441" y="212369"/>
                  </a:lnTo>
                  <a:lnTo>
                    <a:pt x="373735" y="210845"/>
                  </a:lnTo>
                  <a:lnTo>
                    <a:pt x="388975" y="206311"/>
                  </a:lnTo>
                  <a:lnTo>
                    <a:pt x="403250" y="198843"/>
                  </a:lnTo>
                  <a:lnTo>
                    <a:pt x="406717" y="196189"/>
                  </a:lnTo>
                  <a:lnTo>
                    <a:pt x="416687" y="188544"/>
                  </a:lnTo>
                  <a:lnTo>
                    <a:pt x="416687" y="197015"/>
                  </a:lnTo>
                  <a:lnTo>
                    <a:pt x="418096" y="203352"/>
                  </a:lnTo>
                  <a:lnTo>
                    <a:pt x="418134" y="203530"/>
                  </a:lnTo>
                  <a:lnTo>
                    <a:pt x="420116" y="209816"/>
                  </a:lnTo>
                  <a:lnTo>
                    <a:pt x="440347" y="209816"/>
                  </a:lnTo>
                  <a:close/>
                </a:path>
                <a:path w="687705" h="213359">
                  <a:moveTo>
                    <a:pt x="547903" y="57632"/>
                  </a:moveTo>
                  <a:lnTo>
                    <a:pt x="544461" y="57632"/>
                  </a:lnTo>
                  <a:lnTo>
                    <a:pt x="524306" y="60083"/>
                  </a:lnTo>
                  <a:lnTo>
                    <a:pt x="507961" y="66865"/>
                  </a:lnTo>
                  <a:lnTo>
                    <a:pt x="494995" y="77101"/>
                  </a:lnTo>
                  <a:lnTo>
                    <a:pt x="484924" y="89928"/>
                  </a:lnTo>
                  <a:lnTo>
                    <a:pt x="484365" y="89928"/>
                  </a:lnTo>
                  <a:lnTo>
                    <a:pt x="484365" y="60413"/>
                  </a:lnTo>
                  <a:lnTo>
                    <a:pt x="464731" y="60413"/>
                  </a:lnTo>
                  <a:lnTo>
                    <a:pt x="464731" y="209943"/>
                  </a:lnTo>
                  <a:lnTo>
                    <a:pt x="484403" y="209943"/>
                  </a:lnTo>
                  <a:lnTo>
                    <a:pt x="484403" y="112674"/>
                  </a:lnTo>
                  <a:lnTo>
                    <a:pt x="494576" y="96926"/>
                  </a:lnTo>
                  <a:lnTo>
                    <a:pt x="502246" y="89928"/>
                  </a:lnTo>
                  <a:lnTo>
                    <a:pt x="507377" y="85255"/>
                  </a:lnTo>
                  <a:lnTo>
                    <a:pt x="522592" y="78003"/>
                  </a:lnTo>
                  <a:lnTo>
                    <a:pt x="539965" y="75514"/>
                  </a:lnTo>
                  <a:lnTo>
                    <a:pt x="540524" y="75514"/>
                  </a:lnTo>
                  <a:lnTo>
                    <a:pt x="545909" y="75768"/>
                  </a:lnTo>
                  <a:lnTo>
                    <a:pt x="545947" y="75514"/>
                  </a:lnTo>
                  <a:lnTo>
                    <a:pt x="547903" y="57632"/>
                  </a:lnTo>
                  <a:close/>
                </a:path>
                <a:path w="687705" h="213359">
                  <a:moveTo>
                    <a:pt x="687679" y="209829"/>
                  </a:moveTo>
                  <a:lnTo>
                    <a:pt x="685520" y="203403"/>
                  </a:lnTo>
                  <a:lnTo>
                    <a:pt x="684212" y="195935"/>
                  </a:lnTo>
                  <a:lnTo>
                    <a:pt x="684110" y="195338"/>
                  </a:lnTo>
                  <a:lnTo>
                    <a:pt x="683641" y="189128"/>
                  </a:lnTo>
                  <a:lnTo>
                    <a:pt x="683552" y="188023"/>
                  </a:lnTo>
                  <a:lnTo>
                    <a:pt x="683348" y="185318"/>
                  </a:lnTo>
                  <a:lnTo>
                    <a:pt x="683107" y="172986"/>
                  </a:lnTo>
                  <a:lnTo>
                    <a:pt x="683107" y="80835"/>
                  </a:lnTo>
                  <a:lnTo>
                    <a:pt x="683107" y="0"/>
                  </a:lnTo>
                  <a:lnTo>
                    <a:pt x="663435" y="0"/>
                  </a:lnTo>
                  <a:lnTo>
                    <a:pt x="663435" y="80835"/>
                  </a:lnTo>
                  <a:lnTo>
                    <a:pt x="663435" y="98717"/>
                  </a:lnTo>
                  <a:lnTo>
                    <a:pt x="663435" y="171284"/>
                  </a:lnTo>
                  <a:lnTo>
                    <a:pt x="652741" y="181432"/>
                  </a:lnTo>
                  <a:lnTo>
                    <a:pt x="641705" y="189128"/>
                  </a:lnTo>
                  <a:lnTo>
                    <a:pt x="629843" y="194005"/>
                  </a:lnTo>
                  <a:lnTo>
                    <a:pt x="616737" y="195719"/>
                  </a:lnTo>
                  <a:lnTo>
                    <a:pt x="599020" y="192112"/>
                  </a:lnTo>
                  <a:lnTo>
                    <a:pt x="584530" y="181076"/>
                  </a:lnTo>
                  <a:lnTo>
                    <a:pt x="574738" y="162344"/>
                  </a:lnTo>
                  <a:lnTo>
                    <a:pt x="571144" y="135623"/>
                  </a:lnTo>
                  <a:lnTo>
                    <a:pt x="574548" y="108165"/>
                  </a:lnTo>
                  <a:lnTo>
                    <a:pt x="584009" y="88988"/>
                  </a:lnTo>
                  <a:lnTo>
                    <a:pt x="598436" y="77736"/>
                  </a:lnTo>
                  <a:lnTo>
                    <a:pt x="616737" y="74066"/>
                  </a:lnTo>
                  <a:lnTo>
                    <a:pt x="629285" y="75692"/>
                  </a:lnTo>
                  <a:lnTo>
                    <a:pt x="641057" y="80441"/>
                  </a:lnTo>
                  <a:lnTo>
                    <a:pt x="652348" y="88176"/>
                  </a:lnTo>
                  <a:lnTo>
                    <a:pt x="663435" y="98717"/>
                  </a:lnTo>
                  <a:lnTo>
                    <a:pt x="663435" y="80835"/>
                  </a:lnTo>
                  <a:lnTo>
                    <a:pt x="629107" y="59385"/>
                  </a:lnTo>
                  <a:lnTo>
                    <a:pt x="615022" y="57581"/>
                  </a:lnTo>
                  <a:lnTo>
                    <a:pt x="589965" y="62382"/>
                  </a:lnTo>
                  <a:lnTo>
                    <a:pt x="569810" y="76860"/>
                  </a:lnTo>
                  <a:lnTo>
                    <a:pt x="556399" y="101117"/>
                  </a:lnTo>
                  <a:lnTo>
                    <a:pt x="551522" y="135255"/>
                  </a:lnTo>
                  <a:lnTo>
                    <a:pt x="556336" y="169341"/>
                  </a:lnTo>
                  <a:lnTo>
                    <a:pt x="569506" y="193408"/>
                  </a:lnTo>
                  <a:lnTo>
                    <a:pt x="589114" y="207708"/>
                  </a:lnTo>
                  <a:lnTo>
                    <a:pt x="613295" y="212420"/>
                  </a:lnTo>
                  <a:lnTo>
                    <a:pt x="628904" y="210439"/>
                  </a:lnTo>
                  <a:lnTo>
                    <a:pt x="642213" y="205105"/>
                  </a:lnTo>
                  <a:lnTo>
                    <a:pt x="653605" y="197332"/>
                  </a:lnTo>
                  <a:lnTo>
                    <a:pt x="655294" y="195719"/>
                  </a:lnTo>
                  <a:lnTo>
                    <a:pt x="663435" y="188023"/>
                  </a:lnTo>
                  <a:lnTo>
                    <a:pt x="663435" y="195935"/>
                  </a:lnTo>
                  <a:lnTo>
                    <a:pt x="665149" y="204724"/>
                  </a:lnTo>
                  <a:lnTo>
                    <a:pt x="666851" y="209829"/>
                  </a:lnTo>
                  <a:lnTo>
                    <a:pt x="687679" y="209829"/>
                  </a:lnTo>
                  <a:close/>
                </a:path>
              </a:pathLst>
            </a:custGeom>
            <a:solidFill>
              <a:srgbClr val="313D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1397488" y="6262937"/>
            <a:ext cx="19621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10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98432" y="5834278"/>
            <a:ext cx="2613025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Source:</a:t>
            </a:r>
            <a:r>
              <a:rPr dirty="0" sz="700" spc="-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CB</a:t>
            </a:r>
            <a:r>
              <a:rPr dirty="0" sz="700" spc="-3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Insights; Rao,</a:t>
            </a:r>
            <a:r>
              <a:rPr dirty="0" sz="700" spc="-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P, “How</a:t>
            </a:r>
            <a:r>
              <a:rPr dirty="0" sz="700" spc="-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long</a:t>
            </a:r>
            <a:r>
              <a:rPr dirty="0" sz="700" spc="-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it</a:t>
            </a:r>
            <a:r>
              <a:rPr dirty="0" sz="700" spc="-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took</a:t>
            </a:r>
            <a:r>
              <a:rPr dirty="0" sz="700" spc="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for</a:t>
            </a:r>
            <a:r>
              <a:rPr dirty="0" sz="700" spc="-1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popular</a:t>
            </a:r>
            <a:r>
              <a:rPr dirty="0" sz="700" spc="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apps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6F787D"/>
                </a:solidFill>
                <a:latin typeface="Arial"/>
                <a:cs typeface="Arial"/>
              </a:rPr>
              <a:t>to</a:t>
            </a:r>
            <a:r>
              <a:rPr dirty="0" sz="700" spc="50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reach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100</a:t>
            </a:r>
            <a:r>
              <a:rPr dirty="0" sz="700" spc="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million</a:t>
            </a:r>
            <a:r>
              <a:rPr dirty="0" sz="700" spc="-8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users,”</a:t>
            </a:r>
            <a:r>
              <a:rPr dirty="0" sz="700" spc="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 i="1">
                <a:solidFill>
                  <a:srgbClr val="6F787D"/>
                </a:solidFill>
                <a:latin typeface="Arial"/>
                <a:cs typeface="Arial"/>
              </a:rPr>
              <a:t>Visual</a:t>
            </a:r>
            <a:r>
              <a:rPr dirty="0" sz="700" spc="-1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 spc="-10" i="1">
                <a:solidFill>
                  <a:srgbClr val="6F787D"/>
                </a:solidFill>
                <a:latin typeface="Arial"/>
                <a:cs typeface="Arial"/>
              </a:rPr>
              <a:t>Capitalist;</a:t>
            </a:r>
            <a:r>
              <a:rPr dirty="0" sz="700" spc="50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https:/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/www.visualcapitalist.com/threads-100-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million-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users/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/>
              <a:t>best</a:t>
            </a:r>
            <a:r>
              <a:rPr dirty="0" spc="-40"/>
              <a:t> </a:t>
            </a:r>
            <a:r>
              <a:rPr dirty="0"/>
              <a:t>“plagiarist”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 spc="-10"/>
              <a:t>world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873490" y="1754758"/>
            <a:ext cx="2523490" cy="1927860"/>
            <a:chOff x="8873490" y="1754758"/>
            <a:chExt cx="2523490" cy="1927860"/>
          </a:xfrm>
        </p:grpSpPr>
        <p:sp>
          <p:nvSpPr>
            <p:cNvPr id="5" name="object 5" descr=""/>
            <p:cNvSpPr/>
            <p:nvPr/>
          </p:nvSpPr>
          <p:spPr>
            <a:xfrm>
              <a:off x="9064752" y="1972055"/>
              <a:ext cx="2322830" cy="1701164"/>
            </a:xfrm>
            <a:custGeom>
              <a:avLst/>
              <a:gdLst/>
              <a:ahLst/>
              <a:cxnLst/>
              <a:rect l="l" t="t" r="r" b="b"/>
              <a:pathLst>
                <a:path w="2322829" h="1701164">
                  <a:moveTo>
                    <a:pt x="0" y="1700784"/>
                  </a:moveTo>
                  <a:lnTo>
                    <a:pt x="2322576" y="1700784"/>
                  </a:lnTo>
                  <a:lnTo>
                    <a:pt x="2322576" y="0"/>
                  </a:lnTo>
                  <a:lnTo>
                    <a:pt x="0" y="0"/>
                  </a:lnTo>
                  <a:lnTo>
                    <a:pt x="0" y="1700784"/>
                  </a:lnTo>
                  <a:close/>
                </a:path>
              </a:pathLst>
            </a:custGeom>
            <a:ln w="19050">
              <a:solidFill>
                <a:srgbClr val="D5D9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892540" y="1973579"/>
              <a:ext cx="1941830" cy="182880"/>
            </a:xfrm>
            <a:custGeom>
              <a:avLst/>
              <a:gdLst/>
              <a:ahLst/>
              <a:cxnLst/>
              <a:rect l="l" t="t" r="r" b="b"/>
              <a:pathLst>
                <a:path w="1941829" h="182880">
                  <a:moveTo>
                    <a:pt x="1941576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1941576" y="182879"/>
                  </a:lnTo>
                  <a:lnTo>
                    <a:pt x="1941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892540" y="1973579"/>
              <a:ext cx="1941830" cy="182880"/>
            </a:xfrm>
            <a:custGeom>
              <a:avLst/>
              <a:gdLst/>
              <a:ahLst/>
              <a:cxnLst/>
              <a:rect l="l" t="t" r="r" b="b"/>
              <a:pathLst>
                <a:path w="1941829" h="182880">
                  <a:moveTo>
                    <a:pt x="0" y="182879"/>
                  </a:moveTo>
                  <a:lnTo>
                    <a:pt x="1941576" y="182879"/>
                  </a:lnTo>
                  <a:lnTo>
                    <a:pt x="1941576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2794" y="1754758"/>
              <a:ext cx="356616" cy="36880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9336405" y="1877059"/>
            <a:ext cx="1307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>
                <a:solidFill>
                  <a:srgbClr val="999FA2"/>
                </a:solidFill>
                <a:latin typeface="Arial"/>
                <a:cs typeface="Arial"/>
              </a:rPr>
              <a:t>DATA</a:t>
            </a:r>
            <a:r>
              <a:rPr dirty="0" sz="1200" spc="-25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999FA2"/>
                </a:solidFill>
                <a:latin typeface="Arial"/>
                <a:cs typeface="Arial"/>
              </a:rPr>
              <a:t>SPOTLIGHT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98925" y="1887473"/>
            <a:ext cx="7663815" cy="1480185"/>
            <a:chOff x="598925" y="1887473"/>
            <a:chExt cx="7663815" cy="148018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925" y="1891276"/>
              <a:ext cx="7663447" cy="147600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464" y="2011679"/>
              <a:ext cx="7315961" cy="127482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81228" y="1907285"/>
              <a:ext cx="7568565" cy="1391920"/>
            </a:xfrm>
            <a:custGeom>
              <a:avLst/>
              <a:gdLst/>
              <a:ahLst/>
              <a:cxnLst/>
              <a:rect l="l" t="t" r="r" b="b"/>
              <a:pathLst>
                <a:path w="7568565" h="1391920">
                  <a:moveTo>
                    <a:pt x="7568183" y="0"/>
                  </a:moveTo>
                  <a:lnTo>
                    <a:pt x="0" y="0"/>
                  </a:lnTo>
                  <a:lnTo>
                    <a:pt x="0" y="1391412"/>
                  </a:lnTo>
                  <a:lnTo>
                    <a:pt x="7568183" y="1391412"/>
                  </a:lnTo>
                  <a:lnTo>
                    <a:pt x="7568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85647" y="1906523"/>
              <a:ext cx="2540" cy="1396365"/>
            </a:xfrm>
            <a:custGeom>
              <a:avLst/>
              <a:gdLst/>
              <a:ahLst/>
              <a:cxnLst/>
              <a:rect l="l" t="t" r="r" b="b"/>
              <a:pathLst>
                <a:path w="2540" h="1396364">
                  <a:moveTo>
                    <a:pt x="0" y="0"/>
                  </a:moveTo>
                  <a:lnTo>
                    <a:pt x="20" y="52454"/>
                  </a:lnTo>
                  <a:lnTo>
                    <a:pt x="53" y="104804"/>
                  </a:lnTo>
                  <a:lnTo>
                    <a:pt x="97" y="157057"/>
                  </a:lnTo>
                  <a:lnTo>
                    <a:pt x="152" y="209218"/>
                  </a:lnTo>
                  <a:lnTo>
                    <a:pt x="215" y="261292"/>
                  </a:lnTo>
                  <a:lnTo>
                    <a:pt x="288" y="313284"/>
                  </a:lnTo>
                  <a:lnTo>
                    <a:pt x="367" y="365200"/>
                  </a:lnTo>
                  <a:lnTo>
                    <a:pt x="453" y="417046"/>
                  </a:lnTo>
                  <a:lnTo>
                    <a:pt x="544" y="468827"/>
                  </a:lnTo>
                  <a:lnTo>
                    <a:pt x="640" y="520548"/>
                  </a:lnTo>
                  <a:lnTo>
                    <a:pt x="739" y="572215"/>
                  </a:lnTo>
                  <a:lnTo>
                    <a:pt x="840" y="623834"/>
                  </a:lnTo>
                  <a:lnTo>
                    <a:pt x="943" y="675409"/>
                  </a:lnTo>
                  <a:lnTo>
                    <a:pt x="1047" y="726947"/>
                  </a:lnTo>
                  <a:lnTo>
                    <a:pt x="1149" y="778452"/>
                  </a:lnTo>
                  <a:lnTo>
                    <a:pt x="1251" y="829930"/>
                  </a:lnTo>
                  <a:lnTo>
                    <a:pt x="1349" y="881387"/>
                  </a:lnTo>
                  <a:lnTo>
                    <a:pt x="1444" y="932829"/>
                  </a:lnTo>
                  <a:lnTo>
                    <a:pt x="1535" y="984259"/>
                  </a:lnTo>
                  <a:lnTo>
                    <a:pt x="1620" y="1035685"/>
                  </a:lnTo>
                  <a:lnTo>
                    <a:pt x="1699" y="1087111"/>
                  </a:lnTo>
                  <a:lnTo>
                    <a:pt x="1771" y="1138543"/>
                  </a:lnTo>
                  <a:lnTo>
                    <a:pt x="1833" y="1189987"/>
                  </a:lnTo>
                  <a:lnTo>
                    <a:pt x="1887" y="1241447"/>
                  </a:lnTo>
                  <a:lnTo>
                    <a:pt x="1930" y="1292930"/>
                  </a:lnTo>
                  <a:lnTo>
                    <a:pt x="1961" y="1344440"/>
                  </a:lnTo>
                  <a:lnTo>
                    <a:pt x="1981" y="1395984"/>
                  </a:lnTo>
                </a:path>
              </a:pathLst>
            </a:custGeom>
            <a:ln w="38100">
              <a:solidFill>
                <a:srgbClr val="CE0D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06678" y="2007812"/>
            <a:ext cx="7543165" cy="10934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700"/>
              </a:spcBef>
            </a:pP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DEFINITION</a:t>
            </a:r>
            <a:endParaRPr sz="1500">
              <a:latin typeface="Arial"/>
              <a:cs typeface="Arial"/>
            </a:endParaRPr>
          </a:p>
          <a:p>
            <a:pPr marL="156845" marR="447040">
              <a:lnSpc>
                <a:spcPct val="100000"/>
              </a:lnSpc>
              <a:spcBef>
                <a:spcPts val="605"/>
              </a:spcBef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Generative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artificial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intelligence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(AI)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is</a:t>
            </a:r>
            <a:r>
              <a:rPr dirty="0" sz="15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subset</a:t>
            </a:r>
            <a:r>
              <a:rPr dirty="0" sz="15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500" spc="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machine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learning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describes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algorithms</a:t>
            </a:r>
            <a:r>
              <a:rPr dirty="0" sz="15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create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new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content.</a:t>
            </a:r>
            <a:r>
              <a:rPr dirty="0" sz="15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This</a:t>
            </a:r>
            <a:r>
              <a:rPr dirty="0" sz="15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ability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generate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new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content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distinguishes</a:t>
            </a:r>
            <a:r>
              <a:rPr dirty="0" sz="15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generative</a:t>
            </a:r>
            <a:r>
              <a:rPr dirty="0" sz="1500" spc="-1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AI models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from</a:t>
            </a:r>
            <a:r>
              <a:rPr dirty="0" sz="15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retrieval-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based</a:t>
            </a:r>
            <a:r>
              <a:rPr dirty="0" sz="15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models and</a:t>
            </a:r>
            <a:r>
              <a:rPr dirty="0" sz="15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predictive</a:t>
            </a:r>
            <a:r>
              <a:rPr dirty="0" sz="1500" spc="-1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AI.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244710" y="2315336"/>
            <a:ext cx="1713864" cy="991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dirty="0" sz="3600">
                <a:solidFill>
                  <a:srgbClr val="CE0D2C"/>
                </a:solidFill>
                <a:latin typeface="Times New Roman"/>
                <a:cs typeface="Times New Roman"/>
              </a:rPr>
              <a:t>2</a:t>
            </a:r>
            <a:r>
              <a:rPr dirty="0" sz="3600" spc="5">
                <a:solidFill>
                  <a:srgbClr val="CE0D2C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CE0D2C"/>
                </a:solidFill>
                <a:latin typeface="Times New Roman"/>
                <a:cs typeface="Times New Roman"/>
              </a:rPr>
              <a:t>months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Time</a:t>
            </a:r>
            <a:r>
              <a:rPr dirty="0" sz="15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5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100</a:t>
            </a:r>
            <a:r>
              <a:rPr dirty="0" sz="15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million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users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500" spc="-10">
                <a:solidFill>
                  <a:srgbClr val="313D47"/>
                </a:solidFill>
                <a:latin typeface="Arial"/>
                <a:cs typeface="Arial"/>
              </a:rPr>
              <a:t> Chat-</a:t>
            </a:r>
            <a:r>
              <a:rPr dirty="0" sz="1500" spc="-25">
                <a:solidFill>
                  <a:srgbClr val="313D47"/>
                </a:solidFill>
                <a:latin typeface="Arial"/>
                <a:cs typeface="Arial"/>
              </a:rPr>
              <a:t>GPT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62144" y="3675888"/>
            <a:ext cx="2913888" cy="1716024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475106" y="3727322"/>
            <a:ext cx="3512185" cy="1600835"/>
            <a:chOff x="475106" y="3727322"/>
            <a:chExt cx="3512185" cy="160083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015" y="3736847"/>
              <a:ext cx="3096768" cy="1591055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484631" y="3736847"/>
              <a:ext cx="1219200" cy="710565"/>
            </a:xfrm>
            <a:custGeom>
              <a:avLst/>
              <a:gdLst/>
              <a:ahLst/>
              <a:cxnLst/>
              <a:rect l="l" t="t" r="r" b="b"/>
              <a:pathLst>
                <a:path w="1219200" h="710564">
                  <a:moveTo>
                    <a:pt x="1219200" y="0"/>
                  </a:moveTo>
                  <a:lnTo>
                    <a:pt x="0" y="0"/>
                  </a:lnTo>
                  <a:lnTo>
                    <a:pt x="0" y="710183"/>
                  </a:lnTo>
                  <a:lnTo>
                    <a:pt x="1219200" y="710183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84631" y="3736847"/>
              <a:ext cx="1219200" cy="710565"/>
            </a:xfrm>
            <a:custGeom>
              <a:avLst/>
              <a:gdLst/>
              <a:ahLst/>
              <a:cxnLst/>
              <a:rect l="l" t="t" r="r" b="b"/>
              <a:pathLst>
                <a:path w="1219200" h="710564">
                  <a:moveTo>
                    <a:pt x="0" y="710183"/>
                  </a:moveTo>
                  <a:lnTo>
                    <a:pt x="1219200" y="710183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71018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0119741" y="6262937"/>
            <a:ext cx="14738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425"/>
              </a:lnSpc>
            </a:pPr>
            <a:r>
              <a:rPr dirty="0" sz="1200" spc="-50">
                <a:solidFill>
                  <a:srgbClr val="44535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8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17946" y="5834278"/>
            <a:ext cx="610997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Sources:</a:t>
            </a:r>
            <a:r>
              <a:rPr dirty="0" sz="700" spc="-45">
                <a:solidFill>
                  <a:srgbClr val="6F787D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“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Epic</a:t>
            </a:r>
            <a:r>
              <a:rPr dirty="0" u="sng" sz="700" spc="-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to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Integrate</a:t>
            </a:r>
            <a:r>
              <a:rPr dirty="0" u="sng" sz="700" spc="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GPT-4</a:t>
            </a:r>
            <a:r>
              <a:rPr dirty="0" u="sng" sz="700" spc="-5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into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Its</a:t>
            </a:r>
            <a:r>
              <a:rPr dirty="0" u="sng" sz="700" spc="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EHR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Through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Expanded</a:t>
            </a:r>
            <a:r>
              <a:rPr dirty="0" u="sng" sz="700" spc="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Microsoft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Partnership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,”</a:t>
            </a:r>
            <a:r>
              <a:rPr dirty="0" u="none" sz="700" spc="-25">
                <a:solidFill>
                  <a:srgbClr val="6F787D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MedCity News,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April</a:t>
            </a:r>
            <a:r>
              <a:rPr dirty="0" u="none" sz="700" spc="-4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2023.;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“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The</a:t>
            </a:r>
            <a:r>
              <a:rPr dirty="0" u="sng" sz="700" spc="-5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latest</a:t>
            </a:r>
            <a:r>
              <a:rPr dirty="0" u="sng" sz="700" spc="-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generative</a:t>
            </a:r>
            <a:r>
              <a:rPr dirty="0" u="sng" sz="700" spc="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AI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efforts 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in</a:t>
            </a:r>
            <a:r>
              <a:rPr dirty="0" u="none" sz="700" spc="5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healthcare: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Laudio</a:t>
            </a:r>
            <a:r>
              <a:rPr dirty="0" u="sng" sz="700" spc="-3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automates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Northwell</a:t>
            </a:r>
            <a:r>
              <a:rPr dirty="0" u="sng" sz="700" spc="-4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workflow;</a:t>
            </a:r>
            <a:r>
              <a:rPr dirty="0" u="sng" sz="700" spc="-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AI</a:t>
            </a:r>
            <a:r>
              <a:rPr dirty="0" u="sng" sz="700" spc="-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model</a:t>
            </a:r>
            <a:r>
              <a:rPr dirty="0" u="sng" sz="700" spc="-4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better</a:t>
            </a:r>
            <a:r>
              <a:rPr dirty="0" u="sng" sz="700" spc="-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predicts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heart</a:t>
            </a:r>
            <a:r>
              <a:rPr dirty="0" u="sng" sz="700" spc="-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attacks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,”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Fierce</a:t>
            </a:r>
            <a:r>
              <a:rPr dirty="0" u="none" sz="700" spc="-5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Healthcare,</a:t>
            </a:r>
            <a:r>
              <a:rPr dirty="0" u="none" sz="700" spc="-4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July</a:t>
            </a:r>
            <a:r>
              <a:rPr dirty="0" u="none" sz="700" spc="-5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  <a:hlinkClick r:id="rId2"/>
              </a:rPr>
              <a:t>2023.; “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Google,</a:t>
            </a:r>
            <a:r>
              <a:rPr dirty="0" u="sng" sz="700" spc="-4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Mayo</a:t>
            </a:r>
            <a:r>
              <a:rPr dirty="0" u="sng" sz="700" spc="4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partner</a:t>
            </a:r>
            <a:r>
              <a:rPr dirty="0" u="sng" sz="700" spc="-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to</a:t>
            </a:r>
            <a:r>
              <a:rPr dirty="0" u="sng" sz="700" spc="-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explore</a:t>
            </a:r>
            <a:r>
              <a:rPr dirty="0" u="none" sz="700" spc="5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generative</a:t>
            </a:r>
            <a:r>
              <a:rPr dirty="0" u="sng" sz="700" spc="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AI</a:t>
            </a:r>
            <a:r>
              <a:rPr dirty="0" u="sng" sz="700" spc="-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in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hospitals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,”</a:t>
            </a:r>
            <a:r>
              <a:rPr dirty="0" u="none" sz="700" spc="-4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Healthcare</a:t>
            </a:r>
            <a:r>
              <a:rPr dirty="0" u="none" sz="700" spc="-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Dive,</a:t>
            </a:r>
            <a:r>
              <a:rPr dirty="0" u="none" sz="700" spc="1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June</a:t>
            </a:r>
            <a:r>
              <a:rPr dirty="0" u="none" sz="700" spc="-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2023.;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“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Nvidia</a:t>
            </a:r>
            <a:r>
              <a:rPr dirty="0" u="sng" sz="700" spc="-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makes</a:t>
            </a:r>
            <a:r>
              <a:rPr dirty="0" u="sng" sz="700" spc="-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$50M</a:t>
            </a:r>
            <a:r>
              <a:rPr dirty="0" u="sng" sz="700" spc="-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investment</a:t>
            </a:r>
            <a:r>
              <a:rPr dirty="0" u="sng" sz="700" spc="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in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 spc="-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AI-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enabled</a:t>
            </a:r>
            <a:r>
              <a:rPr dirty="0" u="sng" sz="700" spc="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drug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developmen</a:t>
            </a:r>
            <a:r>
              <a:rPr dirty="0" u="none" sz="700" spc="-10">
                <a:solidFill>
                  <a:srgbClr val="313D47"/>
                </a:solidFill>
                <a:latin typeface="Arial"/>
                <a:cs typeface="Arial"/>
                <a:hlinkClick r:id="rId4"/>
              </a:rPr>
              <a:t>t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,”</a:t>
            </a:r>
            <a:r>
              <a:rPr dirty="0" u="none" sz="700" spc="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Modern</a:t>
            </a:r>
            <a:r>
              <a:rPr dirty="0" u="none" sz="700" spc="4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Healthcare,</a:t>
            </a:r>
            <a:r>
              <a:rPr dirty="0" u="none" sz="700" spc="-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July</a:t>
            </a:r>
            <a:r>
              <a:rPr dirty="0" u="none" sz="700" spc="-4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2023.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Proliferation</a:t>
            </a:r>
            <a:r>
              <a:rPr dirty="0" spc="-120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/>
              <a:t>partnerships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 spc="-10"/>
              <a:t>investments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0649711" y="4032503"/>
            <a:ext cx="850900" cy="1588135"/>
          </a:xfrm>
          <a:custGeom>
            <a:avLst/>
            <a:gdLst/>
            <a:ahLst/>
            <a:cxnLst/>
            <a:rect l="l" t="t" r="r" b="b"/>
            <a:pathLst>
              <a:path w="850900" h="1588135">
                <a:moveTo>
                  <a:pt x="424942" y="0"/>
                </a:moveTo>
                <a:lnTo>
                  <a:pt x="350901" y="6223"/>
                </a:lnTo>
                <a:lnTo>
                  <a:pt x="281940" y="23622"/>
                </a:lnTo>
                <a:lnTo>
                  <a:pt x="219710" y="51054"/>
                </a:lnTo>
                <a:lnTo>
                  <a:pt x="164211" y="86360"/>
                </a:lnTo>
                <a:lnTo>
                  <a:pt x="116078" y="128524"/>
                </a:lnTo>
                <a:lnTo>
                  <a:pt x="75692" y="176784"/>
                </a:lnTo>
                <a:lnTo>
                  <a:pt x="43180" y="227838"/>
                </a:lnTo>
                <a:lnTo>
                  <a:pt x="19558" y="281686"/>
                </a:lnTo>
                <a:lnTo>
                  <a:pt x="5080" y="337185"/>
                </a:lnTo>
                <a:lnTo>
                  <a:pt x="0" y="391668"/>
                </a:lnTo>
                <a:lnTo>
                  <a:pt x="1143" y="425958"/>
                </a:lnTo>
                <a:lnTo>
                  <a:pt x="9017" y="488696"/>
                </a:lnTo>
                <a:lnTo>
                  <a:pt x="24130" y="542671"/>
                </a:lnTo>
                <a:lnTo>
                  <a:pt x="45466" y="588010"/>
                </a:lnTo>
                <a:lnTo>
                  <a:pt x="71755" y="626237"/>
                </a:lnTo>
                <a:lnTo>
                  <a:pt x="103124" y="658241"/>
                </a:lnTo>
                <a:lnTo>
                  <a:pt x="137922" y="684022"/>
                </a:lnTo>
                <a:lnTo>
                  <a:pt x="176530" y="704723"/>
                </a:lnTo>
                <a:lnTo>
                  <a:pt x="216408" y="719963"/>
                </a:lnTo>
                <a:lnTo>
                  <a:pt x="257302" y="731774"/>
                </a:lnTo>
                <a:lnTo>
                  <a:pt x="299339" y="739521"/>
                </a:lnTo>
                <a:lnTo>
                  <a:pt x="340233" y="744601"/>
                </a:lnTo>
                <a:lnTo>
                  <a:pt x="380619" y="747395"/>
                </a:lnTo>
                <a:lnTo>
                  <a:pt x="436626" y="749173"/>
                </a:lnTo>
                <a:lnTo>
                  <a:pt x="478790" y="749173"/>
                </a:lnTo>
                <a:lnTo>
                  <a:pt x="492125" y="751332"/>
                </a:lnTo>
                <a:lnTo>
                  <a:pt x="525272" y="782828"/>
                </a:lnTo>
                <a:lnTo>
                  <a:pt x="525780" y="794004"/>
                </a:lnTo>
                <a:lnTo>
                  <a:pt x="524637" y="810895"/>
                </a:lnTo>
                <a:lnTo>
                  <a:pt x="514604" y="850138"/>
                </a:lnTo>
                <a:lnTo>
                  <a:pt x="497205" y="894461"/>
                </a:lnTo>
                <a:lnTo>
                  <a:pt x="471424" y="943864"/>
                </a:lnTo>
                <a:lnTo>
                  <a:pt x="439547" y="996061"/>
                </a:lnTo>
                <a:lnTo>
                  <a:pt x="381762" y="1079627"/>
                </a:lnTo>
                <a:lnTo>
                  <a:pt x="338582" y="1137412"/>
                </a:lnTo>
                <a:lnTo>
                  <a:pt x="293243" y="1195197"/>
                </a:lnTo>
                <a:lnTo>
                  <a:pt x="246126" y="1252474"/>
                </a:lnTo>
                <a:lnTo>
                  <a:pt x="198501" y="1307973"/>
                </a:lnTo>
                <a:lnTo>
                  <a:pt x="129540" y="1385443"/>
                </a:lnTo>
                <a:lnTo>
                  <a:pt x="66167" y="1453896"/>
                </a:lnTo>
                <a:lnTo>
                  <a:pt x="28067" y="1493139"/>
                </a:lnTo>
                <a:lnTo>
                  <a:pt x="11176" y="1510030"/>
                </a:lnTo>
                <a:lnTo>
                  <a:pt x="111506" y="1588008"/>
                </a:lnTo>
                <a:lnTo>
                  <a:pt x="169291" y="1533525"/>
                </a:lnTo>
                <a:lnTo>
                  <a:pt x="224282" y="1479677"/>
                </a:lnTo>
                <a:lnTo>
                  <a:pt x="276352" y="1428115"/>
                </a:lnTo>
                <a:lnTo>
                  <a:pt x="325755" y="1377569"/>
                </a:lnTo>
                <a:lnTo>
                  <a:pt x="416560" y="1281049"/>
                </a:lnTo>
                <a:lnTo>
                  <a:pt x="497205" y="1189101"/>
                </a:lnTo>
                <a:lnTo>
                  <a:pt x="533654" y="1144651"/>
                </a:lnTo>
                <a:lnTo>
                  <a:pt x="567817" y="1102106"/>
                </a:lnTo>
                <a:lnTo>
                  <a:pt x="599821" y="1059434"/>
                </a:lnTo>
                <a:lnTo>
                  <a:pt x="629539" y="1019048"/>
                </a:lnTo>
                <a:lnTo>
                  <a:pt x="657606" y="979170"/>
                </a:lnTo>
                <a:lnTo>
                  <a:pt x="682752" y="940435"/>
                </a:lnTo>
                <a:lnTo>
                  <a:pt x="706374" y="902335"/>
                </a:lnTo>
                <a:lnTo>
                  <a:pt x="728218" y="865251"/>
                </a:lnTo>
                <a:lnTo>
                  <a:pt x="747776" y="829310"/>
                </a:lnTo>
                <a:lnTo>
                  <a:pt x="765175" y="794004"/>
                </a:lnTo>
                <a:lnTo>
                  <a:pt x="794893" y="726059"/>
                </a:lnTo>
                <a:lnTo>
                  <a:pt x="817880" y="659892"/>
                </a:lnTo>
                <a:lnTo>
                  <a:pt x="834136" y="596519"/>
                </a:lnTo>
                <a:lnTo>
                  <a:pt x="844804" y="535305"/>
                </a:lnTo>
                <a:lnTo>
                  <a:pt x="849884" y="477012"/>
                </a:lnTo>
                <a:lnTo>
                  <a:pt x="850392" y="447802"/>
                </a:lnTo>
                <a:lnTo>
                  <a:pt x="849249" y="420878"/>
                </a:lnTo>
                <a:lnTo>
                  <a:pt x="843661" y="367030"/>
                </a:lnTo>
                <a:lnTo>
                  <a:pt x="830834" y="312547"/>
                </a:lnTo>
                <a:lnTo>
                  <a:pt x="812292" y="259207"/>
                </a:lnTo>
                <a:lnTo>
                  <a:pt x="787654" y="208153"/>
                </a:lnTo>
                <a:lnTo>
                  <a:pt x="755650" y="159385"/>
                </a:lnTo>
                <a:lnTo>
                  <a:pt x="717550" y="115570"/>
                </a:lnTo>
                <a:lnTo>
                  <a:pt x="672719" y="77470"/>
                </a:lnTo>
                <a:lnTo>
                  <a:pt x="621157" y="44831"/>
                </a:lnTo>
                <a:lnTo>
                  <a:pt x="562864" y="20701"/>
                </a:lnTo>
                <a:lnTo>
                  <a:pt x="497840" y="5080"/>
                </a:lnTo>
                <a:lnTo>
                  <a:pt x="462534" y="1143"/>
                </a:lnTo>
                <a:lnTo>
                  <a:pt x="42494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652504" y="4032503"/>
            <a:ext cx="539750" cy="1588135"/>
          </a:xfrm>
          <a:custGeom>
            <a:avLst/>
            <a:gdLst/>
            <a:ahLst/>
            <a:cxnLst/>
            <a:rect l="l" t="t" r="r" b="b"/>
            <a:pathLst>
              <a:path w="539750" h="1588135">
                <a:moveTo>
                  <a:pt x="425450" y="0"/>
                </a:moveTo>
                <a:lnTo>
                  <a:pt x="387350" y="1651"/>
                </a:lnTo>
                <a:lnTo>
                  <a:pt x="315595" y="13462"/>
                </a:lnTo>
                <a:lnTo>
                  <a:pt x="250571" y="35941"/>
                </a:lnTo>
                <a:lnTo>
                  <a:pt x="191135" y="67310"/>
                </a:lnTo>
                <a:lnTo>
                  <a:pt x="139573" y="106553"/>
                </a:lnTo>
                <a:lnTo>
                  <a:pt x="95250" y="152019"/>
                </a:lnTo>
                <a:lnTo>
                  <a:pt x="58293" y="202057"/>
                </a:lnTo>
                <a:lnTo>
                  <a:pt x="30225" y="254762"/>
                </a:lnTo>
                <a:lnTo>
                  <a:pt x="11175" y="309245"/>
                </a:lnTo>
                <a:lnTo>
                  <a:pt x="1143" y="364744"/>
                </a:lnTo>
                <a:lnTo>
                  <a:pt x="0" y="391668"/>
                </a:lnTo>
                <a:lnTo>
                  <a:pt x="1143" y="425958"/>
                </a:lnTo>
                <a:lnTo>
                  <a:pt x="9525" y="488696"/>
                </a:lnTo>
                <a:lnTo>
                  <a:pt x="24129" y="542671"/>
                </a:lnTo>
                <a:lnTo>
                  <a:pt x="45466" y="588010"/>
                </a:lnTo>
                <a:lnTo>
                  <a:pt x="72263" y="626237"/>
                </a:lnTo>
                <a:lnTo>
                  <a:pt x="103124" y="658241"/>
                </a:lnTo>
                <a:lnTo>
                  <a:pt x="138429" y="684022"/>
                </a:lnTo>
                <a:lnTo>
                  <a:pt x="176022" y="704723"/>
                </a:lnTo>
                <a:lnTo>
                  <a:pt x="216407" y="719963"/>
                </a:lnTo>
                <a:lnTo>
                  <a:pt x="257301" y="731774"/>
                </a:lnTo>
                <a:lnTo>
                  <a:pt x="299339" y="739521"/>
                </a:lnTo>
                <a:lnTo>
                  <a:pt x="340868" y="744601"/>
                </a:lnTo>
                <a:lnTo>
                  <a:pt x="381126" y="747395"/>
                </a:lnTo>
                <a:lnTo>
                  <a:pt x="437261" y="749173"/>
                </a:lnTo>
                <a:lnTo>
                  <a:pt x="483235" y="749173"/>
                </a:lnTo>
                <a:lnTo>
                  <a:pt x="496697" y="751332"/>
                </a:lnTo>
                <a:lnTo>
                  <a:pt x="525272" y="782828"/>
                </a:lnTo>
                <a:lnTo>
                  <a:pt x="526415" y="794004"/>
                </a:lnTo>
                <a:lnTo>
                  <a:pt x="526415" y="797941"/>
                </a:lnTo>
                <a:lnTo>
                  <a:pt x="525779" y="801878"/>
                </a:lnTo>
                <a:lnTo>
                  <a:pt x="525779" y="806323"/>
                </a:lnTo>
                <a:lnTo>
                  <a:pt x="507873" y="858520"/>
                </a:lnTo>
                <a:lnTo>
                  <a:pt x="501776" y="870331"/>
                </a:lnTo>
                <a:lnTo>
                  <a:pt x="495046" y="884936"/>
                </a:lnTo>
                <a:lnTo>
                  <a:pt x="486028" y="900049"/>
                </a:lnTo>
                <a:lnTo>
                  <a:pt x="464185" y="938276"/>
                </a:lnTo>
                <a:lnTo>
                  <a:pt x="451230" y="959485"/>
                </a:lnTo>
                <a:lnTo>
                  <a:pt x="436625" y="984250"/>
                </a:lnTo>
                <a:lnTo>
                  <a:pt x="420370" y="1012825"/>
                </a:lnTo>
                <a:lnTo>
                  <a:pt x="402463" y="1042543"/>
                </a:lnTo>
                <a:lnTo>
                  <a:pt x="340232" y="1134110"/>
                </a:lnTo>
                <a:lnTo>
                  <a:pt x="293750" y="1195197"/>
                </a:lnTo>
                <a:lnTo>
                  <a:pt x="269113" y="1225550"/>
                </a:lnTo>
                <a:lnTo>
                  <a:pt x="219710" y="1284986"/>
                </a:lnTo>
                <a:lnTo>
                  <a:pt x="170434" y="1341120"/>
                </a:lnTo>
                <a:lnTo>
                  <a:pt x="146303" y="1366901"/>
                </a:lnTo>
                <a:lnTo>
                  <a:pt x="123825" y="1392682"/>
                </a:lnTo>
                <a:lnTo>
                  <a:pt x="101473" y="1416812"/>
                </a:lnTo>
                <a:lnTo>
                  <a:pt x="80137" y="1439291"/>
                </a:lnTo>
                <a:lnTo>
                  <a:pt x="60578" y="1459484"/>
                </a:lnTo>
                <a:lnTo>
                  <a:pt x="42545" y="1478534"/>
                </a:lnTo>
                <a:lnTo>
                  <a:pt x="25780" y="1495425"/>
                </a:lnTo>
                <a:lnTo>
                  <a:pt x="11811" y="1510030"/>
                </a:lnTo>
                <a:lnTo>
                  <a:pt x="112141" y="1588008"/>
                </a:lnTo>
                <a:lnTo>
                  <a:pt x="169291" y="1533525"/>
                </a:lnTo>
                <a:lnTo>
                  <a:pt x="224281" y="1479677"/>
                </a:lnTo>
                <a:lnTo>
                  <a:pt x="276351" y="1428115"/>
                </a:lnTo>
                <a:lnTo>
                  <a:pt x="325754" y="1377569"/>
                </a:lnTo>
                <a:lnTo>
                  <a:pt x="416560" y="1281049"/>
                </a:lnTo>
                <a:lnTo>
                  <a:pt x="497204" y="1189101"/>
                </a:lnTo>
                <a:lnTo>
                  <a:pt x="539496" y="1137508"/>
                </a:lnTo>
                <a:lnTo>
                  <a:pt x="539496" y="14105"/>
                </a:lnTo>
                <a:lnTo>
                  <a:pt x="531368" y="11811"/>
                </a:lnTo>
                <a:lnTo>
                  <a:pt x="497840" y="5080"/>
                </a:lnTo>
                <a:lnTo>
                  <a:pt x="461899" y="1143"/>
                </a:lnTo>
                <a:lnTo>
                  <a:pt x="42545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88848" y="1728216"/>
            <a:ext cx="850900" cy="1584960"/>
          </a:xfrm>
          <a:custGeom>
            <a:avLst/>
            <a:gdLst/>
            <a:ahLst/>
            <a:cxnLst/>
            <a:rect l="l" t="t" r="r" b="b"/>
            <a:pathLst>
              <a:path w="850900" h="1584960">
                <a:moveTo>
                  <a:pt x="738886" y="0"/>
                </a:moveTo>
                <a:lnTo>
                  <a:pt x="681101" y="54356"/>
                </a:lnTo>
                <a:lnTo>
                  <a:pt x="626110" y="108076"/>
                </a:lnTo>
                <a:lnTo>
                  <a:pt x="574027" y="159638"/>
                </a:lnTo>
                <a:lnTo>
                  <a:pt x="524700" y="210058"/>
                </a:lnTo>
                <a:lnTo>
                  <a:pt x="433882" y="306324"/>
                </a:lnTo>
                <a:lnTo>
                  <a:pt x="353161" y="398145"/>
                </a:lnTo>
                <a:lnTo>
                  <a:pt x="316725" y="442468"/>
                </a:lnTo>
                <a:lnTo>
                  <a:pt x="282524" y="485013"/>
                </a:lnTo>
                <a:lnTo>
                  <a:pt x="250570" y="527558"/>
                </a:lnTo>
                <a:lnTo>
                  <a:pt x="220865" y="567944"/>
                </a:lnTo>
                <a:lnTo>
                  <a:pt x="192836" y="607695"/>
                </a:lnTo>
                <a:lnTo>
                  <a:pt x="167614" y="646303"/>
                </a:lnTo>
                <a:lnTo>
                  <a:pt x="144068" y="684403"/>
                </a:lnTo>
                <a:lnTo>
                  <a:pt x="122199" y="721360"/>
                </a:lnTo>
                <a:lnTo>
                  <a:pt x="102590" y="757174"/>
                </a:lnTo>
                <a:lnTo>
                  <a:pt x="85204" y="792480"/>
                </a:lnTo>
                <a:lnTo>
                  <a:pt x="55498" y="860298"/>
                </a:lnTo>
                <a:lnTo>
                  <a:pt x="32511" y="926338"/>
                </a:lnTo>
                <a:lnTo>
                  <a:pt x="16256" y="989584"/>
                </a:lnTo>
                <a:lnTo>
                  <a:pt x="5600" y="1050671"/>
                </a:lnTo>
                <a:lnTo>
                  <a:pt x="558" y="1108964"/>
                </a:lnTo>
                <a:lnTo>
                  <a:pt x="0" y="1138047"/>
                </a:lnTo>
                <a:lnTo>
                  <a:pt x="1117" y="1164971"/>
                </a:lnTo>
                <a:lnTo>
                  <a:pt x="6731" y="1218692"/>
                </a:lnTo>
                <a:lnTo>
                  <a:pt x="19621" y="1273048"/>
                </a:lnTo>
                <a:lnTo>
                  <a:pt x="38125" y="1326261"/>
                </a:lnTo>
                <a:lnTo>
                  <a:pt x="62788" y="1377188"/>
                </a:lnTo>
                <a:lnTo>
                  <a:pt x="94742" y="1425956"/>
                </a:lnTo>
                <a:lnTo>
                  <a:pt x="132854" y="1469644"/>
                </a:lnTo>
                <a:lnTo>
                  <a:pt x="177698" y="1507617"/>
                </a:lnTo>
                <a:lnTo>
                  <a:pt x="229273" y="1540129"/>
                </a:lnTo>
                <a:lnTo>
                  <a:pt x="287578" y="1564259"/>
                </a:lnTo>
                <a:lnTo>
                  <a:pt x="352602" y="1579880"/>
                </a:lnTo>
                <a:lnTo>
                  <a:pt x="425475" y="1584960"/>
                </a:lnTo>
                <a:lnTo>
                  <a:pt x="463029" y="1583309"/>
                </a:lnTo>
                <a:lnTo>
                  <a:pt x="534784" y="1571498"/>
                </a:lnTo>
                <a:lnTo>
                  <a:pt x="600329" y="1549146"/>
                </a:lnTo>
                <a:lnTo>
                  <a:pt x="659257" y="1517777"/>
                </a:lnTo>
                <a:lnTo>
                  <a:pt x="711327" y="1478534"/>
                </a:lnTo>
                <a:lnTo>
                  <a:pt x="755142" y="1433195"/>
                </a:lnTo>
                <a:lnTo>
                  <a:pt x="792099" y="1383284"/>
                </a:lnTo>
                <a:lnTo>
                  <a:pt x="820165" y="1330706"/>
                </a:lnTo>
                <a:lnTo>
                  <a:pt x="839215" y="1276350"/>
                </a:lnTo>
                <a:lnTo>
                  <a:pt x="849249" y="1220978"/>
                </a:lnTo>
                <a:lnTo>
                  <a:pt x="850392" y="1194054"/>
                </a:lnTo>
                <a:lnTo>
                  <a:pt x="849249" y="1159891"/>
                </a:lnTo>
                <a:lnTo>
                  <a:pt x="841375" y="1097153"/>
                </a:lnTo>
                <a:lnTo>
                  <a:pt x="826262" y="1043432"/>
                </a:lnTo>
                <a:lnTo>
                  <a:pt x="804926" y="997966"/>
                </a:lnTo>
                <a:lnTo>
                  <a:pt x="778636" y="959993"/>
                </a:lnTo>
                <a:lnTo>
                  <a:pt x="747268" y="927988"/>
                </a:lnTo>
                <a:lnTo>
                  <a:pt x="712470" y="902208"/>
                </a:lnTo>
                <a:lnTo>
                  <a:pt x="673861" y="881507"/>
                </a:lnTo>
                <a:lnTo>
                  <a:pt x="633983" y="866394"/>
                </a:lnTo>
                <a:lnTo>
                  <a:pt x="593090" y="854583"/>
                </a:lnTo>
                <a:lnTo>
                  <a:pt x="551040" y="846836"/>
                </a:lnTo>
                <a:lnTo>
                  <a:pt x="510120" y="841756"/>
                </a:lnTo>
                <a:lnTo>
                  <a:pt x="469760" y="838962"/>
                </a:lnTo>
                <a:lnTo>
                  <a:pt x="413702" y="837311"/>
                </a:lnTo>
                <a:lnTo>
                  <a:pt x="371665" y="837311"/>
                </a:lnTo>
                <a:lnTo>
                  <a:pt x="358203" y="835025"/>
                </a:lnTo>
                <a:lnTo>
                  <a:pt x="325132" y="803656"/>
                </a:lnTo>
                <a:lnTo>
                  <a:pt x="324573" y="792480"/>
                </a:lnTo>
                <a:lnTo>
                  <a:pt x="325691" y="775716"/>
                </a:lnTo>
                <a:lnTo>
                  <a:pt x="335788" y="736473"/>
                </a:lnTo>
                <a:lnTo>
                  <a:pt x="353161" y="692276"/>
                </a:lnTo>
                <a:lnTo>
                  <a:pt x="378942" y="643001"/>
                </a:lnTo>
                <a:lnTo>
                  <a:pt x="410895" y="590804"/>
                </a:lnTo>
                <a:lnTo>
                  <a:pt x="468642" y="507364"/>
                </a:lnTo>
                <a:lnTo>
                  <a:pt x="511810" y="449707"/>
                </a:lnTo>
                <a:lnTo>
                  <a:pt x="557212" y="392049"/>
                </a:lnTo>
                <a:lnTo>
                  <a:pt x="604265" y="334899"/>
                </a:lnTo>
                <a:lnTo>
                  <a:pt x="651890" y="279526"/>
                </a:lnTo>
                <a:lnTo>
                  <a:pt x="720852" y="202184"/>
                </a:lnTo>
                <a:lnTo>
                  <a:pt x="764667" y="155194"/>
                </a:lnTo>
                <a:lnTo>
                  <a:pt x="784224" y="133858"/>
                </a:lnTo>
                <a:lnTo>
                  <a:pt x="822325" y="94614"/>
                </a:lnTo>
                <a:lnTo>
                  <a:pt x="839215" y="77850"/>
                </a:lnTo>
                <a:lnTo>
                  <a:pt x="73888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1728216"/>
            <a:ext cx="536575" cy="1584960"/>
          </a:xfrm>
          <a:custGeom>
            <a:avLst/>
            <a:gdLst/>
            <a:ahLst/>
            <a:cxnLst/>
            <a:rect l="l" t="t" r="r" b="b"/>
            <a:pathLst>
              <a:path w="536575" h="1584960">
                <a:moveTo>
                  <a:pt x="424332" y="0"/>
                </a:moveTo>
                <a:lnTo>
                  <a:pt x="367157" y="54356"/>
                </a:lnTo>
                <a:lnTo>
                  <a:pt x="312216" y="108076"/>
                </a:lnTo>
                <a:lnTo>
                  <a:pt x="260083" y="159638"/>
                </a:lnTo>
                <a:lnTo>
                  <a:pt x="210756" y="210058"/>
                </a:lnTo>
                <a:lnTo>
                  <a:pt x="119941" y="306324"/>
                </a:lnTo>
                <a:lnTo>
                  <a:pt x="39217" y="398145"/>
                </a:lnTo>
                <a:lnTo>
                  <a:pt x="0" y="445872"/>
                </a:lnTo>
                <a:lnTo>
                  <a:pt x="0" y="1571726"/>
                </a:lnTo>
                <a:lnTo>
                  <a:pt x="5022" y="1573149"/>
                </a:lnTo>
                <a:lnTo>
                  <a:pt x="38657" y="1579880"/>
                </a:lnTo>
                <a:lnTo>
                  <a:pt x="74533" y="1583817"/>
                </a:lnTo>
                <a:lnTo>
                  <a:pt x="110971" y="1584960"/>
                </a:lnTo>
                <a:lnTo>
                  <a:pt x="149085" y="1583309"/>
                </a:lnTo>
                <a:lnTo>
                  <a:pt x="220840" y="1571498"/>
                </a:lnTo>
                <a:lnTo>
                  <a:pt x="285877" y="1549146"/>
                </a:lnTo>
                <a:lnTo>
                  <a:pt x="345287" y="1517777"/>
                </a:lnTo>
                <a:lnTo>
                  <a:pt x="396862" y="1478534"/>
                </a:lnTo>
                <a:lnTo>
                  <a:pt x="441147" y="1433195"/>
                </a:lnTo>
                <a:lnTo>
                  <a:pt x="478142" y="1383284"/>
                </a:lnTo>
                <a:lnTo>
                  <a:pt x="506171" y="1330706"/>
                </a:lnTo>
                <a:lnTo>
                  <a:pt x="525233" y="1276350"/>
                </a:lnTo>
                <a:lnTo>
                  <a:pt x="535330" y="1220978"/>
                </a:lnTo>
                <a:lnTo>
                  <a:pt x="536448" y="1194054"/>
                </a:lnTo>
                <a:lnTo>
                  <a:pt x="535330" y="1159891"/>
                </a:lnTo>
                <a:lnTo>
                  <a:pt x="526923" y="1097153"/>
                </a:lnTo>
                <a:lnTo>
                  <a:pt x="512343" y="1043432"/>
                </a:lnTo>
                <a:lnTo>
                  <a:pt x="491045" y="997966"/>
                </a:lnTo>
                <a:lnTo>
                  <a:pt x="464134" y="959993"/>
                </a:lnTo>
                <a:lnTo>
                  <a:pt x="433298" y="927988"/>
                </a:lnTo>
                <a:lnTo>
                  <a:pt x="397979" y="902208"/>
                </a:lnTo>
                <a:lnTo>
                  <a:pt x="360426" y="881507"/>
                </a:lnTo>
                <a:lnTo>
                  <a:pt x="320065" y="866394"/>
                </a:lnTo>
                <a:lnTo>
                  <a:pt x="279146" y="854583"/>
                </a:lnTo>
                <a:lnTo>
                  <a:pt x="237096" y="846836"/>
                </a:lnTo>
                <a:lnTo>
                  <a:pt x="195618" y="841756"/>
                </a:lnTo>
                <a:lnTo>
                  <a:pt x="155257" y="838962"/>
                </a:lnTo>
                <a:lnTo>
                  <a:pt x="99199" y="837311"/>
                </a:lnTo>
                <a:lnTo>
                  <a:pt x="53232" y="837311"/>
                </a:lnTo>
                <a:lnTo>
                  <a:pt x="39778" y="835025"/>
                </a:lnTo>
                <a:lnTo>
                  <a:pt x="11189" y="803656"/>
                </a:lnTo>
                <a:lnTo>
                  <a:pt x="10068" y="792480"/>
                </a:lnTo>
                <a:lnTo>
                  <a:pt x="10068" y="788543"/>
                </a:lnTo>
                <a:lnTo>
                  <a:pt x="10628" y="784606"/>
                </a:lnTo>
                <a:lnTo>
                  <a:pt x="10628" y="780161"/>
                </a:lnTo>
                <a:lnTo>
                  <a:pt x="28567" y="728091"/>
                </a:lnTo>
                <a:lnTo>
                  <a:pt x="34733" y="716280"/>
                </a:lnTo>
                <a:lnTo>
                  <a:pt x="41460" y="701801"/>
                </a:lnTo>
                <a:lnTo>
                  <a:pt x="50429" y="686688"/>
                </a:lnTo>
                <a:lnTo>
                  <a:pt x="60519" y="668655"/>
                </a:lnTo>
                <a:lnTo>
                  <a:pt x="72292" y="648588"/>
                </a:lnTo>
                <a:lnTo>
                  <a:pt x="99759" y="602614"/>
                </a:lnTo>
                <a:lnTo>
                  <a:pt x="116017" y="574039"/>
                </a:lnTo>
                <a:lnTo>
                  <a:pt x="133959" y="544322"/>
                </a:lnTo>
                <a:lnTo>
                  <a:pt x="196176" y="453136"/>
                </a:lnTo>
                <a:lnTo>
                  <a:pt x="242709" y="392049"/>
                </a:lnTo>
                <a:lnTo>
                  <a:pt x="267373" y="361823"/>
                </a:lnTo>
                <a:lnTo>
                  <a:pt x="316699" y="302387"/>
                </a:lnTo>
                <a:lnTo>
                  <a:pt x="366039" y="246380"/>
                </a:lnTo>
                <a:lnTo>
                  <a:pt x="390144" y="220599"/>
                </a:lnTo>
                <a:lnTo>
                  <a:pt x="412559" y="194945"/>
                </a:lnTo>
                <a:lnTo>
                  <a:pt x="434987" y="170814"/>
                </a:lnTo>
                <a:lnTo>
                  <a:pt x="456285" y="148462"/>
                </a:lnTo>
                <a:lnTo>
                  <a:pt x="475907" y="128270"/>
                </a:lnTo>
                <a:lnTo>
                  <a:pt x="493839" y="109220"/>
                </a:lnTo>
                <a:lnTo>
                  <a:pt x="510667" y="92456"/>
                </a:lnTo>
                <a:lnTo>
                  <a:pt x="524675" y="77850"/>
                </a:lnTo>
                <a:lnTo>
                  <a:pt x="42433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511422" y="3286201"/>
            <a:ext cx="100774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6F787D"/>
                </a:solidFill>
                <a:latin typeface="Arial"/>
                <a:cs typeface="Arial"/>
              </a:rPr>
              <a:t>MedCity</a:t>
            </a:r>
            <a:r>
              <a:rPr dirty="0" sz="1200" spc="-4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200" spc="-20" i="1">
                <a:solidFill>
                  <a:srgbClr val="6F787D"/>
                </a:solidFill>
                <a:latin typeface="Arial"/>
                <a:cs typeface="Arial"/>
              </a:rPr>
              <a:t>News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11654" y="2180590"/>
            <a:ext cx="342074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Epic</a:t>
            </a:r>
            <a:r>
              <a:rPr dirty="0" sz="1800" spc="-40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to</a:t>
            </a:r>
            <a:r>
              <a:rPr dirty="0" sz="1800" spc="-1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Integrate</a:t>
            </a:r>
            <a:r>
              <a:rPr dirty="0" sz="1800" spc="10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55">
                <a:solidFill>
                  <a:srgbClr val="313D47"/>
                </a:solidFill>
                <a:latin typeface="Times New Roman"/>
                <a:cs typeface="Times New Roman"/>
              </a:rPr>
              <a:t>GPT-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4 into</a:t>
            </a:r>
            <a:r>
              <a:rPr dirty="0" sz="1800" spc="-4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Its</a:t>
            </a:r>
            <a:r>
              <a:rPr dirty="0" sz="1800" spc="-10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13D47"/>
                </a:solidFill>
                <a:latin typeface="Times New Roman"/>
                <a:cs typeface="Times New Roman"/>
              </a:rPr>
              <a:t>EHR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Through</a:t>
            </a:r>
            <a:r>
              <a:rPr dirty="0" sz="1800" spc="-40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Expanded</a:t>
            </a:r>
            <a:r>
              <a:rPr dirty="0" sz="1800" spc="-40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13D47"/>
                </a:solidFill>
                <a:latin typeface="Times New Roman"/>
                <a:cs typeface="Times New Roman"/>
              </a:rPr>
              <a:t>Microsoft Partnership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759065" y="3285185"/>
            <a:ext cx="12312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6F787D"/>
                </a:solidFill>
                <a:latin typeface="Arial"/>
                <a:cs typeface="Arial"/>
              </a:rPr>
              <a:t>Fierce</a:t>
            </a:r>
            <a:r>
              <a:rPr dirty="0" sz="1200" spc="-3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6F787D"/>
                </a:solidFill>
                <a:latin typeface="Arial"/>
                <a:cs typeface="Arial"/>
              </a:rPr>
              <a:t>Healthcare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31102" y="1906600"/>
            <a:ext cx="370014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31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The</a:t>
            </a:r>
            <a:r>
              <a:rPr dirty="0" sz="1800" spc="-50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latest</a:t>
            </a:r>
            <a:r>
              <a:rPr dirty="0" sz="1800" spc="-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13D47"/>
                </a:solidFill>
                <a:latin typeface="Times New Roman"/>
                <a:cs typeface="Times New Roman"/>
              </a:rPr>
              <a:t>generative</a:t>
            </a:r>
            <a:r>
              <a:rPr dirty="0" sz="1800" spc="-100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AI</a:t>
            </a:r>
            <a:r>
              <a:rPr dirty="0" sz="1800" spc="-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efforts</a:t>
            </a:r>
            <a:r>
              <a:rPr dirty="0" sz="1800" spc="-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13D47"/>
                </a:solidFill>
                <a:latin typeface="Times New Roman"/>
                <a:cs typeface="Times New Roman"/>
              </a:rPr>
              <a:t>in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healthcare:</a:t>
            </a:r>
            <a:r>
              <a:rPr dirty="0" sz="1800" spc="-4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Laudio</a:t>
            </a:r>
            <a:r>
              <a:rPr dirty="0" sz="1800" spc="-5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automates</a:t>
            </a:r>
            <a:r>
              <a:rPr dirty="0" sz="1800" spc="-40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13D47"/>
                </a:solidFill>
                <a:latin typeface="Times New Roman"/>
                <a:cs typeface="Times New Roman"/>
              </a:rPr>
              <a:t>Northwell workflow;</a:t>
            </a:r>
            <a:r>
              <a:rPr dirty="0" sz="1800" spc="-6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AI model</a:t>
            </a:r>
            <a:r>
              <a:rPr dirty="0" sz="1800" spc="-20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better</a:t>
            </a:r>
            <a:r>
              <a:rPr dirty="0" sz="1800" spc="-2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13D47"/>
                </a:solidFill>
                <a:latin typeface="Times New Roman"/>
                <a:cs typeface="Times New Roman"/>
              </a:rPr>
              <a:t>predicts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heart</a:t>
            </a:r>
            <a:r>
              <a:rPr dirty="0" sz="1800" spc="-3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13D47"/>
                </a:solidFill>
                <a:latin typeface="Times New Roman"/>
                <a:cs typeface="Times New Roman"/>
              </a:rPr>
              <a:t>attacks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302000" y="4807966"/>
            <a:ext cx="1102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6F787D"/>
                </a:solidFill>
                <a:latin typeface="Arial"/>
                <a:cs typeface="Arial"/>
              </a:rPr>
              <a:t>Healthcare</a:t>
            </a:r>
            <a:r>
              <a:rPr dirty="0" sz="1200" spc="-6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200" spc="-20" i="1">
                <a:solidFill>
                  <a:srgbClr val="6F787D"/>
                </a:solidFill>
                <a:latin typeface="Arial"/>
                <a:cs typeface="Arial"/>
              </a:rPr>
              <a:t>Dive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10154" y="3914978"/>
            <a:ext cx="30264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Google,</a:t>
            </a:r>
            <a:r>
              <a:rPr dirty="0" sz="1800" spc="-30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Mayo</a:t>
            </a:r>
            <a:r>
              <a:rPr dirty="0" sz="1800" spc="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partner</a:t>
            </a:r>
            <a:r>
              <a:rPr dirty="0" sz="1800" spc="-50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to</a:t>
            </a:r>
            <a:r>
              <a:rPr dirty="0" sz="1800" spc="-30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13D47"/>
                </a:solidFill>
                <a:latin typeface="Times New Roman"/>
                <a:cs typeface="Times New Roman"/>
              </a:rPr>
              <a:t>explore</a:t>
            </a:r>
            <a:endParaRPr sz="18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313D47"/>
                </a:solidFill>
                <a:latin typeface="Times New Roman"/>
                <a:cs typeface="Times New Roman"/>
              </a:rPr>
              <a:t>generative</a:t>
            </a:r>
            <a:r>
              <a:rPr dirty="0" sz="1800" spc="-80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AI</a:t>
            </a:r>
            <a:r>
              <a:rPr dirty="0" sz="1800" spc="2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in</a:t>
            </a:r>
            <a:r>
              <a:rPr dirty="0" sz="1800" spc="-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13D47"/>
                </a:solidFill>
                <a:latin typeface="Times New Roman"/>
                <a:cs typeface="Times New Roman"/>
              </a:rPr>
              <a:t>hospitals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538973" y="4807966"/>
            <a:ext cx="1322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6F787D"/>
                </a:solidFill>
                <a:latin typeface="Arial"/>
                <a:cs typeface="Arial"/>
              </a:rPr>
              <a:t>Modern</a:t>
            </a:r>
            <a:r>
              <a:rPr dirty="0" sz="1200" spc="-5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6F787D"/>
                </a:solidFill>
                <a:latin typeface="Arial"/>
                <a:cs typeface="Arial"/>
              </a:rPr>
              <a:t>Healthcare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759956" y="3910965"/>
            <a:ext cx="31857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Nvidia</a:t>
            </a:r>
            <a:r>
              <a:rPr dirty="0" sz="1800" spc="-4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makes $50M</a:t>
            </a:r>
            <a:r>
              <a:rPr dirty="0" sz="1800" spc="-7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investment</a:t>
            </a:r>
            <a:r>
              <a:rPr dirty="0" sz="1800" spc="-1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13D47"/>
                </a:solidFill>
                <a:latin typeface="Times New Roman"/>
                <a:cs typeface="Times New Roman"/>
              </a:rPr>
              <a:t>in AI-</a:t>
            </a:r>
            <a:r>
              <a:rPr dirty="0" sz="1800">
                <a:solidFill>
                  <a:srgbClr val="313D47"/>
                </a:solidFill>
                <a:latin typeface="Times New Roman"/>
                <a:cs typeface="Times New Roman"/>
              </a:rPr>
              <a:t>enabled drug</a:t>
            </a:r>
            <a:r>
              <a:rPr dirty="0" sz="1800" spc="-15">
                <a:solidFill>
                  <a:srgbClr val="313D47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13D47"/>
                </a:solidFill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602735" y="3148583"/>
            <a:ext cx="842644" cy="0"/>
          </a:xfrm>
          <a:custGeom>
            <a:avLst/>
            <a:gdLst/>
            <a:ahLst/>
            <a:cxnLst/>
            <a:rect l="l" t="t" r="r" b="b"/>
            <a:pathLst>
              <a:path w="842645" h="0">
                <a:moveTo>
                  <a:pt x="0" y="0"/>
                </a:moveTo>
                <a:lnTo>
                  <a:pt x="842517" y="0"/>
                </a:lnTo>
              </a:path>
            </a:pathLst>
          </a:custGeom>
          <a:ln w="19050">
            <a:solidFill>
              <a:srgbClr val="D5D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602735" y="4648200"/>
            <a:ext cx="842644" cy="0"/>
          </a:xfrm>
          <a:custGeom>
            <a:avLst/>
            <a:gdLst/>
            <a:ahLst/>
            <a:cxnLst/>
            <a:rect l="l" t="t" r="r" b="b"/>
            <a:pathLst>
              <a:path w="842645" h="0">
                <a:moveTo>
                  <a:pt x="0" y="0"/>
                </a:moveTo>
                <a:lnTo>
                  <a:pt x="842517" y="0"/>
                </a:lnTo>
              </a:path>
            </a:pathLst>
          </a:custGeom>
          <a:ln w="19050">
            <a:solidFill>
              <a:srgbClr val="D5D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7952231" y="3148583"/>
            <a:ext cx="842644" cy="0"/>
          </a:xfrm>
          <a:custGeom>
            <a:avLst/>
            <a:gdLst/>
            <a:ahLst/>
            <a:cxnLst/>
            <a:rect l="l" t="t" r="r" b="b"/>
            <a:pathLst>
              <a:path w="842645" h="0">
                <a:moveTo>
                  <a:pt x="0" y="0"/>
                </a:moveTo>
                <a:lnTo>
                  <a:pt x="842518" y="0"/>
                </a:lnTo>
              </a:path>
            </a:pathLst>
          </a:custGeom>
          <a:ln w="19050">
            <a:solidFill>
              <a:srgbClr val="D5D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7918704" y="4648200"/>
            <a:ext cx="842644" cy="0"/>
          </a:xfrm>
          <a:custGeom>
            <a:avLst/>
            <a:gdLst/>
            <a:ahLst/>
            <a:cxnLst/>
            <a:rect l="l" t="t" r="r" b="b"/>
            <a:pathLst>
              <a:path w="842645" h="0">
                <a:moveTo>
                  <a:pt x="0" y="0"/>
                </a:moveTo>
                <a:lnTo>
                  <a:pt x="842518" y="0"/>
                </a:lnTo>
              </a:path>
            </a:pathLst>
          </a:custGeom>
          <a:ln w="19050">
            <a:solidFill>
              <a:srgbClr val="D5D9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5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dirty="0" spc="-75"/>
              <a:t> </a:t>
            </a:r>
            <a:r>
              <a:rPr dirty="0"/>
              <a:t>this</a:t>
            </a:r>
            <a:r>
              <a:rPr dirty="0" spc="-30"/>
              <a:t> </a:t>
            </a:r>
            <a:r>
              <a:rPr dirty="0"/>
              <a:t>time is</a:t>
            </a:r>
            <a:r>
              <a:rPr dirty="0" spc="-35"/>
              <a:t> </a:t>
            </a:r>
            <a:r>
              <a:rPr dirty="0" spc="-10"/>
              <a:t>different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303511" y="3525773"/>
            <a:ext cx="2091689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Democratized</a:t>
            </a:r>
            <a:r>
              <a:rPr dirty="0" sz="1600" spc="-10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access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via</a:t>
            </a:r>
            <a:r>
              <a:rPr dirty="0" sz="16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commercially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available</a:t>
            </a:r>
            <a:r>
              <a:rPr dirty="0" sz="16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prompt-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interfaces</a:t>
            </a:r>
            <a:r>
              <a:rPr dirty="0" sz="16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allows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non-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technically</a:t>
            </a:r>
            <a:r>
              <a:rPr dirty="0" sz="16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proficient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users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benefit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0252" y="3525773"/>
            <a:ext cx="1916430" cy="1246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Increased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computing</a:t>
            </a:r>
            <a:r>
              <a:rPr dirty="0" sz="16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power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allows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rapid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training,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deployment,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6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use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6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tools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51857" y="3503498"/>
            <a:ext cx="2048510" cy="1490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Increased</a:t>
            </a:r>
            <a:r>
              <a:rPr dirty="0" sz="16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size</a:t>
            </a:r>
            <a:r>
              <a:rPr dirty="0" sz="1600" spc="-8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313D47"/>
                </a:solidFill>
                <a:latin typeface="Arial"/>
                <a:cs typeface="Arial"/>
              </a:rPr>
              <a:t>of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large-language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models</a:t>
            </a:r>
            <a:r>
              <a:rPr dirty="0" sz="16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allows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6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one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model</a:t>
            </a:r>
            <a:r>
              <a:rPr dirty="0" sz="16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be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used</a:t>
            </a:r>
            <a:r>
              <a:rPr dirty="0" sz="16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for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313D47"/>
                </a:solidFill>
                <a:latin typeface="Arial"/>
                <a:cs typeface="Arial"/>
              </a:rPr>
              <a:t>a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wide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variety</a:t>
            </a:r>
            <a:r>
              <a:rPr dirty="0" sz="16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313D47"/>
                </a:solidFill>
                <a:latin typeface="Arial"/>
                <a:cs typeface="Arial"/>
              </a:rPr>
              <a:t>use </a:t>
            </a:r>
            <a:r>
              <a:rPr dirty="0" sz="1600" spc="-10">
                <a:solidFill>
                  <a:srgbClr val="313D47"/>
                </a:solidFill>
                <a:latin typeface="Arial"/>
                <a:cs typeface="Arial"/>
              </a:rPr>
              <a:t>cases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997695" y="1865376"/>
            <a:ext cx="1765300" cy="1762125"/>
            <a:chOff x="8997695" y="1865376"/>
            <a:chExt cx="1765300" cy="176212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7695" y="1865376"/>
              <a:ext cx="1764792" cy="176174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9314687" y="2182368"/>
              <a:ext cx="1140460" cy="1137285"/>
            </a:xfrm>
            <a:custGeom>
              <a:avLst/>
              <a:gdLst/>
              <a:ahLst/>
              <a:cxnLst/>
              <a:rect l="l" t="t" r="r" b="b"/>
              <a:pathLst>
                <a:path w="1140459" h="1137285">
                  <a:moveTo>
                    <a:pt x="569976" y="0"/>
                  </a:moveTo>
                  <a:lnTo>
                    <a:pt x="520790" y="2086"/>
                  </a:lnTo>
                  <a:lnTo>
                    <a:pt x="472767" y="8232"/>
                  </a:lnTo>
                  <a:lnTo>
                    <a:pt x="426078" y="18267"/>
                  </a:lnTo>
                  <a:lnTo>
                    <a:pt x="380894" y="32020"/>
                  </a:lnTo>
                  <a:lnTo>
                    <a:pt x="337386" y="49320"/>
                  </a:lnTo>
                  <a:lnTo>
                    <a:pt x="295725" y="69997"/>
                  </a:lnTo>
                  <a:lnTo>
                    <a:pt x="256082" y="93881"/>
                  </a:lnTo>
                  <a:lnTo>
                    <a:pt x="218628" y="120800"/>
                  </a:lnTo>
                  <a:lnTo>
                    <a:pt x="183534" y="150584"/>
                  </a:lnTo>
                  <a:lnTo>
                    <a:pt x="150970" y="183062"/>
                  </a:lnTo>
                  <a:lnTo>
                    <a:pt x="121109" y="218063"/>
                  </a:lnTo>
                  <a:lnTo>
                    <a:pt x="94120" y="255418"/>
                  </a:lnTo>
                  <a:lnTo>
                    <a:pt x="70175" y="294955"/>
                  </a:lnTo>
                  <a:lnTo>
                    <a:pt x="49445" y="336504"/>
                  </a:lnTo>
                  <a:lnTo>
                    <a:pt x="32101" y="379894"/>
                  </a:lnTo>
                  <a:lnTo>
                    <a:pt x="18313" y="424954"/>
                  </a:lnTo>
                  <a:lnTo>
                    <a:pt x="8253" y="471515"/>
                  </a:lnTo>
                  <a:lnTo>
                    <a:pt x="2091" y="519404"/>
                  </a:lnTo>
                  <a:lnTo>
                    <a:pt x="0" y="568452"/>
                  </a:lnTo>
                  <a:lnTo>
                    <a:pt x="2091" y="617499"/>
                  </a:lnTo>
                  <a:lnTo>
                    <a:pt x="8253" y="665388"/>
                  </a:lnTo>
                  <a:lnTo>
                    <a:pt x="18313" y="711949"/>
                  </a:lnTo>
                  <a:lnTo>
                    <a:pt x="32101" y="757009"/>
                  </a:lnTo>
                  <a:lnTo>
                    <a:pt x="49445" y="800399"/>
                  </a:lnTo>
                  <a:lnTo>
                    <a:pt x="70175" y="841948"/>
                  </a:lnTo>
                  <a:lnTo>
                    <a:pt x="94120" y="881485"/>
                  </a:lnTo>
                  <a:lnTo>
                    <a:pt x="121109" y="918840"/>
                  </a:lnTo>
                  <a:lnTo>
                    <a:pt x="150970" y="953841"/>
                  </a:lnTo>
                  <a:lnTo>
                    <a:pt x="183534" y="986319"/>
                  </a:lnTo>
                  <a:lnTo>
                    <a:pt x="218628" y="1016103"/>
                  </a:lnTo>
                  <a:lnTo>
                    <a:pt x="256082" y="1043022"/>
                  </a:lnTo>
                  <a:lnTo>
                    <a:pt x="295725" y="1066906"/>
                  </a:lnTo>
                  <a:lnTo>
                    <a:pt x="337386" y="1087583"/>
                  </a:lnTo>
                  <a:lnTo>
                    <a:pt x="380894" y="1104883"/>
                  </a:lnTo>
                  <a:lnTo>
                    <a:pt x="426078" y="1118636"/>
                  </a:lnTo>
                  <a:lnTo>
                    <a:pt x="472767" y="1128671"/>
                  </a:lnTo>
                  <a:lnTo>
                    <a:pt x="520790" y="1134817"/>
                  </a:lnTo>
                  <a:lnTo>
                    <a:pt x="569976" y="1136904"/>
                  </a:lnTo>
                  <a:lnTo>
                    <a:pt x="619161" y="1134817"/>
                  </a:lnTo>
                  <a:lnTo>
                    <a:pt x="667184" y="1128671"/>
                  </a:lnTo>
                  <a:lnTo>
                    <a:pt x="713873" y="1118636"/>
                  </a:lnTo>
                  <a:lnTo>
                    <a:pt x="759057" y="1104883"/>
                  </a:lnTo>
                  <a:lnTo>
                    <a:pt x="802565" y="1087583"/>
                  </a:lnTo>
                  <a:lnTo>
                    <a:pt x="844226" y="1066906"/>
                  </a:lnTo>
                  <a:lnTo>
                    <a:pt x="883869" y="1043022"/>
                  </a:lnTo>
                  <a:lnTo>
                    <a:pt x="921323" y="1016103"/>
                  </a:lnTo>
                  <a:lnTo>
                    <a:pt x="956417" y="986319"/>
                  </a:lnTo>
                  <a:lnTo>
                    <a:pt x="988981" y="953841"/>
                  </a:lnTo>
                  <a:lnTo>
                    <a:pt x="1018842" y="918840"/>
                  </a:lnTo>
                  <a:lnTo>
                    <a:pt x="1045831" y="881485"/>
                  </a:lnTo>
                  <a:lnTo>
                    <a:pt x="1069776" y="841948"/>
                  </a:lnTo>
                  <a:lnTo>
                    <a:pt x="1090506" y="800399"/>
                  </a:lnTo>
                  <a:lnTo>
                    <a:pt x="1107850" y="757009"/>
                  </a:lnTo>
                  <a:lnTo>
                    <a:pt x="1121638" y="711949"/>
                  </a:lnTo>
                  <a:lnTo>
                    <a:pt x="1131698" y="665388"/>
                  </a:lnTo>
                  <a:lnTo>
                    <a:pt x="1137860" y="617499"/>
                  </a:lnTo>
                  <a:lnTo>
                    <a:pt x="1139952" y="568452"/>
                  </a:lnTo>
                  <a:lnTo>
                    <a:pt x="1137860" y="519404"/>
                  </a:lnTo>
                  <a:lnTo>
                    <a:pt x="1131698" y="471515"/>
                  </a:lnTo>
                  <a:lnTo>
                    <a:pt x="1121638" y="424954"/>
                  </a:lnTo>
                  <a:lnTo>
                    <a:pt x="1107850" y="379894"/>
                  </a:lnTo>
                  <a:lnTo>
                    <a:pt x="1090506" y="336504"/>
                  </a:lnTo>
                  <a:lnTo>
                    <a:pt x="1069776" y="294955"/>
                  </a:lnTo>
                  <a:lnTo>
                    <a:pt x="1045831" y="255418"/>
                  </a:lnTo>
                  <a:lnTo>
                    <a:pt x="1018842" y="218063"/>
                  </a:lnTo>
                  <a:lnTo>
                    <a:pt x="988981" y="183062"/>
                  </a:lnTo>
                  <a:lnTo>
                    <a:pt x="956417" y="150584"/>
                  </a:lnTo>
                  <a:lnTo>
                    <a:pt x="921323" y="120800"/>
                  </a:lnTo>
                  <a:lnTo>
                    <a:pt x="883869" y="93881"/>
                  </a:lnTo>
                  <a:lnTo>
                    <a:pt x="844226" y="69997"/>
                  </a:lnTo>
                  <a:lnTo>
                    <a:pt x="802565" y="49320"/>
                  </a:lnTo>
                  <a:lnTo>
                    <a:pt x="759057" y="32020"/>
                  </a:lnTo>
                  <a:lnTo>
                    <a:pt x="713873" y="18267"/>
                  </a:lnTo>
                  <a:lnTo>
                    <a:pt x="667184" y="8232"/>
                  </a:lnTo>
                  <a:lnTo>
                    <a:pt x="619161" y="2086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4623" y="2487168"/>
              <a:ext cx="640079" cy="527303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4645152" y="1880616"/>
            <a:ext cx="1765300" cy="1765300"/>
            <a:chOff x="4645152" y="1880616"/>
            <a:chExt cx="1765300" cy="176530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5152" y="1880616"/>
              <a:ext cx="1764792" cy="176479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962144" y="2197608"/>
              <a:ext cx="1140460" cy="1140460"/>
            </a:xfrm>
            <a:custGeom>
              <a:avLst/>
              <a:gdLst/>
              <a:ahLst/>
              <a:cxnLst/>
              <a:rect l="l" t="t" r="r" b="b"/>
              <a:pathLst>
                <a:path w="1140460" h="1140460">
                  <a:moveTo>
                    <a:pt x="569976" y="0"/>
                  </a:moveTo>
                  <a:lnTo>
                    <a:pt x="520790" y="2091"/>
                  </a:lnTo>
                  <a:lnTo>
                    <a:pt x="472767" y="8253"/>
                  </a:lnTo>
                  <a:lnTo>
                    <a:pt x="426078" y="18313"/>
                  </a:lnTo>
                  <a:lnTo>
                    <a:pt x="380894" y="32101"/>
                  </a:lnTo>
                  <a:lnTo>
                    <a:pt x="337386" y="49445"/>
                  </a:lnTo>
                  <a:lnTo>
                    <a:pt x="295725" y="70175"/>
                  </a:lnTo>
                  <a:lnTo>
                    <a:pt x="256082" y="94120"/>
                  </a:lnTo>
                  <a:lnTo>
                    <a:pt x="218628" y="121109"/>
                  </a:lnTo>
                  <a:lnTo>
                    <a:pt x="183534" y="150970"/>
                  </a:lnTo>
                  <a:lnTo>
                    <a:pt x="150970" y="183534"/>
                  </a:lnTo>
                  <a:lnTo>
                    <a:pt x="121109" y="218628"/>
                  </a:lnTo>
                  <a:lnTo>
                    <a:pt x="94120" y="256082"/>
                  </a:lnTo>
                  <a:lnTo>
                    <a:pt x="70175" y="295725"/>
                  </a:lnTo>
                  <a:lnTo>
                    <a:pt x="49445" y="337386"/>
                  </a:lnTo>
                  <a:lnTo>
                    <a:pt x="32101" y="380894"/>
                  </a:lnTo>
                  <a:lnTo>
                    <a:pt x="18313" y="426078"/>
                  </a:lnTo>
                  <a:lnTo>
                    <a:pt x="8253" y="472767"/>
                  </a:lnTo>
                  <a:lnTo>
                    <a:pt x="2091" y="520790"/>
                  </a:lnTo>
                  <a:lnTo>
                    <a:pt x="0" y="569976"/>
                  </a:lnTo>
                  <a:lnTo>
                    <a:pt x="2091" y="619161"/>
                  </a:lnTo>
                  <a:lnTo>
                    <a:pt x="8253" y="667184"/>
                  </a:lnTo>
                  <a:lnTo>
                    <a:pt x="18313" y="713873"/>
                  </a:lnTo>
                  <a:lnTo>
                    <a:pt x="32101" y="759057"/>
                  </a:lnTo>
                  <a:lnTo>
                    <a:pt x="49445" y="802565"/>
                  </a:lnTo>
                  <a:lnTo>
                    <a:pt x="70175" y="844226"/>
                  </a:lnTo>
                  <a:lnTo>
                    <a:pt x="94120" y="883869"/>
                  </a:lnTo>
                  <a:lnTo>
                    <a:pt x="121109" y="921323"/>
                  </a:lnTo>
                  <a:lnTo>
                    <a:pt x="150970" y="956417"/>
                  </a:lnTo>
                  <a:lnTo>
                    <a:pt x="183534" y="988981"/>
                  </a:lnTo>
                  <a:lnTo>
                    <a:pt x="218628" y="1018842"/>
                  </a:lnTo>
                  <a:lnTo>
                    <a:pt x="256082" y="1045831"/>
                  </a:lnTo>
                  <a:lnTo>
                    <a:pt x="295725" y="1069776"/>
                  </a:lnTo>
                  <a:lnTo>
                    <a:pt x="337386" y="1090506"/>
                  </a:lnTo>
                  <a:lnTo>
                    <a:pt x="380894" y="1107850"/>
                  </a:lnTo>
                  <a:lnTo>
                    <a:pt x="426078" y="1121638"/>
                  </a:lnTo>
                  <a:lnTo>
                    <a:pt x="472767" y="1131698"/>
                  </a:lnTo>
                  <a:lnTo>
                    <a:pt x="520790" y="1137860"/>
                  </a:lnTo>
                  <a:lnTo>
                    <a:pt x="569976" y="1139952"/>
                  </a:lnTo>
                  <a:lnTo>
                    <a:pt x="619161" y="1137860"/>
                  </a:lnTo>
                  <a:lnTo>
                    <a:pt x="667184" y="1131698"/>
                  </a:lnTo>
                  <a:lnTo>
                    <a:pt x="713873" y="1121638"/>
                  </a:lnTo>
                  <a:lnTo>
                    <a:pt x="759057" y="1107850"/>
                  </a:lnTo>
                  <a:lnTo>
                    <a:pt x="802565" y="1090506"/>
                  </a:lnTo>
                  <a:lnTo>
                    <a:pt x="844226" y="1069776"/>
                  </a:lnTo>
                  <a:lnTo>
                    <a:pt x="883869" y="1045831"/>
                  </a:lnTo>
                  <a:lnTo>
                    <a:pt x="921323" y="1018842"/>
                  </a:lnTo>
                  <a:lnTo>
                    <a:pt x="956417" y="988981"/>
                  </a:lnTo>
                  <a:lnTo>
                    <a:pt x="988981" y="956417"/>
                  </a:lnTo>
                  <a:lnTo>
                    <a:pt x="1018842" y="921323"/>
                  </a:lnTo>
                  <a:lnTo>
                    <a:pt x="1045831" y="883869"/>
                  </a:lnTo>
                  <a:lnTo>
                    <a:pt x="1069776" y="844226"/>
                  </a:lnTo>
                  <a:lnTo>
                    <a:pt x="1090506" y="802565"/>
                  </a:lnTo>
                  <a:lnTo>
                    <a:pt x="1107850" y="759057"/>
                  </a:lnTo>
                  <a:lnTo>
                    <a:pt x="1121638" y="713873"/>
                  </a:lnTo>
                  <a:lnTo>
                    <a:pt x="1131698" y="667184"/>
                  </a:lnTo>
                  <a:lnTo>
                    <a:pt x="1137860" y="619161"/>
                  </a:lnTo>
                  <a:lnTo>
                    <a:pt x="1139952" y="569976"/>
                  </a:lnTo>
                  <a:lnTo>
                    <a:pt x="1137860" y="520790"/>
                  </a:lnTo>
                  <a:lnTo>
                    <a:pt x="1131698" y="472767"/>
                  </a:lnTo>
                  <a:lnTo>
                    <a:pt x="1121638" y="426078"/>
                  </a:lnTo>
                  <a:lnTo>
                    <a:pt x="1107850" y="380894"/>
                  </a:lnTo>
                  <a:lnTo>
                    <a:pt x="1090506" y="337386"/>
                  </a:lnTo>
                  <a:lnTo>
                    <a:pt x="1069776" y="295725"/>
                  </a:lnTo>
                  <a:lnTo>
                    <a:pt x="1045831" y="256082"/>
                  </a:lnTo>
                  <a:lnTo>
                    <a:pt x="1018842" y="218628"/>
                  </a:lnTo>
                  <a:lnTo>
                    <a:pt x="988981" y="183534"/>
                  </a:lnTo>
                  <a:lnTo>
                    <a:pt x="956417" y="150970"/>
                  </a:lnTo>
                  <a:lnTo>
                    <a:pt x="921323" y="121109"/>
                  </a:lnTo>
                  <a:lnTo>
                    <a:pt x="883869" y="94120"/>
                  </a:lnTo>
                  <a:lnTo>
                    <a:pt x="844226" y="70175"/>
                  </a:lnTo>
                  <a:lnTo>
                    <a:pt x="802565" y="49445"/>
                  </a:lnTo>
                  <a:lnTo>
                    <a:pt x="759057" y="32101"/>
                  </a:lnTo>
                  <a:lnTo>
                    <a:pt x="713873" y="18313"/>
                  </a:lnTo>
                  <a:lnTo>
                    <a:pt x="667184" y="8253"/>
                  </a:lnTo>
                  <a:lnTo>
                    <a:pt x="619161" y="2091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272" y="2493264"/>
              <a:ext cx="548639" cy="548639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295656" y="1880616"/>
            <a:ext cx="1765300" cy="1765300"/>
            <a:chOff x="295656" y="1880616"/>
            <a:chExt cx="1765300" cy="1765300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656" y="1880616"/>
              <a:ext cx="1764792" cy="1764792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12647" y="2197608"/>
              <a:ext cx="1140460" cy="1140460"/>
            </a:xfrm>
            <a:custGeom>
              <a:avLst/>
              <a:gdLst/>
              <a:ahLst/>
              <a:cxnLst/>
              <a:rect l="l" t="t" r="r" b="b"/>
              <a:pathLst>
                <a:path w="1140460" h="1140460">
                  <a:moveTo>
                    <a:pt x="569976" y="0"/>
                  </a:moveTo>
                  <a:lnTo>
                    <a:pt x="520795" y="2091"/>
                  </a:lnTo>
                  <a:lnTo>
                    <a:pt x="472776" y="8253"/>
                  </a:lnTo>
                  <a:lnTo>
                    <a:pt x="426091" y="18313"/>
                  </a:lnTo>
                  <a:lnTo>
                    <a:pt x="380909" y="32101"/>
                  </a:lnTo>
                  <a:lnTo>
                    <a:pt x="337402" y="49445"/>
                  </a:lnTo>
                  <a:lnTo>
                    <a:pt x="295742" y="70175"/>
                  </a:lnTo>
                  <a:lnTo>
                    <a:pt x="256099" y="94120"/>
                  </a:lnTo>
                  <a:lnTo>
                    <a:pt x="218644" y="121109"/>
                  </a:lnTo>
                  <a:lnTo>
                    <a:pt x="183549" y="150970"/>
                  </a:lnTo>
                  <a:lnTo>
                    <a:pt x="150984" y="183534"/>
                  </a:lnTo>
                  <a:lnTo>
                    <a:pt x="121121" y="218628"/>
                  </a:lnTo>
                  <a:lnTo>
                    <a:pt x="94130" y="256082"/>
                  </a:lnTo>
                  <a:lnTo>
                    <a:pt x="70183" y="295725"/>
                  </a:lnTo>
                  <a:lnTo>
                    <a:pt x="49451" y="337386"/>
                  </a:lnTo>
                  <a:lnTo>
                    <a:pt x="32105" y="380894"/>
                  </a:lnTo>
                  <a:lnTo>
                    <a:pt x="18315" y="426078"/>
                  </a:lnTo>
                  <a:lnTo>
                    <a:pt x="8254" y="472767"/>
                  </a:lnTo>
                  <a:lnTo>
                    <a:pt x="2092" y="520790"/>
                  </a:lnTo>
                  <a:lnTo>
                    <a:pt x="0" y="569976"/>
                  </a:lnTo>
                  <a:lnTo>
                    <a:pt x="2092" y="619161"/>
                  </a:lnTo>
                  <a:lnTo>
                    <a:pt x="8254" y="667184"/>
                  </a:lnTo>
                  <a:lnTo>
                    <a:pt x="18315" y="713873"/>
                  </a:lnTo>
                  <a:lnTo>
                    <a:pt x="32105" y="759057"/>
                  </a:lnTo>
                  <a:lnTo>
                    <a:pt x="49451" y="802565"/>
                  </a:lnTo>
                  <a:lnTo>
                    <a:pt x="70183" y="844226"/>
                  </a:lnTo>
                  <a:lnTo>
                    <a:pt x="94130" y="883869"/>
                  </a:lnTo>
                  <a:lnTo>
                    <a:pt x="121121" y="921323"/>
                  </a:lnTo>
                  <a:lnTo>
                    <a:pt x="150984" y="956417"/>
                  </a:lnTo>
                  <a:lnTo>
                    <a:pt x="183549" y="988981"/>
                  </a:lnTo>
                  <a:lnTo>
                    <a:pt x="218644" y="1018842"/>
                  </a:lnTo>
                  <a:lnTo>
                    <a:pt x="256099" y="1045831"/>
                  </a:lnTo>
                  <a:lnTo>
                    <a:pt x="295742" y="1069776"/>
                  </a:lnTo>
                  <a:lnTo>
                    <a:pt x="337402" y="1090506"/>
                  </a:lnTo>
                  <a:lnTo>
                    <a:pt x="380909" y="1107850"/>
                  </a:lnTo>
                  <a:lnTo>
                    <a:pt x="426091" y="1121638"/>
                  </a:lnTo>
                  <a:lnTo>
                    <a:pt x="472776" y="1131698"/>
                  </a:lnTo>
                  <a:lnTo>
                    <a:pt x="520795" y="1137860"/>
                  </a:lnTo>
                  <a:lnTo>
                    <a:pt x="569976" y="1139952"/>
                  </a:lnTo>
                  <a:lnTo>
                    <a:pt x="619161" y="1137860"/>
                  </a:lnTo>
                  <a:lnTo>
                    <a:pt x="667184" y="1131698"/>
                  </a:lnTo>
                  <a:lnTo>
                    <a:pt x="713873" y="1121638"/>
                  </a:lnTo>
                  <a:lnTo>
                    <a:pt x="759057" y="1107850"/>
                  </a:lnTo>
                  <a:lnTo>
                    <a:pt x="802565" y="1090506"/>
                  </a:lnTo>
                  <a:lnTo>
                    <a:pt x="844226" y="1069776"/>
                  </a:lnTo>
                  <a:lnTo>
                    <a:pt x="883869" y="1045831"/>
                  </a:lnTo>
                  <a:lnTo>
                    <a:pt x="921323" y="1018842"/>
                  </a:lnTo>
                  <a:lnTo>
                    <a:pt x="956417" y="988981"/>
                  </a:lnTo>
                  <a:lnTo>
                    <a:pt x="988981" y="956417"/>
                  </a:lnTo>
                  <a:lnTo>
                    <a:pt x="1018842" y="921323"/>
                  </a:lnTo>
                  <a:lnTo>
                    <a:pt x="1045831" y="883869"/>
                  </a:lnTo>
                  <a:lnTo>
                    <a:pt x="1069776" y="844226"/>
                  </a:lnTo>
                  <a:lnTo>
                    <a:pt x="1090506" y="802565"/>
                  </a:lnTo>
                  <a:lnTo>
                    <a:pt x="1107850" y="759057"/>
                  </a:lnTo>
                  <a:lnTo>
                    <a:pt x="1121638" y="713873"/>
                  </a:lnTo>
                  <a:lnTo>
                    <a:pt x="1131698" y="667184"/>
                  </a:lnTo>
                  <a:lnTo>
                    <a:pt x="1137860" y="619161"/>
                  </a:lnTo>
                  <a:lnTo>
                    <a:pt x="1139952" y="569976"/>
                  </a:lnTo>
                  <a:lnTo>
                    <a:pt x="1137860" y="520790"/>
                  </a:lnTo>
                  <a:lnTo>
                    <a:pt x="1131698" y="472767"/>
                  </a:lnTo>
                  <a:lnTo>
                    <a:pt x="1121638" y="426078"/>
                  </a:lnTo>
                  <a:lnTo>
                    <a:pt x="1107850" y="380894"/>
                  </a:lnTo>
                  <a:lnTo>
                    <a:pt x="1090506" y="337386"/>
                  </a:lnTo>
                  <a:lnTo>
                    <a:pt x="1069776" y="295725"/>
                  </a:lnTo>
                  <a:lnTo>
                    <a:pt x="1045831" y="256082"/>
                  </a:lnTo>
                  <a:lnTo>
                    <a:pt x="1018842" y="218628"/>
                  </a:lnTo>
                  <a:lnTo>
                    <a:pt x="988981" y="183534"/>
                  </a:lnTo>
                  <a:lnTo>
                    <a:pt x="956417" y="150970"/>
                  </a:lnTo>
                  <a:lnTo>
                    <a:pt x="921323" y="121109"/>
                  </a:lnTo>
                  <a:lnTo>
                    <a:pt x="883869" y="94120"/>
                  </a:lnTo>
                  <a:lnTo>
                    <a:pt x="844226" y="70175"/>
                  </a:lnTo>
                  <a:lnTo>
                    <a:pt x="802565" y="49445"/>
                  </a:lnTo>
                  <a:lnTo>
                    <a:pt x="759057" y="32101"/>
                  </a:lnTo>
                  <a:lnTo>
                    <a:pt x="713873" y="18313"/>
                  </a:lnTo>
                  <a:lnTo>
                    <a:pt x="667184" y="8253"/>
                  </a:lnTo>
                  <a:lnTo>
                    <a:pt x="619161" y="2091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536" y="2529840"/>
              <a:ext cx="655319" cy="542543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7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Understanding</a:t>
            </a:r>
            <a:r>
              <a:rPr dirty="0" spc="-110"/>
              <a:t> </a:t>
            </a:r>
            <a:r>
              <a:rPr dirty="0" spc="-10"/>
              <a:t>what’s</a:t>
            </a:r>
            <a:r>
              <a:rPr dirty="0" spc="-110"/>
              <a:t> </a:t>
            </a:r>
            <a:r>
              <a:rPr dirty="0"/>
              <a:t>at</a:t>
            </a:r>
            <a:r>
              <a:rPr dirty="0" spc="-125"/>
              <a:t> </a:t>
            </a:r>
            <a:r>
              <a:rPr dirty="0" spc="-10"/>
              <a:t>stake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68726" y="3542157"/>
            <a:ext cx="2533650" cy="15951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90"/>
              </a:spcBef>
              <a:buClr>
                <a:srgbClr val="CE0D2C"/>
              </a:buClr>
              <a:buChar char="•"/>
              <a:tabLst>
                <a:tab pos="182880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Early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adopters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outpace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peers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cost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efficiency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create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unequal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gaps</a:t>
            </a:r>
            <a:r>
              <a:rPr dirty="0" sz="14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in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capabilities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across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market</a:t>
            </a:r>
            <a:endParaRPr sz="1400">
              <a:latin typeface="Arial"/>
              <a:cs typeface="Arial"/>
            </a:endParaRPr>
          </a:p>
          <a:p>
            <a:pPr marL="181610" marR="61594" indent="-169545">
              <a:lnSpc>
                <a:spcPct val="100000"/>
              </a:lnSpc>
              <a:spcBef>
                <a:spcPts val="605"/>
              </a:spcBef>
              <a:buClr>
                <a:srgbClr val="CE0D2C"/>
              </a:buClr>
              <a:buChar char="•"/>
              <a:tabLst>
                <a:tab pos="182880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exacerbate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existing</a:t>
            </a:r>
            <a:r>
              <a:rPr dirty="0" sz="14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issues,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reinforce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health</a:t>
            </a:r>
            <a:r>
              <a:rPr dirty="0" sz="14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inequities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49897" y="3231261"/>
            <a:ext cx="2674620" cy="15951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1610" marR="10795" indent="-169545">
              <a:lnSpc>
                <a:spcPct val="100000"/>
              </a:lnSpc>
              <a:spcBef>
                <a:spcPts val="90"/>
              </a:spcBef>
              <a:buClr>
                <a:srgbClr val="CE0D2C"/>
              </a:buClr>
              <a:buChar char="•"/>
              <a:tabLst>
                <a:tab pos="182880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Health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care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organizations</a:t>
            </a:r>
            <a:r>
              <a:rPr dirty="0" sz="14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solve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problems</a:t>
            </a:r>
            <a:r>
              <a:rPr dirty="0" sz="14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around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care,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clinician</a:t>
            </a:r>
            <a:r>
              <a:rPr dirty="0" sz="14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burnout,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recruitment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retention</a:t>
            </a:r>
            <a:endParaRPr sz="1400">
              <a:latin typeface="Arial"/>
              <a:cs typeface="Arial"/>
            </a:endParaRPr>
          </a:p>
          <a:p>
            <a:pPr marL="181610" marR="5080" indent="-169545">
              <a:lnSpc>
                <a:spcPct val="100000"/>
              </a:lnSpc>
              <a:spcBef>
                <a:spcPts val="605"/>
              </a:spcBef>
              <a:buClr>
                <a:srgbClr val="CE0D2C"/>
              </a:buClr>
              <a:buChar char="•"/>
              <a:tabLst>
                <a:tab pos="182880" algn="l"/>
              </a:tabLst>
            </a:pP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4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r>
              <a:rPr dirty="0" sz="14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help</a:t>
            </a:r>
            <a:r>
              <a:rPr dirty="0" sz="14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analyze</a:t>
            </a:r>
            <a:r>
              <a:rPr dirty="0" sz="1400" spc="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and 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meaningfully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interpret</a:t>
            </a:r>
            <a:r>
              <a:rPr dirty="0" sz="14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important </a:t>
            </a: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health</a:t>
            </a:r>
            <a:r>
              <a:rPr dirty="0" sz="14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care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4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at</a:t>
            </a:r>
            <a:r>
              <a:rPr dirty="0" sz="14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313D47"/>
                </a:solidFill>
                <a:latin typeface="Arial"/>
                <a:cs typeface="Arial"/>
              </a:rPr>
              <a:t>scale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648455" y="2121326"/>
            <a:ext cx="4919345" cy="1287145"/>
            <a:chOff x="3648455" y="2121326"/>
            <a:chExt cx="4919345" cy="128714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9898" y="2121326"/>
              <a:ext cx="2477274" cy="81474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141720" y="2173224"/>
              <a:ext cx="2380615" cy="713740"/>
            </a:xfrm>
            <a:custGeom>
              <a:avLst/>
              <a:gdLst/>
              <a:ahLst/>
              <a:cxnLst/>
              <a:rect l="l" t="t" r="r" b="b"/>
              <a:pathLst>
                <a:path w="2380615" h="713739">
                  <a:moveTo>
                    <a:pt x="2023872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2023872" y="713231"/>
                  </a:lnTo>
                  <a:lnTo>
                    <a:pt x="2380487" y="356615"/>
                  </a:lnTo>
                  <a:lnTo>
                    <a:pt x="2023872" y="0"/>
                  </a:lnTo>
                  <a:close/>
                </a:path>
              </a:pathLst>
            </a:custGeom>
            <a:solidFill>
              <a:srgbClr val="D5D9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8455" y="2557272"/>
              <a:ext cx="2518410" cy="85115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718559" y="2627376"/>
              <a:ext cx="2380615" cy="713740"/>
            </a:xfrm>
            <a:custGeom>
              <a:avLst/>
              <a:gdLst/>
              <a:ahLst/>
              <a:cxnLst/>
              <a:rect l="l" t="t" r="r" b="b"/>
              <a:pathLst>
                <a:path w="2380615" h="713739">
                  <a:moveTo>
                    <a:pt x="2380488" y="0"/>
                  </a:moveTo>
                  <a:lnTo>
                    <a:pt x="356615" y="0"/>
                  </a:lnTo>
                  <a:lnTo>
                    <a:pt x="0" y="356615"/>
                  </a:lnTo>
                  <a:lnTo>
                    <a:pt x="356615" y="713232"/>
                  </a:lnTo>
                  <a:lnTo>
                    <a:pt x="2380488" y="713232"/>
                  </a:lnTo>
                  <a:lnTo>
                    <a:pt x="2380488" y="0"/>
                  </a:lnTo>
                  <a:close/>
                </a:path>
              </a:pathLst>
            </a:custGeom>
            <a:solidFill>
              <a:srgbClr val="6F787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111878" y="2859150"/>
            <a:ext cx="16656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Existential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threat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636257" y="2296109"/>
            <a:ext cx="1159510" cy="4908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10"/>
              </a:spcBef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Existential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opportunity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924930" y="1602866"/>
            <a:ext cx="433705" cy="4564380"/>
            <a:chOff x="5924930" y="1602866"/>
            <a:chExt cx="433705" cy="4564380"/>
          </a:xfrm>
        </p:grpSpPr>
        <p:sp>
          <p:nvSpPr>
            <p:cNvPr id="13" name="object 13" descr=""/>
            <p:cNvSpPr/>
            <p:nvPr/>
          </p:nvSpPr>
          <p:spPr>
            <a:xfrm>
              <a:off x="6141719" y="1862327"/>
              <a:ext cx="0" cy="4248785"/>
            </a:xfrm>
            <a:custGeom>
              <a:avLst/>
              <a:gdLst/>
              <a:ahLst/>
              <a:cxnLst/>
              <a:rect l="l" t="t" r="r" b="b"/>
              <a:pathLst>
                <a:path w="0" h="4248785">
                  <a:moveTo>
                    <a:pt x="0" y="0"/>
                  </a:moveTo>
                  <a:lnTo>
                    <a:pt x="0" y="4248619"/>
                  </a:lnTo>
                </a:path>
              </a:pathLst>
            </a:custGeom>
            <a:ln w="111125">
              <a:solidFill>
                <a:srgbClr val="6F78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34455" y="1612391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4" h="414655">
                  <a:moveTo>
                    <a:pt x="207264" y="0"/>
                  </a:moveTo>
                  <a:lnTo>
                    <a:pt x="159753" y="5476"/>
                  </a:lnTo>
                  <a:lnTo>
                    <a:pt x="116132" y="21073"/>
                  </a:lnTo>
                  <a:lnTo>
                    <a:pt x="77648" y="45546"/>
                  </a:lnTo>
                  <a:lnTo>
                    <a:pt x="45546" y="77648"/>
                  </a:lnTo>
                  <a:lnTo>
                    <a:pt x="21073" y="116132"/>
                  </a:lnTo>
                  <a:lnTo>
                    <a:pt x="5476" y="159753"/>
                  </a:lnTo>
                  <a:lnTo>
                    <a:pt x="0" y="207263"/>
                  </a:lnTo>
                  <a:lnTo>
                    <a:pt x="5476" y="254774"/>
                  </a:lnTo>
                  <a:lnTo>
                    <a:pt x="21073" y="298395"/>
                  </a:lnTo>
                  <a:lnTo>
                    <a:pt x="45546" y="336879"/>
                  </a:lnTo>
                  <a:lnTo>
                    <a:pt x="77648" y="368981"/>
                  </a:lnTo>
                  <a:lnTo>
                    <a:pt x="116132" y="393454"/>
                  </a:lnTo>
                  <a:lnTo>
                    <a:pt x="159753" y="409051"/>
                  </a:lnTo>
                  <a:lnTo>
                    <a:pt x="207264" y="414528"/>
                  </a:lnTo>
                  <a:lnTo>
                    <a:pt x="254774" y="409051"/>
                  </a:lnTo>
                  <a:lnTo>
                    <a:pt x="298395" y="393454"/>
                  </a:lnTo>
                  <a:lnTo>
                    <a:pt x="336879" y="368981"/>
                  </a:lnTo>
                  <a:lnTo>
                    <a:pt x="368981" y="336879"/>
                  </a:lnTo>
                  <a:lnTo>
                    <a:pt x="393454" y="298395"/>
                  </a:lnTo>
                  <a:lnTo>
                    <a:pt x="409051" y="254774"/>
                  </a:lnTo>
                  <a:lnTo>
                    <a:pt x="414528" y="207263"/>
                  </a:lnTo>
                  <a:lnTo>
                    <a:pt x="409051" y="159753"/>
                  </a:lnTo>
                  <a:lnTo>
                    <a:pt x="393454" y="116132"/>
                  </a:lnTo>
                  <a:lnTo>
                    <a:pt x="368981" y="77648"/>
                  </a:lnTo>
                  <a:lnTo>
                    <a:pt x="336879" y="45546"/>
                  </a:lnTo>
                  <a:lnTo>
                    <a:pt x="298395" y="21073"/>
                  </a:lnTo>
                  <a:lnTo>
                    <a:pt x="254774" y="5476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6F78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934455" y="1612391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4" h="414655">
                  <a:moveTo>
                    <a:pt x="0" y="207263"/>
                  </a:moveTo>
                  <a:lnTo>
                    <a:pt x="5476" y="159753"/>
                  </a:lnTo>
                  <a:lnTo>
                    <a:pt x="21073" y="116132"/>
                  </a:lnTo>
                  <a:lnTo>
                    <a:pt x="45546" y="77648"/>
                  </a:lnTo>
                  <a:lnTo>
                    <a:pt x="77648" y="45546"/>
                  </a:lnTo>
                  <a:lnTo>
                    <a:pt x="116132" y="21073"/>
                  </a:lnTo>
                  <a:lnTo>
                    <a:pt x="159753" y="5476"/>
                  </a:lnTo>
                  <a:lnTo>
                    <a:pt x="207264" y="0"/>
                  </a:lnTo>
                  <a:lnTo>
                    <a:pt x="254774" y="5476"/>
                  </a:lnTo>
                  <a:lnTo>
                    <a:pt x="298395" y="21073"/>
                  </a:lnTo>
                  <a:lnTo>
                    <a:pt x="336879" y="45546"/>
                  </a:lnTo>
                  <a:lnTo>
                    <a:pt x="368981" y="77648"/>
                  </a:lnTo>
                  <a:lnTo>
                    <a:pt x="393454" y="116132"/>
                  </a:lnTo>
                  <a:lnTo>
                    <a:pt x="409051" y="159753"/>
                  </a:lnTo>
                  <a:lnTo>
                    <a:pt x="414528" y="207263"/>
                  </a:lnTo>
                  <a:lnTo>
                    <a:pt x="409051" y="254774"/>
                  </a:lnTo>
                  <a:lnTo>
                    <a:pt x="393454" y="298395"/>
                  </a:lnTo>
                  <a:lnTo>
                    <a:pt x="368981" y="336879"/>
                  </a:lnTo>
                  <a:lnTo>
                    <a:pt x="336879" y="368981"/>
                  </a:lnTo>
                  <a:lnTo>
                    <a:pt x="298395" y="393454"/>
                  </a:lnTo>
                  <a:lnTo>
                    <a:pt x="254774" y="409051"/>
                  </a:lnTo>
                  <a:lnTo>
                    <a:pt x="207264" y="414528"/>
                  </a:lnTo>
                  <a:lnTo>
                    <a:pt x="159753" y="409051"/>
                  </a:lnTo>
                  <a:lnTo>
                    <a:pt x="116132" y="393454"/>
                  </a:lnTo>
                  <a:lnTo>
                    <a:pt x="77648" y="368981"/>
                  </a:lnTo>
                  <a:lnTo>
                    <a:pt x="45546" y="336879"/>
                  </a:lnTo>
                  <a:lnTo>
                    <a:pt x="21073" y="298395"/>
                  </a:lnTo>
                  <a:lnTo>
                    <a:pt x="5476" y="254774"/>
                  </a:lnTo>
                  <a:lnTo>
                    <a:pt x="0" y="207263"/>
                  </a:lnTo>
                  <a:close/>
                </a:path>
              </a:pathLst>
            </a:custGeom>
            <a:ln w="19050">
              <a:solidFill>
                <a:srgbClr val="6F78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43599" y="6111239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10" h="0">
                  <a:moveTo>
                    <a:pt x="384683" y="0"/>
                  </a:moveTo>
                  <a:lnTo>
                    <a:pt x="0" y="0"/>
                  </a:lnTo>
                </a:path>
              </a:pathLst>
            </a:custGeom>
            <a:ln w="111125">
              <a:solidFill>
                <a:srgbClr val="6F78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4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39" y="5337047"/>
            <a:ext cx="3214116" cy="31742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359" y="4931664"/>
            <a:ext cx="3214116" cy="31742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8368" y="4931664"/>
            <a:ext cx="3214116" cy="31742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082545" y="6045504"/>
            <a:ext cx="95065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Source:</a:t>
            </a:r>
            <a:r>
              <a:rPr dirty="0" sz="700" spc="-3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"Leveraging</a:t>
            </a:r>
            <a:r>
              <a:rPr dirty="0" u="sng" sz="700" spc="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AI/ML</a:t>
            </a:r>
            <a:r>
              <a:rPr dirty="0" u="sng" sz="700" spc="6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to</a:t>
            </a:r>
            <a:r>
              <a:rPr dirty="0" u="sng" sz="700" spc="-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identify</a:t>
            </a:r>
            <a:r>
              <a:rPr dirty="0" u="sng" sz="700" spc="-2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more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at-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risk,“</a:t>
            </a:r>
            <a:r>
              <a:rPr dirty="0" u="none" sz="7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IQVIA,</a:t>
            </a:r>
            <a:r>
              <a:rPr dirty="0" u="none" sz="700" spc="6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2023;</a:t>
            </a:r>
            <a:r>
              <a:rPr dirty="0" u="none" sz="700" spc="-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"Doctors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Are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Using</a:t>
            </a:r>
            <a:r>
              <a:rPr dirty="0" u="sng" sz="700" spc="-4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ChatGPT to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Improve</a:t>
            </a:r>
            <a:r>
              <a:rPr dirty="0" u="sng" sz="700" spc="4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How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They</a:t>
            </a:r>
            <a:r>
              <a:rPr dirty="0" u="sng" sz="700" spc="-4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Talk</a:t>
            </a:r>
            <a:r>
              <a:rPr dirty="0" u="sng" sz="700" spc="-5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to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Patients,“</a:t>
            </a:r>
            <a:r>
              <a:rPr dirty="0" u="none" sz="7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NY</a:t>
            </a:r>
            <a:r>
              <a:rPr dirty="0" u="none" sz="700" spc="-1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Times,</a:t>
            </a:r>
            <a:r>
              <a:rPr dirty="0" u="none" sz="700" spc="-5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June</a:t>
            </a:r>
            <a:r>
              <a:rPr dirty="0" u="none" sz="700" spc="-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2023;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"Algorithmic</a:t>
            </a:r>
            <a:r>
              <a:rPr dirty="0" u="sng" sz="700" spc="-4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Bias</a:t>
            </a:r>
            <a:r>
              <a:rPr dirty="0" u="sng" sz="700" spc="-4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In</a:t>
            </a:r>
            <a:r>
              <a:rPr dirty="0" u="sng" sz="700" spc="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Health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Care: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A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Path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5"/>
              </a:rPr>
              <a:t>Forward,“</a:t>
            </a:r>
            <a:r>
              <a:rPr dirty="0" u="none" sz="70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Health</a:t>
            </a:r>
            <a:r>
              <a:rPr dirty="0" u="none" sz="700" spc="-3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Affairs,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November</a:t>
            </a:r>
            <a:r>
              <a:rPr dirty="0" u="none" sz="700" spc="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2019.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Potential</a:t>
            </a:r>
            <a:r>
              <a:rPr dirty="0" spc="-160"/>
              <a:t> </a:t>
            </a:r>
            <a:r>
              <a:rPr dirty="0"/>
              <a:t>consequences</a:t>
            </a:r>
            <a:r>
              <a:rPr dirty="0" spc="-65"/>
              <a:t> </a:t>
            </a:r>
            <a:r>
              <a:rPr dirty="0"/>
              <a:t>of</a:t>
            </a:r>
            <a:r>
              <a:rPr dirty="0" spc="-75"/>
              <a:t> </a:t>
            </a:r>
            <a:r>
              <a:rPr dirty="0"/>
              <a:t>quickly</a:t>
            </a:r>
            <a:r>
              <a:rPr dirty="0" spc="-95"/>
              <a:t> </a:t>
            </a:r>
            <a:r>
              <a:rPr dirty="0"/>
              <a:t>moving</a:t>
            </a:r>
            <a:r>
              <a:rPr dirty="0" spc="-45"/>
              <a:t> </a:t>
            </a:r>
            <a:r>
              <a:rPr dirty="0" spc="-20"/>
              <a:t>on</a:t>
            </a:r>
            <a:r>
              <a:rPr dirty="0" spc="-215"/>
              <a:t> </a:t>
            </a:r>
            <a:r>
              <a:rPr dirty="0" spc="-25"/>
              <a:t>AI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193405" y="4016451"/>
            <a:ext cx="3263900" cy="833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1450" indent="-171450">
              <a:lnSpc>
                <a:spcPct val="100000"/>
              </a:lnSpc>
              <a:spcBef>
                <a:spcPts val="100"/>
              </a:spcBef>
              <a:buClr>
                <a:srgbClr val="CE0D2C"/>
              </a:buClr>
              <a:buChar char="•"/>
              <a:tabLst>
                <a:tab pos="171450" algn="l"/>
              </a:tabLst>
            </a:pP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Reliance</a:t>
            </a:r>
            <a:r>
              <a:rPr dirty="0" sz="1200" spc="-9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on</a:t>
            </a:r>
            <a:r>
              <a:rPr dirty="0" sz="12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vendors</a:t>
            </a:r>
            <a:r>
              <a:rPr dirty="0" sz="12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changes</a:t>
            </a:r>
            <a:r>
              <a:rPr dirty="0" sz="12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supply</a:t>
            </a:r>
            <a:r>
              <a:rPr dirty="0" sz="12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contract</a:t>
            </a:r>
            <a:endParaRPr sz="1200">
              <a:latin typeface="Arial"/>
              <a:cs typeface="Arial"/>
            </a:endParaRPr>
          </a:p>
          <a:p>
            <a:pPr algn="ctr" marR="4000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structures</a:t>
            </a:r>
            <a:r>
              <a:rPr dirty="0" sz="12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2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competitive</a:t>
            </a:r>
            <a:r>
              <a:rPr dirty="0" sz="12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2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ownership</a:t>
            </a:r>
            <a:endParaRPr sz="1200">
              <a:latin typeface="Arial"/>
              <a:cs typeface="Arial"/>
            </a:endParaRPr>
          </a:p>
          <a:p>
            <a:pPr algn="ctr" marL="171450" marR="21590" indent="-171450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71450" algn="l"/>
              </a:tabLst>
            </a:pP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Owners</a:t>
            </a:r>
            <a:r>
              <a:rPr dirty="0" sz="12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2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2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solutions</a:t>
            </a:r>
            <a:r>
              <a:rPr dirty="0" sz="12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have</a:t>
            </a:r>
            <a:r>
              <a:rPr dirty="0" sz="12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new</a:t>
            </a:r>
            <a:r>
              <a:rPr dirty="0" sz="12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entry</a:t>
            </a:r>
            <a:r>
              <a:rPr dirty="0" sz="12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points</a:t>
            </a:r>
            <a:endParaRPr sz="1200">
              <a:latin typeface="Arial"/>
              <a:cs typeface="Arial"/>
            </a:endParaRPr>
          </a:p>
          <a:p>
            <a:pPr algn="ctr" marR="1080135">
              <a:lnSpc>
                <a:spcPct val="100000"/>
              </a:lnSpc>
            </a:pP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to control</a:t>
            </a:r>
            <a:r>
              <a:rPr dirty="0" sz="12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2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pathways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7976" y="4016451"/>
            <a:ext cx="3355975" cy="1276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2085" marR="231775" indent="-172085">
              <a:lnSpc>
                <a:spcPct val="100000"/>
              </a:lnSpc>
              <a:spcBef>
                <a:spcPts val="100"/>
              </a:spcBef>
              <a:buClr>
                <a:srgbClr val="CE0D2C"/>
              </a:buClr>
              <a:buChar char="•"/>
              <a:tabLst>
                <a:tab pos="172085" algn="l"/>
              </a:tabLst>
            </a:pP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Early</a:t>
            </a:r>
            <a:r>
              <a:rPr dirty="0" sz="12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adopters</a:t>
            </a:r>
            <a:r>
              <a:rPr dirty="0" sz="12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skew</a:t>
            </a:r>
            <a:r>
              <a:rPr dirty="0" sz="12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representative</a:t>
            </a:r>
            <a:r>
              <a:rPr dirty="0" sz="12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training</a:t>
            </a:r>
            <a:endParaRPr sz="1200">
              <a:latin typeface="Arial"/>
              <a:cs typeface="Arial"/>
            </a:endParaRPr>
          </a:p>
          <a:p>
            <a:pPr algn="ctr" marL="17081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2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sets and</a:t>
            </a:r>
            <a:r>
              <a:rPr dirty="0" sz="12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outpace</a:t>
            </a:r>
            <a:r>
              <a:rPr dirty="0" sz="12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peers</a:t>
            </a:r>
            <a:r>
              <a:rPr dirty="0" sz="12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2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efficiency</a:t>
            </a:r>
            <a:r>
              <a:rPr dirty="0" sz="12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313D47"/>
                </a:solidFill>
                <a:latin typeface="Arial"/>
                <a:cs typeface="Arial"/>
              </a:rPr>
              <a:t>gains</a:t>
            </a:r>
            <a:endParaRPr sz="1200">
              <a:latin typeface="Arial"/>
              <a:cs typeface="Arial"/>
            </a:endParaRPr>
          </a:p>
          <a:p>
            <a:pPr algn="ctr" marL="172085" marR="175260" indent="-172085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72085" algn="l"/>
              </a:tabLst>
            </a:pP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Patients</a:t>
            </a:r>
            <a:r>
              <a:rPr dirty="0" sz="12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2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fewer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resources</a:t>
            </a:r>
            <a:r>
              <a:rPr dirty="0" sz="12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route</a:t>
            </a:r>
            <a:r>
              <a:rPr dirty="0" sz="12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to</a:t>
            </a:r>
            <a:r>
              <a:rPr dirty="0" sz="12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“good</a:t>
            </a:r>
            <a:endParaRPr sz="1200">
              <a:latin typeface="Arial"/>
              <a:cs typeface="Arial"/>
            </a:endParaRPr>
          </a:p>
          <a:p>
            <a:pPr algn="ctr" marR="215265">
              <a:lnSpc>
                <a:spcPct val="100000"/>
              </a:lnSpc>
            </a:pP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enough”</a:t>
            </a:r>
            <a:r>
              <a:rPr dirty="0" sz="12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care</a:t>
            </a:r>
            <a:r>
              <a:rPr dirty="0" sz="12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with less</a:t>
            </a:r>
            <a:r>
              <a:rPr dirty="0" sz="12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clinician</a:t>
            </a:r>
            <a:r>
              <a:rPr dirty="0" sz="12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oversight</a:t>
            </a:r>
            <a:endParaRPr sz="1200">
              <a:latin typeface="Arial"/>
              <a:cs typeface="Arial"/>
            </a:endParaRPr>
          </a:p>
          <a:p>
            <a:pPr marL="183515" marR="302895" indent="-171450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83515" algn="l"/>
              </a:tabLst>
            </a:pP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Varying</a:t>
            </a:r>
            <a:r>
              <a:rPr dirty="0" sz="12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clinician</a:t>
            </a:r>
            <a:r>
              <a:rPr dirty="0" sz="12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adoption</a:t>
            </a:r>
            <a:r>
              <a:rPr dirty="0" sz="1200" spc="-8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alters</a:t>
            </a:r>
            <a:r>
              <a:rPr dirty="0" sz="12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outcomes, compensation,</a:t>
            </a:r>
            <a:r>
              <a:rPr dirty="0" sz="12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2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2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experience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0252" y="1412070"/>
            <a:ext cx="6965315" cy="62420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As</a:t>
            </a:r>
            <a:r>
              <a:rPr dirty="0" sz="1500" spc="-7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AI</a:t>
            </a:r>
            <a:r>
              <a:rPr dirty="0" sz="1500" spc="-1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becomes</a:t>
            </a:r>
            <a:r>
              <a:rPr dirty="0" sz="15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more</a:t>
            </a:r>
            <a:r>
              <a:rPr dirty="0" sz="15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prevalent</a:t>
            </a:r>
            <a:r>
              <a:rPr dirty="0" sz="15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5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less</a:t>
            </a:r>
            <a:r>
              <a:rPr dirty="0" sz="15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expensive</a:t>
            </a:r>
            <a:r>
              <a:rPr dirty="0" sz="15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5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healthcare,</a:t>
            </a:r>
            <a:r>
              <a:rPr dirty="0" sz="15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13D47"/>
                </a:solidFill>
                <a:latin typeface="Arial"/>
                <a:cs typeface="Arial"/>
              </a:rPr>
              <a:t>watch</a:t>
            </a:r>
            <a:r>
              <a:rPr dirty="0" sz="15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313D47"/>
                </a:solidFill>
                <a:latin typeface="Arial"/>
                <a:cs typeface="Arial"/>
              </a:rPr>
              <a:t>for…</a:t>
            </a:r>
            <a:endParaRPr sz="1500">
              <a:latin typeface="Arial"/>
              <a:cs typeface="Arial"/>
            </a:endParaRPr>
          </a:p>
          <a:p>
            <a:pPr marL="4277995">
              <a:lnSpc>
                <a:spcPct val="100000"/>
              </a:lnSpc>
              <a:spcBef>
                <a:spcPts val="585"/>
              </a:spcBef>
            </a:pPr>
            <a:r>
              <a:rPr dirty="0" sz="1400">
                <a:solidFill>
                  <a:srgbClr val="6F787D"/>
                </a:solidFill>
                <a:latin typeface="Arial"/>
                <a:cs typeface="Arial"/>
              </a:rPr>
              <a:t>POSSIBLE</a:t>
            </a:r>
            <a:r>
              <a:rPr dirty="0" sz="1400" spc="-5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6F787D"/>
                </a:solidFill>
                <a:latin typeface="Arial"/>
                <a:cs typeface="Arial"/>
              </a:rPr>
              <a:t>CONSEQUENCES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34332" y="4016451"/>
            <a:ext cx="3364229" cy="833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CE0D2C"/>
              </a:buClr>
              <a:buChar char="•"/>
              <a:tabLst>
                <a:tab pos="184150" algn="l"/>
              </a:tabLst>
            </a:pP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Automating single</a:t>
            </a:r>
            <a:r>
              <a:rPr dirty="0" sz="12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tasks</a:t>
            </a:r>
            <a:r>
              <a:rPr dirty="0" sz="1200" spc="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entrenches</a:t>
            </a:r>
            <a:r>
              <a:rPr dirty="0" sz="12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ineffective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workflows</a:t>
            </a:r>
            <a:r>
              <a:rPr dirty="0" sz="12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2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prevents</a:t>
            </a:r>
            <a:r>
              <a:rPr dirty="0" sz="12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structural</a:t>
            </a:r>
            <a:r>
              <a:rPr dirty="0" sz="12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redesign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Clr>
                <a:srgbClr val="CE0D2C"/>
              </a:buClr>
              <a:buChar char="•"/>
              <a:tabLst>
                <a:tab pos="184150" algn="l"/>
              </a:tabLst>
            </a:pP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Models</a:t>
            </a:r>
            <a:r>
              <a:rPr dirty="0" sz="12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inadvertently</a:t>
            </a:r>
            <a:r>
              <a:rPr dirty="0" sz="12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reinforce</a:t>
            </a:r>
            <a:r>
              <a:rPr dirty="0" sz="12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health</a:t>
            </a:r>
            <a:r>
              <a:rPr dirty="0" sz="12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inequities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found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2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data,</a:t>
            </a:r>
            <a:r>
              <a:rPr dirty="0" sz="12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complicating</a:t>
            </a:r>
            <a:r>
              <a:rPr dirty="0" sz="12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13D47"/>
                </a:solidFill>
                <a:latin typeface="Arial"/>
                <a:cs typeface="Arial"/>
              </a:rPr>
              <a:t>quality</a:t>
            </a:r>
            <a:r>
              <a:rPr dirty="0" sz="12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313D47"/>
                </a:solidFill>
                <a:latin typeface="Arial"/>
                <a:cs typeface="Arial"/>
              </a:rPr>
              <a:t>efforts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09600" y="3401567"/>
            <a:ext cx="3474720" cy="548640"/>
          </a:xfrm>
          <a:prstGeom prst="rect">
            <a:avLst/>
          </a:prstGeom>
          <a:solidFill>
            <a:srgbClr val="E4E4E4"/>
          </a:solidFill>
        </p:spPr>
        <p:txBody>
          <a:bodyPr wrap="square" lIns="0" tIns="55244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34"/>
              </a:spcBef>
            </a:pP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Uneven</a:t>
            </a:r>
            <a:r>
              <a:rPr dirty="0" sz="14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progress</a:t>
            </a:r>
            <a:r>
              <a:rPr dirty="0" sz="14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across</a:t>
            </a:r>
            <a:endParaRPr sz="1400">
              <a:latin typeface="Arial"/>
              <a:cs typeface="Arial"/>
            </a:endParaRPr>
          </a:p>
          <a:p>
            <a:pPr algn="ctr" marL="6350">
              <a:lnSpc>
                <a:spcPct val="100000"/>
              </a:lnSpc>
            </a:pP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individuals</a:t>
            </a:r>
            <a:r>
              <a:rPr dirty="0" sz="1400" spc="-1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organizations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64735" y="3401567"/>
            <a:ext cx="3474720" cy="548640"/>
          </a:xfrm>
          <a:prstGeom prst="rect">
            <a:avLst/>
          </a:prstGeom>
          <a:solidFill>
            <a:srgbClr val="E4E4E4"/>
          </a:solidFill>
        </p:spPr>
        <p:txBody>
          <a:bodyPr wrap="square" lIns="0" tIns="469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Replicate</a:t>
            </a:r>
            <a:r>
              <a:rPr dirty="0" sz="1400" spc="-7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existing</a:t>
            </a:r>
            <a:r>
              <a:rPr dirty="0" sz="14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challenges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inequities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119871" y="3419855"/>
            <a:ext cx="3474720" cy="530860"/>
          </a:xfrm>
          <a:prstGeom prst="rect">
            <a:avLst/>
          </a:prstGeom>
          <a:solidFill>
            <a:srgbClr val="E4E4E4"/>
          </a:solidFill>
        </p:spPr>
        <p:txBody>
          <a:bodyPr wrap="square" lIns="0" tIns="4572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360"/>
              </a:spcBef>
            </a:pP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New</a:t>
            </a:r>
            <a:r>
              <a:rPr dirty="0" sz="14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power</a:t>
            </a:r>
            <a:r>
              <a:rPr dirty="0" sz="14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levers for</a:t>
            </a:r>
            <a:r>
              <a:rPr dirty="0" sz="1400" spc="-3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313D47"/>
                </a:solidFill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algn="ctr" marL="317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owners</a:t>
            </a:r>
            <a:r>
              <a:rPr dirty="0" sz="1400" spc="-1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4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data</a:t>
            </a:r>
            <a:r>
              <a:rPr dirty="0" sz="14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4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313D47"/>
                </a:solidFill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12648" y="2081783"/>
            <a:ext cx="10982325" cy="0"/>
          </a:xfrm>
          <a:custGeom>
            <a:avLst/>
            <a:gdLst/>
            <a:ahLst/>
            <a:cxnLst/>
            <a:rect l="l" t="t" r="r" b="b"/>
            <a:pathLst>
              <a:path w="10982325" h="0">
                <a:moveTo>
                  <a:pt x="0" y="0"/>
                </a:moveTo>
                <a:lnTo>
                  <a:pt x="10981944" y="0"/>
                </a:lnTo>
              </a:path>
            </a:pathLst>
          </a:custGeom>
          <a:ln w="6350">
            <a:solidFill>
              <a:srgbClr val="CE0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565275" y="3099054"/>
            <a:ext cx="15659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“The</a:t>
            </a:r>
            <a:r>
              <a:rPr dirty="0" sz="1400" spc="-3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rich</a:t>
            </a:r>
            <a:r>
              <a:rPr dirty="0" sz="1400" spc="-3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get</a:t>
            </a:r>
            <a:r>
              <a:rPr dirty="0" sz="1400" spc="-3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richer”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970779" y="3099054"/>
            <a:ext cx="22701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“New</a:t>
            </a:r>
            <a:r>
              <a:rPr dirty="0" sz="1400" spc="-3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boss,</a:t>
            </a:r>
            <a:r>
              <a:rPr dirty="0" sz="1400" spc="-4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same</a:t>
            </a:r>
            <a:r>
              <a:rPr dirty="0" sz="1400" spc="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as</a:t>
            </a:r>
            <a:r>
              <a:rPr dirty="0" sz="1400" spc="-5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400" spc="-3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20" i="1">
                <a:solidFill>
                  <a:srgbClr val="313D47"/>
                </a:solidFill>
                <a:latin typeface="Arial"/>
                <a:cs typeface="Arial"/>
              </a:rPr>
              <a:t>old”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772525" y="3099054"/>
            <a:ext cx="21786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“Many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cooks</a:t>
            </a:r>
            <a:r>
              <a:rPr dirty="0" sz="1400" spc="-35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400" spc="-5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400" spc="-40" i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313D47"/>
                </a:solidFill>
                <a:latin typeface="Arial"/>
                <a:cs typeface="Arial"/>
              </a:rPr>
              <a:t>kitchen”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705855" y="2194560"/>
            <a:ext cx="798830" cy="798830"/>
            <a:chOff x="5705855" y="2194560"/>
            <a:chExt cx="798830" cy="798830"/>
          </a:xfrm>
        </p:grpSpPr>
        <p:sp>
          <p:nvSpPr>
            <p:cNvPr id="19" name="object 19" descr=""/>
            <p:cNvSpPr/>
            <p:nvPr/>
          </p:nvSpPr>
          <p:spPr>
            <a:xfrm>
              <a:off x="6067043" y="2194560"/>
              <a:ext cx="437515" cy="748030"/>
            </a:xfrm>
            <a:custGeom>
              <a:avLst/>
              <a:gdLst/>
              <a:ahLst/>
              <a:cxnLst/>
              <a:rect l="l" t="t" r="r" b="b"/>
              <a:pathLst>
                <a:path w="437515" h="748030">
                  <a:moveTo>
                    <a:pt x="259587" y="526288"/>
                  </a:moveTo>
                  <a:lnTo>
                    <a:pt x="132333" y="748029"/>
                  </a:lnTo>
                  <a:lnTo>
                    <a:pt x="386079" y="716661"/>
                  </a:lnTo>
                  <a:lnTo>
                    <a:pt x="361756" y="680053"/>
                  </a:lnTo>
                  <a:lnTo>
                    <a:pt x="284432" y="680053"/>
                  </a:lnTo>
                  <a:lnTo>
                    <a:pt x="270797" y="674790"/>
                  </a:lnTo>
                  <a:lnTo>
                    <a:pt x="259841" y="664337"/>
                  </a:lnTo>
                  <a:lnTo>
                    <a:pt x="253791" y="650454"/>
                  </a:lnTo>
                  <a:lnTo>
                    <a:pt x="253689" y="644525"/>
                  </a:lnTo>
                  <a:lnTo>
                    <a:pt x="253625" y="640841"/>
                  </a:lnTo>
                  <a:lnTo>
                    <a:pt x="253539" y="635857"/>
                  </a:lnTo>
                  <a:lnTo>
                    <a:pt x="258788" y="622260"/>
                  </a:lnTo>
                  <a:lnTo>
                    <a:pt x="269239" y="611377"/>
                  </a:lnTo>
                  <a:lnTo>
                    <a:pt x="297664" y="591502"/>
                  </a:lnTo>
                  <a:lnTo>
                    <a:pt x="300317" y="587755"/>
                  </a:lnTo>
                  <a:lnTo>
                    <a:pt x="299754" y="586739"/>
                  </a:lnTo>
                  <a:lnTo>
                    <a:pt x="259587" y="526288"/>
                  </a:lnTo>
                  <a:close/>
                </a:path>
                <a:path w="437515" h="748030">
                  <a:moveTo>
                    <a:pt x="297664" y="591502"/>
                  </a:moveTo>
                  <a:lnTo>
                    <a:pt x="269239" y="611377"/>
                  </a:lnTo>
                  <a:lnTo>
                    <a:pt x="258788" y="622260"/>
                  </a:lnTo>
                  <a:lnTo>
                    <a:pt x="253539" y="635857"/>
                  </a:lnTo>
                  <a:lnTo>
                    <a:pt x="253625" y="640841"/>
                  </a:lnTo>
                  <a:lnTo>
                    <a:pt x="253689" y="644525"/>
                  </a:lnTo>
                  <a:lnTo>
                    <a:pt x="253791" y="650454"/>
                  </a:lnTo>
                  <a:lnTo>
                    <a:pt x="259841" y="664337"/>
                  </a:lnTo>
                  <a:lnTo>
                    <a:pt x="270797" y="674790"/>
                  </a:lnTo>
                  <a:lnTo>
                    <a:pt x="284432" y="680053"/>
                  </a:lnTo>
                  <a:lnTo>
                    <a:pt x="299043" y="679838"/>
                  </a:lnTo>
                  <a:lnTo>
                    <a:pt x="312927" y="673862"/>
                  </a:lnTo>
                  <a:lnTo>
                    <a:pt x="343405" y="652435"/>
                  </a:lnTo>
                  <a:lnTo>
                    <a:pt x="306590" y="597026"/>
                  </a:lnTo>
                  <a:lnTo>
                    <a:pt x="293750" y="597026"/>
                  </a:lnTo>
                  <a:lnTo>
                    <a:pt x="297664" y="591502"/>
                  </a:lnTo>
                  <a:close/>
                </a:path>
                <a:path w="437515" h="748030">
                  <a:moveTo>
                    <a:pt x="343405" y="652435"/>
                  </a:moveTo>
                  <a:lnTo>
                    <a:pt x="312927" y="673862"/>
                  </a:lnTo>
                  <a:lnTo>
                    <a:pt x="299043" y="679838"/>
                  </a:lnTo>
                  <a:lnTo>
                    <a:pt x="284432" y="680053"/>
                  </a:lnTo>
                  <a:lnTo>
                    <a:pt x="361756" y="680053"/>
                  </a:lnTo>
                  <a:lnTo>
                    <a:pt x="343405" y="652435"/>
                  </a:lnTo>
                  <a:close/>
                </a:path>
                <a:path w="437515" h="748030">
                  <a:moveTo>
                    <a:pt x="390180" y="587755"/>
                  </a:moveTo>
                  <a:lnTo>
                    <a:pt x="303021" y="587755"/>
                  </a:lnTo>
                  <a:lnTo>
                    <a:pt x="301464" y="589313"/>
                  </a:lnTo>
                  <a:lnTo>
                    <a:pt x="343405" y="652435"/>
                  </a:lnTo>
                  <a:lnTo>
                    <a:pt x="346709" y="650113"/>
                  </a:lnTo>
                  <a:lnTo>
                    <a:pt x="350392" y="647700"/>
                  </a:lnTo>
                  <a:lnTo>
                    <a:pt x="353440" y="644525"/>
                  </a:lnTo>
                  <a:lnTo>
                    <a:pt x="356107" y="640841"/>
                  </a:lnTo>
                  <a:lnTo>
                    <a:pt x="374395" y="614552"/>
                  </a:lnTo>
                  <a:lnTo>
                    <a:pt x="390180" y="587755"/>
                  </a:lnTo>
                  <a:close/>
                </a:path>
                <a:path w="437515" h="748030">
                  <a:moveTo>
                    <a:pt x="301252" y="588993"/>
                  </a:moveTo>
                  <a:lnTo>
                    <a:pt x="297664" y="591502"/>
                  </a:lnTo>
                  <a:lnTo>
                    <a:pt x="293750" y="597026"/>
                  </a:lnTo>
                  <a:lnTo>
                    <a:pt x="301464" y="589313"/>
                  </a:lnTo>
                  <a:lnTo>
                    <a:pt x="301252" y="588993"/>
                  </a:lnTo>
                  <a:close/>
                </a:path>
                <a:path w="437515" h="748030">
                  <a:moveTo>
                    <a:pt x="301464" y="589313"/>
                  </a:moveTo>
                  <a:lnTo>
                    <a:pt x="293750" y="597026"/>
                  </a:lnTo>
                  <a:lnTo>
                    <a:pt x="306590" y="597026"/>
                  </a:lnTo>
                  <a:lnTo>
                    <a:pt x="301464" y="589313"/>
                  </a:lnTo>
                  <a:close/>
                </a:path>
                <a:path w="437515" h="748030">
                  <a:moveTo>
                    <a:pt x="300429" y="587755"/>
                  </a:moveTo>
                  <a:lnTo>
                    <a:pt x="299441" y="588993"/>
                  </a:lnTo>
                  <a:lnTo>
                    <a:pt x="297664" y="591502"/>
                  </a:lnTo>
                  <a:lnTo>
                    <a:pt x="301252" y="588993"/>
                  </a:lnTo>
                  <a:lnTo>
                    <a:pt x="300429" y="587755"/>
                  </a:lnTo>
                  <a:close/>
                </a:path>
                <a:path w="437515" h="748030">
                  <a:moveTo>
                    <a:pt x="303021" y="587755"/>
                  </a:moveTo>
                  <a:lnTo>
                    <a:pt x="301252" y="588993"/>
                  </a:lnTo>
                  <a:lnTo>
                    <a:pt x="301464" y="589313"/>
                  </a:lnTo>
                  <a:lnTo>
                    <a:pt x="303021" y="587755"/>
                  </a:lnTo>
                  <a:close/>
                </a:path>
                <a:path w="437515" h="748030">
                  <a:moveTo>
                    <a:pt x="39115" y="0"/>
                  </a:moveTo>
                  <a:lnTo>
                    <a:pt x="24181" y="2633"/>
                  </a:lnTo>
                  <a:lnTo>
                    <a:pt x="11842" y="10493"/>
                  </a:lnTo>
                  <a:lnTo>
                    <a:pt x="3361" y="22377"/>
                  </a:lnTo>
                  <a:lnTo>
                    <a:pt x="0" y="37084"/>
                  </a:lnTo>
                  <a:lnTo>
                    <a:pt x="2633" y="52018"/>
                  </a:lnTo>
                  <a:lnTo>
                    <a:pt x="10493" y="64357"/>
                  </a:lnTo>
                  <a:lnTo>
                    <a:pt x="22377" y="72838"/>
                  </a:lnTo>
                  <a:lnTo>
                    <a:pt x="37083" y="76200"/>
                  </a:lnTo>
                  <a:lnTo>
                    <a:pt x="55752" y="76707"/>
                  </a:lnTo>
                  <a:lnTo>
                    <a:pt x="72135" y="77977"/>
                  </a:lnTo>
                  <a:lnTo>
                    <a:pt x="119887" y="86613"/>
                  </a:lnTo>
                  <a:lnTo>
                    <a:pt x="164718" y="101853"/>
                  </a:lnTo>
                  <a:lnTo>
                    <a:pt x="206501" y="123443"/>
                  </a:lnTo>
                  <a:lnTo>
                    <a:pt x="244220" y="150494"/>
                  </a:lnTo>
                  <a:lnTo>
                    <a:pt x="277875" y="182752"/>
                  </a:lnTo>
                  <a:lnTo>
                    <a:pt x="306450" y="219328"/>
                  </a:lnTo>
                  <a:lnTo>
                    <a:pt x="329818" y="260095"/>
                  </a:lnTo>
                  <a:lnTo>
                    <a:pt x="346836" y="303911"/>
                  </a:lnTo>
                  <a:lnTo>
                    <a:pt x="357631" y="350900"/>
                  </a:lnTo>
                  <a:lnTo>
                    <a:pt x="361141" y="398272"/>
                  </a:lnTo>
                  <a:lnTo>
                    <a:pt x="361188" y="400303"/>
                  </a:lnTo>
                  <a:lnTo>
                    <a:pt x="358520" y="440563"/>
                  </a:lnTo>
                  <a:lnTo>
                    <a:pt x="351027" y="479805"/>
                  </a:lnTo>
                  <a:lnTo>
                    <a:pt x="333628" y="530098"/>
                  </a:lnTo>
                  <a:lnTo>
                    <a:pt x="308863" y="575690"/>
                  </a:lnTo>
                  <a:lnTo>
                    <a:pt x="301037" y="586739"/>
                  </a:lnTo>
                  <a:lnTo>
                    <a:pt x="300429" y="587755"/>
                  </a:lnTo>
                  <a:lnTo>
                    <a:pt x="301252" y="588993"/>
                  </a:lnTo>
                  <a:lnTo>
                    <a:pt x="303021" y="587755"/>
                  </a:lnTo>
                  <a:lnTo>
                    <a:pt x="390180" y="587755"/>
                  </a:lnTo>
                  <a:lnTo>
                    <a:pt x="416051" y="528192"/>
                  </a:lnTo>
                  <a:lnTo>
                    <a:pt x="428878" y="481075"/>
                  </a:lnTo>
                  <a:lnTo>
                    <a:pt x="436117" y="432053"/>
                  </a:lnTo>
                  <a:lnTo>
                    <a:pt x="437357" y="400303"/>
                  </a:lnTo>
                  <a:lnTo>
                    <a:pt x="437387" y="398272"/>
                  </a:lnTo>
                  <a:lnTo>
                    <a:pt x="435228" y="357504"/>
                  </a:lnTo>
                  <a:lnTo>
                    <a:pt x="429005" y="317880"/>
                  </a:lnTo>
                  <a:lnTo>
                    <a:pt x="419100" y="279780"/>
                  </a:lnTo>
                  <a:lnTo>
                    <a:pt x="405638" y="242950"/>
                  </a:lnTo>
                  <a:lnTo>
                    <a:pt x="388746" y="208279"/>
                  </a:lnTo>
                  <a:lnTo>
                    <a:pt x="368680" y="175387"/>
                  </a:lnTo>
                  <a:lnTo>
                    <a:pt x="345693" y="144652"/>
                  </a:lnTo>
                  <a:lnTo>
                    <a:pt x="319913" y="116331"/>
                  </a:lnTo>
                  <a:lnTo>
                    <a:pt x="291464" y="90677"/>
                  </a:lnTo>
                  <a:lnTo>
                    <a:pt x="260730" y="67817"/>
                  </a:lnTo>
                  <a:lnTo>
                    <a:pt x="227710" y="47751"/>
                  </a:lnTo>
                  <a:lnTo>
                    <a:pt x="192658" y="31114"/>
                  </a:lnTo>
                  <a:lnTo>
                    <a:pt x="156082" y="17779"/>
                  </a:lnTo>
                  <a:lnTo>
                    <a:pt x="117475" y="7874"/>
                  </a:lnTo>
                  <a:lnTo>
                    <a:pt x="77977" y="2031"/>
                  </a:lnTo>
                  <a:lnTo>
                    <a:pt x="57657" y="507"/>
                  </a:lnTo>
                  <a:lnTo>
                    <a:pt x="39115" y="0"/>
                  </a:lnTo>
                  <a:close/>
                </a:path>
              </a:pathLst>
            </a:custGeom>
            <a:solidFill>
              <a:srgbClr val="00AD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705855" y="2245233"/>
              <a:ext cx="437515" cy="748030"/>
            </a:xfrm>
            <a:custGeom>
              <a:avLst/>
              <a:gdLst/>
              <a:ahLst/>
              <a:cxnLst/>
              <a:rect l="l" t="t" r="r" b="b"/>
              <a:pathLst>
                <a:path w="437514" h="748030">
                  <a:moveTo>
                    <a:pt x="94058" y="95434"/>
                  </a:moveTo>
                  <a:lnTo>
                    <a:pt x="86995" y="100329"/>
                  </a:lnTo>
                  <a:lnTo>
                    <a:pt x="83820" y="103504"/>
                  </a:lnTo>
                  <a:lnTo>
                    <a:pt x="81280" y="107187"/>
                  </a:lnTo>
                  <a:lnTo>
                    <a:pt x="62992" y="133476"/>
                  </a:lnTo>
                  <a:lnTo>
                    <a:pt x="32766" y="190118"/>
                  </a:lnTo>
                  <a:lnTo>
                    <a:pt x="16383" y="235203"/>
                  </a:lnTo>
                  <a:lnTo>
                    <a:pt x="5461" y="282955"/>
                  </a:lnTo>
                  <a:lnTo>
                    <a:pt x="254" y="332613"/>
                  </a:lnTo>
                  <a:lnTo>
                    <a:pt x="30" y="347599"/>
                  </a:lnTo>
                  <a:lnTo>
                    <a:pt x="0" y="349630"/>
                  </a:lnTo>
                  <a:lnTo>
                    <a:pt x="2159" y="390397"/>
                  </a:lnTo>
                  <a:lnTo>
                    <a:pt x="8255" y="429894"/>
                  </a:lnTo>
                  <a:lnTo>
                    <a:pt x="18288" y="468375"/>
                  </a:lnTo>
                  <a:lnTo>
                    <a:pt x="31750" y="504951"/>
                  </a:lnTo>
                  <a:lnTo>
                    <a:pt x="48641" y="539750"/>
                  </a:lnTo>
                  <a:lnTo>
                    <a:pt x="68707" y="572515"/>
                  </a:lnTo>
                  <a:lnTo>
                    <a:pt x="91694" y="603250"/>
                  </a:lnTo>
                  <a:lnTo>
                    <a:pt x="117602" y="631697"/>
                  </a:lnTo>
                  <a:lnTo>
                    <a:pt x="145923" y="657225"/>
                  </a:lnTo>
                  <a:lnTo>
                    <a:pt x="176911" y="680338"/>
                  </a:lnTo>
                  <a:lnTo>
                    <a:pt x="209677" y="700024"/>
                  </a:lnTo>
                  <a:lnTo>
                    <a:pt x="244729" y="716788"/>
                  </a:lnTo>
                  <a:lnTo>
                    <a:pt x="281432" y="730250"/>
                  </a:lnTo>
                  <a:lnTo>
                    <a:pt x="319913" y="740028"/>
                  </a:lnTo>
                  <a:lnTo>
                    <a:pt x="359410" y="745870"/>
                  </a:lnTo>
                  <a:lnTo>
                    <a:pt x="398272" y="747902"/>
                  </a:lnTo>
                  <a:lnTo>
                    <a:pt x="413206" y="745269"/>
                  </a:lnTo>
                  <a:lnTo>
                    <a:pt x="425545" y="737409"/>
                  </a:lnTo>
                  <a:lnTo>
                    <a:pt x="434026" y="725525"/>
                  </a:lnTo>
                  <a:lnTo>
                    <a:pt x="437388" y="710818"/>
                  </a:lnTo>
                  <a:lnTo>
                    <a:pt x="434754" y="695884"/>
                  </a:lnTo>
                  <a:lnTo>
                    <a:pt x="426894" y="683545"/>
                  </a:lnTo>
                  <a:lnTo>
                    <a:pt x="415010" y="675064"/>
                  </a:lnTo>
                  <a:lnTo>
                    <a:pt x="400304" y="671702"/>
                  </a:lnTo>
                  <a:lnTo>
                    <a:pt x="381635" y="671194"/>
                  </a:lnTo>
                  <a:lnTo>
                    <a:pt x="365252" y="669925"/>
                  </a:lnTo>
                  <a:lnTo>
                    <a:pt x="317500" y="661288"/>
                  </a:lnTo>
                  <a:lnTo>
                    <a:pt x="272669" y="646049"/>
                  </a:lnTo>
                  <a:lnTo>
                    <a:pt x="231013" y="624458"/>
                  </a:lnTo>
                  <a:lnTo>
                    <a:pt x="193167" y="597407"/>
                  </a:lnTo>
                  <a:lnTo>
                    <a:pt x="159512" y="565150"/>
                  </a:lnTo>
                  <a:lnTo>
                    <a:pt x="130937" y="528574"/>
                  </a:lnTo>
                  <a:lnTo>
                    <a:pt x="107696" y="487806"/>
                  </a:lnTo>
                  <a:lnTo>
                    <a:pt x="90297" y="443738"/>
                  </a:lnTo>
                  <a:lnTo>
                    <a:pt x="79756" y="397001"/>
                  </a:lnTo>
                  <a:lnTo>
                    <a:pt x="76246" y="349630"/>
                  </a:lnTo>
                  <a:lnTo>
                    <a:pt x="76200" y="347599"/>
                  </a:lnTo>
                  <a:lnTo>
                    <a:pt x="78867" y="307466"/>
                  </a:lnTo>
                  <a:lnTo>
                    <a:pt x="86360" y="267969"/>
                  </a:lnTo>
                  <a:lnTo>
                    <a:pt x="103759" y="217931"/>
                  </a:lnTo>
                  <a:lnTo>
                    <a:pt x="128651" y="172084"/>
                  </a:lnTo>
                  <a:lnTo>
                    <a:pt x="137046" y="160274"/>
                  </a:lnTo>
                  <a:lnTo>
                    <a:pt x="134366" y="160274"/>
                  </a:lnTo>
                  <a:lnTo>
                    <a:pt x="136016" y="158623"/>
                  </a:lnTo>
                  <a:lnTo>
                    <a:pt x="94058" y="95434"/>
                  </a:lnTo>
                  <a:close/>
                </a:path>
                <a:path w="437514" h="748030">
                  <a:moveTo>
                    <a:pt x="266145" y="67865"/>
                  </a:moveTo>
                  <a:lnTo>
                    <a:pt x="153082" y="67865"/>
                  </a:lnTo>
                  <a:lnTo>
                    <a:pt x="166717" y="73114"/>
                  </a:lnTo>
                  <a:lnTo>
                    <a:pt x="177673" y="83565"/>
                  </a:lnTo>
                  <a:lnTo>
                    <a:pt x="183703" y="97450"/>
                  </a:lnTo>
                  <a:lnTo>
                    <a:pt x="183789" y="103504"/>
                  </a:lnTo>
                  <a:lnTo>
                    <a:pt x="183911" y="112061"/>
                  </a:lnTo>
                  <a:lnTo>
                    <a:pt x="178619" y="125696"/>
                  </a:lnTo>
                  <a:lnTo>
                    <a:pt x="168148" y="136651"/>
                  </a:lnTo>
                  <a:lnTo>
                    <a:pt x="139696" y="156546"/>
                  </a:lnTo>
                  <a:lnTo>
                    <a:pt x="137978" y="158962"/>
                  </a:lnTo>
                  <a:lnTo>
                    <a:pt x="137112" y="160274"/>
                  </a:lnTo>
                  <a:lnTo>
                    <a:pt x="177927" y="221741"/>
                  </a:lnTo>
                  <a:lnTo>
                    <a:pt x="266145" y="67865"/>
                  </a:lnTo>
                  <a:close/>
                </a:path>
                <a:path w="437514" h="748030">
                  <a:moveTo>
                    <a:pt x="136016" y="158623"/>
                  </a:moveTo>
                  <a:lnTo>
                    <a:pt x="134366" y="160274"/>
                  </a:lnTo>
                  <a:lnTo>
                    <a:pt x="136241" y="158962"/>
                  </a:lnTo>
                  <a:lnTo>
                    <a:pt x="136016" y="158623"/>
                  </a:lnTo>
                  <a:close/>
                </a:path>
                <a:path w="437514" h="748030">
                  <a:moveTo>
                    <a:pt x="136241" y="158962"/>
                  </a:moveTo>
                  <a:lnTo>
                    <a:pt x="134366" y="160274"/>
                  </a:lnTo>
                  <a:lnTo>
                    <a:pt x="137112" y="160274"/>
                  </a:lnTo>
                  <a:lnTo>
                    <a:pt x="136241" y="158962"/>
                  </a:lnTo>
                  <a:close/>
                </a:path>
                <a:path w="437514" h="748030">
                  <a:moveTo>
                    <a:pt x="139696" y="156546"/>
                  </a:moveTo>
                  <a:lnTo>
                    <a:pt x="136241" y="158962"/>
                  </a:lnTo>
                  <a:lnTo>
                    <a:pt x="137112" y="160274"/>
                  </a:lnTo>
                  <a:lnTo>
                    <a:pt x="137978" y="158962"/>
                  </a:lnTo>
                  <a:lnTo>
                    <a:pt x="139696" y="156546"/>
                  </a:lnTo>
                  <a:close/>
                </a:path>
                <a:path w="437514" h="748030">
                  <a:moveTo>
                    <a:pt x="143637" y="151002"/>
                  </a:moveTo>
                  <a:lnTo>
                    <a:pt x="136016" y="158623"/>
                  </a:lnTo>
                  <a:lnTo>
                    <a:pt x="136241" y="158962"/>
                  </a:lnTo>
                  <a:lnTo>
                    <a:pt x="139696" y="156546"/>
                  </a:lnTo>
                  <a:lnTo>
                    <a:pt x="143637" y="151002"/>
                  </a:lnTo>
                  <a:close/>
                </a:path>
                <a:path w="437514" h="748030">
                  <a:moveTo>
                    <a:pt x="153082" y="67865"/>
                  </a:moveTo>
                  <a:lnTo>
                    <a:pt x="138471" y="68117"/>
                  </a:lnTo>
                  <a:lnTo>
                    <a:pt x="124587" y="74167"/>
                  </a:lnTo>
                  <a:lnTo>
                    <a:pt x="94058" y="95434"/>
                  </a:lnTo>
                  <a:lnTo>
                    <a:pt x="136016" y="158623"/>
                  </a:lnTo>
                  <a:lnTo>
                    <a:pt x="143637" y="151002"/>
                  </a:lnTo>
                  <a:lnTo>
                    <a:pt x="147624" y="151002"/>
                  </a:lnTo>
                  <a:lnTo>
                    <a:pt x="168148" y="136651"/>
                  </a:lnTo>
                  <a:lnTo>
                    <a:pt x="178619" y="125696"/>
                  </a:lnTo>
                  <a:lnTo>
                    <a:pt x="183911" y="112061"/>
                  </a:lnTo>
                  <a:lnTo>
                    <a:pt x="183789" y="103504"/>
                  </a:lnTo>
                  <a:lnTo>
                    <a:pt x="183703" y="97450"/>
                  </a:lnTo>
                  <a:lnTo>
                    <a:pt x="177673" y="83565"/>
                  </a:lnTo>
                  <a:lnTo>
                    <a:pt x="166717" y="73114"/>
                  </a:lnTo>
                  <a:lnTo>
                    <a:pt x="153082" y="67865"/>
                  </a:lnTo>
                  <a:close/>
                </a:path>
                <a:path w="437514" h="748030">
                  <a:moveTo>
                    <a:pt x="147624" y="151002"/>
                  </a:moveTo>
                  <a:lnTo>
                    <a:pt x="143637" y="151002"/>
                  </a:lnTo>
                  <a:lnTo>
                    <a:pt x="139696" y="156546"/>
                  </a:lnTo>
                  <a:lnTo>
                    <a:pt x="147624" y="151002"/>
                  </a:lnTo>
                  <a:close/>
                </a:path>
                <a:path w="437514" h="748030">
                  <a:moveTo>
                    <a:pt x="305054" y="0"/>
                  </a:moveTo>
                  <a:lnTo>
                    <a:pt x="51435" y="31241"/>
                  </a:lnTo>
                  <a:lnTo>
                    <a:pt x="94058" y="95434"/>
                  </a:lnTo>
                  <a:lnTo>
                    <a:pt x="124587" y="74167"/>
                  </a:lnTo>
                  <a:lnTo>
                    <a:pt x="138471" y="68117"/>
                  </a:lnTo>
                  <a:lnTo>
                    <a:pt x="153082" y="67865"/>
                  </a:lnTo>
                  <a:lnTo>
                    <a:pt x="266145" y="67865"/>
                  </a:lnTo>
                  <a:lnTo>
                    <a:pt x="305054" y="0"/>
                  </a:lnTo>
                  <a:close/>
                </a:path>
              </a:pathLst>
            </a:custGeom>
            <a:solidFill>
              <a:srgbClr val="999FA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1728216" y="2278379"/>
            <a:ext cx="1202690" cy="680085"/>
            <a:chOff x="1728216" y="2278379"/>
            <a:chExt cx="1202690" cy="680085"/>
          </a:xfrm>
        </p:grpSpPr>
        <p:sp>
          <p:nvSpPr>
            <p:cNvPr id="22" name="object 22" descr=""/>
            <p:cNvSpPr/>
            <p:nvPr/>
          </p:nvSpPr>
          <p:spPr>
            <a:xfrm>
              <a:off x="1728216" y="2278379"/>
              <a:ext cx="1202690" cy="440690"/>
            </a:xfrm>
            <a:custGeom>
              <a:avLst/>
              <a:gdLst/>
              <a:ahLst/>
              <a:cxnLst/>
              <a:rect l="l" t="t" r="r" b="b"/>
              <a:pathLst>
                <a:path w="1202689" h="440689">
                  <a:moveTo>
                    <a:pt x="1008830" y="127689"/>
                  </a:moveTo>
                  <a:lnTo>
                    <a:pt x="968375" y="156972"/>
                  </a:lnTo>
                  <a:lnTo>
                    <a:pt x="903858" y="194945"/>
                  </a:lnTo>
                  <a:lnTo>
                    <a:pt x="837057" y="227584"/>
                  </a:lnTo>
                  <a:lnTo>
                    <a:pt x="768222" y="255397"/>
                  </a:lnTo>
                  <a:lnTo>
                    <a:pt x="697102" y="278892"/>
                  </a:lnTo>
                  <a:lnTo>
                    <a:pt x="624204" y="298450"/>
                  </a:lnTo>
                  <a:lnTo>
                    <a:pt x="549656" y="314325"/>
                  </a:lnTo>
                  <a:lnTo>
                    <a:pt x="511682" y="321183"/>
                  </a:lnTo>
                  <a:lnTo>
                    <a:pt x="473456" y="327279"/>
                  </a:lnTo>
                  <a:lnTo>
                    <a:pt x="434847" y="332740"/>
                  </a:lnTo>
                  <a:lnTo>
                    <a:pt x="395858" y="337566"/>
                  </a:lnTo>
                  <a:lnTo>
                    <a:pt x="356996" y="341884"/>
                  </a:lnTo>
                  <a:lnTo>
                    <a:pt x="277748" y="349123"/>
                  </a:lnTo>
                  <a:lnTo>
                    <a:pt x="197738" y="354965"/>
                  </a:lnTo>
                  <a:lnTo>
                    <a:pt x="36067" y="364236"/>
                  </a:lnTo>
                  <a:lnTo>
                    <a:pt x="21377" y="368042"/>
                  </a:lnTo>
                  <a:lnTo>
                    <a:pt x="9699" y="376872"/>
                  </a:lnTo>
                  <a:lnTo>
                    <a:pt x="2188" y="389417"/>
                  </a:lnTo>
                  <a:lnTo>
                    <a:pt x="0" y="404368"/>
                  </a:lnTo>
                  <a:lnTo>
                    <a:pt x="3806" y="419058"/>
                  </a:lnTo>
                  <a:lnTo>
                    <a:pt x="12636" y="430736"/>
                  </a:lnTo>
                  <a:lnTo>
                    <a:pt x="25181" y="438247"/>
                  </a:lnTo>
                  <a:lnTo>
                    <a:pt x="40131" y="440436"/>
                  </a:lnTo>
                  <a:lnTo>
                    <a:pt x="202310" y="431038"/>
                  </a:lnTo>
                  <a:lnTo>
                    <a:pt x="283336" y="425069"/>
                  </a:lnTo>
                  <a:lnTo>
                    <a:pt x="363854" y="417703"/>
                  </a:lnTo>
                  <a:lnTo>
                    <a:pt x="404240" y="413258"/>
                  </a:lnTo>
                  <a:lnTo>
                    <a:pt x="444119" y="408305"/>
                  </a:lnTo>
                  <a:lnTo>
                    <a:pt x="483996" y="402717"/>
                  </a:lnTo>
                  <a:lnTo>
                    <a:pt x="523620" y="396494"/>
                  </a:lnTo>
                  <a:lnTo>
                    <a:pt x="562919" y="389417"/>
                  </a:lnTo>
                  <a:lnTo>
                    <a:pt x="602233" y="381508"/>
                  </a:lnTo>
                  <a:lnTo>
                    <a:pt x="641095" y="372745"/>
                  </a:lnTo>
                  <a:lnTo>
                    <a:pt x="679576" y="362966"/>
                  </a:lnTo>
                  <a:lnTo>
                    <a:pt x="717803" y="352171"/>
                  </a:lnTo>
                  <a:lnTo>
                    <a:pt x="755650" y="340360"/>
                  </a:lnTo>
                  <a:lnTo>
                    <a:pt x="793114" y="327533"/>
                  </a:lnTo>
                  <a:lnTo>
                    <a:pt x="830198" y="313309"/>
                  </a:lnTo>
                  <a:lnTo>
                    <a:pt x="866901" y="297815"/>
                  </a:lnTo>
                  <a:lnTo>
                    <a:pt x="902969" y="281050"/>
                  </a:lnTo>
                  <a:lnTo>
                    <a:pt x="938657" y="262763"/>
                  </a:lnTo>
                  <a:lnTo>
                    <a:pt x="973835" y="243078"/>
                  </a:lnTo>
                  <a:lnTo>
                    <a:pt x="1008252" y="221742"/>
                  </a:lnTo>
                  <a:lnTo>
                    <a:pt x="1042161" y="198882"/>
                  </a:lnTo>
                  <a:lnTo>
                    <a:pt x="1060684" y="182997"/>
                  </a:lnTo>
                  <a:lnTo>
                    <a:pt x="1008830" y="127689"/>
                  </a:lnTo>
                  <a:close/>
                </a:path>
                <a:path w="1202689" h="440689">
                  <a:moveTo>
                    <a:pt x="1168338" y="92360"/>
                  </a:moveTo>
                  <a:lnTo>
                    <a:pt x="1066228" y="92360"/>
                  </a:lnTo>
                  <a:lnTo>
                    <a:pt x="1080325" y="96170"/>
                  </a:lnTo>
                  <a:lnTo>
                    <a:pt x="1092327" y="105410"/>
                  </a:lnTo>
                  <a:lnTo>
                    <a:pt x="1099750" y="118554"/>
                  </a:lnTo>
                  <a:lnTo>
                    <a:pt x="1101518" y="133032"/>
                  </a:lnTo>
                  <a:lnTo>
                    <a:pt x="1097738" y="147129"/>
                  </a:lnTo>
                  <a:lnTo>
                    <a:pt x="1088516" y="159131"/>
                  </a:lnTo>
                  <a:lnTo>
                    <a:pt x="1060684" y="182997"/>
                  </a:lnTo>
                  <a:lnTo>
                    <a:pt x="1113916" y="239775"/>
                  </a:lnTo>
                  <a:lnTo>
                    <a:pt x="1168338" y="92360"/>
                  </a:lnTo>
                  <a:close/>
                </a:path>
                <a:path w="1202689" h="440689">
                  <a:moveTo>
                    <a:pt x="1066228" y="92360"/>
                  </a:moveTo>
                  <a:lnTo>
                    <a:pt x="1051750" y="94122"/>
                  </a:lnTo>
                  <a:lnTo>
                    <a:pt x="1038606" y="101600"/>
                  </a:lnTo>
                  <a:lnTo>
                    <a:pt x="1008830" y="127689"/>
                  </a:lnTo>
                  <a:lnTo>
                    <a:pt x="1060684" y="182997"/>
                  </a:lnTo>
                  <a:lnTo>
                    <a:pt x="1088516" y="159131"/>
                  </a:lnTo>
                  <a:lnTo>
                    <a:pt x="1097738" y="147129"/>
                  </a:lnTo>
                  <a:lnTo>
                    <a:pt x="1101518" y="133032"/>
                  </a:lnTo>
                  <a:lnTo>
                    <a:pt x="1099750" y="118554"/>
                  </a:lnTo>
                  <a:lnTo>
                    <a:pt x="1092327" y="105410"/>
                  </a:lnTo>
                  <a:lnTo>
                    <a:pt x="1080325" y="96170"/>
                  </a:lnTo>
                  <a:lnTo>
                    <a:pt x="1066228" y="92360"/>
                  </a:lnTo>
                  <a:close/>
                </a:path>
                <a:path w="1202689" h="440689">
                  <a:moveTo>
                    <a:pt x="1202435" y="0"/>
                  </a:moveTo>
                  <a:lnTo>
                    <a:pt x="957579" y="73025"/>
                  </a:lnTo>
                  <a:lnTo>
                    <a:pt x="1008830" y="127689"/>
                  </a:lnTo>
                  <a:lnTo>
                    <a:pt x="1038606" y="101600"/>
                  </a:lnTo>
                  <a:lnTo>
                    <a:pt x="1051750" y="94122"/>
                  </a:lnTo>
                  <a:lnTo>
                    <a:pt x="1066228" y="92360"/>
                  </a:lnTo>
                  <a:lnTo>
                    <a:pt x="1168338" y="92360"/>
                  </a:lnTo>
                  <a:lnTo>
                    <a:pt x="1202435" y="0"/>
                  </a:lnTo>
                  <a:close/>
                </a:path>
              </a:pathLst>
            </a:custGeom>
            <a:solidFill>
              <a:srgbClr val="0070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728216" y="2737103"/>
              <a:ext cx="1202690" cy="221615"/>
            </a:xfrm>
            <a:custGeom>
              <a:avLst/>
              <a:gdLst/>
              <a:ahLst/>
              <a:cxnLst/>
              <a:rect l="l" t="t" r="r" b="b"/>
              <a:pathLst>
                <a:path w="1202689" h="221614">
                  <a:moveTo>
                    <a:pt x="1190704" y="63563"/>
                  </a:moveTo>
                  <a:lnTo>
                    <a:pt x="1024737" y="63563"/>
                  </a:lnTo>
                  <a:lnTo>
                    <a:pt x="1038336" y="68865"/>
                  </a:lnTo>
                  <a:lnTo>
                    <a:pt x="1048958" y="78882"/>
                  </a:lnTo>
                  <a:lnTo>
                    <a:pt x="1055115" y="92710"/>
                  </a:lnTo>
                  <a:lnTo>
                    <a:pt x="1055441" y="105283"/>
                  </a:lnTo>
                  <a:lnTo>
                    <a:pt x="1055506" y="107799"/>
                  </a:lnTo>
                  <a:lnTo>
                    <a:pt x="1050291" y="121285"/>
                  </a:lnTo>
                  <a:lnTo>
                    <a:pt x="1050242" y="121412"/>
                  </a:lnTo>
                  <a:lnTo>
                    <a:pt x="1040239" y="132072"/>
                  </a:lnTo>
                  <a:lnTo>
                    <a:pt x="1026413" y="138303"/>
                  </a:lnTo>
                  <a:lnTo>
                    <a:pt x="990396" y="146377"/>
                  </a:lnTo>
                  <a:lnTo>
                    <a:pt x="1009776" y="221234"/>
                  </a:lnTo>
                  <a:lnTo>
                    <a:pt x="1190704" y="63563"/>
                  </a:lnTo>
                  <a:close/>
                </a:path>
                <a:path w="1202689" h="221614">
                  <a:moveTo>
                    <a:pt x="971298" y="72608"/>
                  </a:moveTo>
                  <a:lnTo>
                    <a:pt x="915542" y="83312"/>
                  </a:lnTo>
                  <a:lnTo>
                    <a:pt x="812545" y="97536"/>
                  </a:lnTo>
                  <a:lnTo>
                    <a:pt x="740917" y="105283"/>
                  </a:lnTo>
                  <a:lnTo>
                    <a:pt x="667638" y="111760"/>
                  </a:lnTo>
                  <a:lnTo>
                    <a:pt x="592582" y="116967"/>
                  </a:lnTo>
                  <a:lnTo>
                    <a:pt x="516000" y="121285"/>
                  </a:lnTo>
                  <a:lnTo>
                    <a:pt x="438150" y="124841"/>
                  </a:lnTo>
                  <a:lnTo>
                    <a:pt x="359409" y="127508"/>
                  </a:lnTo>
                  <a:lnTo>
                    <a:pt x="37464" y="134112"/>
                  </a:lnTo>
                  <a:lnTo>
                    <a:pt x="22663" y="137360"/>
                  </a:lnTo>
                  <a:lnTo>
                    <a:pt x="10683" y="145716"/>
                  </a:lnTo>
                  <a:lnTo>
                    <a:pt x="2728" y="157954"/>
                  </a:lnTo>
                  <a:lnTo>
                    <a:pt x="0" y="172847"/>
                  </a:lnTo>
                  <a:lnTo>
                    <a:pt x="1839" y="181229"/>
                  </a:lnTo>
                  <a:lnTo>
                    <a:pt x="3288" y="187706"/>
                  </a:lnTo>
                  <a:lnTo>
                    <a:pt x="11604" y="199628"/>
                  </a:lnTo>
                  <a:lnTo>
                    <a:pt x="23842" y="207583"/>
                  </a:lnTo>
                  <a:lnTo>
                    <a:pt x="38734" y="210312"/>
                  </a:lnTo>
                  <a:lnTo>
                    <a:pt x="196864" y="207583"/>
                  </a:lnTo>
                  <a:lnTo>
                    <a:pt x="197461" y="207583"/>
                  </a:lnTo>
                  <a:lnTo>
                    <a:pt x="440816" y="200913"/>
                  </a:lnTo>
                  <a:lnTo>
                    <a:pt x="596772" y="193167"/>
                  </a:lnTo>
                  <a:lnTo>
                    <a:pt x="672972" y="187706"/>
                  </a:lnTo>
                  <a:lnTo>
                    <a:pt x="747648" y="181229"/>
                  </a:lnTo>
                  <a:lnTo>
                    <a:pt x="820673" y="173355"/>
                  </a:lnTo>
                  <a:lnTo>
                    <a:pt x="891794" y="163957"/>
                  </a:lnTo>
                  <a:lnTo>
                    <a:pt x="961263" y="152908"/>
                  </a:lnTo>
                  <a:lnTo>
                    <a:pt x="990396" y="146377"/>
                  </a:lnTo>
                  <a:lnTo>
                    <a:pt x="971298" y="72608"/>
                  </a:lnTo>
                  <a:close/>
                </a:path>
                <a:path w="1202689" h="221614">
                  <a:moveTo>
                    <a:pt x="1024737" y="63563"/>
                  </a:moveTo>
                  <a:lnTo>
                    <a:pt x="1009650" y="63881"/>
                  </a:lnTo>
                  <a:lnTo>
                    <a:pt x="971298" y="72608"/>
                  </a:lnTo>
                  <a:lnTo>
                    <a:pt x="990396" y="146377"/>
                  </a:lnTo>
                  <a:lnTo>
                    <a:pt x="1026413" y="138303"/>
                  </a:lnTo>
                  <a:lnTo>
                    <a:pt x="1040239" y="132072"/>
                  </a:lnTo>
                  <a:lnTo>
                    <a:pt x="1050242" y="121412"/>
                  </a:lnTo>
                  <a:lnTo>
                    <a:pt x="1055506" y="107799"/>
                  </a:lnTo>
                  <a:lnTo>
                    <a:pt x="1055241" y="97536"/>
                  </a:lnTo>
                  <a:lnTo>
                    <a:pt x="1055115" y="92710"/>
                  </a:lnTo>
                  <a:lnTo>
                    <a:pt x="1048958" y="78882"/>
                  </a:lnTo>
                  <a:lnTo>
                    <a:pt x="1038336" y="68865"/>
                  </a:lnTo>
                  <a:lnTo>
                    <a:pt x="1024737" y="63563"/>
                  </a:lnTo>
                  <a:close/>
                </a:path>
                <a:path w="1202689" h="221614">
                  <a:moveTo>
                    <a:pt x="952500" y="0"/>
                  </a:moveTo>
                  <a:lnTo>
                    <a:pt x="971298" y="72608"/>
                  </a:lnTo>
                  <a:lnTo>
                    <a:pt x="1009650" y="63881"/>
                  </a:lnTo>
                  <a:lnTo>
                    <a:pt x="1024737" y="63563"/>
                  </a:lnTo>
                  <a:lnTo>
                    <a:pt x="1190704" y="63563"/>
                  </a:lnTo>
                  <a:lnTo>
                    <a:pt x="1202435" y="5334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999FA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642230" y="5367908"/>
            <a:ext cx="739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F787D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485257" y="5043042"/>
            <a:ext cx="2174240" cy="8648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28.8%</a:t>
            </a:r>
            <a:r>
              <a:rPr dirty="0" sz="1100" spc="-5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fewer</a:t>
            </a:r>
            <a:r>
              <a:rPr dirty="0" sz="1100" spc="-4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Black</a:t>
            </a:r>
            <a:r>
              <a:rPr dirty="0" sz="1100" spc="-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6F787D"/>
                </a:solidFill>
                <a:latin typeface="Arial"/>
                <a:cs typeface="Arial"/>
              </a:rPr>
              <a:t>patients</a:t>
            </a:r>
            <a:r>
              <a:rPr dirty="0" sz="1100" spc="-1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received</a:t>
            </a:r>
            <a:r>
              <a:rPr dirty="0" sz="1100" spc="-5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care</a:t>
            </a:r>
            <a:r>
              <a:rPr dirty="0" sz="1100" spc="-2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6F787D"/>
                </a:solidFill>
                <a:latin typeface="Arial"/>
                <a:cs typeface="Arial"/>
              </a:rPr>
              <a:t>management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resources</a:t>
            </a:r>
            <a:r>
              <a:rPr dirty="0" sz="1100" spc="-3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than</a:t>
            </a:r>
            <a:r>
              <a:rPr dirty="0" sz="1100" spc="-5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appropriate,</a:t>
            </a:r>
            <a:r>
              <a:rPr dirty="0" sz="1100" spc="-7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20" i="1">
                <a:solidFill>
                  <a:srgbClr val="6F787D"/>
                </a:solidFill>
                <a:latin typeface="Arial"/>
                <a:cs typeface="Arial"/>
              </a:rPr>
              <a:t>after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algorithm</a:t>
            </a:r>
            <a:r>
              <a:rPr dirty="0" sz="1100" spc="-6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used</a:t>
            </a:r>
            <a:r>
              <a:rPr dirty="0" sz="1100" spc="-4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historical</a:t>
            </a:r>
            <a:r>
              <a:rPr dirty="0" sz="1100" spc="-3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6F787D"/>
                </a:solidFill>
                <a:latin typeface="Arial"/>
                <a:cs typeface="Arial"/>
              </a:rPr>
              <a:t>spending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data</a:t>
            </a:r>
            <a:r>
              <a:rPr dirty="0" sz="1100" spc="-3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to</a:t>
            </a:r>
            <a:r>
              <a:rPr dirty="0" sz="1100" spc="-3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estimate</a:t>
            </a:r>
            <a:r>
              <a:rPr dirty="0" sz="1100" spc="-3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relative</a:t>
            </a:r>
            <a:r>
              <a:rPr dirty="0" sz="1100" spc="-3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health</a:t>
            </a:r>
            <a:r>
              <a:rPr dirty="0" sz="1100" spc="-6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20" i="1">
                <a:solidFill>
                  <a:srgbClr val="6F787D"/>
                </a:solidFill>
                <a:latin typeface="Arial"/>
                <a:cs typeface="Arial"/>
              </a:rPr>
              <a:t>risk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896617" y="5381320"/>
            <a:ext cx="179578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A</a:t>
            </a:r>
            <a:r>
              <a:rPr dirty="0" sz="1100" spc="-3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specialist</a:t>
            </a:r>
            <a:r>
              <a:rPr dirty="0" sz="1100" spc="-2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in</a:t>
            </a:r>
            <a:r>
              <a:rPr dirty="0" sz="1100" spc="-3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a</a:t>
            </a:r>
            <a:r>
              <a:rPr dirty="0" sz="1100" spc="-2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6F787D"/>
                </a:solidFill>
                <a:latin typeface="Arial"/>
                <a:cs typeface="Arial"/>
              </a:rPr>
              <a:t>wealthy</a:t>
            </a:r>
            <a:r>
              <a:rPr dirty="0" sz="1100" spc="-1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service</a:t>
            </a:r>
            <a:r>
              <a:rPr dirty="0" sz="1100" spc="-1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areas</a:t>
            </a:r>
            <a:r>
              <a:rPr dirty="0" sz="1100" spc="-5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uses</a:t>
            </a:r>
            <a:r>
              <a:rPr dirty="0" sz="1100" spc="-5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GPT-4</a:t>
            </a:r>
            <a:r>
              <a:rPr dirty="0" sz="1100" spc="-1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25" i="1">
                <a:solidFill>
                  <a:srgbClr val="6F787D"/>
                </a:solidFill>
                <a:latin typeface="Arial"/>
                <a:cs typeface="Arial"/>
              </a:rPr>
              <a:t>to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write</a:t>
            </a:r>
            <a:r>
              <a:rPr dirty="0" sz="1100" spc="-5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“kind</a:t>
            </a:r>
            <a:r>
              <a:rPr dirty="0" sz="1100" spc="-2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6F787D"/>
                </a:solidFill>
                <a:latin typeface="Arial"/>
                <a:cs typeface="Arial"/>
              </a:rPr>
              <a:t>responses”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to</a:t>
            </a:r>
            <a:r>
              <a:rPr dirty="0" sz="1100" spc="-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patients’</a:t>
            </a:r>
            <a:r>
              <a:rPr dirty="0" sz="1100" spc="-7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6F787D"/>
                </a:solidFill>
                <a:latin typeface="Arial"/>
                <a:cs typeface="Arial"/>
              </a:rPr>
              <a:t>emails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53490" y="5537403"/>
            <a:ext cx="739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F787D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408032" y="5043042"/>
            <a:ext cx="1713864" cy="8648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27%</a:t>
            </a:r>
            <a:r>
              <a:rPr dirty="0" sz="1100" spc="-5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increase</a:t>
            </a:r>
            <a:r>
              <a:rPr dirty="0" sz="1100" spc="-4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in</a:t>
            </a:r>
            <a:r>
              <a:rPr dirty="0" sz="1100" spc="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6F787D"/>
                </a:solidFill>
                <a:latin typeface="Arial"/>
                <a:cs typeface="Arial"/>
              </a:rPr>
              <a:t>therapy</a:t>
            </a:r>
            <a:r>
              <a:rPr dirty="0" sz="1100" spc="-1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starts</a:t>
            </a:r>
            <a:r>
              <a:rPr dirty="0" sz="1100" spc="-4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on</a:t>
            </a:r>
            <a:r>
              <a:rPr dirty="0" sz="1100" spc="-1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6F787D"/>
                </a:solidFill>
                <a:latin typeface="Arial"/>
                <a:cs typeface="Arial"/>
              </a:rPr>
              <a:t>manufacturer’s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lymphoma</a:t>
            </a:r>
            <a:r>
              <a:rPr dirty="0" sz="1100" spc="-3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drug,</a:t>
            </a:r>
            <a:r>
              <a:rPr dirty="0" sz="1100" spc="-3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after</a:t>
            </a:r>
            <a:r>
              <a:rPr dirty="0" sz="1100" spc="-6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20" i="1">
                <a:solidFill>
                  <a:srgbClr val="6F787D"/>
                </a:solidFill>
                <a:latin typeface="Arial"/>
                <a:cs typeface="Arial"/>
              </a:rPr>
              <a:t>using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model</a:t>
            </a:r>
            <a:r>
              <a:rPr dirty="0" sz="1100" spc="-2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to</a:t>
            </a:r>
            <a:r>
              <a:rPr dirty="0" sz="1100" spc="-3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identify</a:t>
            </a:r>
            <a:r>
              <a:rPr dirty="0" sz="1100" spc="-4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6F787D"/>
                </a:solidFill>
                <a:latin typeface="Arial"/>
                <a:cs typeface="Arial"/>
              </a:rPr>
              <a:t>providers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with</a:t>
            </a:r>
            <a:r>
              <a:rPr dirty="0" sz="1100" spc="-60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6F787D"/>
                </a:solidFill>
                <a:latin typeface="Arial"/>
                <a:cs typeface="Arial"/>
              </a:rPr>
              <a:t>eligible</a:t>
            </a:r>
            <a:r>
              <a:rPr dirty="0" sz="1100" spc="-15" i="1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6F787D"/>
                </a:solidFill>
                <a:latin typeface="Arial"/>
                <a:cs typeface="Arial"/>
              </a:rPr>
              <a:t>patients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565006" y="5367908"/>
            <a:ext cx="739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F787D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8962643" y="2289429"/>
            <a:ext cx="1793875" cy="645795"/>
            <a:chOff x="8962643" y="2289429"/>
            <a:chExt cx="1793875" cy="645795"/>
          </a:xfrm>
        </p:grpSpPr>
        <p:sp>
          <p:nvSpPr>
            <p:cNvPr id="31" name="object 31" descr=""/>
            <p:cNvSpPr/>
            <p:nvPr/>
          </p:nvSpPr>
          <p:spPr>
            <a:xfrm>
              <a:off x="10058399" y="2566416"/>
              <a:ext cx="697865" cy="228600"/>
            </a:xfrm>
            <a:custGeom>
              <a:avLst/>
              <a:gdLst/>
              <a:ahLst/>
              <a:cxnLst/>
              <a:rect l="l" t="t" r="r" b="b"/>
              <a:pathLst>
                <a:path w="697865" h="228600">
                  <a:moveTo>
                    <a:pt x="469010" y="0"/>
                  </a:moveTo>
                  <a:lnTo>
                    <a:pt x="469010" y="228600"/>
                  </a:lnTo>
                  <a:lnTo>
                    <a:pt x="621410" y="152400"/>
                  </a:lnTo>
                  <a:lnTo>
                    <a:pt x="507110" y="152400"/>
                  </a:lnTo>
                  <a:lnTo>
                    <a:pt x="521958" y="149411"/>
                  </a:lnTo>
                  <a:lnTo>
                    <a:pt x="534066" y="141255"/>
                  </a:lnTo>
                  <a:lnTo>
                    <a:pt x="542222" y="129147"/>
                  </a:lnTo>
                  <a:lnTo>
                    <a:pt x="545210" y="114300"/>
                  </a:lnTo>
                  <a:lnTo>
                    <a:pt x="542222" y="99452"/>
                  </a:lnTo>
                  <a:lnTo>
                    <a:pt x="534066" y="87344"/>
                  </a:lnTo>
                  <a:lnTo>
                    <a:pt x="521958" y="79188"/>
                  </a:lnTo>
                  <a:lnTo>
                    <a:pt x="507110" y="76200"/>
                  </a:lnTo>
                  <a:lnTo>
                    <a:pt x="621410" y="76200"/>
                  </a:lnTo>
                  <a:lnTo>
                    <a:pt x="469010" y="0"/>
                  </a:lnTo>
                  <a:close/>
                </a:path>
                <a:path w="697865" h="228600">
                  <a:moveTo>
                    <a:pt x="469010" y="76200"/>
                  </a:moveTo>
                  <a:lnTo>
                    <a:pt x="38100" y="76200"/>
                  </a:lnTo>
                  <a:lnTo>
                    <a:pt x="23252" y="79188"/>
                  </a:lnTo>
                  <a:lnTo>
                    <a:pt x="11144" y="87344"/>
                  </a:lnTo>
                  <a:lnTo>
                    <a:pt x="2988" y="99452"/>
                  </a:lnTo>
                  <a:lnTo>
                    <a:pt x="0" y="114300"/>
                  </a:lnTo>
                  <a:lnTo>
                    <a:pt x="2988" y="129147"/>
                  </a:lnTo>
                  <a:lnTo>
                    <a:pt x="11144" y="141255"/>
                  </a:lnTo>
                  <a:lnTo>
                    <a:pt x="23252" y="149411"/>
                  </a:lnTo>
                  <a:lnTo>
                    <a:pt x="38100" y="152400"/>
                  </a:lnTo>
                  <a:lnTo>
                    <a:pt x="469010" y="152400"/>
                  </a:lnTo>
                  <a:lnTo>
                    <a:pt x="469010" y="76200"/>
                  </a:lnTo>
                  <a:close/>
                </a:path>
                <a:path w="697865" h="228600">
                  <a:moveTo>
                    <a:pt x="621410" y="76200"/>
                  </a:moveTo>
                  <a:lnTo>
                    <a:pt x="507110" y="76200"/>
                  </a:lnTo>
                  <a:lnTo>
                    <a:pt x="521958" y="79188"/>
                  </a:lnTo>
                  <a:lnTo>
                    <a:pt x="534066" y="87344"/>
                  </a:lnTo>
                  <a:lnTo>
                    <a:pt x="542222" y="99452"/>
                  </a:lnTo>
                  <a:lnTo>
                    <a:pt x="545210" y="114300"/>
                  </a:lnTo>
                  <a:lnTo>
                    <a:pt x="542222" y="129147"/>
                  </a:lnTo>
                  <a:lnTo>
                    <a:pt x="534066" y="141255"/>
                  </a:lnTo>
                  <a:lnTo>
                    <a:pt x="521958" y="149411"/>
                  </a:lnTo>
                  <a:lnTo>
                    <a:pt x="507110" y="152400"/>
                  </a:lnTo>
                  <a:lnTo>
                    <a:pt x="621410" y="152400"/>
                  </a:lnTo>
                  <a:lnTo>
                    <a:pt x="697610" y="114300"/>
                  </a:lnTo>
                  <a:lnTo>
                    <a:pt x="621410" y="76200"/>
                  </a:lnTo>
                  <a:close/>
                </a:path>
              </a:pathLst>
            </a:custGeom>
            <a:solidFill>
              <a:srgbClr val="999F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962643" y="2680716"/>
              <a:ext cx="833119" cy="0"/>
            </a:xfrm>
            <a:custGeom>
              <a:avLst/>
              <a:gdLst/>
              <a:ahLst/>
              <a:cxnLst/>
              <a:rect l="l" t="t" r="r" b="b"/>
              <a:pathLst>
                <a:path w="833120" h="0">
                  <a:moveTo>
                    <a:pt x="0" y="0"/>
                  </a:moveTo>
                  <a:lnTo>
                    <a:pt x="832865" y="0"/>
                  </a:lnTo>
                </a:path>
              </a:pathLst>
            </a:custGeom>
            <a:ln w="76200">
              <a:solidFill>
                <a:srgbClr val="999FA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670906" y="2289429"/>
              <a:ext cx="506095" cy="645795"/>
            </a:xfrm>
            <a:custGeom>
              <a:avLst/>
              <a:gdLst/>
              <a:ahLst/>
              <a:cxnLst/>
              <a:rect l="l" t="t" r="r" b="b"/>
              <a:pathLst>
                <a:path w="506095" h="645794">
                  <a:moveTo>
                    <a:pt x="354126" y="220630"/>
                  </a:moveTo>
                  <a:lnTo>
                    <a:pt x="337454" y="256921"/>
                  </a:lnTo>
                  <a:lnTo>
                    <a:pt x="316626" y="294132"/>
                  </a:lnTo>
                  <a:lnTo>
                    <a:pt x="292750" y="329311"/>
                  </a:lnTo>
                  <a:lnTo>
                    <a:pt x="266842" y="362331"/>
                  </a:lnTo>
                  <a:lnTo>
                    <a:pt x="223535" y="409067"/>
                  </a:lnTo>
                  <a:lnTo>
                    <a:pt x="192166" y="438912"/>
                  </a:lnTo>
                  <a:lnTo>
                    <a:pt x="158892" y="467613"/>
                  </a:lnTo>
                  <a:lnTo>
                    <a:pt x="124475" y="495554"/>
                  </a:lnTo>
                  <a:lnTo>
                    <a:pt x="88788" y="522986"/>
                  </a:lnTo>
                  <a:lnTo>
                    <a:pt x="52212" y="550037"/>
                  </a:lnTo>
                  <a:lnTo>
                    <a:pt x="15128" y="577088"/>
                  </a:lnTo>
                  <a:lnTo>
                    <a:pt x="4962" y="588277"/>
                  </a:lnTo>
                  <a:lnTo>
                    <a:pt x="0" y="602027"/>
                  </a:lnTo>
                  <a:lnTo>
                    <a:pt x="537" y="616610"/>
                  </a:lnTo>
                  <a:lnTo>
                    <a:pt x="6873" y="630301"/>
                  </a:lnTo>
                  <a:lnTo>
                    <a:pt x="18045" y="640522"/>
                  </a:lnTo>
                  <a:lnTo>
                    <a:pt x="31765" y="645493"/>
                  </a:lnTo>
                  <a:lnTo>
                    <a:pt x="46343" y="644963"/>
                  </a:lnTo>
                  <a:lnTo>
                    <a:pt x="97170" y="611632"/>
                  </a:lnTo>
                  <a:lnTo>
                    <a:pt x="134127" y="584200"/>
                  </a:lnTo>
                  <a:lnTo>
                    <a:pt x="170830" y="556006"/>
                  </a:lnTo>
                  <a:lnTo>
                    <a:pt x="206898" y="526923"/>
                  </a:lnTo>
                  <a:lnTo>
                    <a:pt x="242077" y="496443"/>
                  </a:lnTo>
                  <a:lnTo>
                    <a:pt x="275859" y="464566"/>
                  </a:lnTo>
                  <a:lnTo>
                    <a:pt x="308244" y="430657"/>
                  </a:lnTo>
                  <a:lnTo>
                    <a:pt x="339105" y="394335"/>
                  </a:lnTo>
                  <a:lnTo>
                    <a:pt x="367426" y="355726"/>
                  </a:lnTo>
                  <a:lnTo>
                    <a:pt x="392953" y="314706"/>
                  </a:lnTo>
                  <a:lnTo>
                    <a:pt x="415559" y="270637"/>
                  </a:lnTo>
                  <a:lnTo>
                    <a:pt x="425592" y="247269"/>
                  </a:lnTo>
                  <a:lnTo>
                    <a:pt x="426608" y="244983"/>
                  </a:lnTo>
                  <a:lnTo>
                    <a:pt x="427370" y="242443"/>
                  </a:lnTo>
                  <a:lnTo>
                    <a:pt x="429672" y="231526"/>
                  </a:lnTo>
                  <a:lnTo>
                    <a:pt x="389380" y="224409"/>
                  </a:lnTo>
                  <a:lnTo>
                    <a:pt x="353329" y="224409"/>
                  </a:lnTo>
                  <a:lnTo>
                    <a:pt x="354126" y="220630"/>
                  </a:lnTo>
                  <a:close/>
                </a:path>
                <a:path w="506095" h="645794">
                  <a:moveTo>
                    <a:pt x="477702" y="150368"/>
                  </a:moveTo>
                  <a:lnTo>
                    <a:pt x="407812" y="150368"/>
                  </a:lnTo>
                  <a:lnTo>
                    <a:pt x="421703" y="156269"/>
                  </a:lnTo>
                  <a:lnTo>
                    <a:pt x="431879" y="166719"/>
                  </a:lnTo>
                  <a:lnTo>
                    <a:pt x="437212" y="179832"/>
                  </a:lnTo>
                  <a:lnTo>
                    <a:pt x="437276" y="195453"/>
                  </a:lnTo>
                  <a:lnTo>
                    <a:pt x="429672" y="231526"/>
                  </a:lnTo>
                  <a:lnTo>
                    <a:pt x="505856" y="244983"/>
                  </a:lnTo>
                  <a:lnTo>
                    <a:pt x="477702" y="150368"/>
                  </a:lnTo>
                  <a:close/>
                </a:path>
                <a:path w="506095" h="645794">
                  <a:moveTo>
                    <a:pt x="432958" y="0"/>
                  </a:moveTo>
                  <a:lnTo>
                    <a:pt x="280812" y="205232"/>
                  </a:lnTo>
                  <a:lnTo>
                    <a:pt x="429672" y="231526"/>
                  </a:lnTo>
                  <a:lnTo>
                    <a:pt x="432444" y="218377"/>
                  </a:lnTo>
                  <a:lnTo>
                    <a:pt x="354601" y="218377"/>
                  </a:lnTo>
                  <a:lnTo>
                    <a:pt x="362636" y="180264"/>
                  </a:lnTo>
                  <a:lnTo>
                    <a:pt x="362727" y="179832"/>
                  </a:lnTo>
                  <a:lnTo>
                    <a:pt x="368629" y="165941"/>
                  </a:lnTo>
                  <a:lnTo>
                    <a:pt x="379079" y="155765"/>
                  </a:lnTo>
                  <a:lnTo>
                    <a:pt x="392351" y="150368"/>
                  </a:lnTo>
                  <a:lnTo>
                    <a:pt x="477702" y="150368"/>
                  </a:lnTo>
                  <a:lnTo>
                    <a:pt x="432958" y="0"/>
                  </a:lnTo>
                  <a:close/>
                </a:path>
                <a:path w="506095" h="645794">
                  <a:moveTo>
                    <a:pt x="355615" y="217170"/>
                  </a:moveTo>
                  <a:lnTo>
                    <a:pt x="354126" y="220630"/>
                  </a:lnTo>
                  <a:lnTo>
                    <a:pt x="353329" y="224409"/>
                  </a:lnTo>
                  <a:lnTo>
                    <a:pt x="355615" y="217170"/>
                  </a:lnTo>
                  <a:close/>
                </a:path>
                <a:path w="506095" h="645794">
                  <a:moveTo>
                    <a:pt x="355234" y="218377"/>
                  </a:moveTo>
                  <a:lnTo>
                    <a:pt x="353329" y="224409"/>
                  </a:lnTo>
                  <a:lnTo>
                    <a:pt x="389380" y="224409"/>
                  </a:lnTo>
                  <a:lnTo>
                    <a:pt x="355234" y="218377"/>
                  </a:lnTo>
                  <a:close/>
                </a:path>
                <a:path w="506095" h="645794">
                  <a:moveTo>
                    <a:pt x="407812" y="150368"/>
                  </a:moveTo>
                  <a:lnTo>
                    <a:pt x="392351" y="150368"/>
                  </a:lnTo>
                  <a:lnTo>
                    <a:pt x="379079" y="155765"/>
                  </a:lnTo>
                  <a:lnTo>
                    <a:pt x="368629" y="165941"/>
                  </a:lnTo>
                  <a:lnTo>
                    <a:pt x="362727" y="179832"/>
                  </a:lnTo>
                  <a:lnTo>
                    <a:pt x="354126" y="220630"/>
                  </a:lnTo>
                  <a:lnTo>
                    <a:pt x="355615" y="217170"/>
                  </a:lnTo>
                  <a:lnTo>
                    <a:pt x="432698" y="217170"/>
                  </a:lnTo>
                  <a:lnTo>
                    <a:pt x="437276" y="195453"/>
                  </a:lnTo>
                  <a:lnTo>
                    <a:pt x="437388" y="180264"/>
                  </a:lnTo>
                  <a:lnTo>
                    <a:pt x="431879" y="166719"/>
                  </a:lnTo>
                  <a:lnTo>
                    <a:pt x="421703" y="156269"/>
                  </a:lnTo>
                  <a:lnTo>
                    <a:pt x="407812" y="150368"/>
                  </a:lnTo>
                  <a:close/>
                </a:path>
                <a:path w="506095" h="645794">
                  <a:moveTo>
                    <a:pt x="432698" y="217170"/>
                  </a:moveTo>
                  <a:lnTo>
                    <a:pt x="355615" y="217170"/>
                  </a:lnTo>
                  <a:lnTo>
                    <a:pt x="355234" y="218377"/>
                  </a:lnTo>
                  <a:lnTo>
                    <a:pt x="432444" y="218377"/>
                  </a:lnTo>
                  <a:lnTo>
                    <a:pt x="432698" y="217170"/>
                  </a:lnTo>
                  <a:close/>
                </a:path>
              </a:pathLst>
            </a:custGeom>
            <a:solidFill>
              <a:srgbClr val="00A1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/>
          <p:nvPr/>
        </p:nvSpPr>
        <p:spPr>
          <a:xfrm>
            <a:off x="9345168" y="5056632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4">
                <a:moveTo>
                  <a:pt x="0" y="0"/>
                </a:moveTo>
                <a:lnTo>
                  <a:pt x="0" y="846391"/>
                </a:lnTo>
              </a:path>
            </a:pathLst>
          </a:custGeom>
          <a:ln w="6350">
            <a:solidFill>
              <a:srgbClr val="CE0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5419344" y="5056632"/>
            <a:ext cx="0" cy="846455"/>
          </a:xfrm>
          <a:custGeom>
            <a:avLst/>
            <a:gdLst/>
            <a:ahLst/>
            <a:cxnLst/>
            <a:rect l="l" t="t" r="r" b="b"/>
            <a:pathLst>
              <a:path w="0" h="846454">
                <a:moveTo>
                  <a:pt x="0" y="0"/>
                </a:moveTo>
                <a:lnTo>
                  <a:pt x="0" y="846391"/>
                </a:lnTo>
              </a:path>
            </a:pathLst>
          </a:custGeom>
          <a:ln w="6350">
            <a:solidFill>
              <a:srgbClr val="CE0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837944" y="5394959"/>
            <a:ext cx="0" cy="508000"/>
          </a:xfrm>
          <a:custGeom>
            <a:avLst/>
            <a:gdLst/>
            <a:ahLst/>
            <a:cxnLst/>
            <a:rect l="l" t="t" r="r" b="b"/>
            <a:pathLst>
              <a:path w="0" h="508000">
                <a:moveTo>
                  <a:pt x="0" y="0"/>
                </a:moveTo>
                <a:lnTo>
                  <a:pt x="0" y="507834"/>
                </a:lnTo>
              </a:path>
            </a:pathLst>
          </a:custGeom>
          <a:ln w="6350">
            <a:solidFill>
              <a:srgbClr val="CE0D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10119741" y="6262937"/>
            <a:ext cx="15119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31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6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94382" y="5941567"/>
            <a:ext cx="91401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Source:</a:t>
            </a:r>
            <a:r>
              <a:rPr dirty="0" sz="700" spc="-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"Ambient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Clinical</a:t>
            </a:r>
            <a:r>
              <a:rPr dirty="0" u="sng" sz="700" spc="-6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"/>
              </a:rPr>
              <a:t>Intelligence,“</a:t>
            </a:r>
            <a:r>
              <a:rPr dirty="0" u="none" sz="7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Nuance,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2023;</a:t>
            </a:r>
            <a:r>
              <a:rPr dirty="0" u="none" sz="700" spc="-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"Inside</a:t>
            </a:r>
            <a:r>
              <a:rPr dirty="0" u="sng" sz="700" spc="-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Japan’s</a:t>
            </a:r>
            <a:r>
              <a:rPr dirty="0" u="sng" sz="700" spc="-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long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experiment</a:t>
            </a:r>
            <a:r>
              <a:rPr dirty="0" u="sng" sz="700" spc="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in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automating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3"/>
              </a:rPr>
              <a:t>eldercare,"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</a:rPr>
              <a:t> </a:t>
            </a:r>
            <a:r>
              <a:rPr dirty="0" u="none" sz="7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MIT,</a:t>
            </a:r>
            <a:r>
              <a:rPr dirty="0" u="none" sz="700" spc="1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January</a:t>
            </a:r>
            <a:r>
              <a:rPr dirty="0" u="none" sz="700" spc="-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2023;</a:t>
            </a:r>
            <a:r>
              <a:rPr dirty="0" u="none" sz="700" spc="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"FDA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Permits</a:t>
            </a:r>
            <a:r>
              <a:rPr dirty="0" u="sng" sz="700" spc="-4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Marketing</a:t>
            </a:r>
            <a:r>
              <a:rPr dirty="0" u="sng" sz="700" spc="3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of</a:t>
            </a:r>
            <a:r>
              <a:rPr dirty="0" u="sng" sz="700" spc="-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First</a:t>
            </a:r>
            <a:r>
              <a:rPr dirty="0" u="sng" sz="700" spc="-5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Game-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Based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Digital</a:t>
            </a:r>
            <a:r>
              <a:rPr dirty="0" u="sng" sz="700" spc="-3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Therapeutic</a:t>
            </a:r>
            <a:r>
              <a:rPr dirty="0" u="sng" sz="700" spc="-4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to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Improve</a:t>
            </a:r>
            <a:r>
              <a:rPr dirty="0" u="sng" sz="700" spc="3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Attention</a:t>
            </a:r>
            <a:r>
              <a:rPr dirty="0" u="sng" sz="700" spc="1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Function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in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AI</a:t>
            </a:r>
            <a:r>
              <a:rPr dirty="0" spc="-80"/>
              <a:t> </a:t>
            </a:r>
            <a:r>
              <a:rPr dirty="0"/>
              <a:t>is</a:t>
            </a:r>
            <a:r>
              <a:rPr dirty="0" spc="-95"/>
              <a:t> </a:t>
            </a:r>
            <a:r>
              <a:rPr dirty="0"/>
              <a:t>solving</a:t>
            </a:r>
            <a:r>
              <a:rPr dirty="0" spc="-95"/>
              <a:t> </a:t>
            </a:r>
            <a:r>
              <a:rPr dirty="0"/>
              <a:t>pressing</a:t>
            </a:r>
            <a:r>
              <a:rPr dirty="0" spc="-90"/>
              <a:t> </a:t>
            </a:r>
            <a:r>
              <a:rPr dirty="0"/>
              <a:t>healthcare</a:t>
            </a:r>
            <a:r>
              <a:rPr dirty="0" spc="-65"/>
              <a:t> </a:t>
            </a:r>
            <a:r>
              <a:rPr dirty="0" spc="-10"/>
              <a:t>problems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018590" y="2142591"/>
            <a:ext cx="8149590" cy="262255"/>
          </a:xfrm>
          <a:custGeom>
            <a:avLst/>
            <a:gdLst/>
            <a:ahLst/>
            <a:cxnLst/>
            <a:rect l="l" t="t" r="r" b="b"/>
            <a:pathLst>
              <a:path w="8149590" h="262255">
                <a:moveTo>
                  <a:pt x="8149590" y="0"/>
                </a:moveTo>
                <a:lnTo>
                  <a:pt x="0" y="0"/>
                </a:lnTo>
                <a:lnTo>
                  <a:pt x="0" y="262026"/>
                </a:lnTo>
                <a:lnTo>
                  <a:pt x="8149590" y="262026"/>
                </a:lnTo>
                <a:lnTo>
                  <a:pt x="814959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18590" y="2666720"/>
            <a:ext cx="8149590" cy="262255"/>
          </a:xfrm>
          <a:custGeom>
            <a:avLst/>
            <a:gdLst/>
            <a:ahLst/>
            <a:cxnLst/>
            <a:rect l="l" t="t" r="r" b="b"/>
            <a:pathLst>
              <a:path w="8149590" h="262255">
                <a:moveTo>
                  <a:pt x="8149590" y="0"/>
                </a:moveTo>
                <a:lnTo>
                  <a:pt x="0" y="0"/>
                </a:lnTo>
                <a:lnTo>
                  <a:pt x="0" y="262026"/>
                </a:lnTo>
                <a:lnTo>
                  <a:pt x="8149590" y="262026"/>
                </a:lnTo>
                <a:lnTo>
                  <a:pt x="814959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18590" y="3190722"/>
            <a:ext cx="8149590" cy="262255"/>
          </a:xfrm>
          <a:custGeom>
            <a:avLst/>
            <a:gdLst/>
            <a:ahLst/>
            <a:cxnLst/>
            <a:rect l="l" t="t" r="r" b="b"/>
            <a:pathLst>
              <a:path w="8149590" h="262254">
                <a:moveTo>
                  <a:pt x="8149590" y="0"/>
                </a:moveTo>
                <a:lnTo>
                  <a:pt x="0" y="0"/>
                </a:lnTo>
                <a:lnTo>
                  <a:pt x="0" y="262026"/>
                </a:lnTo>
                <a:lnTo>
                  <a:pt x="8149590" y="262026"/>
                </a:lnTo>
                <a:lnTo>
                  <a:pt x="814959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18590" y="3714851"/>
            <a:ext cx="8149590" cy="262255"/>
          </a:xfrm>
          <a:custGeom>
            <a:avLst/>
            <a:gdLst/>
            <a:ahLst/>
            <a:cxnLst/>
            <a:rect l="l" t="t" r="r" b="b"/>
            <a:pathLst>
              <a:path w="8149590" h="262254">
                <a:moveTo>
                  <a:pt x="8149590" y="0"/>
                </a:moveTo>
                <a:lnTo>
                  <a:pt x="0" y="0"/>
                </a:lnTo>
                <a:lnTo>
                  <a:pt x="0" y="262026"/>
                </a:lnTo>
                <a:lnTo>
                  <a:pt x="8149590" y="262026"/>
                </a:lnTo>
                <a:lnTo>
                  <a:pt x="814959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8590" y="4238853"/>
            <a:ext cx="8149590" cy="262255"/>
          </a:xfrm>
          <a:custGeom>
            <a:avLst/>
            <a:gdLst/>
            <a:ahLst/>
            <a:cxnLst/>
            <a:rect l="l" t="t" r="r" b="b"/>
            <a:pathLst>
              <a:path w="8149590" h="262254">
                <a:moveTo>
                  <a:pt x="8149590" y="0"/>
                </a:moveTo>
                <a:lnTo>
                  <a:pt x="0" y="0"/>
                </a:lnTo>
                <a:lnTo>
                  <a:pt x="0" y="262026"/>
                </a:lnTo>
                <a:lnTo>
                  <a:pt x="8149590" y="262026"/>
                </a:lnTo>
                <a:lnTo>
                  <a:pt x="814959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18590" y="4762855"/>
            <a:ext cx="8149590" cy="262255"/>
          </a:xfrm>
          <a:custGeom>
            <a:avLst/>
            <a:gdLst/>
            <a:ahLst/>
            <a:cxnLst/>
            <a:rect l="l" t="t" r="r" b="b"/>
            <a:pathLst>
              <a:path w="8149590" h="262254">
                <a:moveTo>
                  <a:pt x="8149590" y="0"/>
                </a:moveTo>
                <a:lnTo>
                  <a:pt x="0" y="0"/>
                </a:lnTo>
                <a:lnTo>
                  <a:pt x="0" y="262026"/>
                </a:lnTo>
                <a:lnTo>
                  <a:pt x="8149590" y="262026"/>
                </a:lnTo>
                <a:lnTo>
                  <a:pt x="814959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18590" y="5286984"/>
            <a:ext cx="8149590" cy="262255"/>
          </a:xfrm>
          <a:custGeom>
            <a:avLst/>
            <a:gdLst/>
            <a:ahLst/>
            <a:cxnLst/>
            <a:rect l="l" t="t" r="r" b="b"/>
            <a:pathLst>
              <a:path w="8149590" h="262254">
                <a:moveTo>
                  <a:pt x="8149590" y="0"/>
                </a:moveTo>
                <a:lnTo>
                  <a:pt x="0" y="0"/>
                </a:lnTo>
                <a:lnTo>
                  <a:pt x="0" y="262026"/>
                </a:lnTo>
                <a:lnTo>
                  <a:pt x="8149590" y="262026"/>
                </a:lnTo>
                <a:lnTo>
                  <a:pt x="814959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051052" y="2350135"/>
            <a:ext cx="8056245" cy="23850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2599055" algn="l"/>
                <a:tab pos="5586095" algn="l"/>
              </a:tabLst>
            </a:pP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Detection</a:t>
            </a:r>
            <a:r>
              <a:rPr dirty="0" sz="12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 screening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Imaging</a:t>
            </a:r>
            <a:r>
              <a:rPr dirty="0" baseline="2314" sz="1800" spc="-52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313D47"/>
                </a:solidFill>
                <a:latin typeface="Arial"/>
                <a:cs typeface="Arial"/>
              </a:rPr>
              <a:t>interpretation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999FA2"/>
                </a:solidFill>
                <a:latin typeface="Arial"/>
                <a:cs typeface="Arial"/>
              </a:rPr>
              <a:t>Speech</a:t>
            </a:r>
            <a:r>
              <a:rPr dirty="0" baseline="2314" sz="1800" spc="-60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999FA2"/>
                </a:solidFill>
                <a:latin typeface="Arial"/>
                <a:cs typeface="Arial"/>
              </a:rPr>
              <a:t>and</a:t>
            </a:r>
            <a:r>
              <a:rPr dirty="0" baseline="2314" sz="1800" spc="-52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999FA2"/>
                </a:solidFill>
                <a:latin typeface="Arial"/>
                <a:cs typeface="Arial"/>
              </a:rPr>
              <a:t>text</a:t>
            </a:r>
            <a:r>
              <a:rPr dirty="0" baseline="2314" sz="1800" spc="-22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999FA2"/>
                </a:solidFill>
                <a:latin typeface="Arial"/>
                <a:cs typeface="Arial"/>
              </a:rPr>
              <a:t>analytics</a:t>
            </a:r>
            <a:endParaRPr baseline="2314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4180840" algn="l"/>
              </a:tabLst>
            </a:pP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Diagnosis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6F787D"/>
                </a:solidFill>
                <a:latin typeface="Arial"/>
                <a:cs typeface="Arial"/>
              </a:rPr>
              <a:t>Diagnostic</a:t>
            </a:r>
            <a:r>
              <a:rPr dirty="0" baseline="2314" sz="1800" spc="-97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6F787D"/>
                </a:solidFill>
                <a:latin typeface="Arial"/>
                <a:cs typeface="Arial"/>
              </a:rPr>
              <a:t>decision</a:t>
            </a:r>
            <a:r>
              <a:rPr dirty="0" baseline="2314" sz="1800" spc="-89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6F787D"/>
                </a:solidFill>
                <a:latin typeface="Arial"/>
                <a:cs typeface="Arial"/>
              </a:rPr>
              <a:t>support</a:t>
            </a:r>
            <a:r>
              <a:rPr dirty="0" baseline="2314" sz="1800" spc="-52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6F787D"/>
                </a:solidFill>
                <a:latin typeface="Arial"/>
                <a:cs typeface="Arial"/>
              </a:rPr>
              <a:t>systems</a:t>
            </a:r>
            <a:endParaRPr baseline="2314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599055" algn="l"/>
              </a:tabLst>
            </a:pP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Quality</a:t>
            </a:r>
            <a:r>
              <a:rPr dirty="0" sz="12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200" spc="-1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risk</a:t>
            </a:r>
            <a:r>
              <a:rPr dirty="0" sz="12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gap</a:t>
            </a:r>
            <a:r>
              <a:rPr dirty="0" sz="12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detection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Predictive</a:t>
            </a:r>
            <a:r>
              <a:rPr dirty="0" baseline="2314" sz="1800" spc="-44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analytics</a:t>
            </a:r>
            <a:r>
              <a:rPr dirty="0" baseline="2314" sz="1800" spc="-44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313D47"/>
                </a:solidFill>
                <a:latin typeface="Arial"/>
                <a:cs typeface="Arial"/>
              </a:rPr>
              <a:t>alerts</a:t>
            </a:r>
            <a:endParaRPr baseline="2314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599055" algn="l"/>
                <a:tab pos="5586095" algn="l"/>
              </a:tabLst>
            </a:pP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Treatment</a:t>
            </a:r>
            <a:r>
              <a:rPr dirty="0" sz="12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planning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Condition-</a:t>
            </a:r>
            <a:r>
              <a:rPr dirty="0" baseline="2314" sz="1800" spc="-15">
                <a:solidFill>
                  <a:srgbClr val="313D47"/>
                </a:solidFill>
                <a:latin typeface="Arial"/>
                <a:cs typeface="Arial"/>
              </a:rPr>
              <a:t>specific</a:t>
            </a:r>
            <a:r>
              <a:rPr dirty="0" baseline="2314" sz="18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order</a:t>
            </a:r>
            <a:r>
              <a:rPr dirty="0" baseline="2314" sz="1800" spc="7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baseline="2314" sz="1800" spc="-30">
                <a:solidFill>
                  <a:srgbClr val="313D47"/>
                </a:solidFill>
                <a:latin typeface="Arial"/>
                <a:cs typeface="Arial"/>
              </a:rPr>
              <a:t>sets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 spc="-15">
                <a:solidFill>
                  <a:srgbClr val="999FA2"/>
                </a:solidFill>
                <a:latin typeface="Arial"/>
                <a:cs typeface="Arial"/>
              </a:rPr>
              <a:t>Treatment</a:t>
            </a:r>
            <a:r>
              <a:rPr dirty="0" baseline="2314" sz="1800" spc="22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999FA2"/>
                </a:solidFill>
                <a:latin typeface="Arial"/>
                <a:cs typeface="Arial"/>
              </a:rPr>
              <a:t>recommendation</a:t>
            </a:r>
            <a:r>
              <a:rPr dirty="0" baseline="2314" sz="1800" spc="-7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999FA2"/>
                </a:solidFill>
                <a:latin typeface="Arial"/>
                <a:cs typeface="Arial"/>
              </a:rPr>
              <a:t>systems</a:t>
            </a:r>
            <a:endParaRPr baseline="2314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599055" algn="l"/>
              </a:tabLst>
            </a:pP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Visit</a:t>
            </a:r>
            <a:r>
              <a:rPr dirty="0" sz="12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documentation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Ambient listening</a:t>
            </a:r>
            <a:r>
              <a:rPr dirty="0" baseline="2314" sz="1800" spc="-127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baseline="2314" sz="1800" spc="-22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313D47"/>
                </a:solidFill>
                <a:latin typeface="Arial"/>
                <a:cs typeface="Arial"/>
              </a:rPr>
              <a:t>transcription</a:t>
            </a:r>
            <a:endParaRPr baseline="2314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4180840" algn="l"/>
              </a:tabLst>
            </a:pP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Prior</a:t>
            </a: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auth</a:t>
            </a: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 processing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6F787D"/>
                </a:solidFill>
                <a:latin typeface="Arial"/>
                <a:cs typeface="Arial"/>
              </a:rPr>
              <a:t>Automated</a:t>
            </a:r>
            <a:r>
              <a:rPr dirty="0" baseline="2314" sz="1800" spc="-89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6F787D"/>
                </a:solidFill>
                <a:latin typeface="Arial"/>
                <a:cs typeface="Arial"/>
              </a:rPr>
              <a:t>drafting</a:t>
            </a:r>
            <a:endParaRPr baseline="2314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599055" algn="l"/>
                <a:tab pos="5586095" algn="l"/>
              </a:tabLst>
            </a:pP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Direct</a:t>
            </a:r>
            <a:r>
              <a:rPr dirty="0" sz="12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treatment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Robotic</a:t>
            </a:r>
            <a:r>
              <a:rPr dirty="0" baseline="2314" sz="18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313D47"/>
                </a:solidFill>
                <a:latin typeface="Arial"/>
                <a:cs typeface="Arial"/>
              </a:rPr>
              <a:t>surgery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999FA2"/>
                </a:solidFill>
                <a:latin typeface="Arial"/>
                <a:cs typeface="Arial"/>
              </a:rPr>
              <a:t>Digital</a:t>
            </a:r>
            <a:r>
              <a:rPr dirty="0" baseline="2314" sz="1800" spc="-60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999FA2"/>
                </a:solidFill>
                <a:latin typeface="Arial"/>
                <a:cs typeface="Arial"/>
              </a:rPr>
              <a:t>therapeutics</a:t>
            </a:r>
            <a:endParaRPr baseline="2314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599055" algn="l"/>
                <a:tab pos="5586095" algn="l"/>
              </a:tabLst>
            </a:pP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Medication</a:t>
            </a:r>
            <a:r>
              <a:rPr dirty="0" sz="1200" spc="-4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management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Mobile</a:t>
            </a:r>
            <a:r>
              <a:rPr dirty="0" baseline="2314" sz="18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app</a:t>
            </a:r>
            <a:r>
              <a:rPr dirty="0" baseline="2314" sz="1800" spc="7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313D47"/>
                </a:solidFill>
                <a:latin typeface="Arial"/>
                <a:cs typeface="Arial"/>
              </a:rPr>
              <a:t>reminders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999FA2"/>
                </a:solidFill>
                <a:latin typeface="Arial"/>
                <a:cs typeface="Arial"/>
              </a:rPr>
              <a:t>Smart</a:t>
            </a:r>
            <a:r>
              <a:rPr dirty="0" baseline="2314" sz="1800" spc="30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999FA2"/>
                </a:solidFill>
                <a:latin typeface="Arial"/>
                <a:cs typeface="Arial"/>
              </a:rPr>
              <a:t>pill</a:t>
            </a:r>
            <a:r>
              <a:rPr dirty="0" baseline="2314" sz="1800" spc="-82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999FA2"/>
                </a:solidFill>
                <a:latin typeface="Arial"/>
                <a:cs typeface="Arial"/>
              </a:rPr>
              <a:t>ingestible</a:t>
            </a:r>
            <a:r>
              <a:rPr dirty="0" baseline="2314" sz="1800" spc="-112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999FA2"/>
                </a:solidFill>
                <a:latin typeface="Arial"/>
                <a:cs typeface="Arial"/>
              </a:rPr>
              <a:t>sensors</a:t>
            </a:r>
            <a:endParaRPr baseline="2314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4180840" algn="l"/>
              </a:tabLst>
            </a:pP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Supplies</a:t>
            </a:r>
            <a:r>
              <a:rPr dirty="0" sz="1200" spc="-6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distribution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6F787D"/>
                </a:solidFill>
                <a:latin typeface="Arial"/>
                <a:cs typeface="Arial"/>
              </a:rPr>
              <a:t>Robotic</a:t>
            </a:r>
            <a:r>
              <a:rPr dirty="0" baseline="2314" sz="1800" spc="-7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6F787D"/>
                </a:solidFill>
                <a:latin typeface="Arial"/>
                <a:cs typeface="Arial"/>
              </a:rPr>
              <a:t>assistants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51052" y="4709541"/>
            <a:ext cx="6889115" cy="107442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180840" algn="l"/>
                <a:tab pos="5586095" algn="l"/>
              </a:tabLst>
            </a:pP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2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management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6F787D"/>
                </a:solidFill>
                <a:latin typeface="Arial"/>
                <a:cs typeface="Arial"/>
              </a:rPr>
              <a:t>Smart</a:t>
            </a:r>
            <a:r>
              <a:rPr dirty="0" baseline="2314" sz="1800" spc="-67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baseline="2314" sz="1800" spc="-30">
                <a:solidFill>
                  <a:srgbClr val="6F787D"/>
                </a:solidFill>
                <a:latin typeface="Arial"/>
                <a:cs typeface="Arial"/>
              </a:rPr>
              <a:t>beds</a:t>
            </a:r>
            <a:r>
              <a:rPr dirty="0" baseline="2314" sz="1800">
                <a:solidFill>
                  <a:srgbClr val="6F787D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999FA2"/>
                </a:solidFill>
                <a:latin typeface="Arial"/>
                <a:cs typeface="Arial"/>
              </a:rPr>
              <a:t>Robotic</a:t>
            </a:r>
            <a:r>
              <a:rPr dirty="0" baseline="2314" sz="1800" spc="-75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999FA2"/>
                </a:solidFill>
                <a:latin typeface="Arial"/>
                <a:cs typeface="Arial"/>
              </a:rPr>
              <a:t>assistants</a:t>
            </a:r>
            <a:endParaRPr baseline="2314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5586095" algn="l"/>
              </a:tabLst>
            </a:pP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Care</a:t>
            </a:r>
            <a:r>
              <a:rPr dirty="0" sz="1200" spc="-7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management</a:t>
            </a:r>
            <a:r>
              <a:rPr dirty="0" sz="1200" spc="-5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planning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999FA2"/>
                </a:solidFill>
                <a:latin typeface="Arial"/>
                <a:cs typeface="Arial"/>
              </a:rPr>
              <a:t>Automated</a:t>
            </a:r>
            <a:r>
              <a:rPr dirty="0" baseline="2314" sz="1800" spc="-104">
                <a:solidFill>
                  <a:srgbClr val="999FA2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999FA2"/>
                </a:solidFill>
                <a:latin typeface="Arial"/>
                <a:cs typeface="Arial"/>
              </a:rPr>
              <a:t>drafting</a:t>
            </a:r>
            <a:endParaRPr baseline="2314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599055" algn="l"/>
                <a:tab pos="4180840" algn="l"/>
              </a:tabLst>
            </a:pP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2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education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Educational</a:t>
            </a:r>
            <a:r>
              <a:rPr dirty="0" baseline="2314" sz="1800" spc="-67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313D47"/>
                </a:solidFill>
                <a:latin typeface="Arial"/>
                <a:cs typeface="Arial"/>
              </a:rPr>
              <a:t>videos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6F787D"/>
                </a:solidFill>
                <a:latin typeface="Arial"/>
                <a:cs typeface="Arial"/>
              </a:rPr>
              <a:t>Shared-</a:t>
            </a:r>
            <a:r>
              <a:rPr dirty="0" baseline="2314" sz="1800" spc="-15">
                <a:solidFill>
                  <a:srgbClr val="6F787D"/>
                </a:solidFill>
                <a:latin typeface="Arial"/>
                <a:cs typeface="Arial"/>
              </a:rPr>
              <a:t>decision</a:t>
            </a:r>
            <a:r>
              <a:rPr dirty="0" baseline="2314" sz="1800" spc="-1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baseline="2314" sz="1800">
                <a:solidFill>
                  <a:srgbClr val="6F787D"/>
                </a:solidFill>
                <a:latin typeface="Arial"/>
                <a:cs typeface="Arial"/>
              </a:rPr>
              <a:t>making</a:t>
            </a:r>
            <a:r>
              <a:rPr dirty="0" baseline="2314" sz="1800" spc="22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6F787D"/>
                </a:solidFill>
                <a:latin typeface="Arial"/>
                <a:cs typeface="Arial"/>
              </a:rPr>
              <a:t>platforms</a:t>
            </a:r>
            <a:endParaRPr baseline="2314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599055" algn="l"/>
                <a:tab pos="4180840" algn="l"/>
              </a:tabLst>
            </a:pP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Follow-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up</a:t>
            </a:r>
            <a:r>
              <a:rPr dirty="0" sz="1200" spc="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313D47"/>
                </a:solidFill>
                <a:latin typeface="Arial"/>
                <a:cs typeface="Arial"/>
              </a:rPr>
              <a:t>care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 spc="-37">
                <a:solidFill>
                  <a:srgbClr val="313D47"/>
                </a:solidFill>
                <a:latin typeface="Arial"/>
                <a:cs typeface="Arial"/>
              </a:rPr>
              <a:t>RPM</a:t>
            </a:r>
            <a:r>
              <a:rPr dirty="0" baseline="2314" sz="180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6F787D"/>
                </a:solidFill>
                <a:latin typeface="Arial"/>
                <a:cs typeface="Arial"/>
              </a:rPr>
              <a:t>Asynchronous</a:t>
            </a:r>
            <a:r>
              <a:rPr dirty="0" baseline="2314" sz="1800" spc="-112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6F787D"/>
                </a:solidFill>
                <a:latin typeface="Arial"/>
                <a:cs typeface="Arial"/>
              </a:rPr>
              <a:t>chatbots</a:t>
            </a:r>
            <a:endParaRPr baseline="2314" sz="18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2279" y="2235707"/>
            <a:ext cx="2170303" cy="762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37232" y="5643371"/>
            <a:ext cx="1328801" cy="762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6079" y="2497835"/>
            <a:ext cx="640842" cy="7620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56816" y="2759964"/>
            <a:ext cx="3218053" cy="7620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00984" y="3022092"/>
            <a:ext cx="265049" cy="7620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07335" y="4070603"/>
            <a:ext cx="1260221" cy="7620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02992" y="3546347"/>
            <a:ext cx="963041" cy="7620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2279" y="3808476"/>
            <a:ext cx="2170303" cy="7620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49295" y="4594859"/>
            <a:ext cx="2424811" cy="7620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64152" y="5643371"/>
            <a:ext cx="909065" cy="76200"/>
          </a:xfrm>
          <a:prstGeom prst="rect">
            <a:avLst/>
          </a:prstGeom>
        </p:spPr>
      </p:pic>
      <p:grpSp>
        <p:nvGrpSpPr>
          <p:cNvPr id="23" name="object 23" descr=""/>
          <p:cNvGrpSpPr/>
          <p:nvPr/>
        </p:nvGrpSpPr>
        <p:grpSpPr>
          <a:xfrm>
            <a:off x="2538983" y="3284220"/>
            <a:ext cx="4053840" cy="76200"/>
            <a:chOff x="2538983" y="3284220"/>
            <a:chExt cx="4053840" cy="76200"/>
          </a:xfrm>
        </p:grpSpPr>
        <p:pic>
          <p:nvPicPr>
            <p:cNvPr id="24" name="object 2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80888" y="3284220"/>
              <a:ext cx="1011428" cy="7620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8983" y="3284220"/>
              <a:ext cx="1026541" cy="76200"/>
            </a:xfrm>
            <a:prstGeom prst="rect">
              <a:avLst/>
            </a:prstGeom>
          </p:spPr>
        </p:pic>
      </p:grpSp>
      <p:pic>
        <p:nvPicPr>
          <p:cNvPr id="26" name="object 2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01823" y="5381244"/>
            <a:ext cx="1164971" cy="7620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30295" y="5119115"/>
            <a:ext cx="3459606" cy="76200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80888" y="2497835"/>
            <a:ext cx="1011428" cy="7620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98720" y="4070603"/>
            <a:ext cx="1591563" cy="76200"/>
          </a:xfrm>
          <a:prstGeom prst="rect">
            <a:avLst/>
          </a:prstGeom>
        </p:spPr>
      </p:pic>
      <p:sp>
        <p:nvSpPr>
          <p:cNvPr id="30" name="object 30" descr=""/>
          <p:cNvSpPr/>
          <p:nvPr/>
        </p:nvSpPr>
        <p:spPr>
          <a:xfrm>
            <a:off x="618744" y="2136648"/>
            <a:ext cx="277495" cy="3624579"/>
          </a:xfrm>
          <a:custGeom>
            <a:avLst/>
            <a:gdLst/>
            <a:ahLst/>
            <a:cxnLst/>
            <a:rect l="l" t="t" r="r" b="b"/>
            <a:pathLst>
              <a:path w="277494" h="3624579">
                <a:moveTo>
                  <a:pt x="277368" y="0"/>
                </a:moveTo>
                <a:lnTo>
                  <a:pt x="277368" y="3461892"/>
                </a:lnTo>
                <a:lnTo>
                  <a:pt x="138684" y="3624072"/>
                </a:lnTo>
                <a:lnTo>
                  <a:pt x="0" y="3461892"/>
                </a:lnTo>
                <a:lnTo>
                  <a:pt x="0" y="0"/>
                </a:lnTo>
              </a:path>
            </a:pathLst>
          </a:custGeom>
          <a:ln w="19050">
            <a:solidFill>
              <a:srgbClr val="CE0D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2691383" y="4745354"/>
            <a:ext cx="8888730" cy="631825"/>
            <a:chOff x="2691383" y="4745354"/>
            <a:chExt cx="8888730" cy="631825"/>
          </a:xfrm>
        </p:grpSpPr>
        <p:pic>
          <p:nvPicPr>
            <p:cNvPr id="32" name="object 3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91383" y="4856987"/>
              <a:ext cx="2481961" cy="7620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05143" y="4856987"/>
              <a:ext cx="485012" cy="76200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7975092" y="4860035"/>
              <a:ext cx="1348740" cy="76200"/>
            </a:xfrm>
            <a:custGeom>
              <a:avLst/>
              <a:gdLst/>
              <a:ahLst/>
              <a:cxnLst/>
              <a:rect l="l" t="t" r="r" b="b"/>
              <a:pathLst>
                <a:path w="134874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282" y="47625"/>
                  </a:lnTo>
                  <a:lnTo>
                    <a:pt x="38100" y="47625"/>
                  </a:lnTo>
                  <a:lnTo>
                    <a:pt x="38100" y="28575"/>
                  </a:lnTo>
                  <a:lnTo>
                    <a:pt x="74282" y="28575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1348740" h="76200">
                  <a:moveTo>
                    <a:pt x="74282" y="28575"/>
                  </a:moveTo>
                  <a:lnTo>
                    <a:pt x="38100" y="28575"/>
                  </a:lnTo>
                  <a:lnTo>
                    <a:pt x="38100" y="47625"/>
                  </a:lnTo>
                  <a:lnTo>
                    <a:pt x="74282" y="47625"/>
                  </a:lnTo>
                  <a:lnTo>
                    <a:pt x="76200" y="38100"/>
                  </a:lnTo>
                  <a:lnTo>
                    <a:pt x="74282" y="28575"/>
                  </a:lnTo>
                  <a:close/>
                </a:path>
                <a:path w="1348740" h="76200">
                  <a:moveTo>
                    <a:pt x="1348231" y="28575"/>
                  </a:moveTo>
                  <a:lnTo>
                    <a:pt x="74282" y="28575"/>
                  </a:lnTo>
                  <a:lnTo>
                    <a:pt x="76200" y="38100"/>
                  </a:lnTo>
                  <a:lnTo>
                    <a:pt x="74282" y="47625"/>
                  </a:lnTo>
                  <a:lnTo>
                    <a:pt x="1348231" y="47625"/>
                  </a:lnTo>
                  <a:lnTo>
                    <a:pt x="1348231" y="28575"/>
                  </a:lnTo>
                  <a:close/>
                </a:path>
              </a:pathLst>
            </a:custGeom>
            <a:solidFill>
              <a:srgbClr val="00AD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33562" y="4818506"/>
              <a:ext cx="156209" cy="156210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9262872" y="4754879"/>
              <a:ext cx="2307590" cy="612775"/>
            </a:xfrm>
            <a:custGeom>
              <a:avLst/>
              <a:gdLst/>
              <a:ahLst/>
              <a:cxnLst/>
              <a:rect l="l" t="t" r="r" b="b"/>
              <a:pathLst>
                <a:path w="2307590" h="612775">
                  <a:moveTo>
                    <a:pt x="2205228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510540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7" y="612648"/>
                  </a:lnTo>
                  <a:lnTo>
                    <a:pt x="2205228" y="612648"/>
                  </a:lnTo>
                  <a:lnTo>
                    <a:pt x="2244971" y="604623"/>
                  </a:lnTo>
                  <a:lnTo>
                    <a:pt x="2277427" y="582739"/>
                  </a:lnTo>
                  <a:lnTo>
                    <a:pt x="2299311" y="550283"/>
                  </a:lnTo>
                  <a:lnTo>
                    <a:pt x="2307335" y="510540"/>
                  </a:lnTo>
                  <a:lnTo>
                    <a:pt x="2307335" y="102108"/>
                  </a:lnTo>
                  <a:lnTo>
                    <a:pt x="2299311" y="62364"/>
                  </a:lnTo>
                  <a:lnTo>
                    <a:pt x="2277427" y="29908"/>
                  </a:lnTo>
                  <a:lnTo>
                    <a:pt x="2244971" y="8024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9262872" y="4754879"/>
              <a:ext cx="2307590" cy="612775"/>
            </a:xfrm>
            <a:custGeom>
              <a:avLst/>
              <a:gdLst/>
              <a:ahLst/>
              <a:cxnLst/>
              <a:rect l="l" t="t" r="r" b="b"/>
              <a:pathLst>
                <a:path w="2307590" h="612775">
                  <a:moveTo>
                    <a:pt x="0" y="102108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7" y="0"/>
                  </a:lnTo>
                  <a:lnTo>
                    <a:pt x="2205228" y="0"/>
                  </a:lnTo>
                  <a:lnTo>
                    <a:pt x="2244971" y="8024"/>
                  </a:lnTo>
                  <a:lnTo>
                    <a:pt x="2277427" y="29908"/>
                  </a:lnTo>
                  <a:lnTo>
                    <a:pt x="2299311" y="62364"/>
                  </a:lnTo>
                  <a:lnTo>
                    <a:pt x="2307335" y="102108"/>
                  </a:lnTo>
                  <a:lnTo>
                    <a:pt x="2307335" y="510540"/>
                  </a:lnTo>
                  <a:lnTo>
                    <a:pt x="2299311" y="550283"/>
                  </a:lnTo>
                  <a:lnTo>
                    <a:pt x="2277427" y="582739"/>
                  </a:lnTo>
                  <a:lnTo>
                    <a:pt x="2244971" y="604623"/>
                  </a:lnTo>
                  <a:lnTo>
                    <a:pt x="2205228" y="612648"/>
                  </a:lnTo>
                  <a:lnTo>
                    <a:pt x="102107" y="612648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40"/>
                  </a:lnTo>
                  <a:lnTo>
                    <a:pt x="0" y="102108"/>
                  </a:lnTo>
                  <a:close/>
                </a:path>
              </a:pathLst>
            </a:custGeom>
            <a:ln w="19050">
              <a:solidFill>
                <a:srgbClr val="00AD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 descr=""/>
          <p:cNvGrpSpPr/>
          <p:nvPr/>
        </p:nvGrpSpPr>
        <p:grpSpPr>
          <a:xfrm>
            <a:off x="2913888" y="4326635"/>
            <a:ext cx="3676650" cy="82550"/>
            <a:chOff x="2913888" y="4326635"/>
            <a:chExt cx="3676650" cy="82550"/>
          </a:xfrm>
        </p:grpSpPr>
        <p:pic>
          <p:nvPicPr>
            <p:cNvPr id="39" name="object 3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13888" y="4332731"/>
              <a:ext cx="651383" cy="7620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98720" y="4326635"/>
              <a:ext cx="1591563" cy="76200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652355" y="2830834"/>
            <a:ext cx="223520" cy="21920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400" spc="-30">
                <a:solidFill>
                  <a:srgbClr val="6F787D"/>
                </a:solidFill>
                <a:latin typeface="Arial"/>
                <a:cs typeface="Arial"/>
              </a:rPr>
              <a:t>PATIENT</a:t>
            </a:r>
            <a:r>
              <a:rPr dirty="0" sz="1400" spc="-4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6F787D"/>
                </a:solidFill>
                <a:latin typeface="Arial"/>
                <a:cs typeface="Arial"/>
              </a:rPr>
              <a:t>CARE</a:t>
            </a:r>
            <a:r>
              <a:rPr dirty="0" sz="1400" spc="-10">
                <a:solidFill>
                  <a:srgbClr val="6F787D"/>
                </a:solidFill>
                <a:latin typeface="Arial"/>
                <a:cs typeface="Arial"/>
              </a:rPr>
              <a:t> JOURNEY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8412098" y="2209419"/>
            <a:ext cx="3171190" cy="635000"/>
            <a:chOff x="8412098" y="2209419"/>
            <a:chExt cx="3171190" cy="635000"/>
          </a:xfrm>
        </p:grpSpPr>
        <p:sp>
          <p:nvSpPr>
            <p:cNvPr id="43" name="object 43" descr=""/>
            <p:cNvSpPr/>
            <p:nvPr/>
          </p:nvSpPr>
          <p:spPr>
            <a:xfrm>
              <a:off x="8450579" y="2488692"/>
              <a:ext cx="847725" cy="76200"/>
            </a:xfrm>
            <a:custGeom>
              <a:avLst/>
              <a:gdLst/>
              <a:ahLst/>
              <a:cxnLst/>
              <a:rect l="l" t="t" r="r" b="b"/>
              <a:pathLst>
                <a:path w="847725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282" y="47625"/>
                  </a:lnTo>
                  <a:lnTo>
                    <a:pt x="38100" y="47625"/>
                  </a:lnTo>
                  <a:lnTo>
                    <a:pt x="38100" y="28575"/>
                  </a:lnTo>
                  <a:lnTo>
                    <a:pt x="74282" y="28575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847725" h="76200">
                  <a:moveTo>
                    <a:pt x="74282" y="28575"/>
                  </a:moveTo>
                  <a:lnTo>
                    <a:pt x="38100" y="28575"/>
                  </a:lnTo>
                  <a:lnTo>
                    <a:pt x="38100" y="47625"/>
                  </a:lnTo>
                  <a:lnTo>
                    <a:pt x="74282" y="47625"/>
                  </a:lnTo>
                  <a:lnTo>
                    <a:pt x="76200" y="38100"/>
                  </a:lnTo>
                  <a:lnTo>
                    <a:pt x="74282" y="28575"/>
                  </a:lnTo>
                  <a:close/>
                </a:path>
                <a:path w="847725" h="76200">
                  <a:moveTo>
                    <a:pt x="847598" y="28575"/>
                  </a:moveTo>
                  <a:lnTo>
                    <a:pt x="74282" y="28575"/>
                  </a:lnTo>
                  <a:lnTo>
                    <a:pt x="76200" y="38100"/>
                  </a:lnTo>
                  <a:lnTo>
                    <a:pt x="74282" y="47625"/>
                  </a:lnTo>
                  <a:lnTo>
                    <a:pt x="847598" y="47625"/>
                  </a:lnTo>
                  <a:lnTo>
                    <a:pt x="847598" y="28575"/>
                  </a:lnTo>
                  <a:close/>
                </a:path>
              </a:pathLst>
            </a:custGeom>
            <a:solidFill>
              <a:srgbClr val="00AD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412098" y="2450211"/>
              <a:ext cx="156209" cy="153162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9262871" y="2218944"/>
              <a:ext cx="2310765" cy="615950"/>
            </a:xfrm>
            <a:custGeom>
              <a:avLst/>
              <a:gdLst/>
              <a:ahLst/>
              <a:cxnLst/>
              <a:rect l="l" t="t" r="r" b="b"/>
              <a:pathLst>
                <a:path w="2310765" h="615950">
                  <a:moveTo>
                    <a:pt x="2207768" y="0"/>
                  </a:moveTo>
                  <a:lnTo>
                    <a:pt x="102616" y="0"/>
                  </a:lnTo>
                  <a:lnTo>
                    <a:pt x="62686" y="8068"/>
                  </a:lnTo>
                  <a:lnTo>
                    <a:pt x="30067" y="30067"/>
                  </a:lnTo>
                  <a:lnTo>
                    <a:pt x="8068" y="62686"/>
                  </a:lnTo>
                  <a:lnTo>
                    <a:pt x="0" y="102615"/>
                  </a:lnTo>
                  <a:lnTo>
                    <a:pt x="0" y="513079"/>
                  </a:lnTo>
                  <a:lnTo>
                    <a:pt x="8068" y="553009"/>
                  </a:lnTo>
                  <a:lnTo>
                    <a:pt x="30067" y="585628"/>
                  </a:lnTo>
                  <a:lnTo>
                    <a:pt x="62686" y="607627"/>
                  </a:lnTo>
                  <a:lnTo>
                    <a:pt x="102616" y="615695"/>
                  </a:lnTo>
                  <a:lnTo>
                    <a:pt x="2207768" y="615695"/>
                  </a:lnTo>
                  <a:lnTo>
                    <a:pt x="2247697" y="607627"/>
                  </a:lnTo>
                  <a:lnTo>
                    <a:pt x="2280316" y="585628"/>
                  </a:lnTo>
                  <a:lnTo>
                    <a:pt x="2302315" y="553009"/>
                  </a:lnTo>
                  <a:lnTo>
                    <a:pt x="2310383" y="513079"/>
                  </a:lnTo>
                  <a:lnTo>
                    <a:pt x="2310383" y="102615"/>
                  </a:lnTo>
                  <a:lnTo>
                    <a:pt x="2302315" y="62686"/>
                  </a:lnTo>
                  <a:lnTo>
                    <a:pt x="2280316" y="30067"/>
                  </a:lnTo>
                  <a:lnTo>
                    <a:pt x="2247697" y="8068"/>
                  </a:lnTo>
                  <a:lnTo>
                    <a:pt x="22077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262871" y="2218944"/>
              <a:ext cx="2310765" cy="615950"/>
            </a:xfrm>
            <a:custGeom>
              <a:avLst/>
              <a:gdLst/>
              <a:ahLst/>
              <a:cxnLst/>
              <a:rect l="l" t="t" r="r" b="b"/>
              <a:pathLst>
                <a:path w="2310765" h="615950">
                  <a:moveTo>
                    <a:pt x="0" y="102615"/>
                  </a:moveTo>
                  <a:lnTo>
                    <a:pt x="8068" y="62686"/>
                  </a:lnTo>
                  <a:lnTo>
                    <a:pt x="30067" y="30067"/>
                  </a:lnTo>
                  <a:lnTo>
                    <a:pt x="62686" y="8068"/>
                  </a:lnTo>
                  <a:lnTo>
                    <a:pt x="102616" y="0"/>
                  </a:lnTo>
                  <a:lnTo>
                    <a:pt x="2207768" y="0"/>
                  </a:lnTo>
                  <a:lnTo>
                    <a:pt x="2247697" y="8068"/>
                  </a:lnTo>
                  <a:lnTo>
                    <a:pt x="2280316" y="30067"/>
                  </a:lnTo>
                  <a:lnTo>
                    <a:pt x="2302315" y="62686"/>
                  </a:lnTo>
                  <a:lnTo>
                    <a:pt x="2310383" y="102615"/>
                  </a:lnTo>
                  <a:lnTo>
                    <a:pt x="2310383" y="513079"/>
                  </a:lnTo>
                  <a:lnTo>
                    <a:pt x="2302315" y="553009"/>
                  </a:lnTo>
                  <a:lnTo>
                    <a:pt x="2280316" y="585628"/>
                  </a:lnTo>
                  <a:lnTo>
                    <a:pt x="2247697" y="607627"/>
                  </a:lnTo>
                  <a:lnTo>
                    <a:pt x="2207768" y="615695"/>
                  </a:lnTo>
                  <a:lnTo>
                    <a:pt x="102616" y="615695"/>
                  </a:lnTo>
                  <a:lnTo>
                    <a:pt x="62686" y="607627"/>
                  </a:lnTo>
                  <a:lnTo>
                    <a:pt x="30067" y="585628"/>
                  </a:lnTo>
                  <a:lnTo>
                    <a:pt x="8068" y="553009"/>
                  </a:lnTo>
                  <a:lnTo>
                    <a:pt x="0" y="513079"/>
                  </a:lnTo>
                  <a:lnTo>
                    <a:pt x="0" y="102615"/>
                  </a:lnTo>
                  <a:close/>
                </a:path>
              </a:pathLst>
            </a:custGeom>
            <a:ln w="19050">
              <a:solidFill>
                <a:srgbClr val="00AD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9325102" y="2258060"/>
            <a:ext cx="217106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Study</a:t>
            </a:r>
            <a:r>
              <a:rPr dirty="0" sz="11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found</a:t>
            </a:r>
            <a:r>
              <a:rPr dirty="0" sz="11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that</a:t>
            </a:r>
            <a:r>
              <a:rPr dirty="0" sz="11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GPT-3</a:t>
            </a:r>
            <a:r>
              <a:rPr dirty="0" sz="1100" spc="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accurately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detected</a:t>
            </a:r>
            <a:r>
              <a:rPr dirty="0" sz="1100" spc="-8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Alzheimer’s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80%</a:t>
            </a:r>
            <a:r>
              <a:rPr dirty="0" sz="11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1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13D47"/>
                </a:solidFill>
                <a:latin typeface="Arial"/>
                <a:cs typeface="Arial"/>
              </a:rPr>
              <a:t>the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time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from</a:t>
            </a:r>
            <a:r>
              <a:rPr dirty="0" sz="11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spontaneous</a:t>
            </a:r>
            <a:r>
              <a:rPr dirty="0" sz="1100" spc="-6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speech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6025515" y="3108579"/>
            <a:ext cx="5554345" cy="674370"/>
            <a:chOff x="6025515" y="3108579"/>
            <a:chExt cx="5554345" cy="674370"/>
          </a:xfrm>
        </p:grpSpPr>
        <p:sp>
          <p:nvSpPr>
            <p:cNvPr id="49" name="object 49" descr=""/>
            <p:cNvSpPr/>
            <p:nvPr/>
          </p:nvSpPr>
          <p:spPr>
            <a:xfrm>
              <a:off x="6073140" y="3546348"/>
              <a:ext cx="3255010" cy="76200"/>
            </a:xfrm>
            <a:custGeom>
              <a:avLst/>
              <a:gdLst/>
              <a:ahLst/>
              <a:cxnLst/>
              <a:rect l="l" t="t" r="r" b="b"/>
              <a:pathLst>
                <a:path w="3255009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282" y="47625"/>
                  </a:lnTo>
                  <a:lnTo>
                    <a:pt x="38100" y="47625"/>
                  </a:lnTo>
                  <a:lnTo>
                    <a:pt x="38100" y="28575"/>
                  </a:lnTo>
                  <a:lnTo>
                    <a:pt x="74282" y="28575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3255009" h="76200">
                  <a:moveTo>
                    <a:pt x="74282" y="28575"/>
                  </a:moveTo>
                  <a:lnTo>
                    <a:pt x="38100" y="28575"/>
                  </a:lnTo>
                  <a:lnTo>
                    <a:pt x="38100" y="47625"/>
                  </a:lnTo>
                  <a:lnTo>
                    <a:pt x="74282" y="47625"/>
                  </a:lnTo>
                  <a:lnTo>
                    <a:pt x="76200" y="38100"/>
                  </a:lnTo>
                  <a:lnTo>
                    <a:pt x="74282" y="28575"/>
                  </a:lnTo>
                  <a:close/>
                </a:path>
                <a:path w="3255009" h="76200">
                  <a:moveTo>
                    <a:pt x="3254883" y="28575"/>
                  </a:moveTo>
                  <a:lnTo>
                    <a:pt x="74282" y="28575"/>
                  </a:lnTo>
                  <a:lnTo>
                    <a:pt x="76200" y="38100"/>
                  </a:lnTo>
                  <a:lnTo>
                    <a:pt x="74282" y="47625"/>
                  </a:lnTo>
                  <a:lnTo>
                    <a:pt x="3254883" y="47625"/>
                  </a:lnTo>
                  <a:lnTo>
                    <a:pt x="3254883" y="28575"/>
                  </a:lnTo>
                  <a:close/>
                </a:path>
              </a:pathLst>
            </a:custGeom>
            <a:solidFill>
              <a:srgbClr val="5CFFA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25515" y="3504819"/>
              <a:ext cx="156210" cy="156209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9262872" y="3118104"/>
              <a:ext cx="2307590" cy="655320"/>
            </a:xfrm>
            <a:custGeom>
              <a:avLst/>
              <a:gdLst/>
              <a:ahLst/>
              <a:cxnLst/>
              <a:rect l="l" t="t" r="r" b="b"/>
              <a:pathLst>
                <a:path w="2307590" h="655320">
                  <a:moveTo>
                    <a:pt x="2198116" y="0"/>
                  </a:moveTo>
                  <a:lnTo>
                    <a:pt x="109220" y="0"/>
                  </a:lnTo>
                  <a:lnTo>
                    <a:pt x="66704" y="8582"/>
                  </a:lnTo>
                  <a:lnTo>
                    <a:pt x="31988" y="31988"/>
                  </a:lnTo>
                  <a:lnTo>
                    <a:pt x="8582" y="66704"/>
                  </a:lnTo>
                  <a:lnTo>
                    <a:pt x="0" y="109220"/>
                  </a:lnTo>
                  <a:lnTo>
                    <a:pt x="0" y="546100"/>
                  </a:lnTo>
                  <a:lnTo>
                    <a:pt x="8582" y="588615"/>
                  </a:lnTo>
                  <a:lnTo>
                    <a:pt x="31988" y="623331"/>
                  </a:lnTo>
                  <a:lnTo>
                    <a:pt x="66704" y="646737"/>
                  </a:lnTo>
                  <a:lnTo>
                    <a:pt x="109220" y="655320"/>
                  </a:lnTo>
                  <a:lnTo>
                    <a:pt x="2198116" y="655320"/>
                  </a:lnTo>
                  <a:lnTo>
                    <a:pt x="2240631" y="646737"/>
                  </a:lnTo>
                  <a:lnTo>
                    <a:pt x="2275347" y="623331"/>
                  </a:lnTo>
                  <a:lnTo>
                    <a:pt x="2298753" y="588615"/>
                  </a:lnTo>
                  <a:lnTo>
                    <a:pt x="2307335" y="546100"/>
                  </a:lnTo>
                  <a:lnTo>
                    <a:pt x="2307335" y="109220"/>
                  </a:lnTo>
                  <a:lnTo>
                    <a:pt x="2298753" y="66704"/>
                  </a:lnTo>
                  <a:lnTo>
                    <a:pt x="2275347" y="31988"/>
                  </a:lnTo>
                  <a:lnTo>
                    <a:pt x="2240631" y="8582"/>
                  </a:lnTo>
                  <a:lnTo>
                    <a:pt x="2198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262872" y="3118104"/>
              <a:ext cx="2307590" cy="655320"/>
            </a:xfrm>
            <a:custGeom>
              <a:avLst/>
              <a:gdLst/>
              <a:ahLst/>
              <a:cxnLst/>
              <a:rect l="l" t="t" r="r" b="b"/>
              <a:pathLst>
                <a:path w="2307590" h="655320">
                  <a:moveTo>
                    <a:pt x="0" y="109220"/>
                  </a:moveTo>
                  <a:lnTo>
                    <a:pt x="8582" y="66704"/>
                  </a:lnTo>
                  <a:lnTo>
                    <a:pt x="31988" y="31988"/>
                  </a:lnTo>
                  <a:lnTo>
                    <a:pt x="66704" y="8582"/>
                  </a:lnTo>
                  <a:lnTo>
                    <a:pt x="109220" y="0"/>
                  </a:lnTo>
                  <a:lnTo>
                    <a:pt x="2198116" y="0"/>
                  </a:lnTo>
                  <a:lnTo>
                    <a:pt x="2240631" y="8582"/>
                  </a:lnTo>
                  <a:lnTo>
                    <a:pt x="2275347" y="31988"/>
                  </a:lnTo>
                  <a:lnTo>
                    <a:pt x="2298753" y="66704"/>
                  </a:lnTo>
                  <a:lnTo>
                    <a:pt x="2307335" y="109220"/>
                  </a:lnTo>
                  <a:lnTo>
                    <a:pt x="2307335" y="546100"/>
                  </a:lnTo>
                  <a:lnTo>
                    <a:pt x="2298753" y="588615"/>
                  </a:lnTo>
                  <a:lnTo>
                    <a:pt x="2275347" y="623331"/>
                  </a:lnTo>
                  <a:lnTo>
                    <a:pt x="2240631" y="646737"/>
                  </a:lnTo>
                  <a:lnTo>
                    <a:pt x="2198116" y="655320"/>
                  </a:lnTo>
                  <a:lnTo>
                    <a:pt x="109220" y="655320"/>
                  </a:lnTo>
                  <a:lnTo>
                    <a:pt x="66704" y="646737"/>
                  </a:lnTo>
                  <a:lnTo>
                    <a:pt x="31988" y="623331"/>
                  </a:lnTo>
                  <a:lnTo>
                    <a:pt x="8582" y="588615"/>
                  </a:lnTo>
                  <a:lnTo>
                    <a:pt x="0" y="546100"/>
                  </a:lnTo>
                  <a:lnTo>
                    <a:pt x="0" y="109220"/>
                  </a:lnTo>
                  <a:close/>
                </a:path>
              </a:pathLst>
            </a:custGeom>
            <a:ln w="19049">
              <a:solidFill>
                <a:srgbClr val="5CFF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9297289" y="3178301"/>
            <a:ext cx="222821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Nuance</a:t>
            </a:r>
            <a:r>
              <a:rPr dirty="0" sz="1100" spc="-4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DAX</a:t>
            </a:r>
            <a:r>
              <a:rPr dirty="0" baseline="25925" sz="1125">
                <a:solidFill>
                  <a:srgbClr val="313D47"/>
                </a:solidFill>
                <a:latin typeface="Arial"/>
                <a:cs typeface="Arial"/>
              </a:rPr>
              <a:t>1</a:t>
            </a:r>
            <a:r>
              <a:rPr dirty="0" baseline="25925" sz="1125" spc="97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saves</a:t>
            </a:r>
            <a:r>
              <a:rPr dirty="0" sz="11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7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minutes</a:t>
            </a:r>
            <a:r>
              <a:rPr dirty="0" sz="11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13D47"/>
                </a:solidFill>
                <a:latin typeface="Arial"/>
                <a:cs typeface="Arial"/>
              </a:rPr>
              <a:t>per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physician</a:t>
            </a:r>
            <a:r>
              <a:rPr dirty="0" sz="1100" spc="-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encounter</a:t>
            </a:r>
            <a:r>
              <a:rPr dirty="0" sz="11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by</a:t>
            </a:r>
            <a:r>
              <a:rPr dirty="0" sz="1100" spc="1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translating conversations</a:t>
            </a:r>
            <a:r>
              <a:rPr dirty="0" sz="1100" spc="-7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into</a:t>
            </a:r>
            <a:r>
              <a:rPr dirty="0" sz="11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clinical</a:t>
            </a:r>
            <a:r>
              <a:rPr dirty="0" sz="1100" spc="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7982331" y="3958971"/>
            <a:ext cx="3597910" cy="631825"/>
            <a:chOff x="7982331" y="3958971"/>
            <a:chExt cx="3597910" cy="631825"/>
          </a:xfrm>
        </p:grpSpPr>
        <p:sp>
          <p:nvSpPr>
            <p:cNvPr id="55" name="object 55" descr=""/>
            <p:cNvSpPr/>
            <p:nvPr/>
          </p:nvSpPr>
          <p:spPr>
            <a:xfrm>
              <a:off x="8023860" y="4073652"/>
              <a:ext cx="1318260" cy="76200"/>
            </a:xfrm>
            <a:custGeom>
              <a:avLst/>
              <a:gdLst/>
              <a:ahLst/>
              <a:cxnLst/>
              <a:rect l="l" t="t" r="r" b="b"/>
              <a:pathLst>
                <a:path w="1318259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282" y="47625"/>
                  </a:lnTo>
                  <a:lnTo>
                    <a:pt x="38100" y="47625"/>
                  </a:lnTo>
                  <a:lnTo>
                    <a:pt x="38100" y="28575"/>
                  </a:lnTo>
                  <a:lnTo>
                    <a:pt x="74282" y="28575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1318259" h="76200">
                  <a:moveTo>
                    <a:pt x="74282" y="28575"/>
                  </a:moveTo>
                  <a:lnTo>
                    <a:pt x="38100" y="28575"/>
                  </a:lnTo>
                  <a:lnTo>
                    <a:pt x="38100" y="47625"/>
                  </a:lnTo>
                  <a:lnTo>
                    <a:pt x="74282" y="47625"/>
                  </a:lnTo>
                  <a:lnTo>
                    <a:pt x="76200" y="38100"/>
                  </a:lnTo>
                  <a:lnTo>
                    <a:pt x="74282" y="28575"/>
                  </a:lnTo>
                  <a:close/>
                </a:path>
                <a:path w="1318259" h="76200">
                  <a:moveTo>
                    <a:pt x="1317752" y="28575"/>
                  </a:moveTo>
                  <a:lnTo>
                    <a:pt x="74282" y="28575"/>
                  </a:lnTo>
                  <a:lnTo>
                    <a:pt x="76200" y="38100"/>
                  </a:lnTo>
                  <a:lnTo>
                    <a:pt x="74282" y="47625"/>
                  </a:lnTo>
                  <a:lnTo>
                    <a:pt x="1317752" y="47625"/>
                  </a:lnTo>
                  <a:lnTo>
                    <a:pt x="1317752" y="28575"/>
                  </a:lnTo>
                  <a:close/>
                </a:path>
              </a:pathLst>
            </a:custGeom>
            <a:solidFill>
              <a:srgbClr val="00AD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82331" y="4032123"/>
              <a:ext cx="156210" cy="156209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9262872" y="3968496"/>
              <a:ext cx="2307590" cy="612775"/>
            </a:xfrm>
            <a:custGeom>
              <a:avLst/>
              <a:gdLst/>
              <a:ahLst/>
              <a:cxnLst/>
              <a:rect l="l" t="t" r="r" b="b"/>
              <a:pathLst>
                <a:path w="2307590" h="612775">
                  <a:moveTo>
                    <a:pt x="2205228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10539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7" y="612647"/>
                  </a:lnTo>
                  <a:lnTo>
                    <a:pt x="2205228" y="612647"/>
                  </a:lnTo>
                  <a:lnTo>
                    <a:pt x="2244971" y="604623"/>
                  </a:lnTo>
                  <a:lnTo>
                    <a:pt x="2277427" y="582739"/>
                  </a:lnTo>
                  <a:lnTo>
                    <a:pt x="2299311" y="550283"/>
                  </a:lnTo>
                  <a:lnTo>
                    <a:pt x="2307335" y="510539"/>
                  </a:lnTo>
                  <a:lnTo>
                    <a:pt x="2307335" y="102107"/>
                  </a:lnTo>
                  <a:lnTo>
                    <a:pt x="2299311" y="62364"/>
                  </a:lnTo>
                  <a:lnTo>
                    <a:pt x="2277427" y="29908"/>
                  </a:lnTo>
                  <a:lnTo>
                    <a:pt x="2244971" y="8024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262872" y="3968496"/>
              <a:ext cx="2307590" cy="612775"/>
            </a:xfrm>
            <a:custGeom>
              <a:avLst/>
              <a:gdLst/>
              <a:ahLst/>
              <a:cxnLst/>
              <a:rect l="l" t="t" r="r" b="b"/>
              <a:pathLst>
                <a:path w="2307590" h="612775">
                  <a:moveTo>
                    <a:pt x="0" y="102107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7" y="0"/>
                  </a:lnTo>
                  <a:lnTo>
                    <a:pt x="2205228" y="0"/>
                  </a:lnTo>
                  <a:lnTo>
                    <a:pt x="2244971" y="8024"/>
                  </a:lnTo>
                  <a:lnTo>
                    <a:pt x="2277427" y="29908"/>
                  </a:lnTo>
                  <a:lnTo>
                    <a:pt x="2299311" y="62364"/>
                  </a:lnTo>
                  <a:lnTo>
                    <a:pt x="2307335" y="102107"/>
                  </a:lnTo>
                  <a:lnTo>
                    <a:pt x="2307335" y="510539"/>
                  </a:lnTo>
                  <a:lnTo>
                    <a:pt x="2299311" y="550283"/>
                  </a:lnTo>
                  <a:lnTo>
                    <a:pt x="2277427" y="582739"/>
                  </a:lnTo>
                  <a:lnTo>
                    <a:pt x="2244971" y="604623"/>
                  </a:lnTo>
                  <a:lnTo>
                    <a:pt x="2205228" y="612647"/>
                  </a:lnTo>
                  <a:lnTo>
                    <a:pt x="102107" y="612647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39"/>
                  </a:lnTo>
                  <a:lnTo>
                    <a:pt x="0" y="102107"/>
                  </a:lnTo>
                  <a:close/>
                </a:path>
              </a:pathLst>
            </a:custGeom>
            <a:ln w="19050">
              <a:solidFill>
                <a:srgbClr val="00AD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9325102" y="4005834"/>
            <a:ext cx="2084705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EndeavorRx</a:t>
            </a:r>
            <a:r>
              <a:rPr dirty="0" sz="1100" spc="-4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first</a:t>
            </a:r>
            <a:r>
              <a:rPr dirty="0" sz="11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FDA-approved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video</a:t>
            </a:r>
            <a:r>
              <a:rPr dirty="0" sz="11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game</a:t>
            </a:r>
            <a:r>
              <a:rPr dirty="0" sz="11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digital</a:t>
            </a:r>
            <a:r>
              <a:rPr dirty="0" sz="11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therapeutic</a:t>
            </a:r>
            <a:r>
              <a:rPr dirty="0" sz="1100" spc="-9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13D47"/>
                </a:solidFill>
                <a:latin typeface="Arial"/>
                <a:cs typeface="Arial"/>
              </a:rPr>
              <a:t>for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children</a:t>
            </a:r>
            <a:r>
              <a:rPr dirty="0" sz="1100" spc="-6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with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 ADHD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00252" y="6056621"/>
            <a:ext cx="12820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1.</a:t>
            </a:r>
            <a:r>
              <a:rPr dirty="0" sz="700" spc="1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Dragon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F787D"/>
                </a:solidFill>
                <a:latin typeface="Arial"/>
                <a:cs typeface="Arial"/>
              </a:rPr>
              <a:t>Ambient</a:t>
            </a:r>
            <a:r>
              <a:rPr dirty="0" sz="700" spc="-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F787D"/>
                </a:solidFill>
                <a:latin typeface="Arial"/>
                <a:cs typeface="Arial"/>
              </a:rPr>
              <a:t>eXperience.</a:t>
            </a:r>
            <a:endParaRPr sz="700">
              <a:latin typeface="Arial"/>
              <a:cs typeface="Arial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2294382" y="6056621"/>
            <a:ext cx="92659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Children</a:t>
            </a:r>
            <a:r>
              <a:rPr dirty="0" u="sng" sz="700" spc="-5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with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4"/>
              </a:rPr>
              <a:t>ADHD,“</a:t>
            </a:r>
            <a:r>
              <a:rPr dirty="0" u="none" sz="7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FDA,</a:t>
            </a:r>
            <a:r>
              <a:rPr dirty="0" u="none" sz="700" spc="-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June</a:t>
            </a:r>
            <a:r>
              <a:rPr dirty="0" u="none" sz="700" spc="-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2020;</a:t>
            </a:r>
            <a:r>
              <a:rPr dirty="0" u="none" sz="700" spc="-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"Predicting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dementia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from</a:t>
            </a:r>
            <a:r>
              <a:rPr dirty="0" u="sng" sz="700" spc="-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 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spontaneous</a:t>
            </a:r>
            <a:r>
              <a:rPr dirty="0" u="sng" sz="700" spc="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speech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using</a:t>
            </a:r>
            <a:r>
              <a:rPr dirty="0" u="sng" sz="700" spc="-5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large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language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6"/>
              </a:rPr>
              <a:t>models,“</a:t>
            </a:r>
            <a:r>
              <a:rPr dirty="0" u="none" sz="700" spc="-2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PLOS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Digital</a:t>
            </a:r>
            <a:r>
              <a:rPr dirty="0" u="none" sz="700" spc="-3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Health,</a:t>
            </a:r>
            <a:r>
              <a:rPr dirty="0" u="none" sz="700" spc="-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December</a:t>
            </a:r>
            <a:r>
              <a:rPr dirty="0" u="none" sz="700" spc="-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2022;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7"/>
              </a:rPr>
              <a:t>"ChatGPT's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7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7"/>
              </a:rPr>
              <a:t>AI</a:t>
            </a:r>
            <a:r>
              <a:rPr dirty="0" u="sng" sz="700" spc="-1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7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7"/>
              </a:rPr>
              <a:t>Could</a:t>
            </a:r>
            <a:r>
              <a:rPr dirty="0" u="sng" sz="700" spc="-4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7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7"/>
              </a:rPr>
              <a:t>Help</a:t>
            </a:r>
            <a:r>
              <a:rPr dirty="0" u="sng" sz="700" spc="-2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7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7"/>
              </a:rPr>
              <a:t>Catch</a:t>
            </a:r>
            <a:r>
              <a:rPr dirty="0" u="sng" sz="700" spc="-3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7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7"/>
              </a:rPr>
              <a:t>Alzheimer's</a:t>
            </a:r>
            <a:r>
              <a:rPr dirty="0" u="sng" sz="700" spc="-35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7"/>
              </a:rPr>
              <a:t> </a:t>
            </a:r>
            <a:r>
              <a:rPr dirty="0" u="sng" sz="700">
                <a:solidFill>
                  <a:srgbClr val="313D47"/>
                </a:solidFill>
                <a:uFill>
                  <a:solidFill>
                    <a:srgbClr val="313D47"/>
                  </a:solidFill>
                </a:uFill>
                <a:latin typeface="Arial"/>
                <a:cs typeface="Arial"/>
                <a:hlinkClick r:id="rId27"/>
              </a:rPr>
              <a:t>Early,“</a:t>
            </a:r>
            <a:r>
              <a:rPr dirty="0" u="none" sz="700" spc="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WebMD,</a:t>
            </a:r>
            <a:r>
              <a:rPr dirty="0" u="none" sz="700" spc="-25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>
                <a:solidFill>
                  <a:srgbClr val="6F787D"/>
                </a:solidFill>
                <a:latin typeface="Arial"/>
                <a:cs typeface="Arial"/>
              </a:rPr>
              <a:t>February</a:t>
            </a:r>
            <a:r>
              <a:rPr dirty="0" u="none" sz="700" spc="-20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u="none" sz="700" spc="-10">
                <a:solidFill>
                  <a:srgbClr val="6F787D"/>
                </a:solidFill>
                <a:latin typeface="Arial"/>
                <a:cs typeface="Arial"/>
              </a:rPr>
              <a:t>2023.</a:t>
            </a:r>
            <a:endParaRPr sz="700">
              <a:latin typeface="Arial"/>
              <a:cs typeface="Arial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0119741" y="6262937"/>
            <a:ext cx="1473835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425"/>
              </a:lnSpc>
            </a:pPr>
            <a:r>
              <a:rPr dirty="0" sz="1200" spc="-25">
                <a:solidFill>
                  <a:srgbClr val="44535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28"/>
              </a:rPr>
              <a:t>Advisory</a:t>
            </a:r>
            <a:r>
              <a:rPr dirty="0" sz="700" spc="35">
                <a:solidFill>
                  <a:srgbClr val="44535F"/>
                </a:solidFill>
                <a:latin typeface="Times New Roman"/>
                <a:cs typeface="Times New Roman"/>
                <a:hlinkClick r:id="rId2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28"/>
              </a:rPr>
              <a:t>Board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2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28"/>
              </a:rPr>
              <a:t>interviews</a:t>
            </a:r>
            <a:r>
              <a:rPr dirty="0" sz="700" spc="40">
                <a:solidFill>
                  <a:srgbClr val="44535F"/>
                </a:solidFill>
                <a:latin typeface="Times New Roman"/>
                <a:cs typeface="Times New Roman"/>
                <a:hlinkClick r:id="rId28"/>
              </a:rPr>
              <a:t> </a:t>
            </a:r>
            <a:r>
              <a:rPr dirty="0" sz="700">
                <a:solidFill>
                  <a:srgbClr val="44535F"/>
                </a:solidFill>
                <a:latin typeface="Times New Roman"/>
                <a:cs typeface="Times New Roman"/>
                <a:hlinkClick r:id="rId28"/>
              </a:rPr>
              <a:t>and</a:t>
            </a:r>
            <a:r>
              <a:rPr dirty="0" sz="700" spc="15">
                <a:solidFill>
                  <a:srgbClr val="44535F"/>
                </a:solidFill>
                <a:latin typeface="Times New Roman"/>
                <a:cs typeface="Times New Roman"/>
                <a:hlinkClick r:id="rId28"/>
              </a:rPr>
              <a:t> </a:t>
            </a:r>
            <a:r>
              <a:rPr dirty="0" sz="700" spc="-10">
                <a:solidFill>
                  <a:srgbClr val="44535F"/>
                </a:solidFill>
                <a:latin typeface="Times New Roman"/>
                <a:cs typeface="Times New Roman"/>
                <a:hlinkClick r:id="rId28"/>
              </a:rPr>
              <a:t>analysis.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5" name="object 6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20"/>
              </a:spcBef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2023</a:t>
            </a:r>
            <a:r>
              <a:rPr dirty="0" spc="-5"/>
              <a:t> </a:t>
            </a:r>
            <a:r>
              <a:rPr dirty="0" spc="-10"/>
              <a:t>Advisory</a:t>
            </a:r>
            <a:r>
              <a:rPr dirty="0" spc="40"/>
              <a:t> </a:t>
            </a:r>
            <a:r>
              <a:rPr dirty="0" spc="-10"/>
              <a:t>Board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5"/>
              <a:t> </a:t>
            </a:r>
            <a:r>
              <a:rPr dirty="0" spc="-10"/>
              <a:t>rights</a:t>
            </a:r>
            <a:r>
              <a:rPr dirty="0" spc="40"/>
              <a:t> </a:t>
            </a:r>
            <a:r>
              <a:rPr dirty="0" spc="-10"/>
              <a:t>reserved</a:t>
            </a:r>
            <a:r>
              <a:rPr dirty="0" spc="40"/>
              <a:t> </a:t>
            </a:r>
            <a:r>
              <a:rPr dirty="0"/>
              <a:t>•</a:t>
            </a:r>
            <a:r>
              <a:rPr dirty="0" spc="-5"/>
              <a:t> </a:t>
            </a:r>
            <a:r>
              <a:rPr dirty="0" spc="-10" b="1">
                <a:latin typeface="Times New Roman"/>
                <a:cs typeface="Times New Roman"/>
              </a:rPr>
              <a:t>advisory.com</a:t>
            </a:r>
          </a:p>
        </p:txBody>
      </p:sp>
      <p:sp>
        <p:nvSpPr>
          <p:cNvPr id="60" name="object 60" descr=""/>
          <p:cNvSpPr txBox="1"/>
          <p:nvPr/>
        </p:nvSpPr>
        <p:spPr>
          <a:xfrm>
            <a:off x="9325102" y="4800346"/>
            <a:ext cx="2045335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In</a:t>
            </a:r>
            <a:r>
              <a:rPr dirty="0" sz="1100" spc="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2019,</a:t>
            </a:r>
            <a:r>
              <a:rPr dirty="0" sz="1100" spc="-5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10%</a:t>
            </a:r>
            <a:r>
              <a:rPr dirty="0" sz="11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100" spc="-3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Japanese</a:t>
            </a:r>
            <a:r>
              <a:rPr dirty="0" sz="1100" spc="-5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elder-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care</a:t>
            </a:r>
            <a:r>
              <a:rPr dirty="0" sz="1100" spc="-1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institutions</a:t>
            </a:r>
            <a:r>
              <a:rPr dirty="0" sz="1100" spc="-7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had</a:t>
            </a:r>
            <a:r>
              <a:rPr dirty="0" sz="1100" spc="-35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introduced </a:t>
            </a:r>
            <a:r>
              <a:rPr dirty="0" sz="1100">
                <a:solidFill>
                  <a:srgbClr val="313D47"/>
                </a:solidFill>
                <a:latin typeface="Arial"/>
                <a:cs typeface="Arial"/>
              </a:rPr>
              <a:t>care</a:t>
            </a:r>
            <a:r>
              <a:rPr dirty="0" sz="1100" spc="-20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13D47"/>
                </a:solidFill>
                <a:latin typeface="Arial"/>
                <a:cs typeface="Arial"/>
              </a:rPr>
              <a:t>robots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618845" y="1461262"/>
            <a:ext cx="7944484" cy="914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Adoption</a:t>
            </a:r>
            <a:r>
              <a:rPr dirty="0" sz="1600" spc="-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of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select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clinical</a:t>
            </a:r>
            <a:r>
              <a:rPr dirty="0" sz="1600" spc="-6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workforce</a:t>
            </a:r>
            <a:r>
              <a:rPr dirty="0" sz="1600" spc="-7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technologies</a:t>
            </a:r>
            <a:r>
              <a:rPr dirty="0" sz="1600" spc="-7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across</a:t>
            </a:r>
            <a:r>
              <a:rPr dirty="0" sz="16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the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600" spc="-3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13D47"/>
                </a:solidFill>
                <a:latin typeface="Arial"/>
                <a:cs typeface="Arial"/>
              </a:rPr>
              <a:t>care</a:t>
            </a:r>
            <a:r>
              <a:rPr dirty="0" sz="1600" spc="-5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13D47"/>
                </a:solidFill>
                <a:latin typeface="Arial"/>
                <a:cs typeface="Arial"/>
              </a:rPr>
              <a:t>journey</a:t>
            </a:r>
            <a:endParaRPr sz="1600">
              <a:latin typeface="Arial"/>
              <a:cs typeface="Arial"/>
            </a:endParaRPr>
          </a:p>
          <a:p>
            <a:pPr marL="3021965">
              <a:lnSpc>
                <a:spcPct val="100000"/>
              </a:lnSpc>
              <a:spcBef>
                <a:spcPts val="1435"/>
              </a:spcBef>
              <a:tabLst>
                <a:tab pos="4603750" algn="l"/>
                <a:tab pos="6008370" algn="l"/>
              </a:tabLst>
            </a:pPr>
            <a:r>
              <a:rPr dirty="0" sz="1400" spc="-10">
                <a:solidFill>
                  <a:srgbClr val="313D47"/>
                </a:solidFill>
                <a:latin typeface="Arial"/>
                <a:cs typeface="Arial"/>
              </a:rPr>
              <a:t>WIDESPREAD</a:t>
            </a:r>
            <a:r>
              <a:rPr dirty="0" sz="1400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sz="1400" spc="-10">
                <a:solidFill>
                  <a:srgbClr val="6F787D"/>
                </a:solidFill>
                <a:latin typeface="Arial"/>
                <a:cs typeface="Arial"/>
              </a:rPr>
              <a:t>EMERGING</a:t>
            </a:r>
            <a:r>
              <a:rPr dirty="0" sz="1400">
                <a:solidFill>
                  <a:srgbClr val="6F787D"/>
                </a:solidFill>
                <a:latin typeface="Arial"/>
                <a:cs typeface="Arial"/>
              </a:rPr>
              <a:t>	</a:t>
            </a:r>
            <a:r>
              <a:rPr dirty="0" sz="1400" spc="-10">
                <a:solidFill>
                  <a:srgbClr val="999FA2"/>
                </a:solidFill>
                <a:latin typeface="Arial"/>
                <a:cs typeface="Arial"/>
              </a:rPr>
              <a:t>EXPLORATORY</a:t>
            </a:r>
            <a:endParaRPr sz="1400">
              <a:latin typeface="Arial"/>
              <a:cs typeface="Arial"/>
            </a:endParaRPr>
          </a:p>
          <a:p>
            <a:pPr marL="444500">
              <a:lnSpc>
                <a:spcPct val="100000"/>
              </a:lnSpc>
              <a:spcBef>
                <a:spcPts val="515"/>
              </a:spcBef>
              <a:tabLst>
                <a:tab pos="4612640" algn="l"/>
              </a:tabLst>
            </a:pP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Patient</a:t>
            </a:r>
            <a:r>
              <a:rPr dirty="0" sz="1200" spc="-2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triage</a:t>
            </a:r>
            <a:r>
              <a:rPr dirty="0" sz="1200" spc="-45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and</a:t>
            </a:r>
            <a:r>
              <a:rPr dirty="0" sz="1200" spc="-20" b="1">
                <a:solidFill>
                  <a:srgbClr val="313D47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313D47"/>
                </a:solidFill>
                <a:latin typeface="Arial"/>
                <a:cs typeface="Arial"/>
              </a:rPr>
              <a:t>intake</a:t>
            </a:r>
            <a:r>
              <a:rPr dirty="0" sz="1200" b="1">
                <a:solidFill>
                  <a:srgbClr val="313D47"/>
                </a:solidFill>
                <a:latin typeface="Arial"/>
                <a:cs typeface="Arial"/>
              </a:rPr>
              <a:t>	</a:t>
            </a:r>
            <a:r>
              <a:rPr dirty="0" baseline="2314" sz="1800">
                <a:solidFill>
                  <a:srgbClr val="6F787D"/>
                </a:solidFill>
                <a:latin typeface="Arial"/>
                <a:cs typeface="Arial"/>
              </a:rPr>
              <a:t>Asynchronous</a:t>
            </a:r>
            <a:r>
              <a:rPr dirty="0" baseline="2314" sz="1800" spc="-112">
                <a:solidFill>
                  <a:srgbClr val="6F787D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6F787D"/>
                </a:solidFill>
                <a:latin typeface="Arial"/>
                <a:cs typeface="Arial"/>
              </a:rPr>
              <a:t>chatbots</a:t>
            </a:r>
            <a:endParaRPr baseline="2314"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Culver, Elysia M</dc:creator>
  <dc:title>AI 101 slide deck</dc:title>
  <dcterms:created xsi:type="dcterms:W3CDTF">2024-06-16T03:15:00Z</dcterms:created>
  <dcterms:modified xsi:type="dcterms:W3CDTF">2024-06-16T03:15:00Z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2024-06-16T00:00:00Z</vt:filetime>
  </property>
  <property fmtid="{D5CDD505-2E9C-101B-9397-08002B2CF9AE}" pid="5" name="MSIP_Label_a8a73c85-e524-44a6-bd58-7df7ef87be8f_ActionId">
    <vt:lpwstr>5f9c724c-2529-4020-8762-fb5d793863bf</vt:lpwstr>
  </property>
  <property fmtid="{D5CDD505-2E9C-101B-9397-08002B2CF9AE}" pid="6" name="MSIP_Label_a8a73c85-e524-44a6-bd58-7df7ef87be8f_ContentBits">
    <vt:lpwstr>0</vt:lpwstr>
  </property>
  <property fmtid="{D5CDD505-2E9C-101B-9397-08002B2CF9AE}" pid="7" name="MSIP_Label_a8a73c85-e524-44a6-bd58-7df7ef87be8f_Enabled">
    <vt:lpwstr>true</vt:lpwstr>
  </property>
  <property fmtid="{D5CDD505-2E9C-101B-9397-08002B2CF9AE}" pid="8" name="MSIP_Label_a8a73c85-e524-44a6-bd58-7df7ef87be8f_Method">
    <vt:lpwstr>Privileged</vt:lpwstr>
  </property>
  <property fmtid="{D5CDD505-2E9C-101B-9397-08002B2CF9AE}" pid="9" name="MSIP_Label_a8a73c85-e524-44a6-bd58-7df7ef87be8f_Name">
    <vt:lpwstr>Internal Label</vt:lpwstr>
  </property>
  <property fmtid="{D5CDD505-2E9C-101B-9397-08002B2CF9AE}" pid="10" name="MSIP_Label_a8a73c85-e524-44a6-bd58-7df7ef87be8f_SetDate">
    <vt:lpwstr>2022-12-08T12:46:40Z</vt:lpwstr>
  </property>
  <property fmtid="{D5CDD505-2E9C-101B-9397-08002B2CF9AE}" pid="11" name="MSIP_Label_a8a73c85-e524-44a6-bd58-7df7ef87be8f_SiteId">
    <vt:lpwstr>db05faca-c82a-4b9d-b9c5-0f64b6755421</vt:lpwstr>
  </property>
  <property fmtid="{D5CDD505-2E9C-101B-9397-08002B2CF9AE}" pid="12" name="Producer">
    <vt:lpwstr>Microsoft® PowerPoint® for Microsoft 365</vt:lpwstr>
  </property>
</Properties>
</file>