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12" r:id="rId4"/>
    <p:sldId id="293" r:id="rId5"/>
    <p:sldId id="313" r:id="rId6"/>
    <p:sldId id="296" r:id="rId7"/>
    <p:sldId id="297" r:id="rId8"/>
    <p:sldId id="298" r:id="rId9"/>
    <p:sldId id="299" r:id="rId10"/>
    <p:sldId id="314" r:id="rId11"/>
    <p:sldId id="300" r:id="rId12"/>
    <p:sldId id="301" r:id="rId13"/>
    <p:sldId id="315" r:id="rId14"/>
    <p:sldId id="318" r:id="rId15"/>
    <p:sldId id="319" r:id="rId16"/>
    <p:sldId id="316" r:id="rId17"/>
    <p:sldId id="317" r:id="rId18"/>
    <p:sldId id="320" r:id="rId19"/>
    <p:sldId id="321" r:id="rId20"/>
    <p:sldId id="322" r:id="rId21"/>
    <p:sldId id="323"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snapToGrid="0">
      <p:cViewPr>
        <p:scale>
          <a:sx n="80" d="100"/>
          <a:sy n="80" d="100"/>
        </p:scale>
        <p:origin x="1471"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6" name="Shape 6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67" name="Shape 6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07351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4"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FC30F"/>
        </a:solidFill>
        <a:effectLst/>
      </p:bgPr>
    </p:bg>
    <p:spTree>
      <p:nvGrpSpPr>
        <p:cNvPr id="1" name=""/>
        <p:cNvGrpSpPr/>
        <p:nvPr/>
      </p:nvGrpSpPr>
      <p:grpSpPr>
        <a:xfrm>
          <a:off x="0" y="0"/>
          <a:ext cx="0" cy="0"/>
          <a:chOff x="0" y="0"/>
          <a:chExt cx="0" cy="0"/>
        </a:xfrm>
      </p:grpSpPr>
      <p:sp>
        <p:nvSpPr>
          <p:cNvPr id="112"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13"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FFC30F"/>
        </a:solidFill>
        <a:effectLst/>
      </p:bgPr>
    </p:bg>
    <p:spTree>
      <p:nvGrpSpPr>
        <p:cNvPr id="1" name=""/>
        <p:cNvGrpSpPr/>
        <p:nvPr/>
      </p:nvGrpSpPr>
      <p:grpSpPr>
        <a:xfrm>
          <a:off x="0" y="0"/>
          <a:ext cx="0" cy="0"/>
          <a:chOff x="0" y="0"/>
          <a:chExt cx="0" cy="0"/>
        </a:xfrm>
      </p:grpSpPr>
      <p:sp>
        <p:nvSpPr>
          <p:cNvPr id="121" name="Title Text"/>
          <p:cNvSpPr txBox="1">
            <a:spLocks noGrp="1"/>
          </p:cNvSpPr>
          <p:nvPr>
            <p:ph type="title"/>
          </p:nvPr>
        </p:nvSpPr>
        <p:spPr>
          <a:prstGeom prst="rect">
            <a:avLst/>
          </a:prstGeom>
        </p:spPr>
        <p:txBody>
          <a:bodyPr/>
          <a:lstStyle/>
          <a:p>
            <a:r>
              <a:t>Title Text</a:t>
            </a:r>
          </a:p>
        </p:txBody>
      </p:sp>
      <p:sp>
        <p:nvSpPr>
          <p:cNvPr id="122" name="Body Level One…"/>
          <p:cNvSpPr txBox="1">
            <a:spLocks noGrp="1"/>
          </p:cNvSpPr>
          <p:nvPr>
            <p:ph type="body" idx="1"/>
          </p:nvPr>
        </p:nvSpPr>
        <p:spPr>
          <a:xfrm>
            <a:off x="0" y="0"/>
            <a:ext cx="9144000" cy="6858000"/>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FFC30F"/>
        </a:solidFill>
        <a:effectLst/>
      </p:bgPr>
    </p:bg>
    <p:spTree>
      <p:nvGrpSpPr>
        <p:cNvPr id="1" name=""/>
        <p:cNvGrpSpPr/>
        <p:nvPr/>
      </p:nvGrpSpPr>
      <p:grpSpPr>
        <a:xfrm>
          <a:off x="0" y="0"/>
          <a:ext cx="0" cy="0"/>
          <a:chOff x="0" y="0"/>
          <a:chExt cx="0" cy="0"/>
        </a:xfrm>
      </p:grpSpPr>
      <p:sp>
        <p:nvSpPr>
          <p:cNvPr id="130"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131"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FFC30F"/>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prstGeom prst="rect">
            <a:avLst/>
          </a:prstGeom>
        </p:spPr>
        <p:txBody>
          <a:bodyPr/>
          <a:lstStyle/>
          <a:p>
            <a:r>
              <a:t>Title Text</a:t>
            </a:r>
          </a:p>
        </p:txBody>
      </p:sp>
      <p:sp>
        <p:nvSpPr>
          <p:cNvPr id="140" name="Body Level One…"/>
          <p:cNvSpPr txBox="1">
            <a:spLocks noGrp="1"/>
          </p:cNvSpPr>
          <p:nvPr>
            <p:ph type="body" sz="half" idx="1"/>
          </p:nvPr>
        </p:nvSpPr>
        <p:spPr>
          <a:xfrm>
            <a:off x="457200" y="1600200"/>
            <a:ext cx="4038600" cy="4525963"/>
          </a:xfrm>
          <a:prstGeom prst="rect">
            <a:avLst/>
          </a:prstGeom>
        </p:spPr>
        <p:txBody>
          <a:bodyPr/>
          <a:lstStyle>
            <a:lvl1pPr marL="0" indent="0">
              <a:spcBef>
                <a:spcPts val="600"/>
              </a:spcBef>
              <a:buSzTx/>
              <a:buFontTx/>
              <a:buNone/>
              <a:defRPr sz="2800"/>
            </a:lvl1pPr>
            <a:lvl2pPr marL="790575" indent="-333375">
              <a:spcBef>
                <a:spcPts val="600"/>
              </a:spcBef>
              <a:buFontTx/>
              <a:defRPr sz="2800"/>
            </a:lvl2pPr>
            <a:lvl3pPr marL="1234438" indent="-320038">
              <a:spcBef>
                <a:spcPts val="600"/>
              </a:spcBef>
              <a:buFontTx/>
              <a:defRPr sz="2800"/>
            </a:lvl3pPr>
            <a:lvl4pPr marL="1727200" indent="-355600">
              <a:spcBef>
                <a:spcPts val="600"/>
              </a:spcBef>
              <a:buFontTx/>
              <a:defRPr sz="2800"/>
            </a:lvl4pPr>
            <a:lvl5pPr marL="2184400" indent="-355600">
              <a:spcBef>
                <a:spcPts val="600"/>
              </a:spcBef>
              <a:buFontTx/>
              <a:defRPr sz="2800"/>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omparison">
    <p:bg>
      <p:bgPr>
        <a:solidFill>
          <a:srgbClr val="FFC30F"/>
        </a:solidFill>
        <a:effectLst/>
      </p:bgPr>
    </p:bg>
    <p:spTree>
      <p:nvGrpSpPr>
        <p:cNvPr id="1" name=""/>
        <p:cNvGrpSpPr/>
        <p:nvPr/>
      </p:nvGrpSpPr>
      <p:grpSpPr>
        <a:xfrm>
          <a:off x="0" y="0"/>
          <a:ext cx="0" cy="0"/>
          <a:chOff x="0" y="0"/>
          <a:chExt cx="0" cy="0"/>
        </a:xfrm>
      </p:grpSpPr>
      <p:sp>
        <p:nvSpPr>
          <p:cNvPr id="148" name="Title Text"/>
          <p:cNvSpPr txBox="1">
            <a:spLocks noGrp="1"/>
          </p:cNvSpPr>
          <p:nvPr>
            <p:ph type="title"/>
          </p:nvPr>
        </p:nvSpPr>
        <p:spPr>
          <a:prstGeom prst="rect">
            <a:avLst/>
          </a:prstGeom>
        </p:spPr>
        <p:txBody>
          <a:bodyPr/>
          <a:lstStyle/>
          <a:p>
            <a:r>
              <a:t>Title Text</a:t>
            </a:r>
          </a:p>
        </p:txBody>
      </p:sp>
      <p:sp>
        <p:nvSpPr>
          <p:cNvPr id="149"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0"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C30F"/>
        </a:solidFill>
        <a:effectLst/>
      </p:bgPr>
    </p:bg>
    <p:spTree>
      <p:nvGrpSpPr>
        <p:cNvPr id="1" name=""/>
        <p:cNvGrpSpPr/>
        <p:nvPr/>
      </p:nvGrpSpPr>
      <p:grpSpPr>
        <a:xfrm>
          <a:off x="0" y="0"/>
          <a:ext cx="0" cy="0"/>
          <a:chOff x="0" y="0"/>
          <a:chExt cx="0" cy="0"/>
        </a:xfrm>
      </p:grpSpPr>
      <p:sp>
        <p:nvSpPr>
          <p:cNvPr id="158" name="Title Text"/>
          <p:cNvSpPr txBox="1">
            <a:spLocks noGrp="1"/>
          </p:cNvSpPr>
          <p:nvPr>
            <p:ph type="title"/>
          </p:nvPr>
        </p:nvSpPr>
        <p:spPr>
          <a:prstGeom prst="rect">
            <a:avLst/>
          </a:prstGeom>
        </p:spPr>
        <p:txBody>
          <a:bodyPr/>
          <a:lstStyle/>
          <a:p>
            <a:r>
              <a:t>Title Text</a:t>
            </a: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C30F"/>
        </a:solidFill>
        <a:effectLst/>
      </p:bgPr>
    </p:bg>
    <p:spTree>
      <p:nvGrpSpPr>
        <p:cNvPr id="1" name=""/>
        <p:cNvGrpSpPr/>
        <p:nvPr/>
      </p:nvGrpSpPr>
      <p:grpSpPr>
        <a:xfrm>
          <a:off x="0" y="0"/>
          <a:ext cx="0" cy="0"/>
          <a:chOff x="0" y="0"/>
          <a:chExt cx="0" cy="0"/>
        </a:xfrm>
      </p:grpSpPr>
      <p:sp>
        <p:nvSpPr>
          <p:cNvPr id="16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ntent with Caption">
    <p:bg>
      <p:bgPr>
        <a:solidFill>
          <a:srgbClr val="FFC30F"/>
        </a:solidFill>
        <a:effectLst/>
      </p:bgPr>
    </p:bg>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174" name="Body Level One…"/>
          <p:cNvSpPr txBox="1">
            <a:spLocks noGrp="1"/>
          </p:cNvSpPr>
          <p:nvPr>
            <p:ph type="body" idx="1"/>
          </p:nvPr>
        </p:nvSpPr>
        <p:spPr>
          <a:xfrm>
            <a:off x="3575050" y="273050"/>
            <a:ext cx="5111750" cy="5853113"/>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75"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FFC30F"/>
        </a:solidFill>
        <a:effectLst/>
      </p:bgPr>
    </p:bg>
    <p:spTree>
      <p:nvGrpSpPr>
        <p:cNvPr id="1" name=""/>
        <p:cNvGrpSpPr/>
        <p:nvPr/>
      </p:nvGrpSpPr>
      <p:grpSpPr>
        <a:xfrm>
          <a:off x="0" y="0"/>
          <a:ext cx="0" cy="0"/>
          <a:chOff x="0" y="0"/>
          <a:chExt cx="0" cy="0"/>
        </a:xfrm>
      </p:grpSpPr>
      <p:sp>
        <p:nvSpPr>
          <p:cNvPr id="183"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184"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185"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nd Vertical Text">
    <p:bg>
      <p:bgPr>
        <a:solidFill>
          <a:srgbClr val="FFC30F"/>
        </a:solidFill>
        <a:effectLst/>
      </p:bgPr>
    </p:bg>
    <p:spTree>
      <p:nvGrpSpPr>
        <p:cNvPr id="1" name=""/>
        <p:cNvGrpSpPr/>
        <p:nvPr/>
      </p:nvGrpSpPr>
      <p:grpSpPr>
        <a:xfrm>
          <a:off x="0" y="0"/>
          <a:ext cx="0" cy="0"/>
          <a:chOff x="0" y="0"/>
          <a:chExt cx="0" cy="0"/>
        </a:xfrm>
      </p:grpSpPr>
      <p:sp>
        <p:nvSpPr>
          <p:cNvPr id="193" name="Title Text"/>
          <p:cNvSpPr txBox="1">
            <a:spLocks noGrp="1"/>
          </p:cNvSpPr>
          <p:nvPr>
            <p:ph type="title"/>
          </p:nvPr>
        </p:nvSpPr>
        <p:spPr>
          <a:prstGeom prst="rect">
            <a:avLst/>
          </a:prstGeom>
        </p:spPr>
        <p:txBody>
          <a:bodyPr/>
          <a:lstStyle/>
          <a:p>
            <a:r>
              <a:t>Title Text</a:t>
            </a:r>
          </a:p>
        </p:txBody>
      </p:sp>
      <p:sp>
        <p:nvSpPr>
          <p:cNvPr id="194" name="Body Level One…"/>
          <p:cNvSpPr txBox="1">
            <a:spLocks noGrp="1"/>
          </p:cNvSpPr>
          <p:nvPr>
            <p:ph type="body" idx="1"/>
          </p:nvPr>
        </p:nvSpPr>
        <p:spPr>
          <a:xfrm>
            <a:off x="0" y="0"/>
            <a:ext cx="9144000" cy="6858000"/>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Vertical Title and Text">
    <p:bg>
      <p:bgPr>
        <a:solidFill>
          <a:srgbClr val="FFC30F"/>
        </a:solidFill>
        <a:effectLst/>
      </p:bgPr>
    </p:bg>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203" name="Body Level One…"/>
          <p:cNvSpPr txBox="1">
            <a:spLocks noGrp="1"/>
          </p:cNvSpPr>
          <p:nvPr>
            <p:ph type="body" idx="1"/>
          </p:nvPr>
        </p:nvSpPr>
        <p:spPr>
          <a:xfrm>
            <a:off x="457200" y="274638"/>
            <a:ext cx="6019800" cy="5851527"/>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2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FC30F"/>
        </a:solidFill>
        <a:effectLst/>
      </p:bgPr>
    </p:bg>
    <p:spTree>
      <p:nvGrpSpPr>
        <p:cNvPr id="1" name=""/>
        <p:cNvGrpSpPr/>
        <p:nvPr/>
      </p:nvGrpSpPr>
      <p:grpSpPr>
        <a:xfrm>
          <a:off x="0" y="0"/>
          <a:ext cx="0" cy="0"/>
          <a:chOff x="0" y="0"/>
          <a:chExt cx="0" cy="0"/>
        </a:xfrm>
      </p:grpSpPr>
      <p:pic>
        <p:nvPicPr>
          <p:cNvPr id="21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12"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213"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FFC30F"/>
        </a:solidFill>
        <a:effectLst/>
      </p:bgPr>
    </p:bg>
    <p:spTree>
      <p:nvGrpSpPr>
        <p:cNvPr id="1" name=""/>
        <p:cNvGrpSpPr/>
        <p:nvPr/>
      </p:nvGrpSpPr>
      <p:grpSpPr>
        <a:xfrm>
          <a:off x="0" y="0"/>
          <a:ext cx="0" cy="0"/>
          <a:chOff x="0" y="0"/>
          <a:chExt cx="0" cy="0"/>
        </a:xfrm>
      </p:grpSpPr>
      <p:pic>
        <p:nvPicPr>
          <p:cNvPr id="22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22" name="Title Text"/>
          <p:cNvSpPr txBox="1">
            <a:spLocks noGrp="1"/>
          </p:cNvSpPr>
          <p:nvPr>
            <p:ph type="title"/>
          </p:nvPr>
        </p:nvSpPr>
        <p:spPr>
          <a:xfrm>
            <a:off x="0" y="0"/>
            <a:ext cx="8686800" cy="1417638"/>
          </a:xfrm>
          <a:prstGeom prst="rect">
            <a:avLst/>
          </a:prstGeom>
        </p:spPr>
        <p:txBody>
          <a:bodyPr/>
          <a:lstStyle/>
          <a:p>
            <a:r>
              <a:t>Title Text</a:t>
            </a:r>
          </a:p>
        </p:txBody>
      </p:sp>
      <p:sp>
        <p:nvSpPr>
          <p:cNvPr id="223"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FFC30F"/>
        </a:solidFill>
        <a:effectLst/>
      </p:bgPr>
    </p:bg>
    <p:spTree>
      <p:nvGrpSpPr>
        <p:cNvPr id="1" name=""/>
        <p:cNvGrpSpPr/>
        <p:nvPr/>
      </p:nvGrpSpPr>
      <p:grpSpPr>
        <a:xfrm>
          <a:off x="0" y="0"/>
          <a:ext cx="0" cy="0"/>
          <a:chOff x="0" y="0"/>
          <a:chExt cx="0" cy="0"/>
        </a:xfrm>
      </p:grpSpPr>
      <p:pic>
        <p:nvPicPr>
          <p:cNvPr id="23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32"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233"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FFC30F"/>
        </a:solidFill>
        <a:effectLst/>
      </p:bgPr>
    </p:bg>
    <p:spTree>
      <p:nvGrpSpPr>
        <p:cNvPr id="1" name=""/>
        <p:cNvGrpSpPr/>
        <p:nvPr/>
      </p:nvGrpSpPr>
      <p:grpSpPr>
        <a:xfrm>
          <a:off x="0" y="0"/>
          <a:ext cx="0" cy="0"/>
          <a:chOff x="0" y="0"/>
          <a:chExt cx="0" cy="0"/>
        </a:xfrm>
      </p:grpSpPr>
      <p:pic>
        <p:nvPicPr>
          <p:cNvPr id="24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42" name="Title Text"/>
          <p:cNvSpPr txBox="1">
            <a:spLocks noGrp="1"/>
          </p:cNvSpPr>
          <p:nvPr>
            <p:ph type="title"/>
          </p:nvPr>
        </p:nvSpPr>
        <p:spPr>
          <a:xfrm>
            <a:off x="0" y="0"/>
            <a:ext cx="8686800" cy="1417638"/>
          </a:xfrm>
          <a:prstGeom prst="rect">
            <a:avLst/>
          </a:prstGeom>
        </p:spPr>
        <p:txBody>
          <a:bodyPr/>
          <a:lstStyle/>
          <a:p>
            <a:r>
              <a:t>Title Text</a:t>
            </a:r>
          </a:p>
        </p:txBody>
      </p:sp>
      <p:sp>
        <p:nvSpPr>
          <p:cNvPr id="243"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Comparison">
    <p:bg>
      <p:bgPr>
        <a:solidFill>
          <a:srgbClr val="FFC30F"/>
        </a:solidFill>
        <a:effectLst/>
      </p:bgPr>
    </p:bg>
    <p:spTree>
      <p:nvGrpSpPr>
        <p:cNvPr id="1" name=""/>
        <p:cNvGrpSpPr/>
        <p:nvPr/>
      </p:nvGrpSpPr>
      <p:grpSpPr>
        <a:xfrm>
          <a:off x="0" y="0"/>
          <a:ext cx="0" cy="0"/>
          <a:chOff x="0" y="0"/>
          <a:chExt cx="0" cy="0"/>
        </a:xfrm>
      </p:grpSpPr>
      <p:pic>
        <p:nvPicPr>
          <p:cNvPr id="25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52" name="Title Text"/>
          <p:cNvSpPr txBox="1">
            <a:spLocks noGrp="1"/>
          </p:cNvSpPr>
          <p:nvPr>
            <p:ph type="title"/>
          </p:nvPr>
        </p:nvSpPr>
        <p:spPr>
          <a:xfrm>
            <a:off x="0" y="0"/>
            <a:ext cx="8686800" cy="1417638"/>
          </a:xfrm>
          <a:prstGeom prst="rect">
            <a:avLst/>
          </a:prstGeom>
        </p:spPr>
        <p:txBody>
          <a:bodyPr/>
          <a:lstStyle/>
          <a:p>
            <a:r>
              <a:t>Title Text</a:t>
            </a:r>
          </a:p>
        </p:txBody>
      </p:sp>
      <p:sp>
        <p:nvSpPr>
          <p:cNvPr id="253"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54"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C30F"/>
        </a:solidFill>
        <a:effectLst/>
      </p:bgPr>
    </p:bg>
    <p:spTree>
      <p:nvGrpSpPr>
        <p:cNvPr id="1" name=""/>
        <p:cNvGrpSpPr/>
        <p:nvPr/>
      </p:nvGrpSpPr>
      <p:grpSpPr>
        <a:xfrm>
          <a:off x="0" y="0"/>
          <a:ext cx="0" cy="0"/>
          <a:chOff x="0" y="0"/>
          <a:chExt cx="0" cy="0"/>
        </a:xfrm>
      </p:grpSpPr>
      <p:pic>
        <p:nvPicPr>
          <p:cNvPr id="262"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63" name="Title Text"/>
          <p:cNvSpPr txBox="1">
            <a:spLocks noGrp="1"/>
          </p:cNvSpPr>
          <p:nvPr>
            <p:ph type="title"/>
          </p:nvPr>
        </p:nvSpPr>
        <p:spPr>
          <a:xfrm>
            <a:off x="0" y="0"/>
            <a:ext cx="8686800" cy="1417638"/>
          </a:xfrm>
          <a:prstGeom prst="rect">
            <a:avLst/>
          </a:prstGeom>
        </p:spPr>
        <p:txBody>
          <a:bodyPr/>
          <a:lstStyle/>
          <a:p>
            <a:r>
              <a:t>Title Text</a:t>
            </a:r>
          </a:p>
        </p:txBody>
      </p:sp>
      <p:sp>
        <p:nvSpPr>
          <p:cNvPr id="2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C30F"/>
        </a:solidFill>
        <a:effectLst/>
      </p:bgPr>
    </p:bg>
    <p:spTree>
      <p:nvGrpSpPr>
        <p:cNvPr id="1" name=""/>
        <p:cNvGrpSpPr/>
        <p:nvPr/>
      </p:nvGrpSpPr>
      <p:grpSpPr>
        <a:xfrm>
          <a:off x="0" y="0"/>
          <a:ext cx="0" cy="0"/>
          <a:chOff x="0" y="0"/>
          <a:chExt cx="0" cy="0"/>
        </a:xfrm>
      </p:grpSpPr>
      <p:pic>
        <p:nvPicPr>
          <p:cNvPr id="27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Content with Caption">
    <p:bg>
      <p:bgPr>
        <a:solidFill>
          <a:srgbClr val="FFC30F"/>
        </a:solidFill>
        <a:effectLst/>
      </p:bgPr>
    </p:bg>
    <p:spTree>
      <p:nvGrpSpPr>
        <p:cNvPr id="1" name=""/>
        <p:cNvGrpSpPr/>
        <p:nvPr/>
      </p:nvGrpSpPr>
      <p:grpSpPr>
        <a:xfrm>
          <a:off x="0" y="0"/>
          <a:ext cx="0" cy="0"/>
          <a:chOff x="0" y="0"/>
          <a:chExt cx="0" cy="0"/>
        </a:xfrm>
      </p:grpSpPr>
      <p:pic>
        <p:nvPicPr>
          <p:cNvPr id="279"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80"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281"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2"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28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FFC30F"/>
        </a:solidFill>
        <a:effectLst/>
      </p:bgPr>
    </p:bg>
    <p:spTree>
      <p:nvGrpSpPr>
        <p:cNvPr id="1" name=""/>
        <p:cNvGrpSpPr/>
        <p:nvPr/>
      </p:nvGrpSpPr>
      <p:grpSpPr>
        <a:xfrm>
          <a:off x="0" y="0"/>
          <a:ext cx="0" cy="0"/>
          <a:chOff x="0" y="0"/>
          <a:chExt cx="0" cy="0"/>
        </a:xfrm>
      </p:grpSpPr>
      <p:pic>
        <p:nvPicPr>
          <p:cNvPr id="290"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291"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292"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293"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29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32"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Vertical Text">
    <p:bg>
      <p:bgPr>
        <a:solidFill>
          <a:srgbClr val="FFC30F"/>
        </a:solidFill>
        <a:effectLst/>
      </p:bgPr>
    </p:bg>
    <p:spTree>
      <p:nvGrpSpPr>
        <p:cNvPr id="1" name=""/>
        <p:cNvGrpSpPr/>
        <p:nvPr/>
      </p:nvGrpSpPr>
      <p:grpSpPr>
        <a:xfrm>
          <a:off x="0" y="0"/>
          <a:ext cx="0" cy="0"/>
          <a:chOff x="0" y="0"/>
          <a:chExt cx="0" cy="0"/>
        </a:xfrm>
      </p:grpSpPr>
      <p:pic>
        <p:nvPicPr>
          <p:cNvPr id="30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302" name="Title Text"/>
          <p:cNvSpPr txBox="1">
            <a:spLocks noGrp="1"/>
          </p:cNvSpPr>
          <p:nvPr>
            <p:ph type="title"/>
          </p:nvPr>
        </p:nvSpPr>
        <p:spPr>
          <a:xfrm>
            <a:off x="0" y="0"/>
            <a:ext cx="8686800" cy="1417638"/>
          </a:xfrm>
          <a:prstGeom prst="rect">
            <a:avLst/>
          </a:prstGeom>
        </p:spPr>
        <p:txBody>
          <a:bodyPr/>
          <a:lstStyle/>
          <a:p>
            <a:r>
              <a:t>Title Text</a:t>
            </a:r>
          </a:p>
        </p:txBody>
      </p:sp>
      <p:sp>
        <p:nvSpPr>
          <p:cNvPr id="303"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Vertical Title and Text">
    <p:bg>
      <p:bgPr>
        <a:solidFill>
          <a:srgbClr val="FFC30F"/>
        </a:solidFill>
        <a:effectLst/>
      </p:bgPr>
    </p:bg>
    <p:spTree>
      <p:nvGrpSpPr>
        <p:cNvPr id="1" name=""/>
        <p:cNvGrpSpPr/>
        <p:nvPr/>
      </p:nvGrpSpPr>
      <p:grpSpPr>
        <a:xfrm>
          <a:off x="0" y="0"/>
          <a:ext cx="0" cy="0"/>
          <a:chOff x="0" y="0"/>
          <a:chExt cx="0" cy="0"/>
        </a:xfrm>
      </p:grpSpPr>
      <p:pic>
        <p:nvPicPr>
          <p:cNvPr id="311" name="Picture 1" descr="Picture 1"/>
          <p:cNvPicPr>
            <a:picLocks noChangeAspect="1"/>
          </p:cNvPicPr>
          <p:nvPr/>
        </p:nvPicPr>
        <p:blipFill>
          <a:blip r:embed="rId2" cstate="print"/>
          <a:stretch>
            <a:fillRect/>
          </a:stretch>
        </p:blipFill>
        <p:spPr>
          <a:xfrm>
            <a:off x="0" y="-234703"/>
            <a:ext cx="9144000" cy="2957924"/>
          </a:xfrm>
          <a:prstGeom prst="rect">
            <a:avLst/>
          </a:prstGeom>
          <a:ln w="12700">
            <a:miter lim="400000"/>
          </a:ln>
        </p:spPr>
      </p:pic>
      <p:sp>
        <p:nvSpPr>
          <p:cNvPr id="312"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313"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321"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322"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323"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24"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25"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326" name="Title Text"/>
          <p:cNvSpPr txBox="1">
            <a:spLocks noGrp="1"/>
          </p:cNvSpPr>
          <p:nvPr>
            <p:ph type="title"/>
          </p:nvPr>
        </p:nvSpPr>
        <p:spPr>
          <a:xfrm>
            <a:off x="685800" y="2130425"/>
            <a:ext cx="7772400" cy="1470025"/>
          </a:xfrm>
          <a:prstGeom prst="rect">
            <a:avLst/>
          </a:prstGeom>
        </p:spPr>
        <p:txBody>
          <a:bodyPr anchor="ctr"/>
          <a:lstStyle/>
          <a:p>
            <a:r>
              <a:t>Title Text</a:t>
            </a:r>
          </a:p>
        </p:txBody>
      </p:sp>
      <p:sp>
        <p:nvSpPr>
          <p:cNvPr id="327"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35"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336"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337"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38"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39"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340" name="Title Text"/>
          <p:cNvSpPr txBox="1">
            <a:spLocks noGrp="1"/>
          </p:cNvSpPr>
          <p:nvPr>
            <p:ph type="title"/>
          </p:nvPr>
        </p:nvSpPr>
        <p:spPr>
          <a:prstGeom prst="rect">
            <a:avLst/>
          </a:prstGeom>
        </p:spPr>
        <p:txBody>
          <a:bodyPr anchor="ctr"/>
          <a:lstStyle/>
          <a:p>
            <a:r>
              <a:t>Title Text</a:t>
            </a:r>
          </a:p>
        </p:txBody>
      </p:sp>
      <p:sp>
        <p:nvSpPr>
          <p:cNvPr id="34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2"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49"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350"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351"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52"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53"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354"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355"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56"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363"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364"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365"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66"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67"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368" name="Title Text"/>
          <p:cNvSpPr txBox="1">
            <a:spLocks noGrp="1"/>
          </p:cNvSpPr>
          <p:nvPr>
            <p:ph type="title"/>
          </p:nvPr>
        </p:nvSpPr>
        <p:spPr>
          <a:prstGeom prst="rect">
            <a:avLst/>
          </a:prstGeom>
        </p:spPr>
        <p:txBody>
          <a:bodyPr anchor="ctr"/>
          <a:lstStyle/>
          <a:p>
            <a:r>
              <a:t>Title Text</a:t>
            </a:r>
          </a:p>
        </p:txBody>
      </p:sp>
      <p:sp>
        <p:nvSpPr>
          <p:cNvPr id="36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37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377"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378"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37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8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81"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382" name="Title Text"/>
          <p:cNvSpPr txBox="1">
            <a:spLocks noGrp="1"/>
          </p:cNvSpPr>
          <p:nvPr>
            <p:ph type="title"/>
          </p:nvPr>
        </p:nvSpPr>
        <p:spPr>
          <a:prstGeom prst="rect">
            <a:avLst/>
          </a:prstGeom>
        </p:spPr>
        <p:txBody>
          <a:bodyPr anchor="ctr"/>
          <a:lstStyle/>
          <a:p>
            <a:r>
              <a:t>Title Text</a:t>
            </a:r>
          </a:p>
        </p:txBody>
      </p:sp>
      <p:sp>
        <p:nvSpPr>
          <p:cNvPr id="383"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84"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385"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92"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393"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394"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95"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96"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397" name="Title Text"/>
          <p:cNvSpPr txBox="1">
            <a:spLocks noGrp="1"/>
          </p:cNvSpPr>
          <p:nvPr>
            <p:ph type="title"/>
          </p:nvPr>
        </p:nvSpPr>
        <p:spPr>
          <a:prstGeom prst="rect">
            <a:avLst/>
          </a:prstGeom>
        </p:spPr>
        <p:txBody>
          <a:bodyPr anchor="ctr"/>
          <a:lstStyle/>
          <a:p>
            <a:r>
              <a:t>Title Text</a:t>
            </a:r>
          </a:p>
        </p:txBody>
      </p:sp>
      <p:sp>
        <p:nvSpPr>
          <p:cNvPr id="39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05"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406"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407"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08"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09"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41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417"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418"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41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2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21"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422"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42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4"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425"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432"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433"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434"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35"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36"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437"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438"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439"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44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447"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448"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44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5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51"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452" name="Title Text"/>
          <p:cNvSpPr txBox="1">
            <a:spLocks noGrp="1"/>
          </p:cNvSpPr>
          <p:nvPr>
            <p:ph type="title"/>
          </p:nvPr>
        </p:nvSpPr>
        <p:spPr>
          <a:prstGeom prst="rect">
            <a:avLst/>
          </a:prstGeom>
        </p:spPr>
        <p:txBody>
          <a:bodyPr anchor="ctr"/>
          <a:lstStyle/>
          <a:p>
            <a:r>
              <a:t>Title Text</a:t>
            </a:r>
          </a:p>
        </p:txBody>
      </p:sp>
      <p:sp>
        <p:nvSpPr>
          <p:cNvPr id="45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4"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461"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462"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463"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64"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65"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466" name="Title Text"/>
          <p:cNvSpPr txBox="1">
            <a:spLocks noGrp="1"/>
          </p:cNvSpPr>
          <p:nvPr>
            <p:ph type="title"/>
          </p:nvPr>
        </p:nvSpPr>
        <p:spPr>
          <a:xfrm>
            <a:off x="6629400" y="274638"/>
            <a:ext cx="2057400" cy="5851527"/>
          </a:xfrm>
          <a:prstGeom prst="rect">
            <a:avLst/>
          </a:prstGeom>
        </p:spPr>
        <p:txBody>
          <a:bodyPr anchor="ctr"/>
          <a:lstStyle/>
          <a:p>
            <a:r>
              <a:t>Title Text</a:t>
            </a:r>
          </a:p>
        </p:txBody>
      </p:sp>
      <p:sp>
        <p:nvSpPr>
          <p:cNvPr id="467"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475"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76"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77"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478"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479"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8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8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8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89"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490" name="Title Text"/>
          <p:cNvSpPr txBox="1">
            <a:spLocks noGrp="1"/>
          </p:cNvSpPr>
          <p:nvPr>
            <p:ph type="title"/>
          </p:nvPr>
        </p:nvSpPr>
        <p:spPr>
          <a:xfrm>
            <a:off x="0" y="0"/>
            <a:ext cx="8686800" cy="1417638"/>
          </a:xfrm>
          <a:prstGeom prst="rect">
            <a:avLst/>
          </a:prstGeom>
        </p:spPr>
        <p:txBody>
          <a:bodyPr/>
          <a:lstStyle/>
          <a:p>
            <a:r>
              <a:t>Title Text</a:t>
            </a:r>
          </a:p>
        </p:txBody>
      </p:sp>
      <p:sp>
        <p:nvSpPr>
          <p:cNvPr id="491"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2"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99"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00"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01"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02"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503"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504"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11"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12"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13"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14" name="Title Text"/>
          <p:cNvSpPr txBox="1">
            <a:spLocks noGrp="1"/>
          </p:cNvSpPr>
          <p:nvPr>
            <p:ph type="title"/>
          </p:nvPr>
        </p:nvSpPr>
        <p:spPr>
          <a:xfrm>
            <a:off x="0" y="0"/>
            <a:ext cx="8686800" cy="1417638"/>
          </a:xfrm>
          <a:prstGeom prst="rect">
            <a:avLst/>
          </a:prstGeom>
        </p:spPr>
        <p:txBody>
          <a:bodyPr/>
          <a:lstStyle/>
          <a:p>
            <a:r>
              <a:t>Title Text</a:t>
            </a:r>
          </a:p>
        </p:txBody>
      </p:sp>
      <p:sp>
        <p:nvSpPr>
          <p:cNvPr id="515"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16"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3"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24"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25"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26" name="Title Text"/>
          <p:cNvSpPr txBox="1">
            <a:spLocks noGrp="1"/>
          </p:cNvSpPr>
          <p:nvPr>
            <p:ph type="title"/>
          </p:nvPr>
        </p:nvSpPr>
        <p:spPr>
          <a:xfrm>
            <a:off x="0" y="0"/>
            <a:ext cx="8686800" cy="1417638"/>
          </a:xfrm>
          <a:prstGeom prst="rect">
            <a:avLst/>
          </a:prstGeom>
        </p:spPr>
        <p:txBody>
          <a:bodyPr/>
          <a:lstStyle/>
          <a:p>
            <a:r>
              <a:t>Title Text</a:t>
            </a:r>
          </a:p>
        </p:txBody>
      </p:sp>
      <p:sp>
        <p:nvSpPr>
          <p:cNvPr id="527"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8"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529"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36"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37"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38"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39" name="Title Text"/>
          <p:cNvSpPr txBox="1">
            <a:spLocks noGrp="1"/>
          </p:cNvSpPr>
          <p:nvPr>
            <p:ph type="title"/>
          </p:nvPr>
        </p:nvSpPr>
        <p:spPr>
          <a:xfrm>
            <a:off x="0" y="0"/>
            <a:ext cx="8686800" cy="1417638"/>
          </a:xfrm>
          <a:prstGeom prst="rect">
            <a:avLst/>
          </a:prstGeom>
        </p:spPr>
        <p:txBody>
          <a:bodyPr/>
          <a:lstStyle/>
          <a:p>
            <a:r>
              <a:t>Title Text</a:t>
            </a:r>
          </a:p>
        </p:txBody>
      </p:sp>
      <p:sp>
        <p:nvSpPr>
          <p:cNvPr id="54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4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4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49"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5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prstGeom prst="rect">
            <a:avLst/>
          </a:prstGeom>
        </p:spPr>
        <p:txBody>
          <a:bodyPr/>
          <a:lstStyle/>
          <a:p>
            <a:r>
              <a:t>Title Text</a:t>
            </a:r>
          </a:p>
        </p:txBody>
      </p:sp>
      <p:sp>
        <p:nvSpPr>
          <p:cNvPr id="50"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55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5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59"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60"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561"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2"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563"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570"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71"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72"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73"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574"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575"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576"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583"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84"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85"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86" name="Title Text"/>
          <p:cNvSpPr txBox="1">
            <a:spLocks noGrp="1"/>
          </p:cNvSpPr>
          <p:nvPr>
            <p:ph type="title"/>
          </p:nvPr>
        </p:nvSpPr>
        <p:spPr>
          <a:xfrm>
            <a:off x="0" y="0"/>
            <a:ext cx="8686800" cy="1417638"/>
          </a:xfrm>
          <a:prstGeom prst="rect">
            <a:avLst/>
          </a:prstGeom>
        </p:spPr>
        <p:txBody>
          <a:bodyPr/>
          <a:lstStyle/>
          <a:p>
            <a:r>
              <a:t>Title Text</a:t>
            </a:r>
          </a:p>
        </p:txBody>
      </p:sp>
      <p:sp>
        <p:nvSpPr>
          <p:cNvPr id="587"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595"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96"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97"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598"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599"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07"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608"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60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1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11"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612" name="Title Text"/>
          <p:cNvSpPr txBox="1">
            <a:spLocks noGrp="1"/>
          </p:cNvSpPr>
          <p:nvPr>
            <p:ph type="title"/>
          </p:nvPr>
        </p:nvSpPr>
        <p:spPr>
          <a:prstGeom prst="rect">
            <a:avLst/>
          </a:prstGeom>
        </p:spPr>
        <p:txBody>
          <a:bodyPr anchor="ctr"/>
          <a:lstStyle/>
          <a:p>
            <a:r>
              <a:t>Title Text</a:t>
            </a:r>
          </a:p>
        </p:txBody>
      </p:sp>
      <p:sp>
        <p:nvSpPr>
          <p:cNvPr id="613"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20"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621"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622"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23"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24"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625"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32"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633"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634"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35"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36"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637" name="Title Text"/>
          <p:cNvSpPr txBox="1">
            <a:spLocks noGrp="1"/>
          </p:cNvSpPr>
          <p:nvPr>
            <p:ph type="title"/>
          </p:nvPr>
        </p:nvSpPr>
        <p:spPr>
          <a:prstGeom prst="rect">
            <a:avLst/>
          </a:prstGeom>
        </p:spPr>
        <p:txBody>
          <a:bodyPr anchor="ctr"/>
          <a:lstStyle/>
          <a:p>
            <a:r>
              <a:t>Title Text</a:t>
            </a:r>
          </a:p>
        </p:txBody>
      </p:sp>
      <p:sp>
        <p:nvSpPr>
          <p:cNvPr id="63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45" name="Picture 7" descr="Picture 7"/>
          <p:cNvPicPr>
            <a:picLocks noChangeAspect="1"/>
          </p:cNvPicPr>
          <p:nvPr/>
        </p:nvPicPr>
        <p:blipFill>
          <a:blip r:embed="rId2" cstate="print"/>
          <a:stretch>
            <a:fillRect/>
          </a:stretch>
        </p:blipFill>
        <p:spPr>
          <a:xfrm>
            <a:off x="304800" y="334433"/>
            <a:ext cx="1847850" cy="393654"/>
          </a:xfrm>
          <a:prstGeom prst="rect">
            <a:avLst/>
          </a:prstGeom>
          <a:ln w="12700">
            <a:miter lim="400000"/>
          </a:ln>
        </p:spPr>
      </p:pic>
      <p:pic>
        <p:nvPicPr>
          <p:cNvPr id="646" name="Picture 8" descr="Picture 8"/>
          <p:cNvPicPr>
            <a:picLocks noChangeAspect="1"/>
          </p:cNvPicPr>
          <p:nvPr/>
        </p:nvPicPr>
        <p:blipFill>
          <a:blip r:embed="rId3" cstate="print"/>
          <a:stretch>
            <a:fillRect/>
          </a:stretch>
        </p:blipFill>
        <p:spPr>
          <a:xfrm>
            <a:off x="148299" y="6376425"/>
            <a:ext cx="8856002" cy="358809"/>
          </a:xfrm>
          <a:prstGeom prst="rect">
            <a:avLst/>
          </a:prstGeom>
          <a:ln w="12700">
            <a:miter lim="400000"/>
          </a:ln>
        </p:spPr>
      </p:pic>
      <p:sp>
        <p:nvSpPr>
          <p:cNvPr id="647"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48"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49" name="Picture 14" descr="Picture 14"/>
          <p:cNvPicPr>
            <a:picLocks noChangeAspect="1"/>
          </p:cNvPicPr>
          <p:nvPr/>
        </p:nvPicPr>
        <p:blipFill>
          <a:blip r:embed="rId4" cstate="print"/>
          <a:stretch>
            <a:fillRect/>
          </a:stretch>
        </p:blipFill>
        <p:spPr>
          <a:xfrm>
            <a:off x="2870200" y="691022"/>
            <a:ext cx="3835400" cy="946235"/>
          </a:xfrm>
          <a:prstGeom prst="rect">
            <a:avLst/>
          </a:prstGeom>
          <a:ln w="12700">
            <a:miter lim="400000"/>
          </a:ln>
        </p:spPr>
      </p:pic>
      <p:sp>
        <p:nvSpPr>
          <p:cNvPr id="65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5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5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59" name="Picture 8" descr="Picture 8"/>
          <p:cNvPicPr>
            <a:picLocks noChangeAspect="1"/>
          </p:cNvPicPr>
          <p:nvPr/>
        </p:nvPicPr>
        <p:blipFill>
          <a:blip r:embed="rId2" cstate="print"/>
          <a:stretch>
            <a:fillRect/>
          </a:stretch>
        </p:blipFill>
        <p:spPr>
          <a:xfrm>
            <a:off x="2870200" y="691022"/>
            <a:ext cx="3835400" cy="946235"/>
          </a:xfrm>
          <a:prstGeom prst="rect">
            <a:avLst/>
          </a:prstGeom>
          <a:ln w="12700">
            <a:miter lim="400000"/>
          </a:ln>
        </p:spPr>
      </p:pic>
      <p:sp>
        <p:nvSpPr>
          <p:cNvPr id="66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75"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4" name="Title Text"/>
          <p:cNvSpPr txBox="1">
            <a:spLocks noGrp="1"/>
          </p:cNvSpPr>
          <p:nvPr>
            <p:ph type="title"/>
          </p:nvPr>
        </p:nvSpPr>
        <p:spPr>
          <a:prstGeom prst="rect">
            <a:avLst/>
          </a:prstGeom>
        </p:spPr>
        <p:txBody>
          <a:bodyPr/>
          <a:lstStyle/>
          <a:p>
            <a:r>
              <a:t>Title Text</a:t>
            </a:r>
          </a:p>
        </p:txBody>
      </p:sp>
      <p:sp>
        <p:nvSpPr>
          <p:cNvPr id="9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104"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60" cstate="print"/>
          <a:stretch>
            <a:fillRect/>
          </a:stretch>
        </p:blipFill>
        <p:spPr>
          <a:xfrm>
            <a:off x="148299" y="6376425"/>
            <a:ext cx="8856002" cy="358809"/>
          </a:xfrm>
          <a:prstGeom prst="rect">
            <a:avLst/>
          </a:prstGeom>
          <a:ln w="12700">
            <a:miter lim="400000"/>
          </a:ln>
        </p:spPr>
      </p:pic>
      <p:pic>
        <p:nvPicPr>
          <p:cNvPr id="3" name="Picture 1" descr="Picture 1"/>
          <p:cNvPicPr>
            <a:picLocks noChangeAspect="1"/>
          </p:cNvPicPr>
          <p:nvPr/>
        </p:nvPicPr>
        <p:blipFill>
          <a:blip r:embed="rId61" cstate="print"/>
          <a:stretch>
            <a:fillRect/>
          </a:stretch>
        </p:blipFill>
        <p:spPr>
          <a:xfrm>
            <a:off x="421018" y="404485"/>
            <a:ext cx="2546999" cy="415093"/>
          </a:xfrm>
          <a:prstGeom prst="rect">
            <a:avLst/>
          </a:prstGeom>
          <a:ln w="12700">
            <a:miter lim="400000"/>
          </a:ln>
        </p:spPr>
      </p:pic>
      <p:sp>
        <p:nvSpPr>
          <p:cNvPr id="4"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Title Text</a:t>
            </a:r>
          </a:p>
        </p:txBody>
      </p:sp>
      <p:sp>
        <p:nvSpPr>
          <p:cNvPr id="5"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553200" y="6356350"/>
            <a:ext cx="343901" cy="358138"/>
          </a:xfrm>
          <a:prstGeom prst="rect">
            <a:avLst/>
          </a:prstGeom>
          <a:ln w="12700">
            <a:miter lim="400000"/>
          </a:ln>
        </p:spPr>
        <p:txBody>
          <a:bodyPr wrap="none" lIns="45718" tIns="45718" rIns="45718" bIns="45718">
            <a:spAutoFit/>
          </a:bodyPr>
          <a:lstStyle>
            <a:lvl1pPr>
              <a:defRPr>
                <a:latin typeface="+mj-lt"/>
                <a:ea typeface="+mj-ea"/>
                <a:cs typeface="+mj-cs"/>
                <a:sym typeface="Calibri"/>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 name="Picture 1" descr="Picture 1"/>
          <p:cNvPicPr>
            <a:picLocks noChangeAspect="1"/>
          </p:cNvPicPr>
          <p:nvPr/>
        </p:nvPicPr>
        <p:blipFill>
          <a:blip r:embed="rId2" cstate="print"/>
          <a:stretch>
            <a:fillRect/>
          </a:stretch>
        </p:blipFill>
        <p:spPr>
          <a:xfrm>
            <a:off x="869528" y="2802936"/>
            <a:ext cx="7391808" cy="77899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455A-A7BF-4CCB-B476-F04F2F1EE802}"/>
              </a:ext>
            </a:extLst>
          </p:cNvPr>
          <p:cNvSpPr>
            <a:spLocks noGrp="1"/>
          </p:cNvSpPr>
          <p:nvPr>
            <p:ph type="title"/>
          </p:nvPr>
        </p:nvSpPr>
        <p:spPr>
          <a:xfrm>
            <a:off x="457200" y="865188"/>
            <a:ext cx="8229600" cy="1143001"/>
          </a:xfrm>
        </p:spPr>
        <p:txBody>
          <a:bodyPr/>
          <a:lstStyle/>
          <a:p>
            <a:r>
              <a:rPr lang="en-CA" dirty="0"/>
              <a:t>Data Visualization</a:t>
            </a:r>
          </a:p>
        </p:txBody>
      </p:sp>
      <p:sp>
        <p:nvSpPr>
          <p:cNvPr id="3" name="Text Placeholder 2">
            <a:extLst>
              <a:ext uri="{FF2B5EF4-FFF2-40B4-BE49-F238E27FC236}">
                <a16:creationId xmlns:a16="http://schemas.microsoft.com/office/drawing/2014/main" id="{E2073C8C-C85F-41AB-9259-D9C7FA79EF24}"/>
              </a:ext>
            </a:extLst>
          </p:cNvPr>
          <p:cNvSpPr>
            <a:spLocks noGrp="1"/>
          </p:cNvSpPr>
          <p:nvPr>
            <p:ph type="body" idx="1"/>
          </p:nvPr>
        </p:nvSpPr>
        <p:spPr>
          <a:xfrm>
            <a:off x="457200" y="1889126"/>
            <a:ext cx="8229600" cy="4525963"/>
          </a:xfrm>
        </p:spPr>
        <p:txBody>
          <a:bodyPr/>
          <a:lstStyle/>
          <a:p>
            <a:r>
              <a:rPr lang="en-CA" dirty="0"/>
              <a:t>Toronto Dataset</a:t>
            </a:r>
          </a:p>
        </p:txBody>
      </p:sp>
      <p:pic>
        <p:nvPicPr>
          <p:cNvPr id="5" name="Picture 4">
            <a:extLst>
              <a:ext uri="{FF2B5EF4-FFF2-40B4-BE49-F238E27FC236}">
                <a16:creationId xmlns:a16="http://schemas.microsoft.com/office/drawing/2014/main" id="{0C85009D-3024-4E5D-BD0A-BAB853C324F7}"/>
              </a:ext>
            </a:extLst>
          </p:cNvPr>
          <p:cNvPicPr/>
          <p:nvPr/>
        </p:nvPicPr>
        <p:blipFill>
          <a:blip r:embed="rId2"/>
          <a:stretch>
            <a:fillRect/>
          </a:stretch>
        </p:blipFill>
        <p:spPr>
          <a:xfrm>
            <a:off x="0" y="2549892"/>
            <a:ext cx="4175125" cy="3021330"/>
          </a:xfrm>
          <a:prstGeom prst="rect">
            <a:avLst/>
          </a:prstGeom>
        </p:spPr>
      </p:pic>
      <p:pic>
        <p:nvPicPr>
          <p:cNvPr id="6" name="Picture 5">
            <a:extLst>
              <a:ext uri="{FF2B5EF4-FFF2-40B4-BE49-F238E27FC236}">
                <a16:creationId xmlns:a16="http://schemas.microsoft.com/office/drawing/2014/main" id="{6DD21F7D-CE97-4F89-AE6C-6EDD5BD6F00E}"/>
              </a:ext>
            </a:extLst>
          </p:cNvPr>
          <p:cNvPicPr/>
          <p:nvPr/>
        </p:nvPicPr>
        <p:blipFill>
          <a:blip r:embed="rId3"/>
          <a:stretch>
            <a:fillRect/>
          </a:stretch>
        </p:blipFill>
        <p:spPr>
          <a:xfrm>
            <a:off x="4454209" y="2420303"/>
            <a:ext cx="4394517" cy="2799398"/>
          </a:xfrm>
          <a:prstGeom prst="rect">
            <a:avLst/>
          </a:prstGeom>
        </p:spPr>
      </p:pic>
    </p:spTree>
    <p:extLst>
      <p:ext uri="{BB962C8B-B14F-4D97-AF65-F5344CB8AC3E}">
        <p14:creationId xmlns:p14="http://schemas.microsoft.com/office/powerpoint/2010/main" val="15780374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9E3DE2-3AD0-4C38-B9B2-4F8C09DC1339}"/>
              </a:ext>
            </a:extLst>
          </p:cNvPr>
          <p:cNvSpPr>
            <a:spLocks noGrp="1"/>
          </p:cNvSpPr>
          <p:nvPr>
            <p:ph type="body" idx="1"/>
          </p:nvPr>
        </p:nvSpPr>
        <p:spPr>
          <a:xfrm>
            <a:off x="457200" y="1210190"/>
            <a:ext cx="8229600" cy="4087298"/>
          </a:xfrm>
        </p:spPr>
        <p:txBody>
          <a:bodyPr/>
          <a:lstStyle/>
          <a:p>
            <a:r>
              <a:rPr lang="en-CA" dirty="0"/>
              <a:t>Chicago Dataset</a:t>
            </a:r>
          </a:p>
        </p:txBody>
      </p:sp>
      <p:pic>
        <p:nvPicPr>
          <p:cNvPr id="4" name="Picture 3">
            <a:extLst>
              <a:ext uri="{FF2B5EF4-FFF2-40B4-BE49-F238E27FC236}">
                <a16:creationId xmlns:a16="http://schemas.microsoft.com/office/drawing/2014/main" id="{15532E9A-5485-45D6-AD64-BEB28351184C}"/>
              </a:ext>
            </a:extLst>
          </p:cNvPr>
          <p:cNvPicPr/>
          <p:nvPr/>
        </p:nvPicPr>
        <p:blipFill>
          <a:blip r:embed="rId2"/>
          <a:stretch>
            <a:fillRect/>
          </a:stretch>
        </p:blipFill>
        <p:spPr>
          <a:xfrm>
            <a:off x="60008" y="2078037"/>
            <a:ext cx="4099560" cy="3130550"/>
          </a:xfrm>
          <a:prstGeom prst="rect">
            <a:avLst/>
          </a:prstGeom>
        </p:spPr>
      </p:pic>
      <p:pic>
        <p:nvPicPr>
          <p:cNvPr id="5" name="Picture 4">
            <a:extLst>
              <a:ext uri="{FF2B5EF4-FFF2-40B4-BE49-F238E27FC236}">
                <a16:creationId xmlns:a16="http://schemas.microsoft.com/office/drawing/2014/main" id="{5386C92D-88FC-4575-BE71-6FED6FA6C48D}"/>
              </a:ext>
            </a:extLst>
          </p:cNvPr>
          <p:cNvPicPr/>
          <p:nvPr/>
        </p:nvPicPr>
        <p:blipFill>
          <a:blip r:embed="rId3"/>
          <a:stretch>
            <a:fillRect/>
          </a:stretch>
        </p:blipFill>
        <p:spPr>
          <a:xfrm>
            <a:off x="3938112" y="2067182"/>
            <a:ext cx="4970145" cy="2723635"/>
          </a:xfrm>
          <a:prstGeom prst="rect">
            <a:avLst/>
          </a:prstGeom>
        </p:spPr>
      </p:pic>
    </p:spTree>
    <p:extLst>
      <p:ext uri="{BB962C8B-B14F-4D97-AF65-F5344CB8AC3E}">
        <p14:creationId xmlns:p14="http://schemas.microsoft.com/office/powerpoint/2010/main" val="186691981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FFA611-E8B7-4D78-8F14-53FF7EFC403F}"/>
              </a:ext>
            </a:extLst>
          </p:cNvPr>
          <p:cNvSpPr>
            <a:spLocks noGrp="1"/>
          </p:cNvSpPr>
          <p:nvPr>
            <p:ph type="body" idx="1"/>
          </p:nvPr>
        </p:nvSpPr>
        <p:spPr>
          <a:xfrm>
            <a:off x="400050" y="1092414"/>
            <a:ext cx="8229600" cy="4247936"/>
          </a:xfrm>
        </p:spPr>
        <p:txBody>
          <a:bodyPr>
            <a:normAutofit/>
          </a:bodyPr>
          <a:lstStyle/>
          <a:p>
            <a:pPr>
              <a:buFont typeface="Arial" panose="020B0604020202020204" pitchFamily="34" charset="0"/>
              <a:buChar char="•"/>
            </a:pPr>
            <a:r>
              <a:rPr lang="en-US" sz="2800" dirty="0"/>
              <a:t>Ireland Dataset – Garda Stations</a:t>
            </a:r>
          </a:p>
        </p:txBody>
      </p:sp>
      <p:pic>
        <p:nvPicPr>
          <p:cNvPr id="4" name="Picture 3" descr="C:\Users\Bharadwaj\AppData\Local\Microsoft\Windows\INetCache\Content.MSO\33FB23F3.tmp">
            <a:extLst>
              <a:ext uri="{FF2B5EF4-FFF2-40B4-BE49-F238E27FC236}">
                <a16:creationId xmlns:a16="http://schemas.microsoft.com/office/drawing/2014/main" id="{703FA0D5-EF4B-45B9-A3DF-FC04B2D172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48161" y="1991676"/>
            <a:ext cx="4281489" cy="2697480"/>
          </a:xfrm>
          <a:prstGeom prst="rect">
            <a:avLst/>
          </a:prstGeom>
          <a:noFill/>
          <a:ln>
            <a:noFill/>
          </a:ln>
        </p:spPr>
      </p:pic>
      <p:pic>
        <p:nvPicPr>
          <p:cNvPr id="5" name="Picture 4" descr="C:\Users\Bharadwaj\AppData\Local\Microsoft\Windows\INetCache\Content.MSO\5E256EEF.tmp">
            <a:extLst>
              <a:ext uri="{FF2B5EF4-FFF2-40B4-BE49-F238E27FC236}">
                <a16:creationId xmlns:a16="http://schemas.microsoft.com/office/drawing/2014/main" id="{BA8D49B4-B65C-4386-B245-97681AFDB4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4349" y="1991676"/>
            <a:ext cx="3719513" cy="3348673"/>
          </a:xfrm>
          <a:prstGeom prst="rect">
            <a:avLst/>
          </a:prstGeom>
          <a:noFill/>
          <a:ln>
            <a:noFill/>
          </a:ln>
        </p:spPr>
      </p:pic>
    </p:spTree>
    <p:extLst>
      <p:ext uri="{BB962C8B-B14F-4D97-AF65-F5344CB8AC3E}">
        <p14:creationId xmlns:p14="http://schemas.microsoft.com/office/powerpoint/2010/main" val="34640330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5595AC-B192-4A0D-9156-E878CADA5840}"/>
              </a:ext>
            </a:extLst>
          </p:cNvPr>
          <p:cNvSpPr>
            <a:spLocks noGrp="1"/>
          </p:cNvSpPr>
          <p:nvPr>
            <p:ph type="body" idx="1"/>
          </p:nvPr>
        </p:nvSpPr>
        <p:spPr>
          <a:xfrm>
            <a:off x="419100" y="1166018"/>
            <a:ext cx="8229600" cy="4525963"/>
          </a:xfrm>
        </p:spPr>
        <p:txBody>
          <a:bodyPr/>
          <a:lstStyle/>
          <a:p>
            <a:r>
              <a:rPr lang="en-CA" dirty="0"/>
              <a:t>Indore dataset</a:t>
            </a:r>
          </a:p>
        </p:txBody>
      </p:sp>
      <p:pic>
        <p:nvPicPr>
          <p:cNvPr id="4" name="Picture 3">
            <a:extLst>
              <a:ext uri="{FF2B5EF4-FFF2-40B4-BE49-F238E27FC236}">
                <a16:creationId xmlns:a16="http://schemas.microsoft.com/office/drawing/2014/main" id="{A0C3F7B9-CC7B-40F1-853D-ED2D389734D7}"/>
              </a:ext>
            </a:extLst>
          </p:cNvPr>
          <p:cNvPicPr>
            <a:picLocks noChangeAspect="1"/>
          </p:cNvPicPr>
          <p:nvPr/>
        </p:nvPicPr>
        <p:blipFill>
          <a:blip r:embed="rId3"/>
          <a:stretch>
            <a:fillRect/>
          </a:stretch>
        </p:blipFill>
        <p:spPr>
          <a:xfrm>
            <a:off x="745365" y="2085975"/>
            <a:ext cx="3122666" cy="2963471"/>
          </a:xfrm>
          <a:prstGeom prst="rect">
            <a:avLst/>
          </a:prstGeom>
        </p:spPr>
      </p:pic>
      <p:pic>
        <p:nvPicPr>
          <p:cNvPr id="5" name="Picture 4">
            <a:extLst>
              <a:ext uri="{FF2B5EF4-FFF2-40B4-BE49-F238E27FC236}">
                <a16:creationId xmlns:a16="http://schemas.microsoft.com/office/drawing/2014/main" id="{D4C44EC8-4F99-47B6-B8E5-773C06B70B3F}"/>
              </a:ext>
            </a:extLst>
          </p:cNvPr>
          <p:cNvPicPr>
            <a:picLocks noChangeAspect="1"/>
          </p:cNvPicPr>
          <p:nvPr/>
        </p:nvPicPr>
        <p:blipFill>
          <a:blip r:embed="rId4"/>
          <a:stretch>
            <a:fillRect/>
          </a:stretch>
        </p:blipFill>
        <p:spPr>
          <a:xfrm>
            <a:off x="4605338" y="233362"/>
            <a:ext cx="3190875" cy="2895600"/>
          </a:xfrm>
          <a:prstGeom prst="rect">
            <a:avLst/>
          </a:prstGeom>
        </p:spPr>
      </p:pic>
      <p:pic>
        <p:nvPicPr>
          <p:cNvPr id="6" name="Picture 5">
            <a:extLst>
              <a:ext uri="{FF2B5EF4-FFF2-40B4-BE49-F238E27FC236}">
                <a16:creationId xmlns:a16="http://schemas.microsoft.com/office/drawing/2014/main" id="{644BF093-0669-48F7-999F-9FA9138D565F}"/>
              </a:ext>
            </a:extLst>
          </p:cNvPr>
          <p:cNvPicPr>
            <a:picLocks noChangeAspect="1"/>
          </p:cNvPicPr>
          <p:nvPr/>
        </p:nvPicPr>
        <p:blipFill>
          <a:blip r:embed="rId5"/>
          <a:stretch>
            <a:fillRect/>
          </a:stretch>
        </p:blipFill>
        <p:spPr>
          <a:xfrm>
            <a:off x="4386914" y="3095624"/>
            <a:ext cx="3461687" cy="2911274"/>
          </a:xfrm>
          <a:prstGeom prst="rect">
            <a:avLst/>
          </a:prstGeom>
        </p:spPr>
      </p:pic>
    </p:spTree>
    <p:extLst>
      <p:ext uri="{BB962C8B-B14F-4D97-AF65-F5344CB8AC3E}">
        <p14:creationId xmlns:p14="http://schemas.microsoft.com/office/powerpoint/2010/main" val="19935948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6FC6B1-CE39-498B-B41F-8912CB3DD2E7}"/>
              </a:ext>
            </a:extLst>
          </p:cNvPr>
          <p:cNvSpPr>
            <a:spLocks noGrp="1"/>
          </p:cNvSpPr>
          <p:nvPr>
            <p:ph type="body" idx="1"/>
          </p:nvPr>
        </p:nvSpPr>
        <p:spPr>
          <a:xfrm>
            <a:off x="457200" y="1028700"/>
            <a:ext cx="8229600" cy="4525963"/>
          </a:xfrm>
        </p:spPr>
        <p:txBody>
          <a:bodyPr>
            <a:normAutofit/>
          </a:bodyPr>
          <a:lstStyle/>
          <a:p>
            <a:pPr>
              <a:buFont typeface="Arial" panose="020B0604020202020204" pitchFamily="34" charset="0"/>
              <a:buChar char="•"/>
            </a:pPr>
            <a:r>
              <a:rPr lang="en-CA" dirty="0"/>
              <a:t>YouTube Dataset</a:t>
            </a:r>
          </a:p>
        </p:txBody>
      </p:sp>
      <p:pic>
        <p:nvPicPr>
          <p:cNvPr id="5" name="Picture 4" descr="C:\Users\Bharadwaj\AppData\Local\Microsoft\Windows\INetCache\Content.MSO\870F8BE1.tmp">
            <a:extLst>
              <a:ext uri="{FF2B5EF4-FFF2-40B4-BE49-F238E27FC236}">
                <a16:creationId xmlns:a16="http://schemas.microsoft.com/office/drawing/2014/main" id="{AE7E2FBE-7ECC-490B-BF09-DF0F82124E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73872"/>
            <a:ext cx="4312920" cy="3364866"/>
          </a:xfrm>
          <a:prstGeom prst="rect">
            <a:avLst/>
          </a:prstGeom>
          <a:noFill/>
          <a:ln>
            <a:noFill/>
          </a:ln>
        </p:spPr>
      </p:pic>
      <p:pic>
        <p:nvPicPr>
          <p:cNvPr id="6" name="Picture 5" descr="C:\Users\Bharadwaj\AppData\Local\Microsoft\Windows\INetCache\Content.MSO\8FD99997.tmp">
            <a:extLst>
              <a:ext uri="{FF2B5EF4-FFF2-40B4-BE49-F238E27FC236}">
                <a16:creationId xmlns:a16="http://schemas.microsoft.com/office/drawing/2014/main" id="{589433B9-074F-4E62-8AD9-A395ACABAE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3950" y="1685924"/>
            <a:ext cx="3905250" cy="3571875"/>
          </a:xfrm>
          <a:prstGeom prst="rect">
            <a:avLst/>
          </a:prstGeom>
          <a:noFill/>
          <a:ln>
            <a:noFill/>
          </a:ln>
        </p:spPr>
      </p:pic>
    </p:spTree>
    <p:extLst>
      <p:ext uri="{BB962C8B-B14F-4D97-AF65-F5344CB8AC3E}">
        <p14:creationId xmlns:p14="http://schemas.microsoft.com/office/powerpoint/2010/main" val="11850712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8688-B288-4E4F-996F-7154AEFB6E9B}"/>
              </a:ext>
            </a:extLst>
          </p:cNvPr>
          <p:cNvSpPr>
            <a:spLocks noGrp="1"/>
          </p:cNvSpPr>
          <p:nvPr>
            <p:ph type="title"/>
          </p:nvPr>
        </p:nvSpPr>
        <p:spPr>
          <a:xfrm>
            <a:off x="523875" y="1031876"/>
            <a:ext cx="8229600" cy="1143001"/>
          </a:xfrm>
        </p:spPr>
        <p:txBody>
          <a:bodyPr>
            <a:normAutofit/>
          </a:bodyPr>
          <a:lstStyle/>
          <a:p>
            <a:r>
              <a:rPr lang="en-CA" dirty="0"/>
              <a:t>Data Modeling</a:t>
            </a:r>
          </a:p>
        </p:txBody>
      </p:sp>
      <p:sp>
        <p:nvSpPr>
          <p:cNvPr id="3" name="Text Placeholder 2">
            <a:extLst>
              <a:ext uri="{FF2B5EF4-FFF2-40B4-BE49-F238E27FC236}">
                <a16:creationId xmlns:a16="http://schemas.microsoft.com/office/drawing/2014/main" id="{ED05BE8B-C281-40B4-BA6B-81B2FBCFE3CC}"/>
              </a:ext>
            </a:extLst>
          </p:cNvPr>
          <p:cNvSpPr>
            <a:spLocks noGrp="1"/>
          </p:cNvSpPr>
          <p:nvPr>
            <p:ph type="body" idx="1"/>
          </p:nvPr>
        </p:nvSpPr>
        <p:spPr>
          <a:xfrm>
            <a:off x="457200" y="2174877"/>
            <a:ext cx="8229600" cy="4525963"/>
          </a:xfrm>
        </p:spPr>
        <p:txBody>
          <a:bodyPr/>
          <a:lstStyle/>
          <a:p>
            <a:pPr>
              <a:buFont typeface="Wingdings" panose="05000000000000000000" pitchFamily="2" charset="2"/>
              <a:buChar char="Ø"/>
            </a:pPr>
            <a:r>
              <a:rPr lang="en-CA" dirty="0"/>
              <a:t> Classification Predictive Models</a:t>
            </a:r>
          </a:p>
          <a:p>
            <a:pPr lvl="1">
              <a:buFont typeface="Arial" panose="020B0604020202020204" pitchFamily="34" charset="0"/>
              <a:buChar char="•"/>
            </a:pPr>
            <a:r>
              <a:rPr lang="en-CA" dirty="0"/>
              <a:t>Decision Tree</a:t>
            </a:r>
          </a:p>
          <a:p>
            <a:pPr lvl="1">
              <a:buFont typeface="Arial" panose="020B0604020202020204" pitchFamily="34" charset="0"/>
              <a:buChar char="•"/>
            </a:pPr>
            <a:r>
              <a:rPr lang="en-CA" dirty="0"/>
              <a:t>K-Nearest Neighbor</a:t>
            </a:r>
          </a:p>
          <a:p>
            <a:pPr lvl="1">
              <a:buFont typeface="Arial" panose="020B0604020202020204" pitchFamily="34" charset="0"/>
              <a:buChar char="•"/>
            </a:pPr>
            <a:r>
              <a:rPr lang="en-CA" dirty="0"/>
              <a:t>Random Forest</a:t>
            </a:r>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2259655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B98B-66D8-4B2B-BDC9-BA6D16E0F458}"/>
              </a:ext>
            </a:extLst>
          </p:cNvPr>
          <p:cNvSpPr>
            <a:spLocks noGrp="1"/>
          </p:cNvSpPr>
          <p:nvPr>
            <p:ph type="title"/>
          </p:nvPr>
        </p:nvSpPr>
        <p:spPr>
          <a:xfrm>
            <a:off x="261938" y="2389188"/>
            <a:ext cx="8229600" cy="1143001"/>
          </a:xfrm>
        </p:spPr>
        <p:txBody>
          <a:bodyPr/>
          <a:lstStyle/>
          <a:p>
            <a:r>
              <a:rPr lang="en-CA" dirty="0"/>
              <a:t>DEMO</a:t>
            </a:r>
          </a:p>
        </p:txBody>
      </p:sp>
    </p:spTree>
    <p:extLst>
      <p:ext uri="{BB962C8B-B14F-4D97-AF65-F5344CB8AC3E}">
        <p14:creationId xmlns:p14="http://schemas.microsoft.com/office/powerpoint/2010/main" val="38285844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8922-6DB4-4B05-B3B3-317D971E96FD}"/>
              </a:ext>
            </a:extLst>
          </p:cNvPr>
          <p:cNvSpPr>
            <a:spLocks noGrp="1"/>
          </p:cNvSpPr>
          <p:nvPr>
            <p:ph type="title"/>
          </p:nvPr>
        </p:nvSpPr>
        <p:spPr>
          <a:xfrm>
            <a:off x="166687" y="641350"/>
            <a:ext cx="8229600" cy="1143001"/>
          </a:xfrm>
        </p:spPr>
        <p:txBody>
          <a:bodyPr/>
          <a:lstStyle/>
          <a:p>
            <a:r>
              <a:rPr lang="en-CA" dirty="0"/>
              <a:t>Conclusion</a:t>
            </a:r>
          </a:p>
        </p:txBody>
      </p:sp>
      <p:sp>
        <p:nvSpPr>
          <p:cNvPr id="3" name="Text Placeholder 2">
            <a:extLst>
              <a:ext uri="{FF2B5EF4-FFF2-40B4-BE49-F238E27FC236}">
                <a16:creationId xmlns:a16="http://schemas.microsoft.com/office/drawing/2014/main" id="{C879D2A7-9FAF-4369-8A81-77CB366B3F0B}"/>
              </a:ext>
            </a:extLst>
          </p:cNvPr>
          <p:cNvSpPr>
            <a:spLocks noGrp="1"/>
          </p:cNvSpPr>
          <p:nvPr>
            <p:ph type="body" idx="1"/>
          </p:nvPr>
        </p:nvSpPr>
        <p:spPr>
          <a:xfrm>
            <a:off x="423862" y="1376363"/>
            <a:ext cx="8229600" cy="4525963"/>
          </a:xfrm>
        </p:spPr>
        <p:txBody>
          <a:bodyPr>
            <a:noAutofit/>
          </a:bodyPr>
          <a:lstStyle/>
          <a:p>
            <a:r>
              <a:rPr lang="en-US" sz="2800" dirty="0"/>
              <a:t>On comparing the datasets, theft and assault crimes occurred more when compared to other crimes. Also, outside crimes are more than an apartment or in any commercial area.</a:t>
            </a:r>
          </a:p>
          <a:p>
            <a:r>
              <a:rPr lang="en-US" sz="2800" dirty="0"/>
              <a:t>According to this analysis, Church-Yonge Corridor area and North State Street has the highest crime rate in Toronto and Chicago, respectively when compared to other regions.</a:t>
            </a:r>
          </a:p>
          <a:p>
            <a:r>
              <a:rPr lang="en-US" sz="2800" dirty="0"/>
              <a:t>In Ireland, Pearse station has high crime rate of assault, fraud, and theft while </a:t>
            </a:r>
            <a:r>
              <a:rPr lang="en-US" sz="2800" dirty="0" err="1"/>
              <a:t>Tallaght</a:t>
            </a:r>
            <a:r>
              <a:rPr lang="en-US" sz="2800" dirty="0"/>
              <a:t> station has high crime rate of burglary.</a:t>
            </a:r>
          </a:p>
        </p:txBody>
      </p:sp>
    </p:spTree>
    <p:extLst>
      <p:ext uri="{BB962C8B-B14F-4D97-AF65-F5344CB8AC3E}">
        <p14:creationId xmlns:p14="http://schemas.microsoft.com/office/powerpoint/2010/main" val="144974620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5DB6-B741-487D-9E24-F8B95E1691E0}"/>
              </a:ext>
            </a:extLst>
          </p:cNvPr>
          <p:cNvSpPr>
            <a:spLocks noGrp="1"/>
          </p:cNvSpPr>
          <p:nvPr>
            <p:ph type="title"/>
          </p:nvPr>
        </p:nvSpPr>
        <p:spPr>
          <a:xfrm>
            <a:off x="204787" y="731837"/>
            <a:ext cx="8229600" cy="1143001"/>
          </a:xfrm>
        </p:spPr>
        <p:txBody>
          <a:bodyPr/>
          <a:lstStyle/>
          <a:p>
            <a:r>
              <a:rPr lang="en-CA" dirty="0"/>
              <a:t>Conclusion (contd.)</a:t>
            </a:r>
          </a:p>
        </p:txBody>
      </p:sp>
      <p:sp>
        <p:nvSpPr>
          <p:cNvPr id="3" name="Text Placeholder 2">
            <a:extLst>
              <a:ext uri="{FF2B5EF4-FFF2-40B4-BE49-F238E27FC236}">
                <a16:creationId xmlns:a16="http://schemas.microsoft.com/office/drawing/2014/main" id="{51C98697-0F93-4979-BFB8-8094BEB32422}"/>
              </a:ext>
            </a:extLst>
          </p:cNvPr>
          <p:cNvSpPr>
            <a:spLocks noGrp="1"/>
          </p:cNvSpPr>
          <p:nvPr>
            <p:ph type="body" idx="1"/>
          </p:nvPr>
        </p:nvSpPr>
        <p:spPr/>
        <p:txBody>
          <a:bodyPr>
            <a:normAutofit lnSpcReduction="10000"/>
          </a:bodyPr>
          <a:lstStyle/>
          <a:p>
            <a:r>
              <a:rPr lang="en-US" sz="2800" dirty="0"/>
              <a:t>On comparing the predictive models, Random Forest predictive model outperformed K-Nearest Neighbor and Decision Tree classification models. </a:t>
            </a:r>
          </a:p>
          <a:p>
            <a:r>
              <a:rPr lang="en-US" sz="2800" dirty="0"/>
              <a:t>Random forest obtained an accuracy of 65.225% in Toronto, 74.944% in Chicago, and 98.067% in Indore crime dataset.</a:t>
            </a:r>
          </a:p>
          <a:p>
            <a:r>
              <a:rPr lang="en-US" sz="2800" dirty="0"/>
              <a:t>The future scope of this project is linking the analysis to a real-time application to analyze the crime-prone areas and alerting through the app when passing through an area helps an individual to be more cautious.</a:t>
            </a:r>
          </a:p>
          <a:p>
            <a:endParaRPr lang="en-CA" sz="2600" dirty="0"/>
          </a:p>
        </p:txBody>
      </p:sp>
    </p:spTree>
    <p:extLst>
      <p:ext uri="{BB962C8B-B14F-4D97-AF65-F5344CB8AC3E}">
        <p14:creationId xmlns:p14="http://schemas.microsoft.com/office/powerpoint/2010/main" val="3882649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945C-6735-4634-B38D-57F8B46D233A}"/>
              </a:ext>
            </a:extLst>
          </p:cNvPr>
          <p:cNvSpPr>
            <a:spLocks noGrp="1"/>
          </p:cNvSpPr>
          <p:nvPr>
            <p:ph type="title"/>
          </p:nvPr>
        </p:nvSpPr>
        <p:spPr>
          <a:xfrm>
            <a:off x="309563" y="798513"/>
            <a:ext cx="8229600" cy="1143001"/>
          </a:xfrm>
        </p:spPr>
        <p:txBody>
          <a:bodyPr/>
          <a:lstStyle/>
          <a:p>
            <a:r>
              <a:rPr lang="en-US" dirty="0"/>
              <a:t>References</a:t>
            </a:r>
          </a:p>
        </p:txBody>
      </p:sp>
      <p:sp>
        <p:nvSpPr>
          <p:cNvPr id="3" name="Text Placeholder 2">
            <a:extLst>
              <a:ext uri="{FF2B5EF4-FFF2-40B4-BE49-F238E27FC236}">
                <a16:creationId xmlns:a16="http://schemas.microsoft.com/office/drawing/2014/main" id="{25CA3562-B8E6-4BF4-969C-2F5EAFDE514B}"/>
              </a:ext>
            </a:extLst>
          </p:cNvPr>
          <p:cNvSpPr>
            <a:spLocks noGrp="1"/>
          </p:cNvSpPr>
          <p:nvPr>
            <p:ph type="body" idx="1"/>
          </p:nvPr>
        </p:nvSpPr>
        <p:spPr/>
        <p:txBody>
          <a:bodyPr>
            <a:normAutofit fontScale="25000" lnSpcReduction="20000"/>
          </a:bodyPr>
          <a:lstStyle/>
          <a:p>
            <a:r>
              <a:rPr lang="en-US" b="1" dirty="0"/>
              <a:t> </a:t>
            </a:r>
            <a:endParaRPr lang="en-US" sz="9600" dirty="0"/>
          </a:p>
          <a:p>
            <a:pPr lvl="0"/>
            <a:r>
              <a:rPr lang="en-US" sz="9600" dirty="0"/>
              <a:t>Easton, Mark (17 June 2010). "What is crime?". BBC News. Archived from the original on 27 February 2013. Retrieved 10 June 2013.</a:t>
            </a:r>
          </a:p>
          <a:p>
            <a:pPr lvl="0"/>
            <a:endParaRPr lang="en-US" sz="9600" dirty="0"/>
          </a:p>
          <a:p>
            <a:pPr lvl="0"/>
            <a:r>
              <a:rPr lang="en-US" sz="9600" dirty="0"/>
              <a:t>Nurul </a:t>
            </a:r>
            <a:r>
              <a:rPr lang="en-US" sz="9600" dirty="0" err="1"/>
              <a:t>Hazwani</a:t>
            </a:r>
            <a:r>
              <a:rPr lang="en-US" sz="9600" dirty="0"/>
              <a:t> </a:t>
            </a:r>
            <a:r>
              <a:rPr lang="en-US" sz="9600" dirty="0" err="1"/>
              <a:t>Mohd</a:t>
            </a:r>
            <a:r>
              <a:rPr lang="en-US" sz="9600" dirty="0"/>
              <a:t> Shamsuddin, Nor </a:t>
            </a:r>
            <a:r>
              <a:rPr lang="en-US" sz="9600" dirty="0" err="1"/>
              <a:t>Azizah</a:t>
            </a:r>
            <a:r>
              <a:rPr lang="en-US" sz="9600" dirty="0"/>
              <a:t> Ali, </a:t>
            </a:r>
            <a:r>
              <a:rPr lang="en-US" sz="9600" dirty="0" err="1"/>
              <a:t>Razana</a:t>
            </a:r>
            <a:r>
              <a:rPr lang="en-US" sz="9600" dirty="0"/>
              <a:t> </a:t>
            </a:r>
            <a:r>
              <a:rPr lang="en-US" sz="9600" dirty="0" err="1"/>
              <a:t>Alwee</a:t>
            </a:r>
            <a:r>
              <a:rPr lang="en-US" sz="9600" dirty="0"/>
              <a:t>, “An overview on crime prediction methods”, 6th ICT International Student Project Conference, 2017. </a:t>
            </a:r>
          </a:p>
          <a:p>
            <a:pPr marL="0" lvl="0" indent="0">
              <a:buNone/>
            </a:pPr>
            <a:endParaRPr lang="en-US" sz="9600" dirty="0"/>
          </a:p>
          <a:p>
            <a:pPr lvl="0"/>
            <a:r>
              <a:rPr lang="en-US" sz="9600" dirty="0" err="1"/>
              <a:t>Suhong</a:t>
            </a:r>
            <a:r>
              <a:rPr lang="en-US" sz="9600" dirty="0"/>
              <a:t> Kim, Param Joshi, Parminder Singh Kalsi, and </a:t>
            </a:r>
            <a:r>
              <a:rPr lang="en-US" sz="9600" dirty="0" err="1"/>
              <a:t>Pooya</a:t>
            </a:r>
            <a:r>
              <a:rPr lang="en-US" sz="9600" dirty="0"/>
              <a:t> Taheri, “Crime Analysis Through Machine Learning”, IEEE 9th Annual Information Technology, Electronics and Mobile Communication Conference (IEMCON), 2018.</a:t>
            </a:r>
          </a:p>
        </p:txBody>
      </p:sp>
    </p:spTree>
    <p:extLst>
      <p:ext uri="{BB962C8B-B14F-4D97-AF65-F5344CB8AC3E}">
        <p14:creationId xmlns:p14="http://schemas.microsoft.com/office/powerpoint/2010/main" val="255021170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ubtitle 2"/>
          <p:cNvSpPr txBox="1">
            <a:spLocks noGrp="1"/>
          </p:cNvSpPr>
          <p:nvPr>
            <p:ph type="body" sz="quarter" idx="4294967295"/>
          </p:nvPr>
        </p:nvSpPr>
        <p:spPr>
          <a:xfrm>
            <a:off x="351692" y="3334042"/>
            <a:ext cx="8173330" cy="3319975"/>
          </a:xfrm>
          <a:prstGeom prst="rect">
            <a:avLst/>
          </a:prstGeom>
        </p:spPr>
        <p:txBody>
          <a:bodyPr>
            <a:normAutofit/>
          </a:bodyPr>
          <a:lstStyle/>
          <a:p>
            <a:pPr marL="0" indent="0">
              <a:spcBef>
                <a:spcPts val="400"/>
              </a:spcBef>
              <a:buSzTx/>
              <a:buNone/>
              <a:defRPr sz="2000" b="1">
                <a:solidFill>
                  <a:srgbClr val="1F497D"/>
                </a:solidFill>
                <a:latin typeface="Arial"/>
                <a:ea typeface="Arial"/>
                <a:cs typeface="Arial"/>
                <a:sym typeface="Arial"/>
              </a:defRPr>
            </a:pPr>
            <a:endParaRPr lang="en-IN" dirty="0">
              <a:solidFill>
                <a:schemeClr val="accent1">
                  <a:lumMod val="50000"/>
                </a:schemeClr>
              </a:solidFill>
            </a:endParaRPr>
          </a:p>
          <a:p>
            <a:pPr marL="0" indent="0" algn="just">
              <a:buNone/>
            </a:pPr>
            <a:r>
              <a:rPr lang="en-IN" sz="2400" b="1" dirty="0">
                <a:solidFill>
                  <a:schemeClr val="accent1">
                    <a:lumMod val="50000"/>
                  </a:schemeClr>
                </a:solidFill>
                <a:latin typeface="Arial" panose="020B0604020202020204" pitchFamily="34" charset="0"/>
                <a:cs typeface="Arial" panose="020B0604020202020204" pitchFamily="34" charset="0"/>
              </a:rPr>
              <a:t>Title:-  </a:t>
            </a:r>
            <a:r>
              <a:rPr lang="en-US" sz="2400" b="1" u="sng" dirty="0">
                <a:solidFill>
                  <a:schemeClr val="accent1">
                    <a:lumMod val="50000"/>
                  </a:schemeClr>
                </a:solidFill>
                <a:latin typeface="Arial" panose="020B0604020202020204" pitchFamily="34" charset="0"/>
                <a:cs typeface="Arial" panose="020B0604020202020204" pitchFamily="34" charset="0"/>
              </a:rPr>
              <a:t>ANALYSIS AND COMPARISON OF THE CRIME DATA WITH MACHINE LEARNING MODELS USING JUPYTER NOTEBOOK</a:t>
            </a:r>
          </a:p>
          <a:p>
            <a:pPr marL="0" indent="0">
              <a:spcBef>
                <a:spcPts val="400"/>
              </a:spcBef>
              <a:buSzTx/>
              <a:buNone/>
              <a:defRPr sz="2000" b="1">
                <a:solidFill>
                  <a:srgbClr val="1F497D"/>
                </a:solidFill>
                <a:latin typeface="Arial"/>
                <a:ea typeface="Arial"/>
                <a:cs typeface="Arial"/>
                <a:sym typeface="Arial"/>
              </a:defRPr>
            </a:pPr>
            <a:endParaRPr lang="en-IN" dirty="0">
              <a:solidFill>
                <a:schemeClr val="accent1">
                  <a:lumMod val="50000"/>
                </a:schemeClr>
              </a:solidFill>
            </a:endParaRPr>
          </a:p>
          <a:p>
            <a:pPr marL="0" indent="0">
              <a:spcBef>
                <a:spcPts val="400"/>
              </a:spcBef>
              <a:buSzTx/>
              <a:buNone/>
              <a:defRPr sz="2000" b="1">
                <a:solidFill>
                  <a:srgbClr val="1F497D"/>
                </a:solidFill>
                <a:latin typeface="Arial"/>
                <a:ea typeface="Arial"/>
                <a:cs typeface="Arial"/>
                <a:sym typeface="Arial"/>
              </a:defRPr>
            </a:pPr>
            <a:r>
              <a:rPr lang="en-IN" dirty="0">
                <a:solidFill>
                  <a:schemeClr val="accent1">
                    <a:lumMod val="50000"/>
                  </a:schemeClr>
                </a:solidFill>
              </a:rPr>
              <a:t>Submitted to: </a:t>
            </a:r>
            <a:r>
              <a:rPr lang="en-IN" dirty="0" err="1">
                <a:solidFill>
                  <a:schemeClr val="accent1">
                    <a:lumMod val="50000"/>
                  </a:schemeClr>
                </a:solidFill>
              </a:rPr>
              <a:t>Dr.</a:t>
            </a:r>
            <a:r>
              <a:rPr lang="en-IN" dirty="0">
                <a:solidFill>
                  <a:schemeClr val="accent1">
                    <a:lumMod val="50000"/>
                  </a:schemeClr>
                </a:solidFill>
              </a:rPr>
              <a:t> Jinan </a:t>
            </a:r>
            <a:r>
              <a:rPr lang="en-IN" dirty="0" err="1">
                <a:solidFill>
                  <a:schemeClr val="accent1">
                    <a:lumMod val="50000"/>
                  </a:schemeClr>
                </a:solidFill>
              </a:rPr>
              <a:t>Fiaidhi</a:t>
            </a:r>
            <a:endParaRPr lang="en-IN" dirty="0">
              <a:solidFill>
                <a:schemeClr val="accent1">
                  <a:lumMod val="50000"/>
                </a:schemeClr>
              </a:solidFill>
            </a:endParaRPr>
          </a:p>
          <a:p>
            <a:pPr marL="0" indent="0">
              <a:spcBef>
                <a:spcPts val="400"/>
              </a:spcBef>
              <a:buSzTx/>
              <a:buNone/>
              <a:defRPr sz="2000" b="1">
                <a:solidFill>
                  <a:srgbClr val="1F497D"/>
                </a:solidFill>
                <a:latin typeface="Arial"/>
                <a:ea typeface="Arial"/>
                <a:cs typeface="Arial"/>
                <a:sym typeface="Arial"/>
              </a:defRPr>
            </a:pPr>
            <a:r>
              <a:rPr lang="en-IN" dirty="0">
                <a:solidFill>
                  <a:schemeClr val="accent1">
                    <a:lumMod val="50000"/>
                  </a:schemeClr>
                </a:solidFill>
              </a:rPr>
              <a:t>Project By: Bharadwaj Varma </a:t>
            </a:r>
            <a:r>
              <a:rPr lang="en-IN" dirty="0" err="1">
                <a:solidFill>
                  <a:schemeClr val="accent1">
                    <a:lumMod val="50000"/>
                  </a:schemeClr>
                </a:solidFill>
              </a:rPr>
              <a:t>Chennamraju</a:t>
            </a:r>
            <a:r>
              <a:rPr lang="en-IN" dirty="0">
                <a:solidFill>
                  <a:schemeClr val="accent1">
                    <a:lumMod val="50000"/>
                  </a:schemeClr>
                </a:solidFill>
              </a:rPr>
              <a:t> (0864476)</a:t>
            </a:r>
          </a:p>
          <a:p>
            <a:pPr marL="0" indent="0">
              <a:spcBef>
                <a:spcPts val="400"/>
              </a:spcBef>
              <a:buSzTx/>
              <a:buNone/>
              <a:defRPr sz="2000" b="1">
                <a:solidFill>
                  <a:srgbClr val="1F497D"/>
                </a:solidFill>
                <a:latin typeface="Arial"/>
                <a:ea typeface="Arial"/>
                <a:cs typeface="Arial"/>
                <a:sym typeface="Arial"/>
              </a:defRPr>
            </a:pPr>
            <a:endParaRPr dirty="0"/>
          </a:p>
          <a:p>
            <a:pPr marL="0" indent="0">
              <a:spcBef>
                <a:spcPts val="400"/>
              </a:spcBef>
              <a:buSzTx/>
              <a:buNone/>
              <a:defRPr sz="2000" b="1">
                <a:solidFill>
                  <a:srgbClr val="1F497D"/>
                </a:solidFill>
                <a:latin typeface="Arial"/>
                <a:ea typeface="Arial"/>
                <a:cs typeface="Arial"/>
                <a:sym typeface="Arial"/>
              </a:defRPr>
            </a:pPr>
            <a:endParaRPr lang="en-US" dirty="0"/>
          </a:p>
          <a:p>
            <a:pPr marL="0" indent="0">
              <a:spcBef>
                <a:spcPts val="400"/>
              </a:spcBef>
              <a:buSzTx/>
              <a:buNone/>
              <a:defRPr sz="2000" b="1">
                <a:solidFill>
                  <a:srgbClr val="1F497D"/>
                </a:solidFill>
                <a:latin typeface="Arial"/>
                <a:ea typeface="Arial"/>
                <a:cs typeface="Arial"/>
                <a:sym typeface="Arial"/>
              </a:defRPr>
            </a:pPr>
            <a:endParaRPr dirty="0"/>
          </a:p>
          <a:p>
            <a:pPr marL="0" indent="0">
              <a:lnSpc>
                <a:spcPct val="120000"/>
              </a:lnSpc>
              <a:spcBef>
                <a:spcPts val="400"/>
              </a:spcBef>
              <a:buSzTx/>
              <a:buNone/>
              <a:defRPr sz="1700">
                <a:solidFill>
                  <a:srgbClr val="1F497D"/>
                </a:solidFill>
                <a:latin typeface="Arial"/>
                <a:ea typeface="Arial"/>
                <a:cs typeface="Arial"/>
                <a:sym typeface="Arial"/>
              </a:defRPr>
            </a:pPr>
            <a:endParaRPr dirty="0"/>
          </a:p>
        </p:txBody>
      </p:sp>
      <p:pic>
        <p:nvPicPr>
          <p:cNvPr id="672" name="Picture 3" descr="Picture 3"/>
          <p:cNvPicPr>
            <a:picLocks noChangeAspect="1"/>
          </p:cNvPicPr>
          <p:nvPr/>
        </p:nvPicPr>
        <p:blipFill rotWithShape="1">
          <a:blip r:embed="rId2" cstate="print"/>
          <a:srcRect r="19474" b="1408"/>
          <a:stretch/>
        </p:blipFill>
        <p:spPr>
          <a:xfrm>
            <a:off x="1883622" y="1948807"/>
            <a:ext cx="5109470" cy="1004457"/>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53DA-84A6-4BF2-B23B-84088988E6CE}"/>
              </a:ext>
            </a:extLst>
          </p:cNvPr>
          <p:cNvSpPr>
            <a:spLocks noGrp="1"/>
          </p:cNvSpPr>
          <p:nvPr>
            <p:ph type="title"/>
          </p:nvPr>
        </p:nvSpPr>
        <p:spPr>
          <a:xfrm>
            <a:off x="304799" y="846138"/>
            <a:ext cx="8229600" cy="1143001"/>
          </a:xfrm>
        </p:spPr>
        <p:txBody>
          <a:bodyPr/>
          <a:lstStyle/>
          <a:p>
            <a:r>
              <a:rPr lang="en-US" dirty="0"/>
              <a:t>References(contd.)</a:t>
            </a:r>
          </a:p>
        </p:txBody>
      </p:sp>
      <p:sp>
        <p:nvSpPr>
          <p:cNvPr id="3" name="Text Placeholder 2">
            <a:extLst>
              <a:ext uri="{FF2B5EF4-FFF2-40B4-BE49-F238E27FC236}">
                <a16:creationId xmlns:a16="http://schemas.microsoft.com/office/drawing/2014/main" id="{CD22DC0B-CDC4-4CB3-84F3-ECEE25DF6A57}"/>
              </a:ext>
            </a:extLst>
          </p:cNvPr>
          <p:cNvSpPr>
            <a:spLocks noGrp="1"/>
          </p:cNvSpPr>
          <p:nvPr>
            <p:ph type="body" idx="1"/>
          </p:nvPr>
        </p:nvSpPr>
        <p:spPr>
          <a:xfrm>
            <a:off x="457200" y="1704975"/>
            <a:ext cx="8229600" cy="4876800"/>
          </a:xfrm>
        </p:spPr>
        <p:txBody>
          <a:bodyPr>
            <a:noAutofit/>
          </a:bodyPr>
          <a:lstStyle/>
          <a:p>
            <a:pPr lvl="0"/>
            <a:r>
              <a:rPr lang="en-US" sz="2200" dirty="0"/>
              <a:t>Iqbal, Rizwan and Azmi Murad, </a:t>
            </a:r>
            <a:r>
              <a:rPr lang="en-US" sz="2200" dirty="0" err="1"/>
              <a:t>Masrah</a:t>
            </a:r>
            <a:r>
              <a:rPr lang="en-US" sz="2200" dirty="0"/>
              <a:t> </a:t>
            </a:r>
            <a:r>
              <a:rPr lang="en-US" sz="2200" dirty="0" err="1"/>
              <a:t>Azrifah</a:t>
            </a:r>
            <a:r>
              <a:rPr lang="en-US" sz="2200" dirty="0"/>
              <a:t> and Mustapha, Aida and </a:t>
            </a:r>
            <a:r>
              <a:rPr lang="en-US" sz="2200" dirty="0" err="1"/>
              <a:t>Panahy</a:t>
            </a:r>
            <a:r>
              <a:rPr lang="en-US" sz="2200" dirty="0"/>
              <a:t>, Payam </a:t>
            </a:r>
            <a:r>
              <a:rPr lang="en-US" sz="2200" dirty="0" err="1"/>
              <a:t>Hassany</a:t>
            </a:r>
            <a:r>
              <a:rPr lang="en-US" sz="2200" dirty="0"/>
              <a:t> </a:t>
            </a:r>
            <a:r>
              <a:rPr lang="en-US" sz="2200" dirty="0" err="1"/>
              <a:t>Shariat</a:t>
            </a:r>
            <a:r>
              <a:rPr lang="en-US" sz="2200" dirty="0"/>
              <a:t> and </a:t>
            </a:r>
            <a:r>
              <a:rPr lang="en-US" sz="2200" dirty="0" err="1"/>
              <a:t>Khanahmadliravi</a:t>
            </a:r>
            <a:r>
              <a:rPr lang="en-US" sz="2200" dirty="0"/>
              <a:t>, Nasim (2013) “</a:t>
            </a:r>
            <a:r>
              <a:rPr lang="en-US" sz="2200" i="1" dirty="0"/>
              <a:t>An experimental study of classification algorithms for crime prediction.” </a:t>
            </a:r>
            <a:r>
              <a:rPr lang="en-US" sz="2200" dirty="0"/>
              <a:t>Indian Journal of Science and Technology, 6 (3). pp. 4219-4225. ISSN 0974-6846; ESSN: 0974-5645.</a:t>
            </a:r>
          </a:p>
          <a:p>
            <a:pPr marL="0" indent="0">
              <a:buNone/>
            </a:pPr>
            <a:endParaRPr lang="en-US" sz="2200" dirty="0"/>
          </a:p>
          <a:p>
            <a:pPr lvl="0"/>
            <a:r>
              <a:rPr lang="en-US" sz="2200" dirty="0"/>
              <a:t>Eugenio Cesario, Charlie Catlett, Domenico Talia, “Forecasting Crimes using Autoregressive Models”, IEEE 14th Intl Conf on Dependable, Autonomic and Secure Computing, 14th Intl Conf on Pervasive Intelligence and Computing, 2nd Intl Conf on Big Data Intelligence and Computing and Cyber Science and Technology Congress (DASC/</a:t>
            </a:r>
            <a:r>
              <a:rPr lang="en-US" sz="2200" dirty="0" err="1"/>
              <a:t>PiCom</a:t>
            </a:r>
            <a:r>
              <a:rPr lang="en-US" sz="2200" dirty="0"/>
              <a:t>/</a:t>
            </a:r>
            <a:r>
              <a:rPr lang="en-US" sz="2200" dirty="0" err="1"/>
              <a:t>DataCom</a:t>
            </a:r>
            <a:r>
              <a:rPr lang="en-US" sz="2200" dirty="0"/>
              <a:t>/</a:t>
            </a:r>
            <a:r>
              <a:rPr lang="en-US" sz="2200" dirty="0" err="1"/>
              <a:t>CyberSciTech</a:t>
            </a:r>
            <a:r>
              <a:rPr lang="en-US" sz="2200" dirty="0"/>
              <a:t>), 2016.</a:t>
            </a:r>
          </a:p>
        </p:txBody>
      </p:sp>
    </p:spTree>
    <p:extLst>
      <p:ext uri="{BB962C8B-B14F-4D97-AF65-F5344CB8AC3E}">
        <p14:creationId xmlns:p14="http://schemas.microsoft.com/office/powerpoint/2010/main" val="31443590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40F307-60A2-4380-8A36-E864F20A4018}"/>
              </a:ext>
            </a:extLst>
          </p:cNvPr>
          <p:cNvSpPr>
            <a:spLocks noGrp="1"/>
          </p:cNvSpPr>
          <p:nvPr>
            <p:ph type="body" idx="1"/>
          </p:nvPr>
        </p:nvSpPr>
        <p:spPr/>
        <p:txBody>
          <a:bodyPr/>
          <a:lstStyle/>
          <a:p>
            <a:pPr marL="0" indent="0" algn="ctr">
              <a:buNone/>
            </a:pPr>
            <a:endParaRPr lang="en-US" dirty="0"/>
          </a:p>
          <a:p>
            <a:pPr marL="0" indent="0" algn="ctr">
              <a:buNone/>
            </a:pPr>
            <a:endParaRPr lang="en-US" dirty="0"/>
          </a:p>
          <a:p>
            <a:pPr marL="0" indent="0" algn="ctr">
              <a:buNone/>
            </a:pPr>
            <a:r>
              <a:rPr lang="en-US" sz="4400" dirty="0"/>
              <a:t>Thank You</a:t>
            </a:r>
          </a:p>
        </p:txBody>
      </p:sp>
    </p:spTree>
    <p:extLst>
      <p:ext uri="{BB962C8B-B14F-4D97-AF65-F5344CB8AC3E}">
        <p14:creationId xmlns:p14="http://schemas.microsoft.com/office/powerpoint/2010/main" val="29961511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48A1-E41E-4CF8-A669-CCE0C85B8B46}"/>
              </a:ext>
            </a:extLst>
          </p:cNvPr>
          <p:cNvSpPr>
            <a:spLocks noGrp="1"/>
          </p:cNvSpPr>
          <p:nvPr>
            <p:ph type="title"/>
          </p:nvPr>
        </p:nvSpPr>
        <p:spPr>
          <a:xfrm>
            <a:off x="309562" y="645768"/>
            <a:ext cx="8229600" cy="864973"/>
          </a:xfrm>
        </p:spPr>
        <p:txBody>
          <a:bodyPr>
            <a:normAutofit/>
          </a:bodyPr>
          <a:lstStyle/>
          <a:p>
            <a:r>
              <a:rPr lang="en-US" dirty="0"/>
              <a:t>Introduction </a:t>
            </a:r>
            <a:endParaRPr lang="en-CA" dirty="0"/>
          </a:p>
        </p:txBody>
      </p:sp>
      <p:sp>
        <p:nvSpPr>
          <p:cNvPr id="3" name="Text Placeholder 2">
            <a:extLst>
              <a:ext uri="{FF2B5EF4-FFF2-40B4-BE49-F238E27FC236}">
                <a16:creationId xmlns:a16="http://schemas.microsoft.com/office/drawing/2014/main" id="{EE9D565B-4C80-4B44-B2E3-FB48FBA98400}"/>
              </a:ext>
            </a:extLst>
          </p:cNvPr>
          <p:cNvSpPr>
            <a:spLocks noGrp="1"/>
          </p:cNvSpPr>
          <p:nvPr>
            <p:ph type="body" idx="1"/>
          </p:nvPr>
        </p:nvSpPr>
        <p:spPr>
          <a:xfrm>
            <a:off x="257980" y="1307124"/>
            <a:ext cx="8433582" cy="4438040"/>
          </a:xfrm>
        </p:spPr>
        <p:txBody>
          <a:bodyPr>
            <a:noAutofit/>
          </a:bodyPr>
          <a:lstStyle/>
          <a:p>
            <a:r>
              <a:rPr lang="en-US" sz="2800" dirty="0">
                <a:cs typeface="Arial" panose="020B0604020202020204" pitchFamily="34" charset="0"/>
              </a:rPr>
              <a:t>Crime is one of the major issues which is continuing to grow in intensity and complexity.</a:t>
            </a:r>
          </a:p>
          <a:p>
            <a:r>
              <a:rPr lang="en-CA" sz="2800" dirty="0">
                <a:cs typeface="Arial" panose="020B0604020202020204" pitchFamily="34" charset="0"/>
              </a:rPr>
              <a:t> </a:t>
            </a:r>
            <a:r>
              <a:rPr lang="en-US" sz="2800" dirty="0">
                <a:cs typeface="Arial" panose="020B0604020202020204" pitchFamily="34" charset="0"/>
              </a:rPr>
              <a:t>To find the pattern or behavior of crime, significant data plays a vital role.</a:t>
            </a:r>
          </a:p>
          <a:p>
            <a:r>
              <a:rPr lang="en-US" sz="2800" dirty="0">
                <a:cs typeface="Arial" panose="020B0604020202020204" pitchFamily="34" charset="0"/>
              </a:rPr>
              <a:t>Data analysis is a process of obtaining raw data and converting it into useful information.</a:t>
            </a:r>
          </a:p>
          <a:p>
            <a:r>
              <a:rPr lang="en-US" sz="2800" dirty="0">
                <a:cs typeface="Arial" panose="020B0604020202020204" pitchFamily="34" charset="0"/>
              </a:rPr>
              <a:t>Machine learning performs effectively on a specific task without using explicit instructions, relying on patterns and inferences instead. It mainly focuses on prediction models, based on known properties learned from the training data.</a:t>
            </a:r>
            <a:endParaRPr lang="en-CA" sz="2800" dirty="0">
              <a:cs typeface="Arial" panose="020B0604020202020204" pitchFamily="34" charset="0"/>
            </a:endParaRPr>
          </a:p>
        </p:txBody>
      </p:sp>
    </p:spTree>
    <p:extLst>
      <p:ext uri="{BB962C8B-B14F-4D97-AF65-F5344CB8AC3E}">
        <p14:creationId xmlns:p14="http://schemas.microsoft.com/office/powerpoint/2010/main" val="13473068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6679-435E-4725-81DE-E08B1F420CA6}"/>
              </a:ext>
            </a:extLst>
          </p:cNvPr>
          <p:cNvSpPr>
            <a:spLocks noGrp="1"/>
          </p:cNvSpPr>
          <p:nvPr>
            <p:ph type="title"/>
          </p:nvPr>
        </p:nvSpPr>
        <p:spPr>
          <a:xfrm>
            <a:off x="685800" y="1219201"/>
            <a:ext cx="7772400" cy="832021"/>
          </a:xfrm>
        </p:spPr>
        <p:txBody>
          <a:bodyPr/>
          <a:lstStyle/>
          <a:p>
            <a:r>
              <a:rPr lang="en-US" dirty="0"/>
              <a:t>Motivation</a:t>
            </a:r>
            <a:endParaRPr lang="en-CA" dirty="0"/>
          </a:p>
        </p:txBody>
      </p:sp>
      <p:sp>
        <p:nvSpPr>
          <p:cNvPr id="3" name="Text Placeholder 2">
            <a:extLst>
              <a:ext uri="{FF2B5EF4-FFF2-40B4-BE49-F238E27FC236}">
                <a16:creationId xmlns:a16="http://schemas.microsoft.com/office/drawing/2014/main" id="{E13ED978-1EB5-419B-9B19-32D5872D2D0E}"/>
              </a:ext>
            </a:extLst>
          </p:cNvPr>
          <p:cNvSpPr>
            <a:spLocks noGrp="1"/>
          </p:cNvSpPr>
          <p:nvPr>
            <p:ph type="body" sz="quarter" idx="1"/>
          </p:nvPr>
        </p:nvSpPr>
        <p:spPr>
          <a:xfrm>
            <a:off x="840259" y="2162432"/>
            <a:ext cx="7617941" cy="3476368"/>
          </a:xfrm>
        </p:spPr>
        <p:txBody>
          <a:bodyPr>
            <a:normAutofit/>
          </a:bodyPr>
          <a:lstStyle/>
          <a:p>
            <a:pPr marL="457200" indent="-457200" algn="l">
              <a:buFont typeface="Wingdings" panose="05000000000000000000" pitchFamily="2" charset="2"/>
              <a:buChar char="Ø"/>
            </a:pPr>
            <a:r>
              <a:rPr lang="en-US" sz="2800" dirty="0">
                <a:solidFill>
                  <a:schemeClr val="tx1"/>
                </a:solidFill>
              </a:rPr>
              <a:t>Solving a real world problem: Crime</a:t>
            </a:r>
          </a:p>
          <a:p>
            <a:pPr marL="457200" indent="-457200" algn="l">
              <a:buFont typeface="Wingdings" panose="05000000000000000000" pitchFamily="2" charset="2"/>
              <a:buChar char="Ø"/>
            </a:pPr>
            <a:r>
              <a:rPr lang="en-US" sz="2800" dirty="0">
                <a:solidFill>
                  <a:schemeClr val="tx1"/>
                </a:solidFill>
              </a:rPr>
              <a:t>To analyze the major crime incidents occurred over the years. </a:t>
            </a:r>
          </a:p>
          <a:p>
            <a:pPr marL="457200" indent="-457200" algn="l">
              <a:buFont typeface="Wingdings" panose="05000000000000000000" pitchFamily="2" charset="2"/>
              <a:buChar char="Ø"/>
            </a:pPr>
            <a:r>
              <a:rPr lang="en-US" sz="2800" dirty="0">
                <a:solidFill>
                  <a:schemeClr val="tx1"/>
                </a:solidFill>
              </a:rPr>
              <a:t>To find an efficient Machine learning model to achieve high accuracy. </a:t>
            </a:r>
          </a:p>
          <a:p>
            <a:pPr algn="l"/>
            <a:r>
              <a:rPr lang="en-US" sz="2800" dirty="0">
                <a:solidFill>
                  <a:schemeClr val="tx1"/>
                </a:solidFill>
              </a:rPr>
              <a:t> </a:t>
            </a:r>
          </a:p>
          <a:p>
            <a:pPr algn="l"/>
            <a:endParaRPr lang="en-CA" sz="2400" dirty="0"/>
          </a:p>
        </p:txBody>
      </p:sp>
    </p:spTree>
    <p:extLst>
      <p:ext uri="{BB962C8B-B14F-4D97-AF65-F5344CB8AC3E}">
        <p14:creationId xmlns:p14="http://schemas.microsoft.com/office/powerpoint/2010/main" val="30345817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9046-E534-4B9B-9187-DF96EA6CDA6B}"/>
              </a:ext>
            </a:extLst>
          </p:cNvPr>
          <p:cNvSpPr>
            <a:spLocks noGrp="1"/>
          </p:cNvSpPr>
          <p:nvPr>
            <p:ph type="title"/>
          </p:nvPr>
        </p:nvSpPr>
        <p:spPr>
          <a:xfrm>
            <a:off x="457200" y="735011"/>
            <a:ext cx="8229600" cy="1143001"/>
          </a:xfrm>
        </p:spPr>
        <p:txBody>
          <a:bodyPr/>
          <a:lstStyle/>
          <a:p>
            <a:r>
              <a:rPr lang="en-CA" dirty="0"/>
              <a:t>Problem Statement</a:t>
            </a:r>
          </a:p>
        </p:txBody>
      </p:sp>
      <p:sp>
        <p:nvSpPr>
          <p:cNvPr id="3" name="Text Placeholder 2">
            <a:extLst>
              <a:ext uri="{FF2B5EF4-FFF2-40B4-BE49-F238E27FC236}">
                <a16:creationId xmlns:a16="http://schemas.microsoft.com/office/drawing/2014/main" id="{3EC7D299-677B-4F94-8296-E493B0941283}"/>
              </a:ext>
            </a:extLst>
          </p:cNvPr>
          <p:cNvSpPr>
            <a:spLocks noGrp="1"/>
          </p:cNvSpPr>
          <p:nvPr>
            <p:ph type="body" idx="1"/>
          </p:nvPr>
        </p:nvSpPr>
        <p:spPr/>
        <p:txBody>
          <a:bodyPr>
            <a:noAutofit/>
          </a:bodyPr>
          <a:lstStyle/>
          <a:p>
            <a:r>
              <a:rPr lang="en-US" sz="2800" dirty="0"/>
              <a:t>The effect of crimes on victims is enormous.</a:t>
            </a:r>
          </a:p>
          <a:p>
            <a:r>
              <a:rPr lang="en-US" sz="2800" dirty="0"/>
              <a:t> A victim might experience several kinds of effects such as emotional effect, physical injury, and mental injury.</a:t>
            </a:r>
          </a:p>
          <a:p>
            <a:r>
              <a:rPr lang="en-US" sz="2800" dirty="0">
                <a:cs typeface="Times New Roman" panose="02020603050405020304" pitchFamily="18" charset="0"/>
              </a:rPr>
              <a:t>The most common types of crimes are theft, assault, battery, robbery, and homicides.</a:t>
            </a:r>
          </a:p>
          <a:p>
            <a:r>
              <a:rPr lang="en-US" sz="2800" dirty="0"/>
              <a:t>Analysis of crime data would help in solving a real-world issue.</a:t>
            </a:r>
          </a:p>
          <a:p>
            <a:r>
              <a:rPr lang="en-US" sz="2800" dirty="0"/>
              <a:t>For comparison, Toronto, Ireland, Chicago, Indore, and crime videos posted in YouTube are used. </a:t>
            </a:r>
            <a:endParaRPr lang="en-CA" sz="2800" dirty="0"/>
          </a:p>
        </p:txBody>
      </p:sp>
    </p:spTree>
    <p:extLst>
      <p:ext uri="{BB962C8B-B14F-4D97-AF65-F5344CB8AC3E}">
        <p14:creationId xmlns:p14="http://schemas.microsoft.com/office/powerpoint/2010/main" val="23460294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AD2E-5734-42E5-A311-701FB422E051}"/>
              </a:ext>
            </a:extLst>
          </p:cNvPr>
          <p:cNvSpPr>
            <a:spLocks noGrp="1"/>
          </p:cNvSpPr>
          <p:nvPr>
            <p:ph type="title"/>
          </p:nvPr>
        </p:nvSpPr>
        <p:spPr>
          <a:xfrm>
            <a:off x="457200" y="804605"/>
            <a:ext cx="8229600" cy="988540"/>
          </a:xfrm>
        </p:spPr>
        <p:txBody>
          <a:bodyPr>
            <a:normAutofit/>
          </a:bodyPr>
          <a:lstStyle/>
          <a:p>
            <a:r>
              <a:rPr lang="en-US" dirty="0"/>
              <a:t>Jupyter Notebook		</a:t>
            </a:r>
            <a:endParaRPr lang="en-CA" dirty="0"/>
          </a:p>
        </p:txBody>
      </p:sp>
      <p:sp>
        <p:nvSpPr>
          <p:cNvPr id="3" name="Text Placeholder 2">
            <a:extLst>
              <a:ext uri="{FF2B5EF4-FFF2-40B4-BE49-F238E27FC236}">
                <a16:creationId xmlns:a16="http://schemas.microsoft.com/office/drawing/2014/main" id="{442A50A1-A8BA-4FF5-B2B7-390992D32309}"/>
              </a:ext>
            </a:extLst>
          </p:cNvPr>
          <p:cNvSpPr>
            <a:spLocks noGrp="1"/>
          </p:cNvSpPr>
          <p:nvPr>
            <p:ph type="body" idx="1"/>
          </p:nvPr>
        </p:nvSpPr>
        <p:spPr>
          <a:xfrm>
            <a:off x="385762" y="1635339"/>
            <a:ext cx="8229600" cy="4247936"/>
          </a:xfrm>
        </p:spPr>
        <p:txBody>
          <a:bodyPr>
            <a:noAutofit/>
          </a:bodyPr>
          <a:lstStyle/>
          <a:p>
            <a:pPr>
              <a:buFont typeface="Arial" panose="020B0604020202020204" pitchFamily="34" charset="0"/>
              <a:buChar char="•"/>
            </a:pPr>
            <a:r>
              <a:rPr lang="en-US" sz="2800" dirty="0"/>
              <a:t>Jupyter Notebook is a non-profit, open-source software that allows the user to run the code, look at the outcome, visualize the data, and see the results without leaving the environment.</a:t>
            </a:r>
          </a:p>
          <a:p>
            <a:pPr>
              <a:buFont typeface="Arial" panose="020B0604020202020204" pitchFamily="34" charset="0"/>
              <a:buChar char="•"/>
            </a:pPr>
            <a:r>
              <a:rPr lang="en-US" sz="2800" dirty="0"/>
              <a:t>It also helps in handling the data by making a handy tool for performing an end to end data science.</a:t>
            </a:r>
          </a:p>
          <a:p>
            <a:pPr>
              <a:buFont typeface="Arial" panose="020B0604020202020204" pitchFamily="34" charset="0"/>
              <a:buChar char="•"/>
            </a:pPr>
            <a:r>
              <a:rPr lang="en-US" sz="2800" dirty="0"/>
              <a:t>Data cleaning, transforming, statistical modeling, building, visualizing, and training machine learning models can be done by all kind of machine learning users. </a:t>
            </a:r>
            <a:endParaRPr lang="en-CA" sz="2800" dirty="0"/>
          </a:p>
        </p:txBody>
      </p:sp>
    </p:spTree>
    <p:extLst>
      <p:ext uri="{BB962C8B-B14F-4D97-AF65-F5344CB8AC3E}">
        <p14:creationId xmlns:p14="http://schemas.microsoft.com/office/powerpoint/2010/main" val="26250790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F333-FE32-406B-A2A6-1C56095576BB}"/>
              </a:ext>
            </a:extLst>
          </p:cNvPr>
          <p:cNvSpPr>
            <a:spLocks noGrp="1"/>
          </p:cNvSpPr>
          <p:nvPr>
            <p:ph type="title"/>
          </p:nvPr>
        </p:nvSpPr>
        <p:spPr>
          <a:xfrm>
            <a:off x="457200" y="914399"/>
            <a:ext cx="8229600" cy="815547"/>
          </a:xfrm>
        </p:spPr>
        <p:txBody>
          <a:bodyPr>
            <a:normAutofit/>
          </a:bodyPr>
          <a:lstStyle/>
          <a:p>
            <a:r>
              <a:rPr lang="en-US" dirty="0"/>
              <a:t>Life Cycle of Data Science Project</a:t>
            </a:r>
            <a:endParaRPr lang="en-CA" dirty="0"/>
          </a:p>
        </p:txBody>
      </p:sp>
      <p:sp>
        <p:nvSpPr>
          <p:cNvPr id="3" name="Text Placeholder 2">
            <a:extLst>
              <a:ext uri="{FF2B5EF4-FFF2-40B4-BE49-F238E27FC236}">
                <a16:creationId xmlns:a16="http://schemas.microsoft.com/office/drawing/2014/main" id="{545D8641-9FB6-468B-AC17-6F5DF97D96E3}"/>
              </a:ext>
            </a:extLst>
          </p:cNvPr>
          <p:cNvSpPr>
            <a:spLocks noGrp="1"/>
          </p:cNvSpPr>
          <p:nvPr>
            <p:ph type="body" idx="1"/>
          </p:nvPr>
        </p:nvSpPr>
        <p:spPr>
          <a:xfrm>
            <a:off x="457200" y="2033459"/>
            <a:ext cx="8229600" cy="4235579"/>
          </a:xfrm>
        </p:spPr>
        <p:txBody>
          <a:bodyPr>
            <a:normAutofit/>
          </a:bodyPr>
          <a:lstStyle/>
          <a:p>
            <a:pPr lvl="0">
              <a:buFont typeface="Wingdings" panose="05000000000000000000" pitchFamily="2" charset="2"/>
              <a:buChar char="Ø"/>
            </a:pPr>
            <a:r>
              <a:rPr lang="en-US" sz="2800" dirty="0"/>
              <a:t>Data Acquisition</a:t>
            </a:r>
          </a:p>
          <a:p>
            <a:pPr lvl="0">
              <a:buFont typeface="Wingdings" panose="05000000000000000000" pitchFamily="2" charset="2"/>
              <a:buChar char="Ø"/>
            </a:pPr>
            <a:r>
              <a:rPr lang="en-US" sz="2800" dirty="0"/>
              <a:t>Data Cleaning</a:t>
            </a:r>
          </a:p>
          <a:p>
            <a:pPr lvl="0">
              <a:buFont typeface="Wingdings" panose="05000000000000000000" pitchFamily="2" charset="2"/>
              <a:buChar char="Ø"/>
            </a:pPr>
            <a:r>
              <a:rPr lang="en-US" sz="2800" dirty="0"/>
              <a:t>Data Visualization</a:t>
            </a:r>
          </a:p>
          <a:p>
            <a:pPr lvl="0">
              <a:buFont typeface="Wingdings" panose="05000000000000000000" pitchFamily="2" charset="2"/>
              <a:buChar char="Ø"/>
            </a:pPr>
            <a:r>
              <a:rPr lang="en-US" sz="2800" dirty="0"/>
              <a:t>Data Modelling</a:t>
            </a:r>
          </a:p>
        </p:txBody>
      </p:sp>
    </p:spTree>
    <p:extLst>
      <p:ext uri="{BB962C8B-B14F-4D97-AF65-F5344CB8AC3E}">
        <p14:creationId xmlns:p14="http://schemas.microsoft.com/office/powerpoint/2010/main" val="20882896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E514-0A94-4E13-8410-E9446F413762}"/>
              </a:ext>
            </a:extLst>
          </p:cNvPr>
          <p:cNvSpPr>
            <a:spLocks noGrp="1"/>
          </p:cNvSpPr>
          <p:nvPr>
            <p:ph type="title"/>
          </p:nvPr>
        </p:nvSpPr>
        <p:spPr>
          <a:xfrm>
            <a:off x="457200" y="963826"/>
            <a:ext cx="8229600" cy="827903"/>
          </a:xfrm>
        </p:spPr>
        <p:txBody>
          <a:bodyPr>
            <a:normAutofit/>
          </a:bodyPr>
          <a:lstStyle/>
          <a:p>
            <a:r>
              <a:rPr lang="en-US" dirty="0"/>
              <a:t>Data Acquisition </a:t>
            </a:r>
            <a:endParaRPr lang="en-CA" dirty="0"/>
          </a:p>
        </p:txBody>
      </p:sp>
      <p:sp>
        <p:nvSpPr>
          <p:cNvPr id="3" name="Text Placeholder 2">
            <a:extLst>
              <a:ext uri="{FF2B5EF4-FFF2-40B4-BE49-F238E27FC236}">
                <a16:creationId xmlns:a16="http://schemas.microsoft.com/office/drawing/2014/main" id="{883CBAA5-954D-4B0B-AE50-E42D04331738}"/>
              </a:ext>
            </a:extLst>
          </p:cNvPr>
          <p:cNvSpPr>
            <a:spLocks noGrp="1"/>
          </p:cNvSpPr>
          <p:nvPr>
            <p:ph type="body" idx="1"/>
          </p:nvPr>
        </p:nvSpPr>
        <p:spPr>
          <a:xfrm>
            <a:off x="457200" y="2097945"/>
            <a:ext cx="8229600" cy="4099655"/>
          </a:xfrm>
        </p:spPr>
        <p:txBody>
          <a:bodyPr>
            <a:normAutofit/>
          </a:bodyPr>
          <a:lstStyle/>
          <a:p>
            <a:pPr>
              <a:buFont typeface="Wingdings" panose="05000000000000000000" pitchFamily="2" charset="2"/>
              <a:buChar char="Ø"/>
            </a:pPr>
            <a:r>
              <a:rPr lang="en-US" sz="2800" dirty="0"/>
              <a:t>Toronto</a:t>
            </a:r>
          </a:p>
          <a:p>
            <a:pPr>
              <a:buFont typeface="Wingdings" panose="05000000000000000000" pitchFamily="2" charset="2"/>
              <a:buChar char="Ø"/>
            </a:pPr>
            <a:r>
              <a:rPr lang="en-US" sz="2800" dirty="0"/>
              <a:t>Chicago</a:t>
            </a:r>
          </a:p>
          <a:p>
            <a:pPr>
              <a:buFont typeface="Wingdings" panose="05000000000000000000" pitchFamily="2" charset="2"/>
              <a:buChar char="Ø"/>
            </a:pPr>
            <a:r>
              <a:rPr lang="en-US" sz="2800" dirty="0"/>
              <a:t>Indore</a:t>
            </a:r>
          </a:p>
          <a:p>
            <a:pPr>
              <a:buFont typeface="Wingdings" panose="05000000000000000000" pitchFamily="2" charset="2"/>
              <a:buChar char="Ø"/>
            </a:pPr>
            <a:r>
              <a:rPr lang="en-US" sz="2800" dirty="0"/>
              <a:t>Ireland – Garda Stations</a:t>
            </a:r>
          </a:p>
          <a:p>
            <a:pPr>
              <a:buFont typeface="Wingdings" panose="05000000000000000000" pitchFamily="2" charset="2"/>
              <a:buChar char="Ø"/>
            </a:pPr>
            <a:r>
              <a:rPr lang="en-US" sz="2800" dirty="0"/>
              <a:t>YouTube – Crimes videos</a:t>
            </a:r>
          </a:p>
        </p:txBody>
      </p:sp>
    </p:spTree>
    <p:extLst>
      <p:ext uri="{BB962C8B-B14F-4D97-AF65-F5344CB8AC3E}">
        <p14:creationId xmlns:p14="http://schemas.microsoft.com/office/powerpoint/2010/main" val="267101968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F11B-B97E-4997-91C9-F8F39A8EEEFE}"/>
              </a:ext>
            </a:extLst>
          </p:cNvPr>
          <p:cNvSpPr>
            <a:spLocks noGrp="1"/>
          </p:cNvSpPr>
          <p:nvPr>
            <p:ph type="title"/>
          </p:nvPr>
        </p:nvSpPr>
        <p:spPr>
          <a:xfrm>
            <a:off x="457200" y="1013254"/>
            <a:ext cx="8229600" cy="877330"/>
          </a:xfrm>
        </p:spPr>
        <p:txBody>
          <a:bodyPr>
            <a:normAutofit/>
          </a:bodyPr>
          <a:lstStyle/>
          <a:p>
            <a:r>
              <a:rPr lang="en-CA" dirty="0"/>
              <a:t>Data Cleaning</a:t>
            </a:r>
          </a:p>
        </p:txBody>
      </p:sp>
      <p:sp>
        <p:nvSpPr>
          <p:cNvPr id="3" name="Text Placeholder 2">
            <a:extLst>
              <a:ext uri="{FF2B5EF4-FFF2-40B4-BE49-F238E27FC236}">
                <a16:creationId xmlns:a16="http://schemas.microsoft.com/office/drawing/2014/main" id="{1657B4D3-BB86-4919-9796-AA7B35A62648}"/>
              </a:ext>
            </a:extLst>
          </p:cNvPr>
          <p:cNvSpPr>
            <a:spLocks noGrp="1"/>
          </p:cNvSpPr>
          <p:nvPr>
            <p:ph type="body" idx="1"/>
          </p:nvPr>
        </p:nvSpPr>
        <p:spPr>
          <a:xfrm>
            <a:off x="457200" y="2130382"/>
            <a:ext cx="8229600" cy="4124368"/>
          </a:xfrm>
        </p:spPr>
        <p:txBody>
          <a:bodyPr>
            <a:normAutofit/>
          </a:bodyPr>
          <a:lstStyle/>
          <a:p>
            <a:pPr>
              <a:buFont typeface="Wingdings" panose="05000000000000000000" pitchFamily="2" charset="2"/>
              <a:buChar char="Ø"/>
            </a:pPr>
            <a:r>
              <a:rPr lang="en-CA" sz="2800" dirty="0"/>
              <a:t> </a:t>
            </a:r>
            <a:r>
              <a:rPr lang="en-US" sz="2800" dirty="0"/>
              <a:t>As the datasets were taken from the government websites, there was not much cleaning required to do as they were updated perfectly. </a:t>
            </a:r>
          </a:p>
          <a:p>
            <a:pPr>
              <a:buFont typeface="Wingdings" panose="05000000000000000000" pitchFamily="2" charset="2"/>
              <a:buChar char="Ø"/>
            </a:pPr>
            <a:r>
              <a:rPr lang="en-US" sz="2800" dirty="0"/>
              <a:t>Some of the attributes in a few datasets were not taken into consideration. Different datasets had different attributes that were not needed for data analysis.</a:t>
            </a:r>
          </a:p>
        </p:txBody>
      </p:sp>
    </p:spTree>
    <p:extLst>
      <p:ext uri="{BB962C8B-B14F-4D97-AF65-F5344CB8AC3E}">
        <p14:creationId xmlns:p14="http://schemas.microsoft.com/office/powerpoint/2010/main" val="769873438"/>
      </p:ext>
    </p:extLst>
  </p:cSld>
  <p:clrMapOvr>
    <a:masterClrMapping/>
  </p:clrMapOvr>
  <p:transition spd="med"/>
</p:sld>
</file>

<file path=ppt/theme/theme1.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Lakehead-NewBrandPPT V2">
      <a:majorFont>
        <a:latin typeface="Calibri"/>
        <a:ea typeface="Calibri"/>
        <a:cs typeface="Calibri"/>
      </a:majorFont>
      <a:minorFont>
        <a:latin typeface="Helvetica"/>
        <a:ea typeface="Helvetica"/>
        <a:cs typeface="Helvetica"/>
      </a:minorFont>
    </a:fontScheme>
    <a:fmtScheme name="Lakehead-NewBrandPPT 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Lakehead-NewBrandPPT V2">
      <a:majorFont>
        <a:latin typeface="Calibri"/>
        <a:ea typeface="Calibri"/>
        <a:cs typeface="Calibri"/>
      </a:majorFont>
      <a:minorFont>
        <a:latin typeface="Helvetica"/>
        <a:ea typeface="Helvetica"/>
        <a:cs typeface="Helvetica"/>
      </a:minorFont>
    </a:fontScheme>
    <a:fmtScheme name="Lakehead-NewBrandPPT 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5854</TotalTime>
  <Words>611</Words>
  <Application>Microsoft Office PowerPoint</Application>
  <PresentationFormat>On-screen Show (4:3)</PresentationFormat>
  <Paragraphs>75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Lakehead-NewBrandPPT V2</vt:lpstr>
      <vt:lpstr>PowerPoint Presentation</vt:lpstr>
      <vt:lpstr>PowerPoint Presentation</vt:lpstr>
      <vt:lpstr>Introduction </vt:lpstr>
      <vt:lpstr>Motivation</vt:lpstr>
      <vt:lpstr>Problem Statement</vt:lpstr>
      <vt:lpstr>Jupyter Notebook  </vt:lpstr>
      <vt:lpstr>Life Cycle of Data Science Project</vt:lpstr>
      <vt:lpstr>Data Acquisition </vt:lpstr>
      <vt:lpstr>Data Cleaning</vt:lpstr>
      <vt:lpstr>Data Visualization</vt:lpstr>
      <vt:lpstr>PowerPoint Presentation</vt:lpstr>
      <vt:lpstr>PowerPoint Presentation</vt:lpstr>
      <vt:lpstr>PowerPoint Presentation</vt:lpstr>
      <vt:lpstr>PowerPoint Presentation</vt:lpstr>
      <vt:lpstr>Data Modeling</vt:lpstr>
      <vt:lpstr>DEMO</vt:lpstr>
      <vt:lpstr>Conclusion</vt:lpstr>
      <vt:lpstr>Conclusion (contd.)</vt:lpstr>
      <vt:lpstr>References</vt:lpstr>
      <vt:lpstr>References(contd.)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Dhanapalan</dc:creator>
  <cp:lastModifiedBy>Bharadwaj Ch</cp:lastModifiedBy>
  <cp:revision>153</cp:revision>
  <dcterms:modified xsi:type="dcterms:W3CDTF">2019-06-04T01:36:48Z</dcterms:modified>
</cp:coreProperties>
</file>