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79" r:id="rId12"/>
    <p:sldId id="260" r:id="rId13"/>
    <p:sldId id="269" r:id="rId14"/>
    <p:sldId id="270" r:id="rId15"/>
    <p:sldId id="271" r:id="rId16"/>
    <p:sldId id="261" r:id="rId17"/>
    <p:sldId id="272" r:id="rId18"/>
    <p:sldId id="278" r:id="rId19"/>
    <p:sldId id="262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lace,Dillon Gene" initials="WG" lastIdx="3" clrIdx="0">
    <p:extLst>
      <p:ext uri="{19B8F6BF-5375-455C-9EA6-DF929625EA0E}">
        <p15:presenceInfo xmlns:p15="http://schemas.microsoft.com/office/powerpoint/2012/main" userId="Wallace,Dillon Ge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C7E5B01-DD18-48E0-B9E3-BA24BFF1B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04412" y="5901268"/>
            <a:ext cx="1896534" cy="636057"/>
          </a:xfrm>
          <a:prstGeom prst="rect">
            <a:avLst/>
          </a:prstGeom>
        </p:spPr>
        <p:txBody>
          <a:bodyPr/>
          <a:lstStyle>
            <a:lvl1pPr algn="ctr">
              <a:defRPr sz="3600" b="1"/>
            </a:lvl1pPr>
          </a:lstStyle>
          <a:p>
            <a:r>
              <a:rPr lang="en-US" dirty="0"/>
              <a:t>Next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wallace12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Portfolio%20Files/Programming/Work/XSL/Roster_Listing_Report_Design.pdf" TargetMode="External"/><Relationship Id="rId2" Type="http://schemas.openxmlformats.org/officeDocument/2006/relationships/hyperlink" Target="Portfolio%20Files/Programming/Work/XSL/Payroll_Report_Design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hyperlink" Target="Portfolio%20Files/Programming/Work/R.pdf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Portfolio%20Files/Database/DB_Quaries.pdf" TargetMode="External"/><Relationship Id="rId5" Type="http://schemas.openxmlformats.org/officeDocument/2006/relationships/slide" Target="slide2.xml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hyperlink" Target="Portfolio%20Files/Database/DB_ERD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Portfolio%20Files/Database/DB_ERD_A6_Dependency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Portfolio%20Files/Database/Work/SQL_Add_Quarter.pdf" TargetMode="External"/><Relationship Id="rId2" Type="http://schemas.openxmlformats.org/officeDocument/2006/relationships/hyperlink" Target="Portfolio%20Files/Database/DB_ERD_Trigger_Cursor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slide" Target="slide12.xml"/><Relationship Id="rId5" Type="http://schemas.openxmlformats.org/officeDocument/2006/relationships/hyperlink" Target="Portfolio%20Files/Database/Work/SQL_FInalize_Quarter.pdf" TargetMode="External"/><Relationship Id="rId4" Type="http://schemas.openxmlformats.org/officeDocument/2006/relationships/hyperlink" Target="Portfolio%20Files/Database/Work/SQL_Enhance_Report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Portfolio%20Files/Data%20Warehouse/Table%20Creation.pdf" TargetMode="External"/><Relationship Id="rId2" Type="http://schemas.openxmlformats.org/officeDocument/2006/relationships/hyperlink" Target="Portfolio%20Files/Data%20Warehouse/ERD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slide" Target="slide12.xml"/><Relationship Id="rId5" Type="http://schemas.openxmlformats.org/officeDocument/2006/relationships/hyperlink" Target="Portfolio%20Files/Data%20Warehouse/Quaries.pdf" TargetMode="External"/><Relationship Id="rId4" Type="http://schemas.openxmlformats.org/officeDocument/2006/relationships/hyperlink" Target="Portfolio%20Files/Data%20Warehouse/Fill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3.xml"/><Relationship Id="rId5" Type="http://schemas.openxmlformats.org/officeDocument/2006/relationships/hyperlink" Target="Portfolio%20Files/Data%20Mining/Data,%20Text,%20and%20Web%20Mining%20-%20Dillon%20Wallace.pdf" TargetMode="External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hyperlink" Target="Portfolio%20Files/Data%20Mining/Project2_Wallace_Dillon.pdf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wallace12.com/Examples/calls" TargetMode="External"/><Relationship Id="rId2" Type="http://schemas.openxmlformats.org/officeDocument/2006/relationships/hyperlink" Target="Portfolio%20Files/html/Respond_Calls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slide" Target="slide16.xml"/><Relationship Id="rId5" Type="http://schemas.openxmlformats.org/officeDocument/2006/relationships/hyperlink" Target="http://dwallace12.com/Examples/ServiceBreakdown/" TargetMode="External"/><Relationship Id="rId4" Type="http://schemas.openxmlformats.org/officeDocument/2006/relationships/hyperlink" Target="Portfolio%20Files/html/Service_Breakdown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9.xml"/><Relationship Id="rId5" Type="http://schemas.openxmlformats.org/officeDocument/2006/relationships/slide" Target="slide16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Portfolio%20Files/BA_Sys_Analysis/Agrico%20Case.pdf" TargetMode="External"/><Relationship Id="rId2" Type="http://schemas.openxmlformats.org/officeDocument/2006/relationships/hyperlink" Target="Portfolio%20Files/BA_Sys_Analysis/Apex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slide" Target="slide19.xml"/><Relationship Id="rId4" Type="http://schemas.openxmlformats.org/officeDocument/2006/relationships/hyperlink" Target="Portfolio%20Files/BA_Sys_Analysis/Symantec.pd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Portfolio%20Files/BA_Sys_Analysis/Iteration%205%20Compiled.pdf" TargetMode="External"/><Relationship Id="rId2" Type="http://schemas.openxmlformats.org/officeDocument/2006/relationships/hyperlink" Target="Portfolio%20Files/BA_Sys_Analysis/Inception%20Phase%20Spec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slide" Target="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Portfolio%20Files/About%20Me/Resume_IT.pdf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Relationship Id="rId9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Portfolio%20Files/Programming/Work/merged.pdf" TargetMode="External"/><Relationship Id="rId7" Type="http://schemas.openxmlformats.org/officeDocument/2006/relationships/slide" Target="slide4.xml"/><Relationship Id="rId2" Type="http://schemas.openxmlformats.org/officeDocument/2006/relationships/hyperlink" Target="Portfolio%20Files/Programming/Inheritance_Prog1A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Portfolio%20Files/Programming/Registration_Program.pdf" TargetMode="External"/><Relationship Id="rId5" Type="http://schemas.openxmlformats.org/officeDocument/2006/relationships/hyperlink" Target="Portfolio%20Files/Programming/Paint_Program.pdf" TargetMode="External"/><Relationship Id="rId4" Type="http://schemas.openxmlformats.org/officeDocument/2006/relationships/hyperlink" Target="Portfolio%20Files/Programming/MVC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ortfolio%20Files/Programming/Work/PHP/Main_Render.pdf" TargetMode="External"/><Relationship Id="rId7" Type="http://schemas.openxmlformats.org/officeDocument/2006/relationships/slide" Target="slide4.xml"/><Relationship Id="rId2" Type="http://schemas.openxmlformats.org/officeDocument/2006/relationships/hyperlink" Target="Portfolio%20Files/Programming/Work/PHP/Login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Portfolio%20Files/Programming/Work/PHP/Report_Generator.pdf" TargetMode="External"/><Relationship Id="rId5" Type="http://schemas.openxmlformats.org/officeDocument/2006/relationships/hyperlink" Target="Portfolio%20Files/Programming/Work/PHP/Enhance_staff_generator.pdf" TargetMode="External"/><Relationship Id="rId4" Type="http://schemas.openxmlformats.org/officeDocument/2006/relationships/hyperlink" Target="Portfolio%20Files/Programming/Work/PHP/Quarter_Upload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hyperlink" Target="Portfolio%20Files/Programming/Work/Python.pdf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Portfolio%20Files/Programming/Work/GL.pdf" TargetMode="External"/><Relationship Id="rId2" Type="http://schemas.openxmlformats.org/officeDocument/2006/relationships/hyperlink" Target="Portfolio%20Files/Programming/Work/Count_Logic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Portfolio%20Files/Programming/Work/JavaScript/Respond_Call_Heatmap.pdf" TargetMode="External"/><Relationship Id="rId2" Type="http://schemas.openxmlformats.org/officeDocument/2006/relationships/hyperlink" Target="Portfolio%20Files/Programming/Work/JavaScript/Enhancement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F0DC-EC55-4C2D-9DA0-E5A41332C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Dillon Wallace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EDED2-E6D4-4325-A66C-E4DC7F2C8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Portfolio</a:t>
            </a:r>
          </a:p>
          <a:p>
            <a:pPr algn="ctr"/>
            <a:r>
              <a:rPr lang="en-US" sz="2800" dirty="0">
                <a:hlinkClick r:id="rId2"/>
              </a:rPr>
              <a:t>Website</a:t>
            </a:r>
            <a:endParaRPr lang="en-US" sz="2800" dirty="0"/>
          </a:p>
        </p:txBody>
      </p:sp>
      <p:sp>
        <p:nvSpPr>
          <p:cNvPr id="4" name="TextBox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4A8D0B4-AB36-4293-8FA0-DDDC45907B78}"/>
              </a:ext>
            </a:extLst>
          </p:cNvPr>
          <p:cNvSpPr txBox="1"/>
          <p:nvPr/>
        </p:nvSpPr>
        <p:spPr>
          <a:xfrm>
            <a:off x="10159516" y="5796785"/>
            <a:ext cx="1197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273944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A1B2-FDF6-4A38-A6AF-82572CDE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4000"/>
            <a:ext cx="8534401" cy="859200"/>
          </a:xfrm>
        </p:spPr>
        <p:txBody>
          <a:bodyPr>
            <a:normAutofit/>
          </a:bodyPr>
          <a:lstStyle/>
          <a:p>
            <a:r>
              <a:rPr lang="en-US" sz="4400" dirty="0"/>
              <a:t>XSL/XML</a:t>
            </a:r>
          </a:p>
        </p:txBody>
      </p:sp>
      <p:sp>
        <p:nvSpPr>
          <p:cNvPr id="4" name="TextBox 3">
            <a:hlinkClick r:id="rId2" action="ppaction://hlinkfile"/>
            <a:extLst>
              <a:ext uri="{FF2B5EF4-FFF2-40B4-BE49-F238E27FC236}">
                <a16:creationId xmlns:a16="http://schemas.microsoft.com/office/drawing/2014/main" id="{339E55BB-3FA2-44BB-8B53-192A5EC3F604}"/>
              </a:ext>
            </a:extLst>
          </p:cNvPr>
          <p:cNvSpPr txBox="1"/>
          <p:nvPr/>
        </p:nvSpPr>
        <p:spPr>
          <a:xfrm>
            <a:off x="1881809" y="1329123"/>
            <a:ext cx="9713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Enhancement Quarter Report – Payroll Section</a:t>
            </a:r>
          </a:p>
        </p:txBody>
      </p:sp>
      <p:sp>
        <p:nvSpPr>
          <p:cNvPr id="5" name="TextBox 4">
            <a:hlinkClick r:id="rId3" action="ppaction://hlinkfile"/>
            <a:extLst>
              <a:ext uri="{FF2B5EF4-FFF2-40B4-BE49-F238E27FC236}">
                <a16:creationId xmlns:a16="http://schemas.microsoft.com/office/drawing/2014/main" id="{59E73959-729A-4E45-8EDE-455CD4F8EAC3}"/>
              </a:ext>
            </a:extLst>
          </p:cNvPr>
          <p:cNvSpPr txBox="1"/>
          <p:nvPr/>
        </p:nvSpPr>
        <p:spPr>
          <a:xfrm>
            <a:off x="1870281" y="1786323"/>
            <a:ext cx="7247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Enhancement Staff List</a:t>
            </a:r>
          </a:p>
        </p:txBody>
      </p:sp>
      <p:sp>
        <p:nvSpPr>
          <p:cNvPr id="6" name="TextBox 5">
            <a:hlinkClick r:id="rId4" action="ppaction://hlinksldjump"/>
            <a:extLst>
              <a:ext uri="{FF2B5EF4-FFF2-40B4-BE49-F238E27FC236}">
                <a16:creationId xmlns:a16="http://schemas.microsoft.com/office/drawing/2014/main" id="{0CFC8910-9DD9-4B39-A01C-3032919CA7D3}"/>
              </a:ext>
            </a:extLst>
          </p:cNvPr>
          <p:cNvSpPr txBox="1"/>
          <p:nvPr/>
        </p:nvSpPr>
        <p:spPr>
          <a:xfrm>
            <a:off x="834887" y="5791200"/>
            <a:ext cx="1197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11707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A1B2-FDF6-4A38-A6AF-82572CDE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4000"/>
            <a:ext cx="8534401" cy="859200"/>
          </a:xfrm>
        </p:spPr>
        <p:txBody>
          <a:bodyPr>
            <a:normAutofit/>
          </a:bodyPr>
          <a:lstStyle/>
          <a:p>
            <a:r>
              <a:rPr lang="en-US" sz="4400" dirty="0"/>
              <a:t>R</a:t>
            </a:r>
          </a:p>
        </p:txBody>
      </p:sp>
      <p:sp>
        <p:nvSpPr>
          <p:cNvPr id="4" name="TextBox 3">
            <a:hlinkClick r:id="rId2" action="ppaction://hlinkfile"/>
            <a:extLst>
              <a:ext uri="{FF2B5EF4-FFF2-40B4-BE49-F238E27FC236}">
                <a16:creationId xmlns:a16="http://schemas.microsoft.com/office/drawing/2014/main" id="{339E55BB-3FA2-44BB-8B53-192A5EC3F604}"/>
              </a:ext>
            </a:extLst>
          </p:cNvPr>
          <p:cNvSpPr txBox="1"/>
          <p:nvPr/>
        </p:nvSpPr>
        <p:spPr>
          <a:xfrm>
            <a:off x="1881809" y="1329123"/>
            <a:ext cx="6162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Counties Served Heatmap</a:t>
            </a:r>
          </a:p>
        </p:txBody>
      </p:sp>
      <p:sp>
        <p:nvSpPr>
          <p:cNvPr id="5" name="TextBox 4">
            <a:hlinkClick r:id="rId3" action="ppaction://hlinksldjump"/>
            <a:extLst>
              <a:ext uri="{FF2B5EF4-FFF2-40B4-BE49-F238E27FC236}">
                <a16:creationId xmlns:a16="http://schemas.microsoft.com/office/drawing/2014/main" id="{9D3DA4F7-8506-434D-9743-B987E9A3C0B6}"/>
              </a:ext>
            </a:extLst>
          </p:cNvPr>
          <p:cNvSpPr txBox="1"/>
          <p:nvPr/>
        </p:nvSpPr>
        <p:spPr>
          <a:xfrm>
            <a:off x="834887" y="5791200"/>
            <a:ext cx="1197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98750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A1B2-FDF6-4A38-A6AF-82572CDE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4000"/>
            <a:ext cx="8534401" cy="859200"/>
          </a:xfrm>
        </p:spPr>
        <p:txBody>
          <a:bodyPr>
            <a:normAutofit/>
          </a:bodyPr>
          <a:lstStyle/>
          <a:p>
            <a:r>
              <a:rPr lang="en-US" sz="4400" dirty="0"/>
              <a:t>Database</a:t>
            </a:r>
          </a:p>
        </p:txBody>
      </p:sp>
      <p:sp>
        <p:nvSpPr>
          <p:cNvPr id="4" name="TextBox 3">
            <a:hlinkClick r:id="rId2" action="ppaction://hlinksldjump"/>
            <a:extLst>
              <a:ext uri="{FF2B5EF4-FFF2-40B4-BE49-F238E27FC236}">
                <a16:creationId xmlns:a16="http://schemas.microsoft.com/office/drawing/2014/main" id="{591D430E-3181-459D-8C93-42F0F8BE2B21}"/>
              </a:ext>
            </a:extLst>
          </p:cNvPr>
          <p:cNvSpPr txBox="1"/>
          <p:nvPr/>
        </p:nvSpPr>
        <p:spPr>
          <a:xfrm>
            <a:off x="1881809" y="1329123"/>
            <a:ext cx="192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ERD</a:t>
            </a:r>
          </a:p>
        </p:txBody>
      </p:sp>
      <p:sp>
        <p:nvSpPr>
          <p:cNvPr id="5" name="TextBox 4">
            <a:hlinkClick r:id="rId3" action="ppaction://hlinksldjump"/>
            <a:extLst>
              <a:ext uri="{FF2B5EF4-FFF2-40B4-BE49-F238E27FC236}">
                <a16:creationId xmlns:a16="http://schemas.microsoft.com/office/drawing/2014/main" id="{369FADD7-E802-4F47-A044-890C5F144643}"/>
              </a:ext>
            </a:extLst>
          </p:cNvPr>
          <p:cNvSpPr txBox="1"/>
          <p:nvPr/>
        </p:nvSpPr>
        <p:spPr>
          <a:xfrm>
            <a:off x="1881809" y="1890187"/>
            <a:ext cx="8534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Triggers/Stored Procedures/Cursors </a:t>
            </a:r>
          </a:p>
        </p:txBody>
      </p:sp>
      <p:sp>
        <p:nvSpPr>
          <p:cNvPr id="9" name="TextBox 8">
            <a:hlinkClick r:id="rId4" action="ppaction://hlinksldjump"/>
            <a:extLst>
              <a:ext uri="{FF2B5EF4-FFF2-40B4-BE49-F238E27FC236}">
                <a16:creationId xmlns:a16="http://schemas.microsoft.com/office/drawing/2014/main" id="{1D34E767-77FC-47F3-A0FB-C492CF982E7F}"/>
              </a:ext>
            </a:extLst>
          </p:cNvPr>
          <p:cNvSpPr txBox="1"/>
          <p:nvPr/>
        </p:nvSpPr>
        <p:spPr>
          <a:xfrm>
            <a:off x="1881809" y="2451251"/>
            <a:ext cx="4214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Warehouse</a:t>
            </a:r>
          </a:p>
        </p:txBody>
      </p:sp>
      <p:sp>
        <p:nvSpPr>
          <p:cNvPr id="10" name="TextBox 9">
            <a:hlinkClick r:id="rId5" action="ppaction://hlinksldjump"/>
            <a:extLst>
              <a:ext uri="{FF2B5EF4-FFF2-40B4-BE49-F238E27FC236}">
                <a16:creationId xmlns:a16="http://schemas.microsoft.com/office/drawing/2014/main" id="{AFF76F6F-D8FC-44B1-9451-F8E13B4C2C5C}"/>
              </a:ext>
            </a:extLst>
          </p:cNvPr>
          <p:cNvSpPr txBox="1"/>
          <p:nvPr/>
        </p:nvSpPr>
        <p:spPr>
          <a:xfrm>
            <a:off x="834887" y="5791200"/>
            <a:ext cx="1197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Back</a:t>
            </a:r>
          </a:p>
        </p:txBody>
      </p:sp>
      <p:sp>
        <p:nvSpPr>
          <p:cNvPr id="11" name="TextBox 10">
            <a:hlinkClick r:id="rId6" action="ppaction://hlinkfile"/>
            <a:extLst>
              <a:ext uri="{FF2B5EF4-FFF2-40B4-BE49-F238E27FC236}">
                <a16:creationId xmlns:a16="http://schemas.microsoft.com/office/drawing/2014/main" id="{C7E7440C-8128-4DF5-B847-9F9DE1C33198}"/>
              </a:ext>
            </a:extLst>
          </p:cNvPr>
          <p:cNvSpPr txBox="1"/>
          <p:nvPr/>
        </p:nvSpPr>
        <p:spPr>
          <a:xfrm>
            <a:off x="1881809" y="2957424"/>
            <a:ext cx="4214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1131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A1B2-FDF6-4A38-A6AF-82572CDE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4000"/>
            <a:ext cx="8534401" cy="859200"/>
          </a:xfrm>
        </p:spPr>
        <p:txBody>
          <a:bodyPr>
            <a:normAutofit/>
          </a:bodyPr>
          <a:lstStyle/>
          <a:p>
            <a:r>
              <a:rPr lang="en-US" sz="4400" dirty="0"/>
              <a:t>ERD</a:t>
            </a:r>
          </a:p>
        </p:txBody>
      </p:sp>
      <p:sp>
        <p:nvSpPr>
          <p:cNvPr id="4" name="TextBox 3">
            <a:hlinkClick r:id="rId2" action="ppaction://hlinkfile"/>
            <a:extLst>
              <a:ext uri="{FF2B5EF4-FFF2-40B4-BE49-F238E27FC236}">
                <a16:creationId xmlns:a16="http://schemas.microsoft.com/office/drawing/2014/main" id="{591D430E-3181-459D-8C93-42F0F8BE2B21}"/>
              </a:ext>
            </a:extLst>
          </p:cNvPr>
          <p:cNvSpPr txBox="1"/>
          <p:nvPr/>
        </p:nvSpPr>
        <p:spPr>
          <a:xfrm>
            <a:off x="1881809" y="1329123"/>
            <a:ext cx="7805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Crows Foot ERD – Business Rules </a:t>
            </a:r>
          </a:p>
        </p:txBody>
      </p:sp>
      <p:sp>
        <p:nvSpPr>
          <p:cNvPr id="10" name="TextBox 9">
            <a:hlinkClick r:id="rId3" action="ppaction://hlinksldjump"/>
            <a:extLst>
              <a:ext uri="{FF2B5EF4-FFF2-40B4-BE49-F238E27FC236}">
                <a16:creationId xmlns:a16="http://schemas.microsoft.com/office/drawing/2014/main" id="{EA62ADBF-82C3-49E4-AC43-60B461FA4B5E}"/>
              </a:ext>
            </a:extLst>
          </p:cNvPr>
          <p:cNvSpPr txBox="1"/>
          <p:nvPr/>
        </p:nvSpPr>
        <p:spPr>
          <a:xfrm>
            <a:off x="834887" y="5791200"/>
            <a:ext cx="1197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Back</a:t>
            </a:r>
          </a:p>
        </p:txBody>
      </p:sp>
      <p:sp>
        <p:nvSpPr>
          <p:cNvPr id="11" name="TextBox 10">
            <a:hlinkClick r:id="rId4" action="ppaction://hlinkfile"/>
            <a:extLst>
              <a:ext uri="{FF2B5EF4-FFF2-40B4-BE49-F238E27FC236}">
                <a16:creationId xmlns:a16="http://schemas.microsoft.com/office/drawing/2014/main" id="{952FF101-67F1-4AA9-B86A-7F5B61DAAE11}"/>
              </a:ext>
            </a:extLst>
          </p:cNvPr>
          <p:cNvSpPr txBox="1"/>
          <p:nvPr/>
        </p:nvSpPr>
        <p:spPr>
          <a:xfrm>
            <a:off x="1881809" y="1949821"/>
            <a:ext cx="70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Table Dependency</a:t>
            </a:r>
          </a:p>
        </p:txBody>
      </p:sp>
    </p:spTree>
    <p:extLst>
      <p:ext uri="{BB962C8B-B14F-4D97-AF65-F5344CB8AC3E}">
        <p14:creationId xmlns:p14="http://schemas.microsoft.com/office/powerpoint/2010/main" val="258789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A1B2-FDF6-4A38-A6AF-82572CDE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4000"/>
            <a:ext cx="11507788" cy="8592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Triggers/Stored Procedures/Cursors</a:t>
            </a:r>
          </a:p>
        </p:txBody>
      </p:sp>
      <p:sp>
        <p:nvSpPr>
          <p:cNvPr id="4" name="TextBox 3">
            <a:hlinkClick r:id="rId2" action="ppaction://hlinkfile"/>
            <a:extLst>
              <a:ext uri="{FF2B5EF4-FFF2-40B4-BE49-F238E27FC236}">
                <a16:creationId xmlns:a16="http://schemas.microsoft.com/office/drawing/2014/main" id="{591D430E-3181-459D-8C93-42F0F8BE2B21}"/>
              </a:ext>
            </a:extLst>
          </p:cNvPr>
          <p:cNvSpPr txBox="1"/>
          <p:nvPr/>
        </p:nvSpPr>
        <p:spPr>
          <a:xfrm>
            <a:off x="1881809" y="1329123"/>
            <a:ext cx="7381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Trigger/Cursors</a:t>
            </a:r>
          </a:p>
        </p:txBody>
      </p:sp>
      <p:sp>
        <p:nvSpPr>
          <p:cNvPr id="5" name="TextBox 4">
            <a:hlinkClick r:id="rId3" action="ppaction://hlinkfile"/>
            <a:extLst>
              <a:ext uri="{FF2B5EF4-FFF2-40B4-BE49-F238E27FC236}">
                <a16:creationId xmlns:a16="http://schemas.microsoft.com/office/drawing/2014/main" id="{369FADD7-E802-4F47-A044-890C5F144643}"/>
              </a:ext>
            </a:extLst>
          </p:cNvPr>
          <p:cNvSpPr txBox="1"/>
          <p:nvPr/>
        </p:nvSpPr>
        <p:spPr>
          <a:xfrm>
            <a:off x="1881809" y="1890187"/>
            <a:ext cx="6838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Enhancement Populate</a:t>
            </a:r>
          </a:p>
        </p:txBody>
      </p:sp>
      <p:sp>
        <p:nvSpPr>
          <p:cNvPr id="6" name="TextBox 5">
            <a:hlinkClick r:id="rId4" action="ppaction://hlinkfile"/>
            <a:extLst>
              <a:ext uri="{FF2B5EF4-FFF2-40B4-BE49-F238E27FC236}">
                <a16:creationId xmlns:a16="http://schemas.microsoft.com/office/drawing/2014/main" id="{938E773A-53AE-4575-B58A-03E6851C1866}"/>
              </a:ext>
            </a:extLst>
          </p:cNvPr>
          <p:cNvSpPr txBox="1"/>
          <p:nvPr/>
        </p:nvSpPr>
        <p:spPr>
          <a:xfrm>
            <a:off x="1881809" y="2451251"/>
            <a:ext cx="767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Enhancement Quarter Report</a:t>
            </a:r>
          </a:p>
        </p:txBody>
      </p:sp>
      <p:sp>
        <p:nvSpPr>
          <p:cNvPr id="8" name="TextBox 7">
            <a:hlinkClick r:id="rId5" action="ppaction://hlinkfile"/>
            <a:extLst>
              <a:ext uri="{FF2B5EF4-FFF2-40B4-BE49-F238E27FC236}">
                <a16:creationId xmlns:a16="http://schemas.microsoft.com/office/drawing/2014/main" id="{788DA5A0-E81A-41FC-BE71-708009138722}"/>
              </a:ext>
            </a:extLst>
          </p:cNvPr>
          <p:cNvSpPr txBox="1"/>
          <p:nvPr/>
        </p:nvSpPr>
        <p:spPr>
          <a:xfrm>
            <a:off x="1881809" y="3012315"/>
            <a:ext cx="7381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Enhancement Finalize</a:t>
            </a: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8CC050DC-3EB6-4F9B-A32B-1DFBCD8B6AD0}"/>
              </a:ext>
            </a:extLst>
          </p:cNvPr>
          <p:cNvSpPr txBox="1"/>
          <p:nvPr/>
        </p:nvSpPr>
        <p:spPr>
          <a:xfrm>
            <a:off x="834887" y="5791200"/>
            <a:ext cx="1197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623064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A1B2-FDF6-4A38-A6AF-82572CDE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4000"/>
            <a:ext cx="11507788" cy="859200"/>
          </a:xfrm>
        </p:spPr>
        <p:txBody>
          <a:bodyPr>
            <a:normAutofit/>
          </a:bodyPr>
          <a:lstStyle/>
          <a:p>
            <a:r>
              <a:rPr lang="en-US" sz="4400" dirty="0"/>
              <a:t>Data warehouse</a:t>
            </a:r>
          </a:p>
        </p:txBody>
      </p:sp>
      <p:sp>
        <p:nvSpPr>
          <p:cNvPr id="4" name="TextBox 3">
            <a:hlinkClick r:id="rId2" action="ppaction://hlinkfile"/>
            <a:extLst>
              <a:ext uri="{FF2B5EF4-FFF2-40B4-BE49-F238E27FC236}">
                <a16:creationId xmlns:a16="http://schemas.microsoft.com/office/drawing/2014/main" id="{591D430E-3181-459D-8C93-42F0F8BE2B21}"/>
              </a:ext>
            </a:extLst>
          </p:cNvPr>
          <p:cNvSpPr txBox="1"/>
          <p:nvPr/>
        </p:nvSpPr>
        <p:spPr>
          <a:xfrm>
            <a:off x="1881809" y="1329123"/>
            <a:ext cx="7381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ERD</a:t>
            </a:r>
          </a:p>
        </p:txBody>
      </p:sp>
      <p:sp>
        <p:nvSpPr>
          <p:cNvPr id="5" name="TextBox 4">
            <a:hlinkClick r:id="rId3" action="ppaction://hlinkfile"/>
            <a:extLst>
              <a:ext uri="{FF2B5EF4-FFF2-40B4-BE49-F238E27FC236}">
                <a16:creationId xmlns:a16="http://schemas.microsoft.com/office/drawing/2014/main" id="{369FADD7-E802-4F47-A044-890C5F144643}"/>
              </a:ext>
            </a:extLst>
          </p:cNvPr>
          <p:cNvSpPr txBox="1"/>
          <p:nvPr/>
        </p:nvSpPr>
        <p:spPr>
          <a:xfrm>
            <a:off x="1881809" y="1890187"/>
            <a:ext cx="6838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Creation/DDL</a:t>
            </a:r>
          </a:p>
        </p:txBody>
      </p:sp>
      <p:sp>
        <p:nvSpPr>
          <p:cNvPr id="6" name="TextBox 5">
            <a:hlinkClick r:id="rId4" action="ppaction://hlinkfile"/>
            <a:extLst>
              <a:ext uri="{FF2B5EF4-FFF2-40B4-BE49-F238E27FC236}">
                <a16:creationId xmlns:a16="http://schemas.microsoft.com/office/drawing/2014/main" id="{938E773A-53AE-4575-B58A-03E6851C1866}"/>
              </a:ext>
            </a:extLst>
          </p:cNvPr>
          <p:cNvSpPr txBox="1"/>
          <p:nvPr/>
        </p:nvSpPr>
        <p:spPr>
          <a:xfrm>
            <a:off x="1881809" y="2451251"/>
            <a:ext cx="767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Stored Procedure - Fill</a:t>
            </a:r>
          </a:p>
        </p:txBody>
      </p:sp>
      <p:sp>
        <p:nvSpPr>
          <p:cNvPr id="8" name="TextBox 7">
            <a:hlinkClick r:id="rId5" action="ppaction://hlinkfile"/>
            <a:extLst>
              <a:ext uri="{FF2B5EF4-FFF2-40B4-BE49-F238E27FC236}">
                <a16:creationId xmlns:a16="http://schemas.microsoft.com/office/drawing/2014/main" id="{788DA5A0-E81A-41FC-BE71-708009138722}"/>
              </a:ext>
            </a:extLst>
          </p:cNvPr>
          <p:cNvSpPr txBox="1"/>
          <p:nvPr/>
        </p:nvSpPr>
        <p:spPr>
          <a:xfrm>
            <a:off x="1881809" y="3012315"/>
            <a:ext cx="7381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Query</a:t>
            </a: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E0B5B778-5B32-4971-84CC-7EDDE8A1B6EC}"/>
              </a:ext>
            </a:extLst>
          </p:cNvPr>
          <p:cNvSpPr txBox="1"/>
          <p:nvPr/>
        </p:nvSpPr>
        <p:spPr>
          <a:xfrm>
            <a:off x="834887" y="5791200"/>
            <a:ext cx="1197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787641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A1B2-FDF6-4A38-A6AF-82572CDE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4000"/>
            <a:ext cx="8534401" cy="859200"/>
          </a:xfrm>
        </p:spPr>
        <p:txBody>
          <a:bodyPr>
            <a:normAutofit/>
          </a:bodyPr>
          <a:lstStyle/>
          <a:p>
            <a:r>
              <a:rPr lang="en-US" sz="4400" dirty="0"/>
              <a:t>Data ANALYTICS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CF379BC8-9D75-4332-A549-5872AE374AE2}"/>
              </a:ext>
            </a:extLst>
          </p:cNvPr>
          <p:cNvSpPr txBox="1"/>
          <p:nvPr/>
        </p:nvSpPr>
        <p:spPr>
          <a:xfrm>
            <a:off x="1881809" y="1329123"/>
            <a:ext cx="7381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SAS Enterprise Miner</a:t>
            </a:r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5E24E52A-3036-43E8-9922-3590F591FC4A}"/>
              </a:ext>
            </a:extLst>
          </p:cNvPr>
          <p:cNvSpPr txBox="1"/>
          <p:nvPr/>
        </p:nvSpPr>
        <p:spPr>
          <a:xfrm>
            <a:off x="1881810" y="1913898"/>
            <a:ext cx="7381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HTML/CSS/JavaScript/PHP</a:t>
            </a:r>
          </a:p>
        </p:txBody>
      </p:sp>
      <p:sp>
        <p:nvSpPr>
          <p:cNvPr id="8" name="TextBox 7">
            <a:hlinkClick r:id="rId4" action="ppaction://hlinksldjump"/>
            <a:extLst>
              <a:ext uri="{FF2B5EF4-FFF2-40B4-BE49-F238E27FC236}">
                <a16:creationId xmlns:a16="http://schemas.microsoft.com/office/drawing/2014/main" id="{0434B238-5565-41D1-BF90-0F4393A0EBF4}"/>
              </a:ext>
            </a:extLst>
          </p:cNvPr>
          <p:cNvSpPr txBox="1"/>
          <p:nvPr/>
        </p:nvSpPr>
        <p:spPr>
          <a:xfrm>
            <a:off x="834887" y="5791200"/>
            <a:ext cx="1197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Back</a:t>
            </a:r>
          </a:p>
        </p:txBody>
      </p:sp>
      <p:sp>
        <p:nvSpPr>
          <p:cNvPr id="9" name="TextBox 8">
            <a:hlinkClick r:id="rId5" action="ppaction://hlinkfile"/>
            <a:extLst>
              <a:ext uri="{FF2B5EF4-FFF2-40B4-BE49-F238E27FC236}">
                <a16:creationId xmlns:a16="http://schemas.microsoft.com/office/drawing/2014/main" id="{2530965D-11E4-4580-8183-E9467B06EACE}"/>
              </a:ext>
            </a:extLst>
          </p:cNvPr>
          <p:cNvSpPr txBox="1"/>
          <p:nvPr/>
        </p:nvSpPr>
        <p:spPr>
          <a:xfrm>
            <a:off x="1881809" y="2498673"/>
            <a:ext cx="7381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Mining Explanation</a:t>
            </a:r>
          </a:p>
        </p:txBody>
      </p:sp>
    </p:spTree>
    <p:extLst>
      <p:ext uri="{BB962C8B-B14F-4D97-AF65-F5344CB8AC3E}">
        <p14:creationId xmlns:p14="http://schemas.microsoft.com/office/powerpoint/2010/main" val="3346229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A1B2-FDF6-4A38-A6AF-82572CDE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4000"/>
            <a:ext cx="8534401" cy="859200"/>
          </a:xfrm>
        </p:spPr>
        <p:txBody>
          <a:bodyPr>
            <a:normAutofit/>
          </a:bodyPr>
          <a:lstStyle/>
          <a:p>
            <a:r>
              <a:rPr lang="en-US" sz="4400" dirty="0"/>
              <a:t>SAS Enterprise Miner</a:t>
            </a:r>
          </a:p>
        </p:txBody>
      </p:sp>
      <p:sp>
        <p:nvSpPr>
          <p:cNvPr id="3" name="TextBox 2">
            <a:hlinkClick r:id="rId2" action="ppaction://hlinkfile"/>
            <a:extLst>
              <a:ext uri="{FF2B5EF4-FFF2-40B4-BE49-F238E27FC236}">
                <a16:creationId xmlns:a16="http://schemas.microsoft.com/office/drawing/2014/main" id="{CF379BC8-9D75-4332-A549-5872AE374AE2}"/>
              </a:ext>
            </a:extLst>
          </p:cNvPr>
          <p:cNvSpPr txBox="1"/>
          <p:nvPr/>
        </p:nvSpPr>
        <p:spPr>
          <a:xfrm>
            <a:off x="1881809" y="1329123"/>
            <a:ext cx="10455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Decision Trees, Neural Networks, Regression Models</a:t>
            </a:r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61BCD6C4-3134-40C1-9994-2394107E568B}"/>
              </a:ext>
            </a:extLst>
          </p:cNvPr>
          <p:cNvSpPr txBox="1"/>
          <p:nvPr/>
        </p:nvSpPr>
        <p:spPr>
          <a:xfrm>
            <a:off x="834887" y="5791200"/>
            <a:ext cx="1197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079580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A1B2-FDF6-4A38-A6AF-82572CDE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4000"/>
            <a:ext cx="8534401" cy="859200"/>
          </a:xfrm>
        </p:spPr>
        <p:txBody>
          <a:bodyPr>
            <a:normAutofit/>
          </a:bodyPr>
          <a:lstStyle/>
          <a:p>
            <a:r>
              <a:rPr lang="en-US" sz="4400" dirty="0"/>
              <a:t>HTML/CSS/JavaScript/PHP</a:t>
            </a:r>
          </a:p>
        </p:txBody>
      </p:sp>
      <p:sp>
        <p:nvSpPr>
          <p:cNvPr id="3" name="TextBox 2">
            <a:hlinkClick r:id="rId2" action="ppaction://hlinkfile"/>
            <a:extLst>
              <a:ext uri="{FF2B5EF4-FFF2-40B4-BE49-F238E27FC236}">
                <a16:creationId xmlns:a16="http://schemas.microsoft.com/office/drawing/2014/main" id="{CF379BC8-9D75-4332-A549-5872AE374AE2}"/>
              </a:ext>
            </a:extLst>
          </p:cNvPr>
          <p:cNvSpPr txBox="1"/>
          <p:nvPr/>
        </p:nvSpPr>
        <p:spPr>
          <a:xfrm>
            <a:off x="1881809" y="1329123"/>
            <a:ext cx="8534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Respond Call Center Heatmap </a:t>
            </a:r>
            <a:r>
              <a:rPr lang="en-US" sz="3200" dirty="0">
                <a:hlinkClick r:id="rId3"/>
              </a:rPr>
              <a:t>(Link)</a:t>
            </a:r>
            <a:endParaRPr lang="en-US" sz="3200" dirty="0"/>
          </a:p>
        </p:txBody>
      </p:sp>
      <p:sp>
        <p:nvSpPr>
          <p:cNvPr id="4" name="TextBox 3">
            <a:hlinkClick r:id="rId4" action="ppaction://hlinkfile"/>
            <a:extLst>
              <a:ext uri="{FF2B5EF4-FFF2-40B4-BE49-F238E27FC236}">
                <a16:creationId xmlns:a16="http://schemas.microsoft.com/office/drawing/2014/main" id="{3D6DF0FF-1502-4BCC-B042-FBA5CADCD849}"/>
              </a:ext>
            </a:extLst>
          </p:cNvPr>
          <p:cNvSpPr txBox="1"/>
          <p:nvPr/>
        </p:nvSpPr>
        <p:spPr>
          <a:xfrm>
            <a:off x="1881809" y="1890187"/>
            <a:ext cx="8428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Clinical Service Data Exploration </a:t>
            </a:r>
            <a:r>
              <a:rPr lang="en-US" sz="3200" dirty="0">
                <a:hlinkClick r:id="rId5"/>
              </a:rPr>
              <a:t>(Link)</a:t>
            </a:r>
            <a:endParaRPr lang="en-US" sz="3200" dirty="0"/>
          </a:p>
        </p:txBody>
      </p:sp>
      <p:sp>
        <p:nvSpPr>
          <p:cNvPr id="7" name="TextBox 6">
            <a:hlinkClick r:id="rId6" action="ppaction://hlinksldjump"/>
            <a:extLst>
              <a:ext uri="{FF2B5EF4-FFF2-40B4-BE49-F238E27FC236}">
                <a16:creationId xmlns:a16="http://schemas.microsoft.com/office/drawing/2014/main" id="{0E82BF4E-B246-4EC4-BAC5-B04FD0338E07}"/>
              </a:ext>
            </a:extLst>
          </p:cNvPr>
          <p:cNvSpPr txBox="1"/>
          <p:nvPr/>
        </p:nvSpPr>
        <p:spPr>
          <a:xfrm>
            <a:off x="834887" y="5791200"/>
            <a:ext cx="1197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193134-7C60-44D3-B1FD-88F65A58E3BF}"/>
              </a:ext>
            </a:extLst>
          </p:cNvPr>
          <p:cNvSpPr/>
          <p:nvPr/>
        </p:nvSpPr>
        <p:spPr>
          <a:xfrm>
            <a:off x="265043" y="5332200"/>
            <a:ext cx="11092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**Note: All data was randomly generated to show how the items work**</a:t>
            </a:r>
          </a:p>
        </p:txBody>
      </p:sp>
    </p:spTree>
    <p:extLst>
      <p:ext uri="{BB962C8B-B14F-4D97-AF65-F5344CB8AC3E}">
        <p14:creationId xmlns:p14="http://schemas.microsoft.com/office/powerpoint/2010/main" val="2382753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A1B2-FDF6-4A38-A6AF-82572CDE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4000"/>
            <a:ext cx="8534401" cy="859200"/>
          </a:xfrm>
        </p:spPr>
        <p:txBody>
          <a:bodyPr>
            <a:normAutofit/>
          </a:bodyPr>
          <a:lstStyle/>
          <a:p>
            <a:r>
              <a:rPr lang="en-US" sz="4400" dirty="0"/>
              <a:t>Business/systems analysis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6894BA63-11BA-4476-9182-DEA0A897B9DF}"/>
              </a:ext>
            </a:extLst>
          </p:cNvPr>
          <p:cNvSpPr txBox="1"/>
          <p:nvPr/>
        </p:nvSpPr>
        <p:spPr>
          <a:xfrm>
            <a:off x="1881809" y="1329123"/>
            <a:ext cx="7381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Business Analysis</a:t>
            </a:r>
          </a:p>
        </p:txBody>
      </p: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DE75B673-90F3-4096-8BFF-F045F8AB81D7}"/>
              </a:ext>
            </a:extLst>
          </p:cNvPr>
          <p:cNvSpPr txBox="1"/>
          <p:nvPr/>
        </p:nvSpPr>
        <p:spPr>
          <a:xfrm>
            <a:off x="1881809" y="1890187"/>
            <a:ext cx="6838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Systems Analysis</a:t>
            </a:r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1B5EC1EB-8885-4C17-BF58-DC4B709F983E}"/>
              </a:ext>
            </a:extLst>
          </p:cNvPr>
          <p:cNvSpPr txBox="1"/>
          <p:nvPr/>
        </p:nvSpPr>
        <p:spPr>
          <a:xfrm>
            <a:off x="834887" y="5791200"/>
            <a:ext cx="1197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48045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9E83-DD27-4B78-9ECA-5475E7C0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70462"/>
            <a:ext cx="8534400" cy="935486"/>
          </a:xfrm>
        </p:spPr>
        <p:txBody>
          <a:bodyPr anchor="ctr">
            <a:normAutofit/>
          </a:bodyPr>
          <a:lstStyle/>
          <a:p>
            <a:r>
              <a:rPr lang="en-US" sz="4400" dirty="0"/>
              <a:t>Table of contents</a:t>
            </a:r>
          </a:p>
        </p:txBody>
      </p:sp>
      <p:sp>
        <p:nvSpPr>
          <p:cNvPr id="4" name="TextBox 3">
            <a:hlinkClick r:id="rId2" action="ppaction://hlinksldjump"/>
            <a:extLst>
              <a:ext uri="{FF2B5EF4-FFF2-40B4-BE49-F238E27FC236}">
                <a16:creationId xmlns:a16="http://schemas.microsoft.com/office/drawing/2014/main" id="{018CB1A9-B83F-4F54-B64C-BDE34B049FB6}"/>
              </a:ext>
            </a:extLst>
          </p:cNvPr>
          <p:cNvSpPr txBox="1"/>
          <p:nvPr/>
        </p:nvSpPr>
        <p:spPr>
          <a:xfrm>
            <a:off x="1391476" y="1205947"/>
            <a:ext cx="4214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About Me</a:t>
            </a:r>
          </a:p>
        </p:txBody>
      </p:sp>
      <p:sp>
        <p:nvSpPr>
          <p:cNvPr id="5" name="TextBox 4">
            <a:hlinkClick r:id="rId3" action="ppaction://hlinksldjump"/>
            <a:extLst>
              <a:ext uri="{FF2B5EF4-FFF2-40B4-BE49-F238E27FC236}">
                <a16:creationId xmlns:a16="http://schemas.microsoft.com/office/drawing/2014/main" id="{BCE6B696-787B-46E0-8ECF-FC0B662A7BB6}"/>
              </a:ext>
            </a:extLst>
          </p:cNvPr>
          <p:cNvSpPr txBox="1"/>
          <p:nvPr/>
        </p:nvSpPr>
        <p:spPr>
          <a:xfrm>
            <a:off x="1391477" y="1790723"/>
            <a:ext cx="4214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Programming</a:t>
            </a:r>
          </a:p>
        </p:txBody>
      </p:sp>
      <p:sp>
        <p:nvSpPr>
          <p:cNvPr id="6" name="TextBox 5">
            <a:hlinkClick r:id="rId4" action="ppaction://hlinksldjump"/>
            <a:extLst>
              <a:ext uri="{FF2B5EF4-FFF2-40B4-BE49-F238E27FC236}">
                <a16:creationId xmlns:a16="http://schemas.microsoft.com/office/drawing/2014/main" id="{55137A72-DF30-429C-B859-F1B5CE7FB81D}"/>
              </a:ext>
            </a:extLst>
          </p:cNvPr>
          <p:cNvSpPr txBox="1"/>
          <p:nvPr/>
        </p:nvSpPr>
        <p:spPr>
          <a:xfrm>
            <a:off x="1391476" y="2375497"/>
            <a:ext cx="4214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Database</a:t>
            </a:r>
          </a:p>
        </p:txBody>
      </p:sp>
      <p:sp>
        <p:nvSpPr>
          <p:cNvPr id="7" name="TextBox 6">
            <a:hlinkClick r:id="rId5" action="ppaction://hlinksldjump"/>
            <a:extLst>
              <a:ext uri="{FF2B5EF4-FFF2-40B4-BE49-F238E27FC236}">
                <a16:creationId xmlns:a16="http://schemas.microsoft.com/office/drawing/2014/main" id="{98D497D5-985A-4A24-AA14-BB0100BD49E2}"/>
              </a:ext>
            </a:extLst>
          </p:cNvPr>
          <p:cNvSpPr txBox="1"/>
          <p:nvPr/>
        </p:nvSpPr>
        <p:spPr>
          <a:xfrm>
            <a:off x="1391476" y="2960272"/>
            <a:ext cx="4214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Analytics</a:t>
            </a:r>
          </a:p>
        </p:txBody>
      </p:sp>
      <p:sp>
        <p:nvSpPr>
          <p:cNvPr id="8" name="TextBox 7">
            <a:hlinkClick r:id="rId6" action="ppaction://hlinksldjump"/>
            <a:extLst>
              <a:ext uri="{FF2B5EF4-FFF2-40B4-BE49-F238E27FC236}">
                <a16:creationId xmlns:a16="http://schemas.microsoft.com/office/drawing/2014/main" id="{9B655624-05D2-404F-B536-DE62E2BFAF3C}"/>
              </a:ext>
            </a:extLst>
          </p:cNvPr>
          <p:cNvSpPr txBox="1"/>
          <p:nvPr/>
        </p:nvSpPr>
        <p:spPr>
          <a:xfrm>
            <a:off x="1391476" y="3545046"/>
            <a:ext cx="7182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Business/Systems Analysis</a:t>
            </a:r>
          </a:p>
        </p:txBody>
      </p:sp>
      <p:sp>
        <p:nvSpPr>
          <p:cNvPr id="10" name="TextBox 9">
            <a:hlinkClick r:id="rId7" action="ppaction://hlinksldjump"/>
            <a:extLst>
              <a:ext uri="{FF2B5EF4-FFF2-40B4-BE49-F238E27FC236}">
                <a16:creationId xmlns:a16="http://schemas.microsoft.com/office/drawing/2014/main" id="{44C45D27-446D-438D-8208-DA17C48C4A18}"/>
              </a:ext>
            </a:extLst>
          </p:cNvPr>
          <p:cNvSpPr txBox="1"/>
          <p:nvPr/>
        </p:nvSpPr>
        <p:spPr>
          <a:xfrm>
            <a:off x="834887" y="5791200"/>
            <a:ext cx="1197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183174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A1B2-FDF6-4A38-A6AF-82572CDE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4000"/>
            <a:ext cx="8534401" cy="859200"/>
          </a:xfrm>
        </p:spPr>
        <p:txBody>
          <a:bodyPr>
            <a:normAutofit/>
          </a:bodyPr>
          <a:lstStyle/>
          <a:p>
            <a:r>
              <a:rPr lang="en-US" sz="4400" dirty="0"/>
              <a:t>Business CASE Analysis</a:t>
            </a:r>
          </a:p>
        </p:txBody>
      </p:sp>
      <p:sp>
        <p:nvSpPr>
          <p:cNvPr id="3" name="TextBox 2">
            <a:hlinkClick r:id="rId2" action="ppaction://hlinkfile"/>
            <a:extLst>
              <a:ext uri="{FF2B5EF4-FFF2-40B4-BE49-F238E27FC236}">
                <a16:creationId xmlns:a16="http://schemas.microsoft.com/office/drawing/2014/main" id="{6894BA63-11BA-4476-9182-DEA0A897B9DF}"/>
              </a:ext>
            </a:extLst>
          </p:cNvPr>
          <p:cNvSpPr txBox="1"/>
          <p:nvPr/>
        </p:nvSpPr>
        <p:spPr>
          <a:xfrm>
            <a:off x="1881809" y="1329123"/>
            <a:ext cx="7381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Apex</a:t>
            </a:r>
          </a:p>
        </p:txBody>
      </p:sp>
      <p:sp>
        <p:nvSpPr>
          <p:cNvPr id="4" name="TextBox 3">
            <a:hlinkClick r:id="rId3" action="ppaction://hlinkfile"/>
            <a:extLst>
              <a:ext uri="{FF2B5EF4-FFF2-40B4-BE49-F238E27FC236}">
                <a16:creationId xmlns:a16="http://schemas.microsoft.com/office/drawing/2014/main" id="{DE75B673-90F3-4096-8BFF-F045F8AB81D7}"/>
              </a:ext>
            </a:extLst>
          </p:cNvPr>
          <p:cNvSpPr txBox="1"/>
          <p:nvPr/>
        </p:nvSpPr>
        <p:spPr>
          <a:xfrm>
            <a:off x="1881809" y="1890187"/>
            <a:ext cx="6838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Agrico</a:t>
            </a:r>
          </a:p>
        </p:txBody>
      </p:sp>
      <p:sp>
        <p:nvSpPr>
          <p:cNvPr id="5" name="TextBox 4">
            <a:hlinkClick r:id="rId4" action="ppaction://hlinkfile"/>
            <a:extLst>
              <a:ext uri="{FF2B5EF4-FFF2-40B4-BE49-F238E27FC236}">
                <a16:creationId xmlns:a16="http://schemas.microsoft.com/office/drawing/2014/main" id="{B5226ACC-CCDD-4EDF-BFB2-E0778D26DA1A}"/>
              </a:ext>
            </a:extLst>
          </p:cNvPr>
          <p:cNvSpPr txBox="1"/>
          <p:nvPr/>
        </p:nvSpPr>
        <p:spPr>
          <a:xfrm>
            <a:off x="1881809" y="2474962"/>
            <a:ext cx="6838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Symantec</a:t>
            </a:r>
          </a:p>
        </p:txBody>
      </p:sp>
      <p:sp>
        <p:nvSpPr>
          <p:cNvPr id="6" name="TextBox 5">
            <a:hlinkClick r:id="rId5" action="ppaction://hlinksldjump"/>
            <a:extLst>
              <a:ext uri="{FF2B5EF4-FFF2-40B4-BE49-F238E27FC236}">
                <a16:creationId xmlns:a16="http://schemas.microsoft.com/office/drawing/2014/main" id="{7F3D893C-F747-4C43-8188-58FD3B8F4DC8}"/>
              </a:ext>
            </a:extLst>
          </p:cNvPr>
          <p:cNvSpPr txBox="1"/>
          <p:nvPr/>
        </p:nvSpPr>
        <p:spPr>
          <a:xfrm>
            <a:off x="834887" y="5791200"/>
            <a:ext cx="1197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056701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A1B2-FDF6-4A38-A6AF-82572CDE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4000"/>
            <a:ext cx="8534401" cy="859200"/>
          </a:xfrm>
        </p:spPr>
        <p:txBody>
          <a:bodyPr>
            <a:normAutofit/>
          </a:bodyPr>
          <a:lstStyle/>
          <a:p>
            <a:r>
              <a:rPr lang="en-US" sz="4400" dirty="0"/>
              <a:t>Systems Analysis</a:t>
            </a:r>
          </a:p>
        </p:txBody>
      </p:sp>
      <p:sp>
        <p:nvSpPr>
          <p:cNvPr id="3" name="TextBox 2">
            <a:hlinkClick r:id="rId2" action="ppaction://hlinkfile"/>
            <a:extLst>
              <a:ext uri="{FF2B5EF4-FFF2-40B4-BE49-F238E27FC236}">
                <a16:creationId xmlns:a16="http://schemas.microsoft.com/office/drawing/2014/main" id="{6894BA63-11BA-4476-9182-DEA0A897B9DF}"/>
              </a:ext>
            </a:extLst>
          </p:cNvPr>
          <p:cNvSpPr txBox="1"/>
          <p:nvPr/>
        </p:nvSpPr>
        <p:spPr>
          <a:xfrm>
            <a:off x="1881809" y="1329123"/>
            <a:ext cx="7381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Inception Spec</a:t>
            </a:r>
          </a:p>
        </p:txBody>
      </p:sp>
      <p:sp>
        <p:nvSpPr>
          <p:cNvPr id="4" name="TextBox 3">
            <a:hlinkClick r:id="rId3" action="ppaction://hlinkfile"/>
            <a:extLst>
              <a:ext uri="{FF2B5EF4-FFF2-40B4-BE49-F238E27FC236}">
                <a16:creationId xmlns:a16="http://schemas.microsoft.com/office/drawing/2014/main" id="{DE75B673-90F3-4096-8BFF-F045F8AB81D7}"/>
              </a:ext>
            </a:extLst>
          </p:cNvPr>
          <p:cNvSpPr txBox="1"/>
          <p:nvPr/>
        </p:nvSpPr>
        <p:spPr>
          <a:xfrm>
            <a:off x="1881809" y="1890187"/>
            <a:ext cx="6838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Iteration 5</a:t>
            </a:r>
          </a:p>
        </p:txBody>
      </p:sp>
      <p:sp>
        <p:nvSpPr>
          <p:cNvPr id="6" name="TextBox 5">
            <a:hlinkClick r:id="rId4" action="ppaction://hlinksldjump"/>
            <a:extLst>
              <a:ext uri="{FF2B5EF4-FFF2-40B4-BE49-F238E27FC236}">
                <a16:creationId xmlns:a16="http://schemas.microsoft.com/office/drawing/2014/main" id="{42B16DF4-FF4E-4932-9521-465DC74D5EF6}"/>
              </a:ext>
            </a:extLst>
          </p:cNvPr>
          <p:cNvSpPr txBox="1"/>
          <p:nvPr/>
        </p:nvSpPr>
        <p:spPr>
          <a:xfrm>
            <a:off x="834887" y="5791200"/>
            <a:ext cx="1197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11525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A1B2-FDF6-4A38-A6AF-82572CDE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4000"/>
            <a:ext cx="8534401" cy="859200"/>
          </a:xfrm>
        </p:spPr>
        <p:txBody>
          <a:bodyPr>
            <a:normAutofit/>
          </a:bodyPr>
          <a:lstStyle/>
          <a:p>
            <a:r>
              <a:rPr lang="en-US" sz="4400" dirty="0"/>
              <a:t>About 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30B49-D8D4-4852-BC54-E7B3F5AECE45}"/>
              </a:ext>
            </a:extLst>
          </p:cNvPr>
          <p:cNvSpPr txBox="1"/>
          <p:nvPr/>
        </p:nvSpPr>
        <p:spPr>
          <a:xfrm>
            <a:off x="1881809" y="1329123"/>
            <a:ext cx="4214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Cover Letter</a:t>
            </a:r>
          </a:p>
        </p:txBody>
      </p:sp>
      <p:sp>
        <p:nvSpPr>
          <p:cNvPr id="6" name="TextBox 5">
            <a:hlinkClick r:id="rId2" action="ppaction://hlinkfile"/>
            <a:extLst>
              <a:ext uri="{FF2B5EF4-FFF2-40B4-BE49-F238E27FC236}">
                <a16:creationId xmlns:a16="http://schemas.microsoft.com/office/drawing/2014/main" id="{57AEFBF4-BA67-43C4-8DC7-35D8B80DA194}"/>
              </a:ext>
            </a:extLst>
          </p:cNvPr>
          <p:cNvSpPr txBox="1"/>
          <p:nvPr/>
        </p:nvSpPr>
        <p:spPr>
          <a:xfrm>
            <a:off x="1881808" y="1949821"/>
            <a:ext cx="4214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Resume</a:t>
            </a:r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77CA3077-4B87-436D-9838-07F8D5901128}"/>
              </a:ext>
            </a:extLst>
          </p:cNvPr>
          <p:cNvSpPr txBox="1"/>
          <p:nvPr/>
        </p:nvSpPr>
        <p:spPr>
          <a:xfrm>
            <a:off x="834887" y="5791200"/>
            <a:ext cx="1197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08249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A1B2-FDF6-4A38-A6AF-82572CDE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4000"/>
            <a:ext cx="8534401" cy="859200"/>
          </a:xfrm>
        </p:spPr>
        <p:txBody>
          <a:bodyPr>
            <a:normAutofit/>
          </a:bodyPr>
          <a:lstStyle/>
          <a:p>
            <a:r>
              <a:rPr lang="en-US" sz="4400" dirty="0"/>
              <a:t>Programming</a:t>
            </a:r>
          </a:p>
        </p:txBody>
      </p:sp>
      <p:sp>
        <p:nvSpPr>
          <p:cNvPr id="4" name="TextBox 3">
            <a:hlinkClick r:id="rId2" action="ppaction://hlinksldjump"/>
            <a:extLst>
              <a:ext uri="{FF2B5EF4-FFF2-40B4-BE49-F238E27FC236}">
                <a16:creationId xmlns:a16="http://schemas.microsoft.com/office/drawing/2014/main" id="{339E55BB-3FA2-44BB-8B53-192A5EC3F604}"/>
              </a:ext>
            </a:extLst>
          </p:cNvPr>
          <p:cNvSpPr txBox="1"/>
          <p:nvPr/>
        </p:nvSpPr>
        <p:spPr>
          <a:xfrm>
            <a:off x="1881809" y="1329123"/>
            <a:ext cx="4214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C#/MVC</a:t>
            </a:r>
          </a:p>
        </p:txBody>
      </p:sp>
      <p:sp>
        <p:nvSpPr>
          <p:cNvPr id="5" name="TextBox 4">
            <a:hlinkClick r:id="rId3" action="ppaction://hlinksldjump"/>
            <a:extLst>
              <a:ext uri="{FF2B5EF4-FFF2-40B4-BE49-F238E27FC236}">
                <a16:creationId xmlns:a16="http://schemas.microsoft.com/office/drawing/2014/main" id="{D888AD6D-A8A7-4A9C-BCE8-57E9EC3E3937}"/>
              </a:ext>
            </a:extLst>
          </p:cNvPr>
          <p:cNvSpPr txBox="1"/>
          <p:nvPr/>
        </p:nvSpPr>
        <p:spPr>
          <a:xfrm>
            <a:off x="1881809" y="1844139"/>
            <a:ext cx="4214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PHP</a:t>
            </a:r>
          </a:p>
        </p:txBody>
      </p:sp>
      <p:sp>
        <p:nvSpPr>
          <p:cNvPr id="6" name="TextBox 5">
            <a:hlinkClick r:id="rId4" action="ppaction://hlinksldjump"/>
            <a:extLst>
              <a:ext uri="{FF2B5EF4-FFF2-40B4-BE49-F238E27FC236}">
                <a16:creationId xmlns:a16="http://schemas.microsoft.com/office/drawing/2014/main" id="{BC4F8157-8899-43D4-B92F-796BC16DA775}"/>
              </a:ext>
            </a:extLst>
          </p:cNvPr>
          <p:cNvSpPr txBox="1"/>
          <p:nvPr/>
        </p:nvSpPr>
        <p:spPr>
          <a:xfrm>
            <a:off x="1881809" y="2359155"/>
            <a:ext cx="4214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Python</a:t>
            </a:r>
          </a:p>
        </p:txBody>
      </p:sp>
      <p:sp>
        <p:nvSpPr>
          <p:cNvPr id="7" name="TextBox 6">
            <a:hlinkClick r:id="rId5" action="ppaction://hlinksldjump"/>
            <a:extLst>
              <a:ext uri="{FF2B5EF4-FFF2-40B4-BE49-F238E27FC236}">
                <a16:creationId xmlns:a16="http://schemas.microsoft.com/office/drawing/2014/main" id="{6972F7AD-FC36-462D-BB5F-03F847A70D25}"/>
              </a:ext>
            </a:extLst>
          </p:cNvPr>
          <p:cNvSpPr txBox="1"/>
          <p:nvPr/>
        </p:nvSpPr>
        <p:spPr>
          <a:xfrm>
            <a:off x="1881809" y="2874171"/>
            <a:ext cx="4214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VBA</a:t>
            </a:r>
          </a:p>
        </p:txBody>
      </p:sp>
      <p:sp>
        <p:nvSpPr>
          <p:cNvPr id="8" name="TextBox 7">
            <a:hlinkClick r:id="rId6" action="ppaction://hlinksldjump"/>
            <a:extLst>
              <a:ext uri="{FF2B5EF4-FFF2-40B4-BE49-F238E27FC236}">
                <a16:creationId xmlns:a16="http://schemas.microsoft.com/office/drawing/2014/main" id="{C504AF4E-F0F3-40F9-A209-1E4895FB9004}"/>
              </a:ext>
            </a:extLst>
          </p:cNvPr>
          <p:cNvSpPr txBox="1"/>
          <p:nvPr/>
        </p:nvSpPr>
        <p:spPr>
          <a:xfrm>
            <a:off x="1881809" y="3389187"/>
            <a:ext cx="4214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JavaScript</a:t>
            </a:r>
          </a:p>
        </p:txBody>
      </p:sp>
      <p:sp>
        <p:nvSpPr>
          <p:cNvPr id="9" name="TextBox 8">
            <a:hlinkClick r:id="rId7" action="ppaction://hlinksldjump"/>
            <a:extLst>
              <a:ext uri="{FF2B5EF4-FFF2-40B4-BE49-F238E27FC236}">
                <a16:creationId xmlns:a16="http://schemas.microsoft.com/office/drawing/2014/main" id="{D562ECE0-95AD-40F8-A8EA-CE32753FA09B}"/>
              </a:ext>
            </a:extLst>
          </p:cNvPr>
          <p:cNvSpPr txBox="1"/>
          <p:nvPr/>
        </p:nvSpPr>
        <p:spPr>
          <a:xfrm>
            <a:off x="1881809" y="3904202"/>
            <a:ext cx="4214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XML/XSL/HTML</a:t>
            </a:r>
          </a:p>
        </p:txBody>
      </p:sp>
      <p:sp>
        <p:nvSpPr>
          <p:cNvPr id="10" name="TextBox 9">
            <a:hlinkClick r:id="rId8" action="ppaction://hlinksldjump"/>
            <a:extLst>
              <a:ext uri="{FF2B5EF4-FFF2-40B4-BE49-F238E27FC236}">
                <a16:creationId xmlns:a16="http://schemas.microsoft.com/office/drawing/2014/main" id="{8BB0EA71-5914-4B02-89E2-83C53A09EF0C}"/>
              </a:ext>
            </a:extLst>
          </p:cNvPr>
          <p:cNvSpPr txBox="1"/>
          <p:nvPr/>
        </p:nvSpPr>
        <p:spPr>
          <a:xfrm>
            <a:off x="1881809" y="4419218"/>
            <a:ext cx="4214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</a:p>
        </p:txBody>
      </p:sp>
      <p:sp>
        <p:nvSpPr>
          <p:cNvPr id="11" name="TextBox 10">
            <a:hlinkClick r:id="rId9" action="ppaction://hlinksldjump"/>
            <a:extLst>
              <a:ext uri="{FF2B5EF4-FFF2-40B4-BE49-F238E27FC236}">
                <a16:creationId xmlns:a16="http://schemas.microsoft.com/office/drawing/2014/main" id="{0D69B1DE-E7E1-467F-AED2-D610E998F7FD}"/>
              </a:ext>
            </a:extLst>
          </p:cNvPr>
          <p:cNvSpPr txBox="1"/>
          <p:nvPr/>
        </p:nvSpPr>
        <p:spPr>
          <a:xfrm>
            <a:off x="834887" y="5791200"/>
            <a:ext cx="1197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41453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A1B2-FDF6-4A38-A6AF-82572CDE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4000"/>
            <a:ext cx="8534401" cy="859200"/>
          </a:xfrm>
        </p:spPr>
        <p:txBody>
          <a:bodyPr>
            <a:normAutofit/>
          </a:bodyPr>
          <a:lstStyle/>
          <a:p>
            <a:r>
              <a:rPr lang="en-US" sz="4400" dirty="0"/>
              <a:t>C#/MVC</a:t>
            </a:r>
          </a:p>
        </p:txBody>
      </p:sp>
      <p:sp>
        <p:nvSpPr>
          <p:cNvPr id="4" name="TextBox 3">
            <a:hlinkClick r:id="rId2" action="ppaction://hlinkfile"/>
            <a:extLst>
              <a:ext uri="{FF2B5EF4-FFF2-40B4-BE49-F238E27FC236}">
                <a16:creationId xmlns:a16="http://schemas.microsoft.com/office/drawing/2014/main" id="{339E55BB-3FA2-44BB-8B53-192A5EC3F604}"/>
              </a:ext>
            </a:extLst>
          </p:cNvPr>
          <p:cNvSpPr txBox="1"/>
          <p:nvPr/>
        </p:nvSpPr>
        <p:spPr>
          <a:xfrm>
            <a:off x="1881809" y="1329123"/>
            <a:ext cx="4214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Inheritance</a:t>
            </a:r>
          </a:p>
        </p:txBody>
      </p:sp>
      <p:sp>
        <p:nvSpPr>
          <p:cNvPr id="6" name="TextBox 5">
            <a:hlinkClick r:id="rId3" action="ppaction://hlinkfile"/>
            <a:extLst>
              <a:ext uri="{FF2B5EF4-FFF2-40B4-BE49-F238E27FC236}">
                <a16:creationId xmlns:a16="http://schemas.microsoft.com/office/drawing/2014/main" id="{BC4F8157-8899-43D4-B92F-796BC16DA775}"/>
              </a:ext>
            </a:extLst>
          </p:cNvPr>
          <p:cNvSpPr txBox="1"/>
          <p:nvPr/>
        </p:nvSpPr>
        <p:spPr>
          <a:xfrm>
            <a:off x="1881809" y="3440527"/>
            <a:ext cx="6347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EHR Service Generator </a:t>
            </a:r>
          </a:p>
        </p:txBody>
      </p:sp>
      <p:sp>
        <p:nvSpPr>
          <p:cNvPr id="7" name="TextBox 6">
            <a:hlinkClick r:id="rId4" action="ppaction://hlinkfile"/>
            <a:extLst>
              <a:ext uri="{FF2B5EF4-FFF2-40B4-BE49-F238E27FC236}">
                <a16:creationId xmlns:a16="http://schemas.microsoft.com/office/drawing/2014/main" id="{6972F7AD-FC36-462D-BB5F-03F847A70D25}"/>
              </a:ext>
            </a:extLst>
          </p:cNvPr>
          <p:cNvSpPr txBox="1"/>
          <p:nvPr/>
        </p:nvSpPr>
        <p:spPr>
          <a:xfrm>
            <a:off x="1881809" y="1853624"/>
            <a:ext cx="4214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MVC Project</a:t>
            </a:r>
          </a:p>
        </p:txBody>
      </p:sp>
      <p:sp>
        <p:nvSpPr>
          <p:cNvPr id="8" name="TextBox 7">
            <a:hlinkClick r:id="rId5" action="ppaction://hlinkfile"/>
            <a:extLst>
              <a:ext uri="{FF2B5EF4-FFF2-40B4-BE49-F238E27FC236}">
                <a16:creationId xmlns:a16="http://schemas.microsoft.com/office/drawing/2014/main" id="{C504AF4E-F0F3-40F9-A209-1E4895FB9004}"/>
              </a:ext>
            </a:extLst>
          </p:cNvPr>
          <p:cNvSpPr txBox="1"/>
          <p:nvPr/>
        </p:nvSpPr>
        <p:spPr>
          <a:xfrm>
            <a:off x="1881809" y="2382591"/>
            <a:ext cx="4214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Paint Calculator</a:t>
            </a:r>
          </a:p>
        </p:txBody>
      </p:sp>
      <p:sp>
        <p:nvSpPr>
          <p:cNvPr id="9" name="TextBox 8">
            <a:hlinkClick r:id="rId6" action="ppaction://hlinkfile"/>
            <a:extLst>
              <a:ext uri="{FF2B5EF4-FFF2-40B4-BE49-F238E27FC236}">
                <a16:creationId xmlns:a16="http://schemas.microsoft.com/office/drawing/2014/main" id="{D562ECE0-95AD-40F8-A8EA-CE32753FA09B}"/>
              </a:ext>
            </a:extLst>
          </p:cNvPr>
          <p:cNvSpPr txBox="1"/>
          <p:nvPr/>
        </p:nvSpPr>
        <p:spPr>
          <a:xfrm>
            <a:off x="1881809" y="2911558"/>
            <a:ext cx="8534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Student Registration Time Calculator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B487CBE8-E58F-49FA-896F-A288429D9D8E}"/>
              </a:ext>
            </a:extLst>
          </p:cNvPr>
          <p:cNvSpPr txBox="1"/>
          <p:nvPr/>
        </p:nvSpPr>
        <p:spPr>
          <a:xfrm>
            <a:off x="834887" y="5791200"/>
            <a:ext cx="1197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97438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A1B2-FDF6-4A38-A6AF-82572CDE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4000"/>
            <a:ext cx="8534401" cy="859200"/>
          </a:xfrm>
        </p:spPr>
        <p:txBody>
          <a:bodyPr>
            <a:normAutofit/>
          </a:bodyPr>
          <a:lstStyle/>
          <a:p>
            <a:r>
              <a:rPr lang="en-US" sz="4400" dirty="0"/>
              <a:t>PHP</a:t>
            </a:r>
          </a:p>
        </p:txBody>
      </p:sp>
      <p:sp>
        <p:nvSpPr>
          <p:cNvPr id="4" name="TextBox 3">
            <a:hlinkClick r:id="rId2" action="ppaction://hlinkfile"/>
            <a:extLst>
              <a:ext uri="{FF2B5EF4-FFF2-40B4-BE49-F238E27FC236}">
                <a16:creationId xmlns:a16="http://schemas.microsoft.com/office/drawing/2014/main" id="{339E55BB-3FA2-44BB-8B53-192A5EC3F604}"/>
              </a:ext>
            </a:extLst>
          </p:cNvPr>
          <p:cNvSpPr txBox="1"/>
          <p:nvPr/>
        </p:nvSpPr>
        <p:spPr>
          <a:xfrm>
            <a:off x="1881809" y="1329123"/>
            <a:ext cx="4214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Login/Session</a:t>
            </a:r>
          </a:p>
        </p:txBody>
      </p:sp>
      <p:sp>
        <p:nvSpPr>
          <p:cNvPr id="5" name="TextBox 4">
            <a:hlinkClick r:id="rId3" action="ppaction://hlinkfile"/>
            <a:extLst>
              <a:ext uri="{FF2B5EF4-FFF2-40B4-BE49-F238E27FC236}">
                <a16:creationId xmlns:a16="http://schemas.microsoft.com/office/drawing/2014/main" id="{D888AD6D-A8A7-4A9C-BCE8-57E9EC3E3937}"/>
              </a:ext>
            </a:extLst>
          </p:cNvPr>
          <p:cNvSpPr txBox="1"/>
          <p:nvPr/>
        </p:nvSpPr>
        <p:spPr>
          <a:xfrm>
            <a:off x="1881809" y="1844139"/>
            <a:ext cx="4214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Main Render</a:t>
            </a:r>
          </a:p>
        </p:txBody>
      </p:sp>
      <p:sp>
        <p:nvSpPr>
          <p:cNvPr id="6" name="TextBox 5">
            <a:hlinkClick r:id="rId4" action="ppaction://hlinkfile"/>
            <a:extLst>
              <a:ext uri="{FF2B5EF4-FFF2-40B4-BE49-F238E27FC236}">
                <a16:creationId xmlns:a16="http://schemas.microsoft.com/office/drawing/2014/main" id="{BC4F8157-8899-43D4-B92F-796BC16DA775}"/>
              </a:ext>
            </a:extLst>
          </p:cNvPr>
          <p:cNvSpPr txBox="1"/>
          <p:nvPr/>
        </p:nvSpPr>
        <p:spPr>
          <a:xfrm>
            <a:off x="1881809" y="2359155"/>
            <a:ext cx="828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Enhancement – Upload Payroll Records</a:t>
            </a:r>
          </a:p>
        </p:txBody>
      </p:sp>
      <p:sp>
        <p:nvSpPr>
          <p:cNvPr id="8" name="TextBox 7">
            <a:hlinkClick r:id="rId5" action="ppaction://hlinkfile"/>
            <a:extLst>
              <a:ext uri="{FF2B5EF4-FFF2-40B4-BE49-F238E27FC236}">
                <a16:creationId xmlns:a16="http://schemas.microsoft.com/office/drawing/2014/main" id="{C504AF4E-F0F3-40F9-A209-1E4895FB9004}"/>
              </a:ext>
            </a:extLst>
          </p:cNvPr>
          <p:cNvSpPr txBox="1"/>
          <p:nvPr/>
        </p:nvSpPr>
        <p:spPr>
          <a:xfrm>
            <a:off x="1881809" y="2979853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Enhancement – Staff Roster Generator</a:t>
            </a:r>
          </a:p>
        </p:txBody>
      </p:sp>
      <p:sp>
        <p:nvSpPr>
          <p:cNvPr id="10" name="TextBox 9">
            <a:hlinkClick r:id="rId6" action="ppaction://hlinkfile"/>
            <a:extLst>
              <a:ext uri="{FF2B5EF4-FFF2-40B4-BE49-F238E27FC236}">
                <a16:creationId xmlns:a16="http://schemas.microsoft.com/office/drawing/2014/main" id="{E4432749-1C72-4CCF-9FF8-928AE4075BD7}"/>
              </a:ext>
            </a:extLst>
          </p:cNvPr>
          <p:cNvSpPr txBox="1"/>
          <p:nvPr/>
        </p:nvSpPr>
        <p:spPr>
          <a:xfrm>
            <a:off x="1881809" y="3490403"/>
            <a:ext cx="9581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Enhancement – Quarterly Report Generator </a:t>
            </a:r>
          </a:p>
        </p:txBody>
      </p:sp>
      <p:sp>
        <p:nvSpPr>
          <p:cNvPr id="9" name="TextBox 8">
            <a:hlinkClick r:id="rId7" action="ppaction://hlinksldjump"/>
            <a:extLst>
              <a:ext uri="{FF2B5EF4-FFF2-40B4-BE49-F238E27FC236}">
                <a16:creationId xmlns:a16="http://schemas.microsoft.com/office/drawing/2014/main" id="{60CD69EE-6E6B-401E-A886-DBCB6A3CED90}"/>
              </a:ext>
            </a:extLst>
          </p:cNvPr>
          <p:cNvSpPr txBox="1"/>
          <p:nvPr/>
        </p:nvSpPr>
        <p:spPr>
          <a:xfrm>
            <a:off x="834887" y="5791200"/>
            <a:ext cx="1197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99609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A1B2-FDF6-4A38-A6AF-82572CDE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4000"/>
            <a:ext cx="8534401" cy="859200"/>
          </a:xfrm>
        </p:spPr>
        <p:txBody>
          <a:bodyPr>
            <a:normAutofit/>
          </a:bodyPr>
          <a:lstStyle/>
          <a:p>
            <a:r>
              <a:rPr lang="en-US" sz="4400" dirty="0"/>
              <a:t>Python</a:t>
            </a:r>
          </a:p>
        </p:txBody>
      </p:sp>
      <p:sp>
        <p:nvSpPr>
          <p:cNvPr id="4" name="TextBox 3">
            <a:hlinkClick r:id="rId2" action="ppaction://hlinkfile"/>
            <a:extLst>
              <a:ext uri="{FF2B5EF4-FFF2-40B4-BE49-F238E27FC236}">
                <a16:creationId xmlns:a16="http://schemas.microsoft.com/office/drawing/2014/main" id="{339E55BB-3FA2-44BB-8B53-192A5EC3F604}"/>
              </a:ext>
            </a:extLst>
          </p:cNvPr>
          <p:cNvSpPr txBox="1"/>
          <p:nvPr/>
        </p:nvSpPr>
        <p:spPr>
          <a:xfrm>
            <a:off x="1881809" y="1329123"/>
            <a:ext cx="4214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Auto Login Script</a:t>
            </a:r>
          </a:p>
        </p:txBody>
      </p:sp>
      <p:sp>
        <p:nvSpPr>
          <p:cNvPr id="5" name="TextBox 4">
            <a:hlinkClick r:id="rId3" action="ppaction://hlinksldjump"/>
            <a:extLst>
              <a:ext uri="{FF2B5EF4-FFF2-40B4-BE49-F238E27FC236}">
                <a16:creationId xmlns:a16="http://schemas.microsoft.com/office/drawing/2014/main" id="{9E46C18D-A591-41CC-A7B1-4C0E5278470E}"/>
              </a:ext>
            </a:extLst>
          </p:cNvPr>
          <p:cNvSpPr txBox="1"/>
          <p:nvPr/>
        </p:nvSpPr>
        <p:spPr>
          <a:xfrm>
            <a:off x="834887" y="5791200"/>
            <a:ext cx="1197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5752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A1B2-FDF6-4A38-A6AF-82572CDE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4000"/>
            <a:ext cx="8534401" cy="859200"/>
          </a:xfrm>
        </p:spPr>
        <p:txBody>
          <a:bodyPr>
            <a:normAutofit/>
          </a:bodyPr>
          <a:lstStyle/>
          <a:p>
            <a:r>
              <a:rPr lang="en-US" sz="4400" dirty="0"/>
              <a:t>VBA</a:t>
            </a:r>
          </a:p>
        </p:txBody>
      </p:sp>
      <p:sp>
        <p:nvSpPr>
          <p:cNvPr id="4" name="TextBox 3">
            <a:hlinkClick r:id="rId2" action="ppaction://hlinkfile"/>
            <a:extLst>
              <a:ext uri="{FF2B5EF4-FFF2-40B4-BE49-F238E27FC236}">
                <a16:creationId xmlns:a16="http://schemas.microsoft.com/office/drawing/2014/main" id="{339E55BB-3FA2-44BB-8B53-192A5EC3F604}"/>
              </a:ext>
            </a:extLst>
          </p:cNvPr>
          <p:cNvSpPr txBox="1"/>
          <p:nvPr/>
        </p:nvSpPr>
        <p:spPr>
          <a:xfrm>
            <a:off x="1881809" y="1329123"/>
            <a:ext cx="6162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Advanced Excel Select Logic</a:t>
            </a:r>
          </a:p>
        </p:txBody>
      </p:sp>
      <p:sp>
        <p:nvSpPr>
          <p:cNvPr id="5" name="TextBox 4">
            <a:hlinkClick r:id="rId3" action="ppaction://hlinkfile"/>
            <a:extLst>
              <a:ext uri="{FF2B5EF4-FFF2-40B4-BE49-F238E27FC236}">
                <a16:creationId xmlns:a16="http://schemas.microsoft.com/office/drawing/2014/main" id="{59E73959-729A-4E45-8EDE-455CD4F8EAC3}"/>
              </a:ext>
            </a:extLst>
          </p:cNvPr>
          <p:cNvSpPr txBox="1"/>
          <p:nvPr/>
        </p:nvSpPr>
        <p:spPr>
          <a:xfrm>
            <a:off x="1870281" y="1786323"/>
            <a:ext cx="7247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G/L Account Number Generator</a:t>
            </a:r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D5B4E1D8-773F-463E-A6B7-5766B06DA9A9}"/>
              </a:ext>
            </a:extLst>
          </p:cNvPr>
          <p:cNvSpPr txBox="1"/>
          <p:nvPr/>
        </p:nvSpPr>
        <p:spPr>
          <a:xfrm>
            <a:off x="834887" y="5791200"/>
            <a:ext cx="1197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90528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A1B2-FDF6-4A38-A6AF-82572CDE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4000"/>
            <a:ext cx="8534401" cy="859200"/>
          </a:xfrm>
        </p:spPr>
        <p:txBody>
          <a:bodyPr>
            <a:normAutofit/>
          </a:bodyPr>
          <a:lstStyle/>
          <a:p>
            <a:r>
              <a:rPr lang="en-US" sz="4400" dirty="0"/>
              <a:t>JavaScript</a:t>
            </a:r>
          </a:p>
        </p:txBody>
      </p:sp>
      <p:sp>
        <p:nvSpPr>
          <p:cNvPr id="4" name="TextBox 3">
            <a:hlinkClick r:id="rId2" action="ppaction://hlinkfile"/>
            <a:extLst>
              <a:ext uri="{FF2B5EF4-FFF2-40B4-BE49-F238E27FC236}">
                <a16:creationId xmlns:a16="http://schemas.microsoft.com/office/drawing/2014/main" id="{339E55BB-3FA2-44BB-8B53-192A5EC3F604}"/>
              </a:ext>
            </a:extLst>
          </p:cNvPr>
          <p:cNvSpPr txBox="1"/>
          <p:nvPr/>
        </p:nvSpPr>
        <p:spPr>
          <a:xfrm>
            <a:off x="1881809" y="1329123"/>
            <a:ext cx="6162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Enhancement Main Script</a:t>
            </a:r>
          </a:p>
        </p:txBody>
      </p:sp>
      <p:sp>
        <p:nvSpPr>
          <p:cNvPr id="5" name="TextBox 4">
            <a:hlinkClick r:id="rId3" action="ppaction://hlinkfile"/>
            <a:extLst>
              <a:ext uri="{FF2B5EF4-FFF2-40B4-BE49-F238E27FC236}">
                <a16:creationId xmlns:a16="http://schemas.microsoft.com/office/drawing/2014/main" id="{59E73959-729A-4E45-8EDE-455CD4F8EAC3}"/>
              </a:ext>
            </a:extLst>
          </p:cNvPr>
          <p:cNvSpPr txBox="1"/>
          <p:nvPr/>
        </p:nvSpPr>
        <p:spPr>
          <a:xfrm>
            <a:off x="1870281" y="1786323"/>
            <a:ext cx="7247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Heatmap Script Example</a:t>
            </a:r>
          </a:p>
        </p:txBody>
      </p:sp>
      <p:sp>
        <p:nvSpPr>
          <p:cNvPr id="6" name="TextBox 5">
            <a:hlinkClick r:id="rId4" action="ppaction://hlinksldjump"/>
            <a:extLst>
              <a:ext uri="{FF2B5EF4-FFF2-40B4-BE49-F238E27FC236}">
                <a16:creationId xmlns:a16="http://schemas.microsoft.com/office/drawing/2014/main" id="{4E029EF8-7459-4A4D-B80C-B5C14E0D216C}"/>
              </a:ext>
            </a:extLst>
          </p:cNvPr>
          <p:cNvSpPr txBox="1"/>
          <p:nvPr/>
        </p:nvSpPr>
        <p:spPr>
          <a:xfrm>
            <a:off x="834887" y="5791200"/>
            <a:ext cx="1197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77649497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2265</TotalTime>
  <Words>260</Words>
  <Application>Microsoft Office PowerPoint</Application>
  <PresentationFormat>Widescreen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Century Gothic</vt:lpstr>
      <vt:lpstr>Wingdings 3</vt:lpstr>
      <vt:lpstr>Slice</vt:lpstr>
      <vt:lpstr>Dillon Wallace</vt:lpstr>
      <vt:lpstr>Table of contents</vt:lpstr>
      <vt:lpstr>About me</vt:lpstr>
      <vt:lpstr>Programming</vt:lpstr>
      <vt:lpstr>C#/MVC</vt:lpstr>
      <vt:lpstr>PHP</vt:lpstr>
      <vt:lpstr>Python</vt:lpstr>
      <vt:lpstr>VBA</vt:lpstr>
      <vt:lpstr>JavaScript</vt:lpstr>
      <vt:lpstr>XSL/XML</vt:lpstr>
      <vt:lpstr>R</vt:lpstr>
      <vt:lpstr>Database</vt:lpstr>
      <vt:lpstr>ERD</vt:lpstr>
      <vt:lpstr>Triggers/Stored Procedures/Cursors</vt:lpstr>
      <vt:lpstr>Data warehouse</vt:lpstr>
      <vt:lpstr>Data ANALYTICS</vt:lpstr>
      <vt:lpstr>SAS Enterprise Miner</vt:lpstr>
      <vt:lpstr>HTML/CSS/JavaScript/PHP</vt:lpstr>
      <vt:lpstr>Business/systems analysis</vt:lpstr>
      <vt:lpstr>Business CASE Analysis</vt:lpstr>
      <vt:lpstr>Systems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Dillon Wallace</dc:title>
  <dc:creator>Dillon Wallace</dc:creator>
  <cp:lastModifiedBy>Dillon Wallace</cp:lastModifiedBy>
  <cp:revision>25</cp:revision>
  <dcterms:created xsi:type="dcterms:W3CDTF">2018-03-27T14:45:25Z</dcterms:created>
  <dcterms:modified xsi:type="dcterms:W3CDTF">2018-04-02T12:33:58Z</dcterms:modified>
</cp:coreProperties>
</file>