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4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4F35-242D-4C57-B17E-7FE4B4D0CFA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32A9-9E35-458E-9730-9F91759A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olish+companies+bankruptcy+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2097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err="1"/>
              <a:t>SpringBoard</a:t>
            </a:r>
            <a:r>
              <a:rPr lang="en-US" b="1" dirty="0"/>
              <a:t> Data Science Capstone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Bankruptcy Possibility of Emerging Business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Wang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60390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Model Comparison</a:t>
            </a:r>
            <a:endParaRPr lang="en-US" b="1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382000" cy="196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4953000"/>
            <a:ext cx="628967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Model Selected: Random Forest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2324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057400"/>
            <a:ext cx="4225636" cy="39925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1. Introduction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2. Data </a:t>
            </a:r>
            <a:r>
              <a:rPr lang="en-US" dirty="0"/>
              <a:t>Pre-processing</a:t>
            </a:r>
          </a:p>
          <a:p>
            <a:pPr marL="0" lvl="0" indent="0">
              <a:buNone/>
            </a:pPr>
            <a:r>
              <a:rPr lang="en-US" dirty="0" smtClean="0"/>
              <a:t>3. Data </a:t>
            </a:r>
            <a:r>
              <a:rPr lang="en-US" dirty="0"/>
              <a:t>Storytelling</a:t>
            </a:r>
          </a:p>
          <a:p>
            <a:pPr marL="0" lvl="0" indent="0">
              <a:buNone/>
            </a:pPr>
            <a:r>
              <a:rPr lang="en-US" dirty="0" smtClean="0"/>
              <a:t>4. Models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5. Model Comparisons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project here tries to utilize machine learning algorithms to make predictions on bankruptcy according to current business financial ratios.	</a:t>
            </a:r>
          </a:p>
          <a:p>
            <a:r>
              <a:rPr lang="en-US" dirty="0" smtClean="0"/>
              <a:t>Banker and investors are my clients since finding out highly bankruptcy business is the key successor for their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3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Data Pre-processing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Get Column Names from </a:t>
            </a:r>
            <a:r>
              <a:rPr lang="en-US" dirty="0" smtClean="0"/>
              <a:t>Website</a:t>
            </a:r>
          </a:p>
          <a:p>
            <a:pPr marL="0" lvl="0" indent="0">
              <a:buNone/>
            </a:pPr>
            <a:r>
              <a:rPr lang="en-US" dirty="0" smtClean="0">
                <a:hlinkClick r:id="rId2"/>
              </a:rPr>
              <a:t>https://archive.ics.uci.edu/ml/datasets/Polish+companies+bankruptcy+data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sz="3600" dirty="0" smtClean="0"/>
              <a:t>Python Libraries Utilized: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600" dirty="0" smtClean="0"/>
              <a:t>Request Library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600" dirty="0" err="1" smtClean="0"/>
              <a:t>BeautifulSoup</a:t>
            </a:r>
            <a:r>
              <a:rPr lang="en-US" sz="3600" dirty="0" smtClean="0"/>
              <a:t> Library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Data Pre-processing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dirty="0"/>
              <a:t>Handle Missing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 smtClean="0"/>
              <a:t>Techniques Utilized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Pearson’s Correlation Coefficient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Heat map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67200"/>
            <a:ext cx="3124200" cy="21431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52" y="4308475"/>
            <a:ext cx="2860040" cy="21875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0200" y="3897867"/>
            <a:ext cx="1905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Thread hold: 0.9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1872" y="3766205"/>
            <a:ext cx="2209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Column thread hold: 2,000</a:t>
            </a:r>
          </a:p>
          <a:p>
            <a:r>
              <a:rPr lang="en-US" sz="1400" dirty="0" smtClean="0"/>
              <a:t>Row thread hold:   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845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Data Pre-processing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lvl="0"/>
            <a:r>
              <a:rPr lang="en-US" dirty="0"/>
              <a:t>Identify and Remove </a:t>
            </a:r>
            <a:r>
              <a:rPr lang="en-US" dirty="0" smtClean="0"/>
              <a:t>Outliers</a:t>
            </a:r>
          </a:p>
          <a:p>
            <a:pPr marL="457200" lvl="1" indent="0">
              <a:buNone/>
            </a:pPr>
            <a:r>
              <a:rPr lang="en-US" dirty="0" smtClean="0"/>
              <a:t>Techniques Utilized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Box Plot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Percentile (5</a:t>
            </a:r>
            <a:r>
              <a:rPr lang="en-US" baseline="30000" dirty="0" smtClean="0"/>
              <a:t>th</a:t>
            </a:r>
            <a:r>
              <a:rPr lang="en-US" dirty="0" smtClean="0"/>
              <a:t> and 95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531846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3835420"/>
            <a:ext cx="2895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Thread hold: less than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or: greater than 95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329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Storytelling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Bankruptcy Rate Over the 5 Year </a:t>
            </a:r>
            <a:r>
              <a:rPr lang="en-US" dirty="0" smtClean="0"/>
              <a:t>Period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First two year around 4%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Start to increase at 3</a:t>
            </a:r>
            <a:r>
              <a:rPr lang="en-US" baseline="30000" dirty="0" smtClean="0"/>
              <a:t>rd</a:t>
            </a:r>
            <a:r>
              <a:rPr lang="en-US" dirty="0" smtClean="0"/>
              <a:t> and reach 7% at 5</a:t>
            </a:r>
            <a:r>
              <a:rPr lang="en-US" baseline="30000" dirty="0" smtClean="0"/>
              <a:t>th</a:t>
            </a:r>
            <a:r>
              <a:rPr lang="en-US" dirty="0" smtClean="0"/>
              <a:t> year</a:t>
            </a:r>
          </a:p>
          <a:p>
            <a:pPr lvl="0"/>
            <a:r>
              <a:rPr lang="en-US" dirty="0" smtClean="0"/>
              <a:t>Data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4%~7% Bankruptcy VS 93%~96% non-bankruptcy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Imbalanced Dataset—</a:t>
            </a:r>
            <a:r>
              <a:rPr lang="en-US" dirty="0" err="1" smtClean="0"/>
              <a:t>upsampling</a:t>
            </a:r>
            <a:r>
              <a:rPr lang="en-US" dirty="0" smtClean="0"/>
              <a:t> to 1:1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3124200" cy="22098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92600"/>
            <a:ext cx="3182144" cy="220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5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Data Storytelling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4042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SelectKBest</a:t>
            </a:r>
            <a:r>
              <a:rPr lang="en-US" dirty="0"/>
              <a:t> </a:t>
            </a:r>
            <a:r>
              <a:rPr lang="en-US" dirty="0" smtClean="0"/>
              <a:t>(chi-square method)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Dataset rescaling (normalization)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78200"/>
            <a:ext cx="3792220" cy="291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057064"/>
            <a:ext cx="464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 </a:t>
            </a:r>
            <a:r>
              <a:rPr lang="en-US" sz="2000" b="1" dirty="0" smtClean="0"/>
              <a:t>Features Selected: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(gross profit + depreciation) / total liability   </a:t>
            </a:r>
          </a:p>
          <a:p>
            <a:pPr marL="914400" lvl="1" indent="-457200" fontAlgn="base" latinLnBrk="1">
              <a:buFont typeface="+mj-lt"/>
              <a:buAutoNum type="arabicPeriod"/>
            </a:pPr>
            <a:r>
              <a:rPr lang="en-US" sz="1600" dirty="0" smtClean="0"/>
              <a:t>(net profit + depreciation) / total liabilities  </a:t>
            </a:r>
          </a:p>
          <a:p>
            <a:pPr marL="914400" lvl="1" indent="-457200" fontAlgn="base" latinLnBrk="1">
              <a:buFont typeface="+mj-lt"/>
              <a:buAutoNum type="arabicPeriod"/>
            </a:pPr>
            <a:r>
              <a:rPr lang="en-US" sz="1600" dirty="0" smtClean="0"/>
              <a:t>gross profit / short-term liabilities             </a:t>
            </a:r>
          </a:p>
          <a:p>
            <a:pPr marL="914400" lvl="1" indent="-457200" fontAlgn="base" latinLnBrk="1">
              <a:buFont typeface="+mj-lt"/>
              <a:buAutoNum type="arabicPeriod"/>
            </a:pPr>
            <a:r>
              <a:rPr lang="en-US" sz="1600" dirty="0" smtClean="0"/>
              <a:t>book value of equity / total liabilities     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gross profit (in 3 years) / total assets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98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r>
              <a:rPr lang="en-US" dirty="0"/>
              <a:t>Gaussian Naïve </a:t>
            </a:r>
            <a:r>
              <a:rPr lang="en-US" dirty="0" smtClean="0"/>
              <a:t>Bayes</a:t>
            </a:r>
          </a:p>
          <a:p>
            <a:pPr lvl="0"/>
            <a:r>
              <a:rPr lang="en-US" dirty="0"/>
              <a:t>Random Forest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3124200" cy="2133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897471"/>
            <a:ext cx="3406140" cy="23509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97470"/>
            <a:ext cx="3185159" cy="235092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739887" y="2667000"/>
            <a:ext cx="144781" cy="228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3733800" y="4229100"/>
            <a:ext cx="152400" cy="2286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7391400" y="4591050"/>
            <a:ext cx="152400" cy="2286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SpringBoard Data Science Capstone Project I</vt:lpstr>
      <vt:lpstr>Contents</vt:lpstr>
      <vt:lpstr>Introduction</vt:lpstr>
      <vt:lpstr>Data Pre-processing</vt:lpstr>
      <vt:lpstr>Data Pre-processing</vt:lpstr>
      <vt:lpstr>Data Pre-processing</vt:lpstr>
      <vt:lpstr>Data Storytelling</vt:lpstr>
      <vt:lpstr>Data Storytelling</vt:lpstr>
      <vt:lpstr>Models</vt:lpstr>
      <vt:lpstr>Model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Data Science Capstone Project I</dc:title>
  <dc:creator>HP</dc:creator>
  <cp:lastModifiedBy>HP</cp:lastModifiedBy>
  <cp:revision>20</cp:revision>
  <dcterms:created xsi:type="dcterms:W3CDTF">2020-05-10T04:30:18Z</dcterms:created>
  <dcterms:modified xsi:type="dcterms:W3CDTF">2020-07-21T15:22:32Z</dcterms:modified>
</cp:coreProperties>
</file>