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nychaen/lending-club-loans-reject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51459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Springboard Data Science 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Predict Interest Rate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/>
          <a:lstStyle/>
          <a:p>
            <a:r>
              <a:rPr lang="en-US" dirty="0" smtClean="0"/>
              <a:t>Dan Wang</a:t>
            </a:r>
          </a:p>
          <a:p>
            <a:r>
              <a:rPr lang="en-US" dirty="0" smtClean="0"/>
              <a:t>Jun 5</a:t>
            </a:r>
            <a:r>
              <a:rPr lang="en-US" baseline="30000" dirty="0" smtClean="0"/>
              <a:t>th</a:t>
            </a:r>
            <a:r>
              <a:rPr lang="en-US" dirty="0" smtClean="0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 Comparison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191000"/>
            <a:ext cx="4572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Preference: Lasso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Less feature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Less time 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Better performance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477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35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Interest </a:t>
            </a:r>
            <a:r>
              <a:rPr lang="en-US" dirty="0" smtClean="0"/>
              <a:t>rate is </a:t>
            </a:r>
            <a:r>
              <a:rPr lang="en-US" dirty="0"/>
              <a:t>important for both borrowers and lenders. 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Borrowers: lower interest rate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Lenders: tradeoffs between higher interest rate 		   and lower default risk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6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Clients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3886200" cy="32932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Benefits for Borrowers:</a:t>
            </a:r>
          </a:p>
          <a:p>
            <a:pPr lvl="1"/>
            <a:r>
              <a:rPr lang="en-US" sz="2000" dirty="0" smtClean="0"/>
              <a:t>Compares variety offers</a:t>
            </a:r>
          </a:p>
          <a:p>
            <a:pPr lvl="1"/>
            <a:r>
              <a:rPr lang="en-US" sz="2000" dirty="0" smtClean="0"/>
              <a:t>Right time to get a loan</a:t>
            </a:r>
          </a:p>
          <a:p>
            <a:pPr lvl="1"/>
            <a:r>
              <a:rPr lang="en-US" sz="2000" dirty="0" smtClean="0"/>
              <a:t>Better financial budget plan</a:t>
            </a:r>
          </a:p>
          <a:p>
            <a:pPr lvl="1"/>
            <a:r>
              <a:rPr lang="en-US" sz="2000" dirty="0" smtClean="0"/>
              <a:t>Improve credit to get desired interest rate	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667000"/>
            <a:ext cx="3810000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Benefits for Lenders</a:t>
            </a:r>
            <a:r>
              <a:rPr lang="en-US" b="1" dirty="0" smtClean="0"/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Make better financial plans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Better understanding tradeoffs situations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Be competitive in lending market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Borrowers, lenders, investment banks, mortgage companies and other companies engaged in lending business.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615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Data Acquisition and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acquired from Kaggle.com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www.kaggle.com/denychaen/lending-club-loans-rejects-data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Dataset size: 2.6M records and 150 feature</a:t>
            </a:r>
          </a:p>
          <a:p>
            <a:r>
              <a:rPr lang="en-US" dirty="0" smtClean="0"/>
              <a:t>Purpose: predict interest rate of loans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305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Remove unmeaningful features and records:</a:t>
            </a:r>
          </a:p>
          <a:p>
            <a:pPr lvl="1"/>
            <a:r>
              <a:rPr lang="en-US" sz="2400" dirty="0"/>
              <a:t>Features Threshold: </a:t>
            </a:r>
            <a:r>
              <a:rPr lang="en-US" sz="2400" dirty="0" smtClean="0"/>
              <a:t>10,000 </a:t>
            </a:r>
            <a:r>
              <a:rPr lang="en-US" sz="2400" dirty="0"/>
              <a:t>missing values</a:t>
            </a:r>
          </a:p>
          <a:p>
            <a:pPr lvl="1"/>
            <a:r>
              <a:rPr lang="en-US" sz="2400" dirty="0"/>
              <a:t>Records Threshold: 40 missing values 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/>
              <a:t>Dataset </a:t>
            </a:r>
            <a:r>
              <a:rPr lang="en-US" b="1" dirty="0" smtClean="0"/>
              <a:t>features type:</a:t>
            </a:r>
          </a:p>
          <a:p>
            <a:pPr lvl="1"/>
            <a:r>
              <a:rPr lang="en-US" sz="2200" dirty="0"/>
              <a:t>Numerical features: </a:t>
            </a:r>
            <a:r>
              <a:rPr lang="en-US" sz="2200" dirty="0" smtClean="0"/>
              <a:t>Remove |Pearson </a:t>
            </a:r>
            <a:r>
              <a:rPr lang="en-US" sz="2200" dirty="0"/>
              <a:t>correlation|&gt;=0.9</a:t>
            </a:r>
          </a:p>
          <a:p>
            <a:pPr lvl="1"/>
            <a:r>
              <a:rPr lang="en-US" sz="2200" dirty="0"/>
              <a:t>Date time features: keep year information only</a:t>
            </a:r>
          </a:p>
          <a:p>
            <a:pPr lvl="1"/>
            <a:r>
              <a:rPr lang="en-US" sz="2200" dirty="0"/>
              <a:t>String features: Label encoder </a:t>
            </a:r>
            <a:r>
              <a:rPr lang="en-US" sz="2200" dirty="0" smtClean="0"/>
              <a:t>method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Missing values:</a:t>
            </a:r>
          </a:p>
          <a:p>
            <a:pPr lvl="1"/>
            <a:r>
              <a:rPr lang="en-US" sz="2200" dirty="0" smtClean="0"/>
              <a:t>KNN Imputer: mean of most similar neighbors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Data Split and Evaluation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Split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Interest drop: 19.74% to 13.63%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Training set: Year 2013, 2014,    	            	               2017 , 2018 and 2019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Testing set:  Year 2015 and 2016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33800"/>
            <a:ext cx="32766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524000"/>
            <a:ext cx="4038600" cy="468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Evaluation Metrics: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–"/>
            </a:pPr>
            <a:r>
              <a:rPr lang="en-US" b="1" dirty="0"/>
              <a:t>MSE(mean squared error</a:t>
            </a:r>
            <a:r>
              <a:rPr lang="en-US" b="1" dirty="0" smtClean="0"/>
              <a:t>):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The lower value, the better performance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b="1" dirty="0" smtClean="0"/>
              <a:t>R-Squared</a:t>
            </a:r>
            <a:r>
              <a:rPr lang="en-US" b="1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Values between 0 and 1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The larger value, the better </a:t>
            </a:r>
            <a:r>
              <a:rPr lang="en-US" dirty="0" smtClean="0"/>
              <a:t>performance</a:t>
            </a:r>
          </a:p>
          <a:p>
            <a:pPr lvl="2"/>
            <a:endParaRPr lang="en-US" b="1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b="1" dirty="0" err="1" smtClean="0"/>
              <a:t>Adj</a:t>
            </a:r>
            <a:r>
              <a:rPr lang="en-US" b="1" dirty="0" smtClean="0"/>
              <a:t> R-Squared:</a:t>
            </a: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Avoid overfitting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3996"/>
          </a:xfrm>
        </p:spPr>
        <p:txBody>
          <a:bodyPr/>
          <a:lstStyle/>
          <a:p>
            <a:r>
              <a:rPr lang="en-US" b="1" dirty="0" smtClean="0"/>
              <a:t>Linear Regression: </a:t>
            </a:r>
            <a:endParaRPr lang="en-US" dirty="0" smtClean="0"/>
          </a:p>
          <a:p>
            <a:pPr lvl="1"/>
            <a:r>
              <a:rPr lang="en-US" sz="2000" dirty="0" smtClean="0"/>
              <a:t>P-values greater than 0.05 are non-essential features and get eliminated from dataset</a:t>
            </a:r>
          </a:p>
          <a:p>
            <a:pPr lvl="1"/>
            <a:r>
              <a:rPr lang="en-US" sz="2000" dirty="0" smtClean="0"/>
              <a:t>Dataset size: 0.3M records and 32 features</a:t>
            </a:r>
          </a:p>
          <a:p>
            <a:pPr lvl="1"/>
            <a:r>
              <a:rPr lang="en-US" sz="2000" dirty="0" smtClean="0"/>
              <a:t>Evaluation metrics: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MSE: 2.6593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R-Squared: </a:t>
            </a:r>
            <a:r>
              <a:rPr lang="en-US" sz="2000" dirty="0" smtClean="0"/>
              <a:t>0.8881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Adj</a:t>
            </a:r>
            <a:r>
              <a:rPr lang="en-US" sz="2000" dirty="0" smtClean="0"/>
              <a:t> R-Squared: 0.8882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52800"/>
            <a:ext cx="4401200" cy="30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 smtClean="0"/>
              <a:t>Lasso Regression: </a:t>
            </a:r>
            <a:r>
              <a:rPr lang="en-US" dirty="0" smtClean="0"/>
              <a:t>(L1 regularization)</a:t>
            </a:r>
          </a:p>
          <a:p>
            <a:pPr lvl="1"/>
            <a:r>
              <a:rPr lang="en-US" sz="2000" dirty="0" smtClean="0"/>
              <a:t>Optimize linear regression: reduce dataset complexity and avoid overfitting</a:t>
            </a:r>
          </a:p>
          <a:p>
            <a:pPr lvl="1"/>
            <a:r>
              <a:rPr lang="en-US" sz="2000" dirty="0" smtClean="0"/>
              <a:t>Alpha=0.01: Grid search cross validation</a:t>
            </a:r>
          </a:p>
          <a:p>
            <a:pPr lvl="1"/>
            <a:r>
              <a:rPr lang="en-US" sz="2000" dirty="0" smtClean="0"/>
              <a:t>Dataset size: 0.3M records and 21 features</a:t>
            </a:r>
          </a:p>
          <a:p>
            <a:pPr lvl="1"/>
            <a:r>
              <a:rPr lang="en-US" sz="2000" dirty="0"/>
              <a:t>Evaluation metrics: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MSE: </a:t>
            </a:r>
            <a:r>
              <a:rPr lang="en-US" sz="2000" dirty="0" smtClean="0"/>
              <a:t>2.1617  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R-Squared: </a:t>
            </a:r>
            <a:r>
              <a:rPr lang="en-US" sz="2000" dirty="0" smtClean="0"/>
              <a:t>0.9091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Adj</a:t>
            </a:r>
            <a:r>
              <a:rPr lang="en-US" sz="2000" dirty="0" smtClean="0"/>
              <a:t> R-Squared: 0.9092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81400"/>
            <a:ext cx="4343400" cy="31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/>
              <a:t>Random Forest Regression</a:t>
            </a:r>
            <a:r>
              <a:rPr lang="en-US" b="1" dirty="0" smtClean="0"/>
              <a:t>: </a:t>
            </a:r>
            <a:endParaRPr lang="en-US" dirty="0"/>
          </a:p>
          <a:p>
            <a:pPr lvl="1"/>
            <a:r>
              <a:rPr lang="en-US" sz="2000" dirty="0" smtClean="0"/>
              <a:t>Deal with non-linear shape</a:t>
            </a:r>
          </a:p>
          <a:p>
            <a:pPr lvl="1"/>
            <a:r>
              <a:rPr lang="en-US" sz="2000" dirty="0" smtClean="0"/>
              <a:t>Rank features by node’s purity</a:t>
            </a:r>
          </a:p>
          <a:p>
            <a:pPr lvl="1"/>
            <a:r>
              <a:rPr lang="en-US" sz="2000" dirty="0" smtClean="0"/>
              <a:t>Dataset size: 0.3M records and 39 features</a:t>
            </a:r>
          </a:p>
          <a:p>
            <a:pPr lvl="1"/>
            <a:r>
              <a:rPr lang="en-US" sz="2000" dirty="0"/>
              <a:t>Evaluation metrics: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MSE: </a:t>
            </a:r>
            <a:r>
              <a:rPr lang="en-US" sz="2000" dirty="0" smtClean="0"/>
              <a:t>2.2306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R-Squared: </a:t>
            </a:r>
            <a:r>
              <a:rPr lang="en-US" sz="2000" dirty="0" smtClean="0"/>
              <a:t>0.9062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Adj</a:t>
            </a:r>
            <a:r>
              <a:rPr lang="en-US" sz="2000" dirty="0" smtClean="0"/>
              <a:t> R-Squared: 0.9062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52800"/>
            <a:ext cx="4265959" cy="30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366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Springboard Data Science Capstone Project Predict Interest Rate</vt:lpstr>
      <vt:lpstr>Introduction</vt:lpstr>
      <vt:lpstr>Clients</vt:lpstr>
      <vt:lpstr>Data Acquisition and Cleaning</vt:lpstr>
      <vt:lpstr>Data Acquisition and Cleaning</vt:lpstr>
      <vt:lpstr>Data Split and Evaluation Metrics</vt:lpstr>
      <vt:lpstr>Models</vt:lpstr>
      <vt:lpstr>Models</vt:lpstr>
      <vt:lpstr>Models</vt:lpstr>
      <vt:lpstr>Model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Data Science Capstone Project Predict Interest Rate</dc:title>
  <dc:creator>HP</dc:creator>
  <cp:lastModifiedBy>HP</cp:lastModifiedBy>
  <cp:revision>42</cp:revision>
  <dcterms:created xsi:type="dcterms:W3CDTF">2006-08-16T00:00:00Z</dcterms:created>
  <dcterms:modified xsi:type="dcterms:W3CDTF">2020-07-21T15:14:51Z</dcterms:modified>
</cp:coreProperties>
</file>