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notesMasterIdLst>
    <p:notesMasterId r:id="rId23"/>
  </p:notesMasterIdLst>
  <p:handoutMasterIdLst>
    <p:handoutMasterId r:id="rId24"/>
  </p:handoutMasterIdLst>
  <p:sldIdLst>
    <p:sldId id="267" r:id="rId5"/>
    <p:sldId id="268" r:id="rId6"/>
    <p:sldId id="282" r:id="rId7"/>
    <p:sldId id="276" r:id="rId8"/>
    <p:sldId id="280" r:id="rId9"/>
    <p:sldId id="269" r:id="rId10"/>
    <p:sldId id="283" r:id="rId11"/>
    <p:sldId id="273" r:id="rId12"/>
    <p:sldId id="284" r:id="rId13"/>
    <p:sldId id="277" r:id="rId14"/>
    <p:sldId id="288" r:id="rId15"/>
    <p:sldId id="289" r:id="rId16"/>
    <p:sldId id="285" r:id="rId17"/>
    <p:sldId id="279" r:id="rId18"/>
    <p:sldId id="290" r:id="rId19"/>
    <p:sldId id="291" r:id="rId20"/>
    <p:sldId id="287" r:id="rId21"/>
    <p:sldId id="292" r:id="rId22"/>
  </p:sldIdLst>
  <p:sldSz cx="12188825" cy="7086600"/>
  <p:notesSz cx="7010400" cy="9296400"/>
  <p:defaultTextStyle>
    <a:defPPr marL="0" marR="0" indent="0" algn="l" defTabSz="46259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11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0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179898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359796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539694" algn="l" defTabSz="417620" rtl="0" fontAlgn="auto" latinLnBrk="0" hangingPunct="0">
      <a:lnSpc>
        <a:spcPct val="80000"/>
      </a:lnSpc>
      <a:spcBef>
        <a:spcPts val="607"/>
      </a:spcBef>
      <a:spcAft>
        <a:spcPts val="0"/>
      </a:spcAft>
      <a:buClrTx/>
      <a:buSzTx/>
      <a:buFontTx/>
      <a:buNone/>
      <a:tabLst/>
      <a:defRPr kumimoji="0" sz="8853" b="1" i="0" u="none" strike="noStrike" cap="all" spc="266" normalizeH="0" baseline="0">
        <a:ln>
          <a:noFill/>
        </a:ln>
        <a:solidFill>
          <a:srgbClr val="FFFFFF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521415D9-36F7-43E2-AB2F-B90AF26B5E84}">
      <p14:sectionLst xmlns:p14="http://schemas.microsoft.com/office/powerpoint/2010/main">
        <p14:section name="Default Section" id="{37508D0F-1AC4-4CD8-AFCD-21D25FD324B8}">
          <p14:sldIdLst>
            <p14:sldId id="267"/>
            <p14:sldId id="268"/>
            <p14:sldId id="282"/>
            <p14:sldId id="276"/>
            <p14:sldId id="280"/>
            <p14:sldId id="269"/>
            <p14:sldId id="283"/>
            <p14:sldId id="273"/>
            <p14:sldId id="284"/>
            <p14:sldId id="277"/>
            <p14:sldId id="288"/>
            <p14:sldId id="289"/>
            <p14:sldId id="285"/>
            <p14:sldId id="279"/>
            <p14:sldId id="290"/>
            <p14:sldId id="291"/>
            <p14:sldId id="287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D2"/>
    <a:srgbClr val="888B8D"/>
    <a:srgbClr val="E4002B"/>
    <a:srgbClr val="004261"/>
    <a:srgbClr val="B0008E"/>
    <a:srgbClr val="00AB84"/>
    <a:srgbClr val="53565A"/>
    <a:srgbClr val="FF8F1C"/>
    <a:srgbClr val="01B4D2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254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254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D51ADE6A-740E-44AE-83CC-AE7238B6C88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4A9BC294-FFE2-49D5-8D69-9E1BD2C41BD5}" styleName="">
    <a:tblBg/>
    <a:wholeTbl>
      <a:tcTxStyle b="off" i="off">
        <a:font>
          <a:latin typeface="BentonSans Regular"/>
          <a:ea typeface="BentonSans Regular"/>
          <a:cs typeface="BentonSans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7280" autoAdjust="0"/>
  </p:normalViewPr>
  <p:slideViewPr>
    <p:cSldViewPr snapToGrid="0" snapToObjects="1" showGuides="1">
      <p:cViewPr varScale="1">
        <p:scale>
          <a:sx n="103" d="100"/>
          <a:sy n="103" d="100"/>
        </p:scale>
        <p:origin x="138" y="282"/>
      </p:cViewPr>
      <p:guideLst>
        <p:guide orient="horz" pos="2232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4" d="100"/>
          <a:sy n="164" d="100"/>
        </p:scale>
        <p:origin x="4752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Internship Overview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2851F6C-2979-744C-B14F-026BDFE8CC90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57F3427-79A0-9048-8387-43D420B25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7892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/>
          </p:nvPr>
        </p:nvSpPr>
        <p:spPr>
          <a:xfrm>
            <a:off x="506413" y="696913"/>
            <a:ext cx="5997575" cy="348615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  <p:sp>
        <p:nvSpPr>
          <p:cNvPr id="267" name="Shape 267"/>
          <p:cNvSpPr>
            <a:spLocks noGrp="1"/>
          </p:cNvSpPr>
          <p:nvPr>
            <p:ph type="body" sz="quarter" idx="1"/>
          </p:nvPr>
        </p:nvSpPr>
        <p:spPr>
          <a:xfrm>
            <a:off x="934720" y="4415790"/>
            <a:ext cx="5140960" cy="4183380"/>
          </a:xfrm>
          <a:prstGeom prst="rect">
            <a:avLst/>
          </a:prstGeom>
        </p:spPr>
        <p:txBody>
          <a:bodyPr lIns="93177" tIns="46589" rIns="93177" bIns="4658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78998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defTabSz="231297" latinLnBrk="0">
      <a:defRPr sz="1113">
        <a:latin typeface="Lucida Grande"/>
        <a:ea typeface="Lucida Grande"/>
        <a:cs typeface="Lucida Grande"/>
        <a:sym typeface="Lucida Grande"/>
      </a:defRPr>
    </a:lvl1pPr>
    <a:lvl2pPr indent="115649" defTabSz="231297" latinLnBrk="0">
      <a:defRPr sz="1113">
        <a:latin typeface="Lucida Grande"/>
        <a:ea typeface="Lucida Grande"/>
        <a:cs typeface="Lucida Grande"/>
        <a:sym typeface="Lucida Grande"/>
      </a:defRPr>
    </a:lvl2pPr>
    <a:lvl3pPr indent="231297" defTabSz="231297" latinLnBrk="0">
      <a:defRPr sz="1113">
        <a:latin typeface="Lucida Grande"/>
        <a:ea typeface="Lucida Grande"/>
        <a:cs typeface="Lucida Grande"/>
        <a:sym typeface="Lucida Grande"/>
      </a:defRPr>
    </a:lvl3pPr>
    <a:lvl4pPr indent="346946" defTabSz="231297" latinLnBrk="0">
      <a:defRPr sz="1113">
        <a:latin typeface="Lucida Grande"/>
        <a:ea typeface="Lucida Grande"/>
        <a:cs typeface="Lucida Grande"/>
        <a:sym typeface="Lucida Grande"/>
      </a:defRPr>
    </a:lvl4pPr>
    <a:lvl5pPr indent="462595" defTabSz="231297" latinLnBrk="0">
      <a:defRPr sz="1113">
        <a:latin typeface="Lucida Grande"/>
        <a:ea typeface="Lucida Grande"/>
        <a:cs typeface="Lucida Grande"/>
        <a:sym typeface="Lucida Grande"/>
      </a:defRPr>
    </a:lvl5pPr>
    <a:lvl6pPr indent="578244" defTabSz="231297" latinLnBrk="0">
      <a:defRPr sz="1113">
        <a:latin typeface="Lucida Grande"/>
        <a:ea typeface="Lucida Grande"/>
        <a:cs typeface="Lucida Grande"/>
        <a:sym typeface="Lucida Grande"/>
      </a:defRPr>
    </a:lvl6pPr>
    <a:lvl7pPr indent="693892" defTabSz="231297" latinLnBrk="0">
      <a:defRPr sz="1113">
        <a:latin typeface="Lucida Grande"/>
        <a:ea typeface="Lucida Grande"/>
        <a:cs typeface="Lucida Grande"/>
        <a:sym typeface="Lucida Grande"/>
      </a:defRPr>
    </a:lvl7pPr>
    <a:lvl8pPr indent="809541" defTabSz="231297" latinLnBrk="0">
      <a:defRPr sz="1113">
        <a:latin typeface="Lucida Grande"/>
        <a:ea typeface="Lucida Grande"/>
        <a:cs typeface="Lucida Grande"/>
        <a:sym typeface="Lucida Grande"/>
      </a:defRPr>
    </a:lvl8pPr>
    <a:lvl9pPr indent="925190" defTabSz="231297" latinLnBrk="0">
      <a:defRPr sz="1113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6413" y="696913"/>
            <a:ext cx="5997575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6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603" y="1159775"/>
            <a:ext cx="9141619" cy="2467187"/>
          </a:xfrm>
        </p:spPr>
        <p:txBody>
          <a:bodyPr anchor="b">
            <a:normAutofit/>
          </a:bodyPr>
          <a:lstStyle>
            <a:lvl1pPr algn="ctr">
              <a:defRPr sz="6800"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03" y="3722106"/>
            <a:ext cx="9141619" cy="1710954"/>
          </a:xfrm>
        </p:spPr>
        <p:txBody>
          <a:bodyPr/>
          <a:lstStyle>
            <a:lvl1pPr marL="0" indent="0" algn="ctr">
              <a:buNone/>
              <a:defRPr sz="2399">
                <a:latin typeface="Georgia" charset="0"/>
                <a:ea typeface="Georgia" charset="0"/>
                <a:cs typeface="Georgia" charset="0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936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232">
          <p15:clr>
            <a:srgbClr val="FBAE40"/>
          </p15:clr>
        </p15:guide>
        <p15:guide id="6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642B87-47D6-E140-87C2-4E97F8FAB5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5104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77296"/>
            <a:ext cx="2628215" cy="6005566"/>
          </a:xfrm>
        </p:spPr>
        <p:txBody>
          <a:bodyPr vert="eaVert"/>
          <a:lstStyle>
            <a:lvl1pPr>
              <a:defRPr b="0" i="0"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77296"/>
            <a:ext cx="7732286" cy="6005566"/>
          </a:xfrm>
        </p:spPr>
        <p:txBody>
          <a:bodyPr vert="eaVert"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AE9DF-82C8-7E4B-894E-B9D43C3ABE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50103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06655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tx2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&lt;#&gt;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469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258057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5599" b="0" i="1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563879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99213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258057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0000"/>
              </a:lnSpc>
              <a:buNone/>
              <a:defRPr sz="5599" b="0" i="1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563879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462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983865"/>
            <a:ext cx="9141619" cy="3229349"/>
          </a:xfrm>
        </p:spPr>
        <p:txBody>
          <a:bodyPr anchor="b">
            <a:noAutofit/>
          </a:bodyPr>
          <a:lstStyle>
            <a:lvl1pPr algn="l">
              <a:defRPr sz="5599" b="0" i="1" cap="none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  </a:t>
            </a:r>
            <a:r>
              <a:rPr lang="en-US" dirty="0" err="1"/>
              <a:t>feugiat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ante non.”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8193"/>
          <a:stretch/>
        </p:blipFill>
        <p:spPr>
          <a:xfrm>
            <a:off x="5934255" y="4708303"/>
            <a:ext cx="466545" cy="5643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8193"/>
          <a:stretch/>
        </p:blipFill>
        <p:spPr>
          <a:xfrm>
            <a:off x="5934255" y="4708303"/>
            <a:ext cx="466545" cy="564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9AD310-895B-C54B-9BAA-74D3DCD76A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646" y="4629737"/>
            <a:ext cx="1641367" cy="64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13206"/>
      </p:ext>
    </p:extLst>
  </p:cSld>
  <p:clrMapOvr>
    <a:masterClrMapping/>
  </p:clrMapOvr>
  <p:hf sldNum="0" hdr="0" dt="0"/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983865"/>
            <a:ext cx="9141619" cy="3229349"/>
          </a:xfrm>
        </p:spPr>
        <p:txBody>
          <a:bodyPr anchor="b">
            <a:noAutofit/>
          </a:bodyPr>
          <a:lstStyle>
            <a:lvl1pPr algn="l">
              <a:defRPr sz="5599" b="0" i="1" cap="none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Curabitur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,   </a:t>
            </a:r>
            <a:r>
              <a:rPr lang="en-US" dirty="0" err="1"/>
              <a:t>feugiat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ante non.”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8"/>
          <a:stretch/>
        </p:blipFill>
        <p:spPr>
          <a:xfrm>
            <a:off x="5854642" y="4708303"/>
            <a:ext cx="526840" cy="589501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E54991-2B36-A648-911C-77B5E91876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0"/>
          <a:stretch/>
        </p:blipFill>
        <p:spPr>
          <a:xfrm>
            <a:off x="6381482" y="4637910"/>
            <a:ext cx="2026989" cy="659894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308"/>
          <a:stretch/>
        </p:blipFill>
        <p:spPr>
          <a:xfrm>
            <a:off x="5854642" y="4708303"/>
            <a:ext cx="526840" cy="589501"/>
          </a:xfrm>
          <a:prstGeom prst="rect">
            <a:avLst/>
          </a:prstGeom>
          <a:noFill/>
        </p:spPr>
      </p:pic>
      <p:pic>
        <p:nvPicPr>
          <p:cNvPr id="7" name="Picture 6">
            <a:extLst/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40"/>
          <a:stretch/>
        </p:blipFill>
        <p:spPr>
          <a:xfrm>
            <a:off x="6381482" y="4637910"/>
            <a:ext cx="2026989" cy="6598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47514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21439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3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3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885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32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51" y="2471525"/>
            <a:ext cx="6743849" cy="3067883"/>
          </a:xfr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i="0" baseline="0">
                <a:solidFill>
                  <a:srgbClr val="004261"/>
                </a:solidFill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 err="1"/>
              <a:t>Lorem</a:t>
            </a:r>
            <a:r>
              <a:rPr lang="en-US" sz="2699" dirty="0"/>
              <a:t> </a:t>
            </a:r>
            <a:r>
              <a:rPr lang="en-US" sz="2699" dirty="0" err="1"/>
              <a:t>ipsum</a:t>
            </a:r>
            <a:r>
              <a:rPr lang="en-US" sz="2699" dirty="0"/>
              <a:t> dolor sit </a:t>
            </a:r>
            <a:r>
              <a:rPr lang="en-US" sz="2699" dirty="0" err="1"/>
              <a:t>amet</a:t>
            </a:r>
            <a:r>
              <a:rPr lang="en-US" sz="2699" dirty="0"/>
              <a:t>.</a:t>
            </a:r>
            <a:br>
              <a:rPr lang="en-US" sz="2699" dirty="0"/>
            </a:b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</a:t>
            </a:r>
            <a:r>
              <a:rPr lang="en-US" sz="2699" dirty="0" err="1"/>
              <a:t>libero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8AAF15-7781-844C-9766-6BC05A6CE4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8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8260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1351" y="1831763"/>
            <a:ext cx="7689435" cy="522235"/>
          </a:xfr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 i="0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Vitae nib </a:t>
            </a:r>
            <a:r>
              <a:rPr lang="en-US" sz="2699" dirty="0" err="1"/>
              <a:t>biben</a:t>
            </a:r>
            <a:r>
              <a:rPr lang="en-US" sz="2699" dirty="0"/>
              <a:t>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Convalis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ullamcorp</a:t>
            </a:r>
            <a:r>
              <a:rPr lang="en-US" sz="2699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351" y="441960"/>
            <a:ext cx="31725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baseline="0" dirty="0">
                <a:solidFill>
                  <a:srgbClr val="01B4D2"/>
                </a:solidFill>
                <a:latin typeface="Brandon Grotesque Bold" charset="0"/>
              </a:rPr>
              <a:t>INVICTIAL MALLINUM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 hasCustomPrompt="1"/>
          </p:nvPr>
        </p:nvSpPr>
        <p:spPr>
          <a:xfrm>
            <a:off x="571351" y="2553546"/>
            <a:ext cx="7689436" cy="2859829"/>
          </a:xfrm>
        </p:spPr>
        <p:txBody>
          <a:bodyPr>
            <a:noAutofit/>
          </a:bodyPr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500" b="1" i="0" u="none" baseline="0">
                <a:latin typeface="Georgia Bold" charset="0"/>
                <a:ea typeface="Georgia" charset="0"/>
                <a:cs typeface="Georgia Bold" charset="0"/>
              </a:defRPr>
            </a:lvl1pPr>
            <a:lvl2pPr>
              <a:defRPr sz="1750" baseline="0"/>
            </a:lvl2pPr>
            <a:lvl3pPr>
              <a:defRPr sz="1750" baseline="0"/>
            </a:lvl3pPr>
            <a:lvl4pPr>
              <a:defRPr sz="1750" baseline="0"/>
            </a:lvl4pPr>
            <a:lvl5pPr>
              <a:defRPr sz="1750" baseline="0"/>
            </a:lvl5pPr>
          </a:lstStyle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Lorem ipsum dolor sit </a:t>
            </a:r>
            <a:r>
              <a:rPr lang="en-US" sz="2699" dirty="0" err="1"/>
              <a:t>amet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libero.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  <a:p>
            <a:pPr marL="0" marR="0" lvl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699" dirty="0"/>
              <a:t>Lorem ipsum dolor sit </a:t>
            </a:r>
            <a:r>
              <a:rPr lang="en-US" sz="2699" dirty="0" err="1"/>
              <a:t>amet</a:t>
            </a:r>
            <a:r>
              <a:rPr lang="en-US" sz="2699" dirty="0"/>
              <a:t>. </a:t>
            </a:r>
            <a:r>
              <a:rPr lang="en-US" sz="2699" dirty="0" err="1"/>
              <a:t>Donec</a:t>
            </a:r>
            <a:r>
              <a:rPr lang="en-US" sz="2699" dirty="0"/>
              <a:t> vitae </a:t>
            </a:r>
            <a:r>
              <a:rPr lang="en-US" sz="2699" dirty="0" err="1"/>
              <a:t>elit</a:t>
            </a:r>
            <a:r>
              <a:rPr lang="en-US" sz="2699" dirty="0"/>
              <a:t> id </a:t>
            </a:r>
            <a:r>
              <a:rPr lang="en-US" sz="2699" dirty="0" err="1"/>
              <a:t>leo</a:t>
            </a:r>
            <a:r>
              <a:rPr lang="en-US" sz="2699" dirty="0"/>
              <a:t> </a:t>
            </a:r>
            <a:r>
              <a:rPr lang="en-US" sz="2699" dirty="0">
                <a:solidFill>
                  <a:srgbClr val="01B4D2"/>
                </a:solidFill>
                <a:latin typeface="Sentinel Semibold"/>
                <a:cs typeface="Sentinel Semibold"/>
              </a:rPr>
              <a:t>Id </a:t>
            </a:r>
            <a:r>
              <a:rPr lang="en-US" sz="2699" dirty="0" err="1">
                <a:solidFill>
                  <a:srgbClr val="01B4D2"/>
                </a:solidFill>
                <a:latin typeface="Sentinel Semibold"/>
                <a:cs typeface="Sentinel Semibold"/>
              </a:rPr>
              <a:t>Vineque</a:t>
            </a:r>
            <a:r>
              <a:rPr lang="en-US" sz="2699" dirty="0">
                <a:solidFill>
                  <a:srgbClr val="01B4D2"/>
                </a:solidFill>
              </a:rPr>
              <a:t> </a:t>
            </a:r>
            <a:r>
              <a:rPr lang="en-US" sz="2699" dirty="0" err="1"/>
              <a:t>posuere</a:t>
            </a:r>
            <a:r>
              <a:rPr lang="en-US" sz="2699" dirty="0"/>
              <a:t>. </a:t>
            </a:r>
            <a:r>
              <a:rPr lang="en-US" sz="2699" dirty="0" err="1"/>
              <a:t>Ut</a:t>
            </a:r>
            <a:r>
              <a:rPr lang="en-US" sz="2699" dirty="0"/>
              <a:t> vitae </a:t>
            </a:r>
            <a:r>
              <a:rPr lang="en-US" sz="2699" dirty="0" err="1"/>
              <a:t>neque</a:t>
            </a:r>
            <a:r>
              <a:rPr lang="en-US" sz="2699" dirty="0"/>
              <a:t> a </a:t>
            </a:r>
            <a:r>
              <a:rPr lang="en-US" sz="2699" dirty="0" err="1"/>
              <a:t>tortor</a:t>
            </a:r>
            <a:r>
              <a:rPr lang="en-US" sz="2699" dirty="0"/>
              <a:t> </a:t>
            </a:r>
            <a:r>
              <a:rPr lang="en-US" sz="2699" dirty="0" err="1"/>
              <a:t>tincidunt</a:t>
            </a:r>
            <a:r>
              <a:rPr lang="en-US" sz="2699" dirty="0"/>
              <a:t> </a:t>
            </a:r>
            <a:r>
              <a:rPr lang="en-US" sz="2699" dirty="0" err="1"/>
              <a:t>luctus</a:t>
            </a:r>
            <a:r>
              <a:rPr lang="en-US" sz="2699" dirty="0"/>
              <a:t> </a:t>
            </a:r>
            <a:r>
              <a:rPr lang="en-US" sz="2699" dirty="0" err="1"/>
              <a:t>eget</a:t>
            </a:r>
            <a:r>
              <a:rPr lang="en-US" sz="2699" dirty="0"/>
              <a:t> id libero. </a:t>
            </a:r>
            <a:r>
              <a:rPr lang="en-US" sz="2699" dirty="0" err="1"/>
              <a:t>Donec</a:t>
            </a:r>
            <a:r>
              <a:rPr lang="en-US" sz="2699" dirty="0"/>
              <a:t> </a:t>
            </a:r>
            <a:r>
              <a:rPr lang="en-US" sz="2699" dirty="0" err="1"/>
              <a:t>orci</a:t>
            </a:r>
            <a:r>
              <a:rPr lang="en-US" sz="2699" dirty="0"/>
              <a:t> dui, semper non </a:t>
            </a:r>
            <a:r>
              <a:rPr lang="en-US" sz="2699" dirty="0" err="1"/>
              <a:t>elementum</a:t>
            </a:r>
            <a:r>
              <a:rPr lang="en-US" sz="2699" dirty="0"/>
              <a:t> et, </a:t>
            </a:r>
            <a:r>
              <a:rPr lang="en-US" sz="2699" dirty="0" err="1"/>
              <a:t>elementum</a:t>
            </a:r>
            <a:r>
              <a:rPr lang="en-US" sz="2699" dirty="0"/>
              <a:t> </a:t>
            </a:r>
            <a:r>
              <a:rPr lang="en-US" sz="2699" dirty="0" err="1"/>
              <a:t>ut</a:t>
            </a:r>
            <a:r>
              <a:rPr lang="en-US" sz="2699" dirty="0"/>
              <a:t> </a:t>
            </a:r>
            <a:r>
              <a:rPr lang="en-US" sz="2699" dirty="0" err="1"/>
              <a:t>odio</a:t>
            </a:r>
            <a:r>
              <a:rPr lang="en-US" sz="2699" dirty="0"/>
              <a:t>.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C4526E-9C6D-2B43-9F02-71260F8A90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82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896389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1226817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6618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5" orient="horz" pos="2232">
          <p15:clr>
            <a:srgbClr val="FBAE40"/>
          </p15:clr>
        </p15:guide>
        <p15:guide id="6" pos="383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351" y="3896389"/>
            <a:ext cx="10546352" cy="209118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109" indent="0" algn="ctr">
              <a:buNone/>
              <a:defRPr sz="2000"/>
            </a:lvl2pPr>
            <a:lvl3pPr marL="914217" indent="0" algn="ctr">
              <a:buNone/>
              <a:defRPr sz="1800"/>
            </a:lvl3pPr>
            <a:lvl4pPr marL="1371326" indent="0" algn="ctr">
              <a:buNone/>
              <a:defRPr sz="1600"/>
            </a:lvl4pPr>
            <a:lvl5pPr marL="1828434" indent="0" algn="ctr">
              <a:buNone/>
              <a:defRPr sz="1600"/>
            </a:lvl5pPr>
            <a:lvl6pPr marL="2285543" indent="0" algn="ctr">
              <a:buNone/>
              <a:defRPr sz="1600"/>
            </a:lvl6pPr>
            <a:lvl7pPr marL="2742651" indent="0" algn="ctr">
              <a:buNone/>
              <a:defRPr sz="1600"/>
            </a:lvl7pPr>
            <a:lvl8pPr marL="3199760" indent="0" algn="ctr">
              <a:buNone/>
              <a:defRPr sz="1600"/>
            </a:lvl8pPr>
            <a:lvl9pPr marL="365686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71351" y="1226817"/>
            <a:ext cx="10512862" cy="2552701"/>
          </a:xfrm>
        </p:spPr>
        <p:txBody>
          <a:bodyPr anchor="b" anchorCtr="0"/>
          <a:lstStyle>
            <a:lvl1pPr>
              <a:defRPr sz="5599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3855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orient="horz" pos="2232">
          <p15:clr>
            <a:srgbClr val="FBAE40"/>
          </p15:clr>
        </p15:guide>
        <p15:guide id="4" pos="383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13432"/>
            <a:ext cx="9141619" cy="7086600"/>
          </a:xfrm>
        </p:spPr>
        <p:txBody>
          <a:bodyPr lIns="91440"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8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13432"/>
            <a:ext cx="9141619" cy="7086600"/>
          </a:xfrm>
        </p:spPr>
        <p:txBody>
          <a:bodyPr lIns="91440" anchor="ctr" anchorCtr="0">
            <a:noAutofit/>
          </a:bodyPr>
          <a:lstStyle>
            <a:lvl1pPr algn="l">
              <a:defRPr sz="8748" b="0" i="0" baseline="0">
                <a:solidFill>
                  <a:schemeClr val="tx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2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996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293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9289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4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846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4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3C7315-10EF-4F49-B305-AD78915AAA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9151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5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5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32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bg1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211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571351" y="0"/>
            <a:ext cx="9141619" cy="7086600"/>
          </a:xfrm>
        </p:spPr>
        <p:txBody>
          <a:bodyPr anchor="ctr" anchorCtr="0">
            <a:noAutofit/>
          </a:bodyPr>
          <a:lstStyle>
            <a:lvl1pPr algn="l">
              <a:defRPr sz="8748" b="0" i="0" baseline="0">
                <a:solidFill>
                  <a:schemeClr val="accent6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>
                <a:solidFill>
                  <a:schemeClr val="accent6"/>
                </a:solidFill>
              </a:defRPr>
            </a:lvl1pPr>
          </a:lstStyle>
          <a:p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8142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3F1CB-C2AC-5948-9384-A25B72AF28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39593"/>
      </p:ext>
    </p:extLst>
  </p:cSld>
  <p:clrMapOvr>
    <a:masterClrMapping/>
  </p:clrMapOvr>
  <p:hf sldNum="0"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1444-E63E-8E47-991F-CFF143F0429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Title Placeholder 1"/>
          <p:cNvSpPr txBox="1">
            <a:spLocks/>
          </p:cNvSpPr>
          <p:nvPr userDrawn="1"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10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26744"/>
      </p:ext>
    </p:extLst>
  </p:cSld>
  <p:clrMapOvr>
    <a:masterClrMapping/>
  </p:clrMapOvr>
  <p:hf sldNum="0"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F8AEB-6B8D-CF47-9D70-F17C6E0736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82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C223A-A34B-AF47-84C7-96BFB8E9DF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1378"/>
      </p:ext>
    </p:extLst>
  </p:cSld>
  <p:clrMapOvr>
    <a:masterClrMapping/>
  </p:clrMapOvr>
  <p:hf sldNum="0"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EB2DC-29D2-7D44-87B9-D2FFE58AC7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438166"/>
      </p:ext>
    </p:extLst>
  </p:cSld>
  <p:clrMapOvr>
    <a:masterClrMapping/>
  </p:clrMapOvr>
  <p:hf sldNum="0"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50F533-7D19-C242-AC12-546EE81AB3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8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Working in</a:t>
            </a:r>
            <a:r>
              <a:rPr lang="en-US" b="0" i="0" cap="none" spc="0" baseline="0" dirty="0">
                <a:latin typeface="Segoe UI Normal" charset="0"/>
              </a:rPr>
              <a:t> Production</a:t>
            </a:r>
            <a:endParaRPr lang="en-US" b="0" i="0" cap="none" spc="0" dirty="0">
              <a:latin typeface="Segoe UI Normal" charset="0"/>
            </a:endParaRPr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1427"/>
      </p:ext>
    </p:extLst>
  </p:cSld>
  <p:clrMapOvr>
    <a:masterClrMapping/>
  </p:clrMapOvr>
  <p:hf sldNum="0"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13A46-7D47-FD4E-BB0C-4478D5F2ED8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8419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929F98-43F9-CD4B-90A9-4E3E9657A84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792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2700864"/>
            <a:ext cx="10512862" cy="4496383"/>
          </a:xfrm>
        </p:spPr>
        <p:txBody>
          <a:bodyPr>
            <a:normAutofit/>
          </a:bodyPr>
          <a:lstStyle>
            <a:lvl1pPr>
              <a:defRPr sz="2000">
                <a:latin typeface="Georgia" charset="0"/>
                <a:ea typeface="Georgia" charset="0"/>
                <a:cs typeface="Georgia" charset="0"/>
              </a:defRPr>
            </a:lvl1pPr>
            <a:lvl2pPr>
              <a:defRPr sz="2000">
                <a:latin typeface="Georgia" charset="0"/>
                <a:ea typeface="Georgia" charset="0"/>
                <a:cs typeface="Georgia" charset="0"/>
              </a:defRPr>
            </a:lvl2pPr>
            <a:lvl3pPr>
              <a:defRPr sz="2000">
                <a:latin typeface="Georgia" charset="0"/>
                <a:ea typeface="Georgia" charset="0"/>
                <a:cs typeface="Georgia" charset="0"/>
              </a:defRPr>
            </a:lvl3pPr>
            <a:lvl4pPr>
              <a:defRPr sz="2000">
                <a:latin typeface="Georgia" charset="0"/>
                <a:ea typeface="Georgia" charset="0"/>
                <a:cs typeface="Georgia" charset="0"/>
              </a:defRPr>
            </a:lvl4pPr>
            <a:lvl5pPr>
              <a:defRPr sz="2000"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83F1CB-C2AC-5948-9384-A25B72AF28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67797"/>
      </p:ext>
    </p:extLst>
  </p:cSld>
  <p:clrMapOvr>
    <a:masterClrMapping/>
  </p:clrMapOvr>
  <p:hf sldNum="0"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3" y="4742446"/>
            <a:ext cx="10512862" cy="1550193"/>
          </a:xfrm>
        </p:spPr>
        <p:txBody>
          <a:bodyPr/>
          <a:lstStyle>
            <a:lvl1pPr marL="0" indent="0">
              <a:buNone/>
              <a:defRPr sz="2399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837982" y="3485322"/>
            <a:ext cx="10512862" cy="1109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1444-E63E-8E47-991F-CFF143F042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9440"/>
      </p:ext>
    </p:extLst>
  </p:cSld>
  <p:clrMapOvr>
    <a:masterClrMapping/>
  </p:clrMapOvr>
  <p:hf sldNum="0"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2" y="2717605"/>
            <a:ext cx="5180251" cy="4496383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2F8AEB-6B8D-CF47-9D70-F17C6E073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7239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5C223A-A34B-AF47-84C7-96BFB8E9DF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29153"/>
      </p:ext>
    </p:extLst>
  </p:cSld>
  <p:clrMapOvr>
    <a:masterClrMapping/>
  </p:clrMapOvr>
  <p:hf sldNum="0"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BEB2DC-29D2-7D44-87B9-D2FFE58AC7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1330"/>
      </p:ext>
    </p:extLst>
  </p:cSld>
  <p:clrMapOvr>
    <a:masterClrMapping/>
  </p:clrMapOvr>
  <p:hf sldNum="0"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Working in</a:t>
            </a:r>
            <a:r>
              <a:rPr lang="en-US" b="0" i="0" cap="none" spc="0" baseline="0" dirty="0">
                <a:latin typeface="Segoe UI Normal" charset="0"/>
              </a:rPr>
              <a:t> Production</a:t>
            </a:r>
            <a:endParaRPr lang="en-US" b="0" i="0" cap="none" spc="0" dirty="0">
              <a:latin typeface="Segoe UI Normal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50F533-7D19-C242-AC12-546EE81AB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93303"/>
      </p:ext>
    </p:extLst>
  </p:cSld>
  <p:clrMapOvr>
    <a:masterClrMapping/>
  </p:clrMapOvr>
  <p:hf sldNum="0"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7/29/2019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13A46-7D47-FD4E-BB0C-4478D5F2ED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000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570" y="1737202"/>
            <a:ext cx="5156444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570" y="2588577"/>
            <a:ext cx="5156444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3" y="1737202"/>
            <a:ext cx="5181838" cy="851376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2588577"/>
            <a:ext cx="5181838" cy="3807408"/>
          </a:xfrm>
        </p:spPr>
        <p:txBody>
          <a:bodyPr/>
          <a:lstStyle>
            <a:lvl1pPr>
              <a:defRPr>
                <a:latin typeface="Georgia" charset="0"/>
                <a:ea typeface="Georgia" charset="0"/>
                <a:cs typeface="Georgia" charset="0"/>
              </a:defRPr>
            </a:lvl1pPr>
            <a:lvl2pPr>
              <a:defRPr>
                <a:latin typeface="Georgia" charset="0"/>
                <a:ea typeface="Georgia" charset="0"/>
                <a:cs typeface="Georgia" charset="0"/>
              </a:defRPr>
            </a:lvl2pPr>
            <a:lvl3pPr>
              <a:defRPr>
                <a:latin typeface="Georgia" charset="0"/>
                <a:ea typeface="Georgia" charset="0"/>
                <a:cs typeface="Georgia" charset="0"/>
              </a:defRPr>
            </a:lvl3pPr>
            <a:lvl4pPr>
              <a:defRPr>
                <a:latin typeface="Georgia" charset="0"/>
                <a:ea typeface="Georgia" charset="0"/>
                <a:cs typeface="Georgia" charset="0"/>
              </a:defRPr>
            </a:lvl4pPr>
            <a:lvl5pPr>
              <a:defRPr>
                <a:latin typeface="Georgia" charset="0"/>
                <a:ea typeface="Georgia" charset="0"/>
                <a:cs typeface="Georgia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4AB976-87AE-6D4C-821E-7D7DD67AD7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10931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78BD7-BECD-4B4C-A53B-4783F9644C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8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6446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E31D-19A9-7940-BE38-B7F6C5AC90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6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4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2125980"/>
            <a:ext cx="6170593" cy="3930439"/>
          </a:xfrm>
        </p:spPr>
        <p:txBody>
          <a:bodyPr/>
          <a:lstStyle>
            <a:lvl1pPr>
              <a:defRPr sz="3199">
                <a:latin typeface="Georgia" charset="0"/>
                <a:ea typeface="Georgia" charset="0"/>
                <a:cs typeface="Georgia" charset="0"/>
              </a:defRPr>
            </a:lvl1pPr>
            <a:lvl2pPr>
              <a:defRPr sz="2799">
                <a:latin typeface="Georgia" charset="0"/>
                <a:ea typeface="Georgia" charset="0"/>
                <a:cs typeface="Georgia" charset="0"/>
              </a:defRPr>
            </a:lvl2pPr>
            <a:lvl3pPr>
              <a:defRPr sz="2399">
                <a:latin typeface="Georgia" charset="0"/>
                <a:ea typeface="Georgia" charset="0"/>
                <a:cs typeface="Georgia" charset="0"/>
              </a:defRPr>
            </a:lvl3pPr>
            <a:lvl4pPr>
              <a:defRPr sz="1999">
                <a:latin typeface="Georgia" charset="0"/>
                <a:ea typeface="Georgia" charset="0"/>
                <a:cs typeface="Georgia" charset="0"/>
              </a:defRPr>
            </a:lvl4pPr>
            <a:lvl5pPr>
              <a:defRPr sz="1999">
                <a:latin typeface="Georgia" charset="0"/>
                <a:ea typeface="Georgia" charset="0"/>
                <a:cs typeface="Georgia" charset="0"/>
              </a:defRPr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7" name="Title Placeholder 1"/>
          <p:cNvSpPr txBox="1">
            <a:spLocks/>
          </p:cNvSpPr>
          <p:nvPr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9" name="Title Placeholder 1"/>
          <p:cNvSpPr txBox="1">
            <a:spLocks/>
          </p:cNvSpPr>
          <p:nvPr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Click to edit Master title style</a:t>
            </a:r>
          </a:p>
        </p:txBody>
      </p:sp>
      <p:sp>
        <p:nvSpPr>
          <p:cNvPr id="10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B9244F-7AFF-E24A-8955-247BDB7D62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11" name="Title Placeholder 1"/>
          <p:cNvSpPr txBox="1">
            <a:spLocks/>
          </p:cNvSpPr>
          <p:nvPr userDrawn="1"/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rgbClr val="00B4D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i="0" cap="none" spc="0" dirty="0">
                <a:latin typeface="Segoe UI Normal" charset="0"/>
              </a:rPr>
              <a:t>Working in Production</a:t>
            </a:r>
          </a:p>
        </p:txBody>
      </p:sp>
      <p:sp>
        <p:nvSpPr>
          <p:cNvPr id="13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81259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2125980"/>
            <a:ext cx="6170593" cy="3930439"/>
          </a:xfrm>
        </p:spPr>
        <p:txBody>
          <a:bodyPr anchor="t"/>
          <a:lstStyle>
            <a:lvl1pPr marL="0" indent="0">
              <a:buNone/>
              <a:defRPr sz="3199">
                <a:latin typeface="Georgia" charset="0"/>
                <a:ea typeface="Georgia" charset="0"/>
                <a:cs typeface="Georgia" charset="0"/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70" y="2125980"/>
            <a:ext cx="3931213" cy="3938641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2BE72-55B3-AD4A-B25F-20E5DA16A9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10953079" y="6568229"/>
            <a:ext cx="795529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462595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11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cap="all" spc="266" normalizeH="0" baseline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179898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359796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539694" algn="l" defTabSz="417620" rtl="0" fontAlgn="auto" latinLnBrk="0" hangingPunct="0">
              <a:lnSpc>
                <a:spcPct val="80000"/>
              </a:lnSpc>
              <a:spcBef>
                <a:spcPts val="607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853" b="1" i="0" u="none" strike="noStrike" cap="all" spc="266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/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2048"/>
          <a:stretch/>
        </p:blipFill>
        <p:spPr>
          <a:xfrm>
            <a:off x="10240541" y="6593301"/>
            <a:ext cx="870221" cy="2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6864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1232451"/>
            <a:ext cx="10512862" cy="5145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886479"/>
            <a:ext cx="10512862" cy="4496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568229"/>
            <a:ext cx="2742486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568229"/>
            <a:ext cx="4113728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LOREM IPSUM | </a:t>
            </a:r>
            <a:fld id="{C5D1C6DA-A402-2641-BC7C-6341285FB87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568229"/>
            <a:ext cx="2742486" cy="3772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72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775" r:id="rId24"/>
    <p:sldLayoutId id="2147483776" r:id="rId25"/>
    <p:sldLayoutId id="2147483777" r:id="rId26"/>
    <p:sldLayoutId id="2147483778" r:id="rId27"/>
    <p:sldLayoutId id="2147483779" r:id="rId28"/>
    <p:sldLayoutId id="2147483780" r:id="rId29"/>
    <p:sldLayoutId id="2147483781" r:id="rId30"/>
    <p:sldLayoutId id="2147483782" r:id="rId31"/>
    <p:sldLayoutId id="2147483783" r:id="rId32"/>
    <p:sldLayoutId id="2147483784" r:id="rId33"/>
    <p:sldLayoutId id="2147483785" r:id="rId34"/>
    <p:sldLayoutId id="2147483786" r:id="rId35"/>
    <p:sldLayoutId id="2147483787" r:id="rId36"/>
    <p:sldLayoutId id="2147483788" r:id="rId37"/>
    <p:sldLayoutId id="2147483789" r:id="rId38"/>
    <p:sldLayoutId id="2147483790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9" r:id="rId45"/>
    <p:sldLayoutId id="2147483710" r:id="rId46"/>
  </p:sldLayoutIdLs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b="0" i="0" kern="1200">
          <a:solidFill>
            <a:srgbClr val="00B4D2"/>
          </a:solidFill>
          <a:latin typeface="Segoe UI Normal" charset="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rgbClr val="004261"/>
          </a:solidFill>
          <a:latin typeface="Georgia" charset="0"/>
          <a:ea typeface="Georgia" charset="0"/>
          <a:cs typeface="Georgia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7" orient="horz" pos="2232">
          <p15:clr>
            <a:srgbClr val="F26B43"/>
          </p15:clr>
        </p15:guide>
        <p15:guide id="8" pos="3839">
          <p15:clr>
            <a:srgbClr val="F26B43"/>
          </p15:clr>
        </p15:guide>
        <p15:guide id="9" pos="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831633" y="2840838"/>
            <a:ext cx="10512862" cy="155019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Tuesday, July 30th</a:t>
            </a:r>
          </a:p>
          <a:p>
            <a:r>
              <a:rPr lang="en-US" dirty="0">
                <a:solidFill>
                  <a:schemeClr val="bg1"/>
                </a:solidFill>
              </a:rPr>
              <a:t>— Danielle Wanke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2070" y="1227138"/>
            <a:ext cx="10512425" cy="25527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Internship Overview</a:t>
            </a:r>
          </a:p>
        </p:txBody>
      </p:sp>
      <p:pic>
        <p:nvPicPr>
          <p:cNvPr id="4" name="pasted-im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264" y="277642"/>
            <a:ext cx="2345614" cy="89073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404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7982" y="2045256"/>
            <a:ext cx="10512862" cy="449638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Training in Archer was about 3 weeks long and encompassed so many different aspects of document management. A few of the things I can now do in Archer: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Retire and create new documents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Create and cancel PCRs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Manipulate HTML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Follow the Style Guide 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Working in Archer</a:t>
            </a:r>
          </a:p>
        </p:txBody>
      </p:sp>
    </p:spTree>
    <p:extLst>
      <p:ext uri="{BB962C8B-B14F-4D97-AF65-F5344CB8AC3E}">
        <p14:creationId xmlns:p14="http://schemas.microsoft.com/office/powerpoint/2010/main" val="344773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2668" y="737329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HTML + Archer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417" y="1627844"/>
            <a:ext cx="5194237" cy="477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68" y="1627844"/>
            <a:ext cx="4790663" cy="4772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Arrow: Right 6"/>
          <p:cNvSpPr/>
          <p:nvPr/>
        </p:nvSpPr>
        <p:spPr>
          <a:xfrm>
            <a:off x="5738327" y="3377682"/>
            <a:ext cx="793102" cy="690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Finished Product:</a:t>
            </a:r>
          </a:p>
        </p:txBody>
      </p:sp>
    </p:spTree>
    <p:extLst>
      <p:ext uri="{BB962C8B-B14F-4D97-AF65-F5344CB8AC3E}">
        <p14:creationId xmlns:p14="http://schemas.microsoft.com/office/powerpoint/2010/main" val="80068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Process Maps</a:t>
            </a:r>
          </a:p>
        </p:txBody>
      </p:sp>
    </p:spTree>
    <p:extLst>
      <p:ext uri="{BB962C8B-B14F-4D97-AF65-F5344CB8AC3E}">
        <p14:creationId xmlns:p14="http://schemas.microsoft.com/office/powerpoint/2010/main" val="355839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7982" y="1614288"/>
            <a:ext cx="10512862" cy="449638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Essential to our Framework project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Help track process and identify 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break points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Identify processes that can be 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automated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Provide a holistic view of a process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6603" y="711056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Process Maps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231" y="1376108"/>
            <a:ext cx="6522366" cy="40695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3951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7353" y="2141027"/>
            <a:ext cx="10512862" cy="44963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date I have:</a:t>
            </a:r>
          </a:p>
          <a:p>
            <a:r>
              <a:rPr lang="en-US" dirty="0"/>
              <a:t>Transferred 51 process maps into VISIO</a:t>
            </a:r>
          </a:p>
          <a:p>
            <a:r>
              <a:rPr lang="en-US" dirty="0"/>
              <a:t>Helped with the Mediations Framework map</a:t>
            </a:r>
          </a:p>
          <a:p>
            <a:r>
              <a:rPr lang="en-US" dirty="0"/>
              <a:t>Created Tier one maps</a:t>
            </a:r>
          </a:p>
          <a:p>
            <a:r>
              <a:rPr lang="en-US" dirty="0"/>
              <a:t>Transferred ‘White Board’ maps into VISIO</a:t>
            </a:r>
          </a:p>
          <a:p>
            <a:r>
              <a:rPr lang="en-US" dirty="0"/>
              <a:t>Quality Checked 30 maps before Archer upload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 Maps cont.</a:t>
            </a:r>
          </a:p>
        </p:txBody>
      </p:sp>
    </p:spTree>
    <p:extLst>
      <p:ext uri="{BB962C8B-B14F-4D97-AF65-F5344CB8AC3E}">
        <p14:creationId xmlns:p14="http://schemas.microsoft.com/office/powerpoint/2010/main" val="2693120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Callout 65"/>
          <p:cNvSpPr/>
          <p:nvPr/>
        </p:nvSpPr>
        <p:spPr>
          <a:xfrm>
            <a:off x="687469" y="1565058"/>
            <a:ext cx="2612165" cy="1748470"/>
          </a:xfrm>
          <a:prstGeom prst="cloudCallout">
            <a:avLst>
              <a:gd name="adj1" fmla="val -15164"/>
              <a:gd name="adj2" fmla="val 892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139" tIns="55070" rIns="110139" bIns="55070"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138" y="1418794"/>
            <a:ext cx="7703681" cy="5323694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4078786" y="998823"/>
            <a:ext cx="7366149" cy="387871"/>
          </a:xfrm>
          <a:prstGeom prst="rect">
            <a:avLst/>
          </a:prstGeom>
        </p:spPr>
        <p:txBody>
          <a:bodyPr vert="horz" lIns="110139" tIns="55070" rIns="110139" bIns="55070" rtlCol="0" anchor="b">
            <a:normAutofit lnSpcReduction="10000"/>
          </a:bodyPr>
          <a:lstStyle>
            <a:lvl1pPr algn="ctr" defTabSz="6857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1" b="0" i="0" kern="1200">
                <a:solidFill>
                  <a:srgbClr val="00B4D2"/>
                </a:solidFill>
                <a:latin typeface="Segoe UI Normal" charset="0"/>
                <a:ea typeface="Segoe UI Normal" charset="0"/>
                <a:cs typeface="Segoe UI Normal" charset="0"/>
              </a:defRPr>
            </a:lvl1pPr>
          </a:lstStyle>
          <a:p>
            <a:r>
              <a:rPr lang="en-US" sz="2200" u="sng" cap="none" spc="0" dirty="0">
                <a:solidFill>
                  <a:schemeClr val="tx1"/>
                </a:solidFill>
              </a:rPr>
              <a:t>Change Governance Office Framework</a:t>
            </a:r>
          </a:p>
        </p:txBody>
      </p:sp>
      <p:pic>
        <p:nvPicPr>
          <p:cNvPr id="5" name="Picture 4" descr="L:\Servicing Operations\Tech Writer Team\Support Team\Cooper Images\Spot Chat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79"/>
          <a:stretch/>
        </p:blipFill>
        <p:spPr bwMode="auto">
          <a:xfrm>
            <a:off x="218993" y="3292919"/>
            <a:ext cx="2784495" cy="349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RSUSTA~1\AppData\Local\Temp\SNAGHTML6c0d26c9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06644">
            <a:off x="1023833" y="1456392"/>
            <a:ext cx="2199172" cy="1610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295193" y="114698"/>
            <a:ext cx="8018139" cy="334035"/>
          </a:xfrm>
          <a:prstGeom prst="rect">
            <a:avLst/>
          </a:prstGeom>
        </p:spPr>
        <p:txBody>
          <a:bodyPr lIns="110139" tIns="55070" rIns="110139" bIns="55070">
            <a:noAutofit/>
          </a:bodyPr>
          <a:lstStyle>
            <a:lvl1pPr algn="l" defTabSz="6857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0" i="0" kern="1200">
                <a:solidFill>
                  <a:srgbClr val="00B4D2"/>
                </a:solidFill>
                <a:latin typeface="Segoe UI Normal" charset="0"/>
                <a:ea typeface="+mj-ea"/>
                <a:cs typeface="+mj-cs"/>
              </a:defRPr>
            </a:lvl1pPr>
          </a:lstStyle>
          <a:p>
            <a:endParaRPr lang="en-US" sz="2000" b="1" cap="none" spc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18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Final Thoughts</a:t>
            </a:r>
          </a:p>
        </p:txBody>
      </p:sp>
    </p:spTree>
    <p:extLst>
      <p:ext uri="{BB962C8B-B14F-4D97-AF65-F5344CB8AC3E}">
        <p14:creationId xmlns:p14="http://schemas.microsoft.com/office/powerpoint/2010/main" val="14842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I left a mark:</a:t>
            </a:r>
          </a:p>
          <a:p>
            <a:r>
              <a:rPr lang="en-US" dirty="0"/>
              <a:t>Completed 24 Urgent Documents</a:t>
            </a:r>
          </a:p>
          <a:p>
            <a:r>
              <a:rPr lang="en-US" dirty="0"/>
              <a:t>I interacted most with our Research and Resolution Department 17 documents)</a:t>
            </a:r>
          </a:p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161" y="717858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I Leave a Mark?</a:t>
            </a:r>
          </a:p>
        </p:txBody>
      </p:sp>
    </p:spTree>
    <p:extLst>
      <p:ext uri="{BB962C8B-B14F-4D97-AF65-F5344CB8AC3E}">
        <p14:creationId xmlns:p14="http://schemas.microsoft.com/office/powerpoint/2010/main" val="2369019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8586" y="1748636"/>
            <a:ext cx="10512862" cy="4496383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What is the Change Governance Office?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Daily Life of a Tech Writing Intern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Working with Archer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 Maps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Personal Reflection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Questions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Overview:</a:t>
            </a:r>
          </a:p>
        </p:txBody>
      </p:sp>
    </p:spTree>
    <p:extLst>
      <p:ext uri="{BB962C8B-B14F-4D97-AF65-F5344CB8AC3E}">
        <p14:creationId xmlns:p14="http://schemas.microsoft.com/office/powerpoint/2010/main" val="284722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What is the Change Governance Office?</a:t>
            </a:r>
          </a:p>
        </p:txBody>
      </p:sp>
    </p:spTree>
    <p:extLst>
      <p:ext uri="{BB962C8B-B14F-4D97-AF65-F5344CB8AC3E}">
        <p14:creationId xmlns:p14="http://schemas.microsoft.com/office/powerpoint/2010/main" val="27140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9"/>
          <p:cNvSpPr txBox="1">
            <a:spLocks/>
          </p:cNvSpPr>
          <p:nvPr/>
        </p:nvSpPr>
        <p:spPr>
          <a:xfrm>
            <a:off x="489730" y="1132468"/>
            <a:ext cx="10774888" cy="5430927"/>
          </a:xfrm>
          <a:prstGeom prst="rect">
            <a:avLst/>
          </a:prstGeom>
        </p:spPr>
        <p:txBody>
          <a:bodyPr vert="horz" lIns="110139" tIns="55070" rIns="110139" bIns="5507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sz="1600" b="0" cap="none" spc="0" dirty="0"/>
            </a:br>
            <a:endParaRPr lang="en-US" sz="1600" b="0" cap="none" spc="0" dirty="0"/>
          </a:p>
        </p:txBody>
      </p:sp>
      <p:sp>
        <p:nvSpPr>
          <p:cNvPr id="15" name="Title 12"/>
          <p:cNvSpPr>
            <a:spLocks noGrp="1"/>
          </p:cNvSpPr>
          <p:nvPr>
            <p:ph type="title"/>
          </p:nvPr>
        </p:nvSpPr>
        <p:spPr>
          <a:xfrm>
            <a:off x="449518" y="792794"/>
            <a:ext cx="8787395" cy="663027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tx1">
                    <a:lumMod val="50000"/>
                  </a:schemeClr>
                </a:solidFill>
              </a:rPr>
              <a:t>What is the Change Governance Office?</a:t>
            </a:r>
          </a:p>
        </p:txBody>
      </p:sp>
      <p:sp>
        <p:nvSpPr>
          <p:cNvPr id="16" name="Content Placeholder 9"/>
          <p:cNvSpPr txBox="1">
            <a:spLocks/>
          </p:cNvSpPr>
          <p:nvPr/>
        </p:nvSpPr>
        <p:spPr>
          <a:xfrm>
            <a:off x="449518" y="1552755"/>
            <a:ext cx="11739307" cy="3355426"/>
          </a:xfrm>
          <a:prstGeom prst="rect">
            <a:avLst/>
          </a:prstGeom>
        </p:spPr>
        <p:txBody>
          <a:bodyPr vert="horz" lIns="110139" tIns="55070" rIns="110139" bIns="5507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Change Governance Office is part of the Risk and Compliance organization. It is responsible for all tasks related to writing, publishing, and governing Policies, Standards, and Procedures.</a:t>
            </a:r>
          </a:p>
          <a:p>
            <a:pPr marL="0" indent="0">
              <a:buNone/>
            </a:pPr>
            <a:endParaRPr lang="en-US" sz="1400" b="0" cap="none" spc="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we do:</a:t>
            </a:r>
            <a:br>
              <a:rPr lang="en-US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US" b="0" cap="none" spc="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ontent Placeholder 9"/>
          <p:cNvSpPr txBox="1">
            <a:spLocks/>
          </p:cNvSpPr>
          <p:nvPr/>
        </p:nvSpPr>
        <p:spPr>
          <a:xfrm>
            <a:off x="256167" y="2734683"/>
            <a:ext cx="11242013" cy="2000737"/>
          </a:xfrm>
          <a:prstGeom prst="rect">
            <a:avLst/>
          </a:prstGeom>
        </p:spPr>
        <p:txBody>
          <a:bodyPr vert="horz" lIns="110139" tIns="55070" rIns="110139" bIns="5507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Provide governance of enterprise-wide P&amp;P process and ensure the documents are standardized using the official Company P&amp;P Style Guides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Setup approval flow for P&amp;Ps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Coordinate all requests for P&amp;P external releases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Provide periodic reporting on status of P&amp;P maintenance and approval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Store all P&amp;Ps in Nationstar’s eGRC system (Archer)</a:t>
            </a:r>
          </a:p>
          <a:p>
            <a:pPr marL="0" indent="0">
              <a:buNone/>
            </a:pPr>
            <a:endParaRPr lang="en-US" sz="1400" b="0" kern="0" cap="none" spc="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08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53310" y="378435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Why do P&amp;Ps matter?</a:t>
            </a:r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553310" y="1369790"/>
            <a:ext cx="6229300" cy="1389221"/>
          </a:xfrm>
          <a:prstGeom prst="rect">
            <a:avLst/>
          </a:prstGeom>
        </p:spPr>
        <p:txBody>
          <a:bodyPr vert="horz" lIns="110139" tIns="55070" rIns="110139" bIns="5507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1st thing you are probably asking…</a:t>
            </a:r>
            <a:endParaRPr lang="en-US" sz="1900" b="0" cap="none" spc="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are Policies, Standards, and Procedures??</a:t>
            </a:r>
            <a:endParaRPr lang="en-US" sz="1400" kern="0" cap="none" spc="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Policies, Standards, and Procedures are </a:t>
            </a:r>
            <a:b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3 document types, collectively known as “</a:t>
            </a:r>
            <a:r>
              <a:rPr lang="en-US" sz="140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P&amp;Ps</a:t>
            </a:r>
            <a:r>
              <a:rPr lang="en-US" sz="1400" b="0" kern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”.</a:t>
            </a:r>
          </a:p>
        </p:txBody>
      </p:sp>
      <p:sp>
        <p:nvSpPr>
          <p:cNvPr id="7" name="Content Placeholder 9"/>
          <p:cNvSpPr txBox="1">
            <a:spLocks/>
          </p:cNvSpPr>
          <p:nvPr/>
        </p:nvSpPr>
        <p:spPr>
          <a:xfrm>
            <a:off x="553310" y="3010957"/>
            <a:ext cx="11242013" cy="3259912"/>
          </a:xfrm>
          <a:prstGeom prst="rect">
            <a:avLst/>
          </a:prstGeom>
        </p:spPr>
        <p:txBody>
          <a:bodyPr vert="horz" lIns="110139" tIns="55070" rIns="110139" bIns="55070" rtlCol="0">
            <a:no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4261"/>
                </a:solidFill>
                <a:latin typeface="Georgia" charset="0"/>
                <a:ea typeface="Georgia" charset="0"/>
                <a:cs typeface="Georgia" charset="0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2nd thing you are probably asking…</a:t>
            </a:r>
            <a:endParaRPr lang="en-US" sz="1900" b="0" cap="none" spc="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140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What is the point of having P&amp;Ps?</a:t>
            </a:r>
          </a:p>
          <a:p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Prove compliance to 3</a:t>
            </a:r>
            <a:r>
              <a:rPr lang="en-US" sz="1400" b="0" cap="none" spc="0" baseline="300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parties such as regulators, investors, and potential new business clients</a:t>
            </a:r>
          </a:p>
          <a:p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FLOD, QC and Internal Audit testing</a:t>
            </a:r>
          </a:p>
          <a:p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New hire training and support normal training processes</a:t>
            </a:r>
          </a:p>
          <a:p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Ensure customers receive the best possible experience with Mr. Cooper</a:t>
            </a:r>
          </a:p>
          <a:p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Ensure critical control activities are completed</a:t>
            </a:r>
          </a:p>
          <a:p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Required during some litigations</a:t>
            </a:r>
          </a:p>
          <a:p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business continuity planning</a:t>
            </a:r>
          </a:p>
          <a:p>
            <a:r>
              <a:rPr lang="en-US" sz="1400" b="0" cap="none" spc="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Provide historical snapshots of Mr. Cooper’s past</a:t>
            </a:r>
          </a:p>
          <a:p>
            <a:endParaRPr lang="en-US" sz="1400" b="0" cap="none" spc="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348" y="699416"/>
            <a:ext cx="5584540" cy="2505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468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06" y="1254253"/>
            <a:ext cx="8925906" cy="53879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34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Daily life of a Technical Writing Intern</a:t>
            </a:r>
          </a:p>
        </p:txBody>
      </p:sp>
    </p:spTree>
    <p:extLst>
      <p:ext uri="{BB962C8B-B14F-4D97-AF65-F5344CB8AC3E}">
        <p14:creationId xmlns:p14="http://schemas.microsoft.com/office/powerpoint/2010/main" val="169610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5673" y="1872728"/>
            <a:ext cx="10512862" cy="4496383"/>
          </a:xfrm>
        </p:spPr>
        <p:txBody>
          <a:bodyPr/>
          <a:lstStyle/>
          <a:p>
            <a:pPr marL="0" lvl="0" indent="0">
              <a:buNone/>
            </a:pPr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P&amp;P Support</a:t>
            </a:r>
          </a:p>
          <a:p>
            <a:pPr lvl="0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Create/update process maps</a:t>
            </a:r>
          </a:p>
          <a:p>
            <a:pPr lvl="2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tier 1 maps </a:t>
            </a:r>
          </a:p>
          <a:p>
            <a:pPr lvl="2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Assist with Process Map &amp; Policy Framework Implementation</a:t>
            </a:r>
          </a:p>
          <a:p>
            <a:pPr lvl="2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Obtain approval from Process Map owners </a:t>
            </a:r>
          </a:p>
          <a:p>
            <a:pPr lvl="2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Quality Control</a:t>
            </a:r>
          </a:p>
          <a:p>
            <a:pPr marL="0" lvl="0" indent="0">
              <a:buNone/>
            </a:pPr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Technical Writers </a:t>
            </a:r>
          </a:p>
          <a:p>
            <a:pPr lvl="1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Create/update P&amp;Ps for change of law/investor, business process change and annual reviews and gather approvals via Archer (Servicing &amp; Corporate)</a:t>
            </a:r>
          </a:p>
          <a:p>
            <a:pPr lvl="1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Support high priority P&amp;Ps in response to Exam Management and RFP Due Diligence</a:t>
            </a:r>
          </a:p>
          <a:p>
            <a:pPr lvl="1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Handle all projects related to P&amp;Ps</a:t>
            </a:r>
          </a:p>
          <a:p>
            <a:pPr lvl="1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Interact with SMEs (Subject Matter Experts) to update documents</a:t>
            </a:r>
          </a:p>
          <a:p>
            <a:pPr lvl="1"/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Create and process PCRs (Policy Change Requests) through our SharePoint site/Archer</a:t>
            </a:r>
            <a:b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300" b="1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Examples: </a:t>
            </a:r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Policy Framework Implementation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75673" y="1120308"/>
            <a:ext cx="10512862" cy="5145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My Day-to-Day</a:t>
            </a:r>
          </a:p>
        </p:txBody>
      </p:sp>
    </p:spTree>
    <p:extLst>
      <p:ext uri="{BB962C8B-B14F-4D97-AF65-F5344CB8AC3E}">
        <p14:creationId xmlns:p14="http://schemas.microsoft.com/office/powerpoint/2010/main" val="1478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9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Working in Archer</a:t>
            </a:r>
          </a:p>
        </p:txBody>
      </p:sp>
    </p:spTree>
    <p:extLst>
      <p:ext uri="{BB962C8B-B14F-4D97-AF65-F5344CB8AC3E}">
        <p14:creationId xmlns:p14="http://schemas.microsoft.com/office/powerpoint/2010/main" val="371557413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theme/theme1.xml><?xml version="1.0" encoding="utf-8"?>
<a:theme xmlns:a="http://schemas.openxmlformats.org/drawingml/2006/main" name="MrCooper_PRESENTATION_NEW">
  <a:themeElements>
    <a:clrScheme name="Mr Cooper Colors">
      <a:dk1>
        <a:srgbClr val="00B4D2"/>
      </a:dk1>
      <a:lt1>
        <a:srgbClr val="FFFFFF"/>
      </a:lt1>
      <a:dk2>
        <a:srgbClr val="004261"/>
      </a:dk2>
      <a:lt2>
        <a:srgbClr val="FFFFFF"/>
      </a:lt2>
      <a:accent1>
        <a:srgbClr val="53565A"/>
      </a:accent1>
      <a:accent2>
        <a:srgbClr val="888B8D"/>
      </a:accent2>
      <a:accent3>
        <a:srgbClr val="FF8F1C"/>
      </a:accent3>
      <a:accent4>
        <a:srgbClr val="E4002B"/>
      </a:accent4>
      <a:accent5>
        <a:srgbClr val="00AB84"/>
      </a:accent5>
      <a:accent6>
        <a:srgbClr val="B0008E"/>
      </a:accent6>
      <a:hlink>
        <a:srgbClr val="00B4D2"/>
      </a:hlink>
      <a:folHlink>
        <a:srgbClr val="FF8019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oper Template" id="{080FE365-C1DE-4CD2-AC2D-702619C36D29}" vid="{73B74C5B-D19B-4429-BA84-EA42B48C62FB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80000"/>
          </a:lnSpc>
          <a:spcBef>
            <a:spcPts val="1200"/>
          </a:spcBef>
          <a:spcAft>
            <a:spcPts val="0"/>
          </a:spcAft>
          <a:buClrTx/>
          <a:buSzTx/>
          <a:buFontTx/>
          <a:buNone/>
          <a:tabLst/>
          <a:defRPr kumimoji="0" sz="17500" b="1" i="0" u="none" strike="noStrike" cap="all" spc="525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0f7e19ec1594d27a99d490bfb206580 xmlns="408c36b6-0318-410e-af21-94a91ba4a872">
      <Terms xmlns="http://schemas.microsoft.com/office/infopath/2007/PartnerControls">
        <TermInfo xmlns="http://schemas.microsoft.com/office/infopath/2007/PartnerControls">
          <TermName xmlns="http://schemas.microsoft.com/office/infopath/2007/PartnerControls">brand</TermName>
          <TermId xmlns="http://schemas.microsoft.com/office/infopath/2007/PartnerControls">46040647-617f-47c3-982a-9fde6022b150</TermId>
        </TermInfo>
        <TermInfo xmlns="http://schemas.microsoft.com/office/infopath/2007/PartnerControls">
          <TermName xmlns="http://schemas.microsoft.com/office/infopath/2007/PartnerControls">brand pantry</TermName>
          <TermId xmlns="http://schemas.microsoft.com/office/infopath/2007/PartnerControls">19fb909d-09c6-4c73-b71b-e1c9ecd3d01e</TermId>
        </TermInfo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e5957296-3621-46bb-8290-04e3e67c64ed</TermId>
        </TermInfo>
      </Terms>
    </l0f7e19ec1594d27a99d490bfb206580>
    <TaxCatchAll xmlns="408c36b6-0318-410e-af21-94a91ba4a872">
      <Value>123</Value>
      <Value>122</Value>
      <Value>121</Value>
    </TaxCatchAll>
    <UnilyIsTemplate xmlns="408c36b6-0318-410e-af21-94a91ba4a872">false</UnilyIsTemplate>
    <UnilyIsFeaturedDocument xmlns="408c36b6-0318-410e-af21-94a91ba4a872">false</UnilyIsFeaturedDocument>
    <SharedWithUsers xmlns="408c36b6-0318-410e-af21-94a91ba4a872">
      <UserInfo>
        <DisplayName>Stephen Stanton</DisplayName>
        <AccountId>158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6267BDC092EB4489FBF4CA1503D578" ma:contentTypeVersion="9" ma:contentTypeDescription="Create a new document." ma:contentTypeScope="" ma:versionID="8894d45ad63a39a94ab607b5da3d98f9">
  <xsd:schema xmlns:xsd="http://www.w3.org/2001/XMLSchema" xmlns:xs="http://www.w3.org/2001/XMLSchema" xmlns:p="http://schemas.microsoft.com/office/2006/metadata/properties" xmlns:ns2="408c36b6-0318-410e-af21-94a91ba4a872" xmlns:ns3="5a56c1ce-266b-4241-ad6e-da11d2d4deb0" targetNamespace="http://schemas.microsoft.com/office/2006/metadata/properties" ma:root="true" ma:fieldsID="215cb83cd806771d3ec9bb306238d52b" ns2:_="" ns3:_="">
    <xsd:import namespace="408c36b6-0318-410e-af21-94a91ba4a872"/>
    <xsd:import namespace="5a56c1ce-266b-4241-ad6e-da11d2d4deb0"/>
    <xsd:element name="properties">
      <xsd:complexType>
        <xsd:sequence>
          <xsd:element name="documentManagement">
            <xsd:complexType>
              <xsd:all>
                <xsd:element ref="ns2:UnilyIsFeaturedDocument" minOccurs="0"/>
                <xsd:element ref="ns2:UnilyIsTemplate" minOccurs="0"/>
                <xsd:element ref="ns2:l0f7e19ec1594d27a99d490bfb20658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c36b6-0318-410e-af21-94a91ba4a872" elementFormDefault="qualified">
    <xsd:import namespace="http://schemas.microsoft.com/office/2006/documentManagement/types"/>
    <xsd:import namespace="http://schemas.microsoft.com/office/infopath/2007/PartnerControls"/>
    <xsd:element name="UnilyIsFeaturedDocument" ma:index="8" nillable="true" ma:displayName="Is Featured Document" ma:internalName="UnilyIsFeaturedDocument">
      <xsd:simpleType>
        <xsd:restriction base="dms:Boolean"/>
      </xsd:simpleType>
    </xsd:element>
    <xsd:element name="UnilyIsTemplate" ma:index="9" nillable="true" ma:displayName="Is Template" ma:internalName="UnilyIsTemplate">
      <xsd:simpleType>
        <xsd:restriction base="dms:Boolean"/>
      </xsd:simpleType>
    </xsd:element>
    <xsd:element name="l0f7e19ec1594d27a99d490bfb206580" ma:index="10" nillable="true" ma:taxonomy="true" ma:internalName="l0f7e19ec1594d27a99d490bfb206580" ma:taxonomyFieldName="UnilyDocumentCategory" ma:displayName="Document Category" ma:fieldId="{50f7e19e-c159-4d27-a99d-490bfb206580}" ma:taxonomyMulti="true" ma:sspId="142e3b12-d414-4eb8-8b4d-00ed1924443c" ma:termSetId="fa3c15ee-f456-4c9e-9334-cc81bec422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description="" ma:hidden="true" ma:list="{5cc9b814-9676-426f-b18a-6dbdd0862e49}" ma:internalName="TaxCatchAll" ma:showField="CatchAllData" ma:web="408c36b6-0318-410e-af21-94a91ba4a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description="" ma:hidden="true" ma:list="{5cc9b814-9676-426f-b18a-6dbdd0862e49}" ma:internalName="TaxCatchAllLabel" ma:readOnly="true" ma:showField="CatchAllDataLabel" ma:web="408c36b6-0318-410e-af21-94a91ba4a8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56c1ce-266b-4241-ad6e-da11d2d4de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4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5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70500C-8FE5-47E1-B3B6-528DB7AD41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DF528D-9A71-4501-8F7F-42A998CFC5F4}">
  <ds:schemaRefs>
    <ds:schemaRef ds:uri="http://purl.org/dc/dcmitype/"/>
    <ds:schemaRef ds:uri="http://schemas.microsoft.com/office/2006/documentManagement/types"/>
    <ds:schemaRef ds:uri="408c36b6-0318-410e-af21-94a91ba4a872"/>
    <ds:schemaRef ds:uri="5a56c1ce-266b-4241-ad6e-da11d2d4deb0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11DE727-3BCA-45F6-A422-A78EBCBB1B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c36b6-0318-410e-af21-94a91ba4a872"/>
    <ds:schemaRef ds:uri="5a56c1ce-266b-4241-ad6e-da11d2d4de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526</Words>
  <Application>Microsoft Office PowerPoint</Application>
  <PresentationFormat>Custom</PresentationFormat>
  <Paragraphs>78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Brandon Grotesque Bold</vt:lpstr>
      <vt:lpstr>Calibri</vt:lpstr>
      <vt:lpstr>Georgia</vt:lpstr>
      <vt:lpstr>Georgia Bold</vt:lpstr>
      <vt:lpstr>Helvetica</vt:lpstr>
      <vt:lpstr>Lucida Grande</vt:lpstr>
      <vt:lpstr>Segoe UI</vt:lpstr>
      <vt:lpstr>Segoe UI Normal</vt:lpstr>
      <vt:lpstr>Sentinel Semibold</vt:lpstr>
      <vt:lpstr>MrCooper_PRESENTATION_NEW</vt:lpstr>
      <vt:lpstr>Internship Overview</vt:lpstr>
      <vt:lpstr>Overview:</vt:lpstr>
      <vt:lpstr>PowerPoint Presentation</vt:lpstr>
      <vt:lpstr>What is the Change Governance Office?</vt:lpstr>
      <vt:lpstr>Why do P&amp;Ps matter?</vt:lpstr>
      <vt:lpstr>PowerPoint Presentation</vt:lpstr>
      <vt:lpstr>PowerPoint Presentation</vt:lpstr>
      <vt:lpstr>My Day-to-Day</vt:lpstr>
      <vt:lpstr>PowerPoint Presentation</vt:lpstr>
      <vt:lpstr>Working in Archer</vt:lpstr>
      <vt:lpstr>HTML + Archer</vt:lpstr>
      <vt:lpstr>The Finished Product:</vt:lpstr>
      <vt:lpstr>PowerPoint Presentation</vt:lpstr>
      <vt:lpstr>Process Maps</vt:lpstr>
      <vt:lpstr>Process Maps cont.</vt:lpstr>
      <vt:lpstr>PowerPoint Presentation</vt:lpstr>
      <vt:lpstr>PowerPoint Presentation</vt:lpstr>
      <vt:lpstr>How Do I Leave a Mark?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OVERVIEW</dc:title>
  <dc:creator>Danielle Wanke</dc:creator>
  <cp:lastModifiedBy>Danielle Wanke</cp:lastModifiedBy>
  <cp:revision>32</cp:revision>
  <cp:lastPrinted>2019-07-19T18:29:17Z</cp:lastPrinted>
  <dcterms:created xsi:type="dcterms:W3CDTF">2019-02-28T19:36:12Z</dcterms:created>
  <dcterms:modified xsi:type="dcterms:W3CDTF">2019-07-29T20:42:17Z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0x010100526267BDC092EB4489FBF4CA1503D578</vt:lpwstr>
  </property>
  <property fmtid="{D5CDD505-2E9C-101B-9397-08002B2CF9AE}" pid="3" name="UnilyDocumentCategory">
    <vt:lpwstr>122;#brand|46040647-617f-47c3-982a-9fde6022b150;#121;#brand pantry|19fb909d-09c6-4c73-b71b-e1c9ecd3d01e;#123;#marketing|e5957296-3621-46bb-8290-04e3e67c64ed</vt:lpwstr>
  </property>
</Properties>
</file>