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7" r:id="rId3"/>
    <p:sldId id="285" r:id="rId4"/>
    <p:sldId id="270" r:id="rId5"/>
    <p:sldId id="279" r:id="rId6"/>
    <p:sldId id="282" r:id="rId7"/>
    <p:sldId id="272" r:id="rId8"/>
    <p:sldId id="289" r:id="rId9"/>
    <p:sldId id="280" r:id="rId10"/>
    <p:sldId id="278" r:id="rId11"/>
    <p:sldId id="274" r:id="rId12"/>
    <p:sldId id="290" r:id="rId13"/>
    <p:sldId id="292" r:id="rId14"/>
    <p:sldId id="294" r:id="rId15"/>
    <p:sldId id="293" r:id="rId16"/>
    <p:sldId id="281" r:id="rId17"/>
    <p:sldId id="283" r:id="rId18"/>
    <p:sldId id="286" r:id="rId19"/>
    <p:sldId id="284" r:id="rId20"/>
    <p:sldId id="287" r:id="rId21"/>
    <p:sldId id="28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52F"/>
    <a:srgbClr val="6FB238"/>
    <a:srgbClr val="B9D121"/>
    <a:srgbClr val="C1272D"/>
    <a:srgbClr val="F7931E"/>
    <a:srgbClr val="7BC441"/>
    <a:srgbClr val="F9F9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86395" autoAdjust="0"/>
  </p:normalViewPr>
  <p:slideViewPr>
    <p:cSldViewPr snapToGrid="0">
      <p:cViewPr>
        <p:scale>
          <a:sx n="75" d="100"/>
          <a:sy n="75" d="100"/>
        </p:scale>
        <p:origin x="1524" y="690"/>
      </p:cViewPr>
      <p:guideLst>
        <p:guide orient="horz" pos="2160"/>
        <p:guide pos="3840"/>
      </p:guideLst>
    </p:cSldViewPr>
  </p:slideViewPr>
  <p:outlineViewPr>
    <p:cViewPr>
      <p:scale>
        <a:sx n="33" d="100"/>
        <a:sy n="33" d="100"/>
      </p:scale>
      <p:origin x="0" y="-9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accent6">
                    <a:lumMod val="75000"/>
                  </a:schemeClr>
                </a:solidFill>
                <a:latin typeface="Bahnschrift" panose="020B0502040204020203" pitchFamily="34" charset="0"/>
                <a:ea typeface="+mn-ea"/>
                <a:cs typeface="+mn-cs"/>
              </a:defRPr>
            </a:pPr>
            <a:r>
              <a:rPr lang="en-US" dirty="0">
                <a:solidFill>
                  <a:schemeClr val="accent6">
                    <a:lumMod val="75000"/>
                  </a:schemeClr>
                </a:solidFill>
                <a:latin typeface="Bahnschrift" panose="020B0502040204020203" pitchFamily="34" charset="0"/>
              </a:rPr>
              <a:t>How</a:t>
            </a:r>
            <a:r>
              <a:rPr lang="en-US" baseline="0" dirty="0">
                <a:solidFill>
                  <a:schemeClr val="accent6">
                    <a:lumMod val="75000"/>
                  </a:schemeClr>
                </a:solidFill>
                <a:latin typeface="Bahnschrift" panose="020B0502040204020203" pitchFamily="34" charset="0"/>
              </a:rPr>
              <a:t> difficult was each task on average?</a:t>
            </a:r>
            <a:endParaRPr lang="en-US" dirty="0">
              <a:solidFill>
                <a:schemeClr val="accent6">
                  <a:lumMod val="75000"/>
                </a:schemeClr>
              </a:solidFill>
              <a:latin typeface="Bahnschrift" panose="020B0502040204020203" pitchFamily="34" charset="0"/>
            </a:endParaRPr>
          </a:p>
        </c:rich>
      </c:tx>
      <c:layout>
        <c:manualLayout>
          <c:xMode val="edge"/>
          <c:yMode val="edge"/>
          <c:x val="3.8732502187226583E-2"/>
          <c:y val="3.9682539682539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6">
                  <a:lumMod val="75000"/>
                </a:schemeClr>
              </a:solidFill>
              <a:latin typeface="Bahnschrift" panose="020B0502040204020203" pitchFamily="34"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1-2741-4BB2-8760-02E8B5DD7E1E}"/>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2-2741-4BB2-8760-02E8B5DD7E1E}"/>
              </c:ext>
            </c:extLst>
          </c:dPt>
          <c:dPt>
            <c:idx val="3"/>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3-2741-4BB2-8760-02E8B5DD7E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Event Calendar</c:v>
                </c:pt>
                <c:pt idx="1">
                  <c:v>Career Opportunities</c:v>
                </c:pt>
                <c:pt idx="2">
                  <c:v>Make an Appointment</c:v>
                </c:pt>
                <c:pt idx="3">
                  <c:v>Find a Dentist</c:v>
                </c:pt>
              </c:strCache>
            </c:strRef>
          </c:cat>
          <c:val>
            <c:numRef>
              <c:f>Sheet1!$B$2:$B$5</c:f>
              <c:numCache>
                <c:formatCode>General</c:formatCode>
                <c:ptCount val="4"/>
                <c:pt idx="0">
                  <c:v>4</c:v>
                </c:pt>
                <c:pt idx="1">
                  <c:v>2</c:v>
                </c:pt>
                <c:pt idx="2">
                  <c:v>2.75</c:v>
                </c:pt>
                <c:pt idx="3">
                  <c:v>1.75</c:v>
                </c:pt>
              </c:numCache>
            </c:numRef>
          </c:val>
          <c:extLst>
            <c:ext xmlns:c16="http://schemas.microsoft.com/office/drawing/2014/chart" uri="{C3380CC4-5D6E-409C-BE32-E72D297353CC}">
              <c16:uniqueId val="{00000000-2741-4BB2-8760-02E8B5DD7E1E}"/>
            </c:ext>
          </c:extLst>
        </c:ser>
        <c:dLbls>
          <c:dLblPos val="outEnd"/>
          <c:showLegendKey val="0"/>
          <c:showVal val="1"/>
          <c:showCatName val="0"/>
          <c:showSerName val="0"/>
          <c:showPercent val="0"/>
          <c:showBubbleSize val="0"/>
        </c:dLbls>
        <c:gapWidth val="25"/>
        <c:overlap val="-27"/>
        <c:axId val="1461200576"/>
        <c:axId val="1461185600"/>
      </c:barChart>
      <c:catAx>
        <c:axId val="14612005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185600"/>
        <c:crosses val="autoZero"/>
        <c:auto val="1"/>
        <c:lblAlgn val="ctr"/>
        <c:lblOffset val="100"/>
        <c:noMultiLvlLbl val="0"/>
      </c:catAx>
      <c:valAx>
        <c:axId val="14611856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46120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accent6">
                    <a:lumMod val="75000"/>
                  </a:schemeClr>
                </a:solidFill>
                <a:latin typeface="+mn-lt"/>
                <a:ea typeface="+mn-ea"/>
                <a:cs typeface="+mn-cs"/>
              </a:defRPr>
            </a:pPr>
            <a:r>
              <a:rPr lang="en-US" dirty="0">
                <a:solidFill>
                  <a:schemeClr val="accent6">
                    <a:lumMod val="75000"/>
                  </a:schemeClr>
                </a:solidFill>
                <a:latin typeface="Bahnschrift" panose="020B0502040204020203" pitchFamily="34" charset="0"/>
              </a:rPr>
              <a:t>How often was each task successfully</a:t>
            </a:r>
            <a:r>
              <a:rPr lang="en-US" baseline="0" dirty="0">
                <a:solidFill>
                  <a:schemeClr val="accent6">
                    <a:lumMod val="75000"/>
                  </a:schemeClr>
                </a:solidFill>
                <a:latin typeface="Bahnschrift" panose="020B0502040204020203" pitchFamily="34" charset="0"/>
              </a:rPr>
              <a:t> completed?</a:t>
            </a:r>
            <a:endParaRPr lang="en-US" dirty="0">
              <a:solidFill>
                <a:schemeClr val="accent6">
                  <a:lumMod val="75000"/>
                </a:schemeClr>
              </a:solidFill>
              <a:latin typeface="Bahnschrift" panose="020B0502040204020203" pitchFamily="34" charset="0"/>
            </a:endParaRPr>
          </a:p>
        </c:rich>
      </c:tx>
      <c:layout>
        <c:manualLayout>
          <c:xMode val="edge"/>
          <c:yMode val="edge"/>
          <c:x val="2.5937408865558471E-2"/>
          <c:y val="3.571428571428571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6">
                  <a:lumMod val="75000"/>
                </a:schemeClr>
              </a:solidFill>
              <a:latin typeface="+mn-lt"/>
              <a:ea typeface="+mn-ea"/>
              <a:cs typeface="+mn-cs"/>
            </a:defRPr>
          </a:pPr>
          <a:endParaRPr lang="en-US"/>
        </a:p>
      </c:txPr>
    </c:title>
    <c:autoTitleDeleted val="0"/>
    <c:plotArea>
      <c:layout>
        <c:manualLayout>
          <c:layoutTarget val="inner"/>
          <c:xMode val="edge"/>
          <c:yMode val="edge"/>
          <c:x val="4.4928550597841933E-2"/>
          <c:y val="0.14718253968253969"/>
          <c:w val="0.91803441236512107"/>
          <c:h val="0.66998656417947755"/>
        </c:manualLayout>
      </c:layout>
      <c:barChart>
        <c:barDir val="col"/>
        <c:grouping val="clustered"/>
        <c:varyColors val="0"/>
        <c:ser>
          <c:idx val="0"/>
          <c:order val="0"/>
          <c:tx>
            <c:strRef>
              <c:f>Sheet1!$B$1</c:f>
              <c:strCache>
                <c:ptCount val="1"/>
                <c:pt idx="0">
                  <c:v>P1</c:v>
                </c:pt>
              </c:strCache>
            </c:strRef>
          </c:tx>
          <c:spPr>
            <a:solidFill>
              <a:schemeClr val="accent6">
                <a:tint val="46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Sheet1!$B$2:$B$5</c:f>
              <c:numCache>
                <c:formatCode>General</c:formatCode>
                <c:ptCount val="4"/>
                <c:pt idx="0">
                  <c:v>1</c:v>
                </c:pt>
                <c:pt idx="1">
                  <c:v>2</c:v>
                </c:pt>
                <c:pt idx="2">
                  <c:v>1</c:v>
                </c:pt>
                <c:pt idx="3">
                  <c:v>2</c:v>
                </c:pt>
              </c:numCache>
            </c:numRef>
          </c:val>
          <c:extLst>
            <c:ext xmlns:c16="http://schemas.microsoft.com/office/drawing/2014/chart" uri="{C3380CC4-5D6E-409C-BE32-E72D297353CC}">
              <c16:uniqueId val="{00000000-2422-4D4A-A03B-A469EF124922}"/>
            </c:ext>
          </c:extLst>
        </c:ser>
        <c:ser>
          <c:idx val="1"/>
          <c:order val="1"/>
          <c:tx>
            <c:strRef>
              <c:f>Sheet1!$C$1</c:f>
              <c:strCache>
                <c:ptCount val="1"/>
                <c:pt idx="0">
                  <c:v>P2</c:v>
                </c:pt>
              </c:strCache>
            </c:strRef>
          </c:tx>
          <c:spPr>
            <a:solidFill>
              <a:schemeClr val="accent6">
                <a:tint val="62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Sheet1!$C$2:$C$5</c:f>
              <c:numCache>
                <c:formatCode>General</c:formatCode>
                <c:ptCount val="4"/>
                <c:pt idx="0">
                  <c:v>2</c:v>
                </c:pt>
                <c:pt idx="1">
                  <c:v>2</c:v>
                </c:pt>
                <c:pt idx="2">
                  <c:v>1</c:v>
                </c:pt>
                <c:pt idx="3">
                  <c:v>1</c:v>
                </c:pt>
              </c:numCache>
            </c:numRef>
          </c:val>
          <c:extLst>
            <c:ext xmlns:c16="http://schemas.microsoft.com/office/drawing/2014/chart" uri="{C3380CC4-5D6E-409C-BE32-E72D297353CC}">
              <c16:uniqueId val="{00000001-2422-4D4A-A03B-A469EF124922}"/>
            </c:ext>
          </c:extLst>
        </c:ser>
        <c:ser>
          <c:idx val="2"/>
          <c:order val="2"/>
          <c:tx>
            <c:strRef>
              <c:f>Sheet1!$D$1</c:f>
              <c:strCache>
                <c:ptCount val="1"/>
                <c:pt idx="0">
                  <c:v>P3</c:v>
                </c:pt>
              </c:strCache>
            </c:strRef>
          </c:tx>
          <c:spPr>
            <a:solidFill>
              <a:schemeClr val="accent6">
                <a:tint val="77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Sheet1!$D$2:$D$5</c:f>
              <c:numCache>
                <c:formatCode>General</c:formatCode>
                <c:ptCount val="4"/>
                <c:pt idx="0">
                  <c:v>1</c:v>
                </c:pt>
                <c:pt idx="1">
                  <c:v>1</c:v>
                </c:pt>
                <c:pt idx="2">
                  <c:v>2</c:v>
                </c:pt>
                <c:pt idx="3">
                  <c:v>2</c:v>
                </c:pt>
              </c:numCache>
            </c:numRef>
          </c:val>
          <c:extLst>
            <c:ext xmlns:c16="http://schemas.microsoft.com/office/drawing/2014/chart" uri="{C3380CC4-5D6E-409C-BE32-E72D297353CC}">
              <c16:uniqueId val="{00000002-2422-4D4A-A03B-A469EF124922}"/>
            </c:ext>
          </c:extLst>
        </c:ser>
        <c:ser>
          <c:idx val="3"/>
          <c:order val="3"/>
          <c:tx>
            <c:strRef>
              <c:f>Sheet1!$E$1</c:f>
              <c:strCache>
                <c:ptCount val="1"/>
                <c:pt idx="0">
                  <c:v>P4</c:v>
                </c:pt>
              </c:strCache>
            </c:strRef>
          </c:tx>
          <c:spPr>
            <a:solidFill>
              <a:schemeClr val="accent6">
                <a:tint val="93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Sheet1!$E$2:$E$5</c:f>
              <c:numCache>
                <c:formatCode>General</c:formatCode>
                <c:ptCount val="4"/>
                <c:pt idx="0">
                  <c:v>1</c:v>
                </c:pt>
                <c:pt idx="1">
                  <c:v>2</c:v>
                </c:pt>
                <c:pt idx="2">
                  <c:v>0</c:v>
                </c:pt>
                <c:pt idx="3">
                  <c:v>1</c:v>
                </c:pt>
              </c:numCache>
            </c:numRef>
          </c:val>
          <c:extLst>
            <c:ext xmlns:c16="http://schemas.microsoft.com/office/drawing/2014/chart" uri="{C3380CC4-5D6E-409C-BE32-E72D297353CC}">
              <c16:uniqueId val="{00000003-2422-4D4A-A03B-A469EF124922}"/>
            </c:ext>
          </c:extLst>
        </c:ser>
        <c:ser>
          <c:idx val="4"/>
          <c:order val="4"/>
          <c:tx>
            <c:strRef>
              <c:f>Sheet1!$F$1</c:f>
              <c:strCache>
                <c:ptCount val="1"/>
                <c:pt idx="0">
                  <c:v>P5</c:v>
                </c:pt>
              </c:strCache>
            </c:strRef>
          </c:tx>
          <c:spPr>
            <a:solidFill>
              <a:schemeClr val="accent6">
                <a:shade val="92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Sheet1!$F$2:$F$5</c:f>
              <c:numCache>
                <c:formatCode>General</c:formatCode>
                <c:ptCount val="4"/>
                <c:pt idx="0">
                  <c:v>0</c:v>
                </c:pt>
                <c:pt idx="1">
                  <c:v>2</c:v>
                </c:pt>
                <c:pt idx="2">
                  <c:v>2</c:v>
                </c:pt>
                <c:pt idx="3">
                  <c:v>2</c:v>
                </c:pt>
              </c:numCache>
            </c:numRef>
          </c:val>
          <c:extLst>
            <c:ext xmlns:c16="http://schemas.microsoft.com/office/drawing/2014/chart" uri="{C3380CC4-5D6E-409C-BE32-E72D297353CC}">
              <c16:uniqueId val="{00000004-2422-4D4A-A03B-A469EF124922}"/>
            </c:ext>
          </c:extLst>
        </c:ser>
        <c:ser>
          <c:idx val="5"/>
          <c:order val="5"/>
          <c:tx>
            <c:strRef>
              <c:f>Sheet1!$G$1</c:f>
              <c:strCache>
                <c:ptCount val="1"/>
                <c:pt idx="0">
                  <c:v>P6</c:v>
                </c:pt>
              </c:strCache>
            </c:strRef>
          </c:tx>
          <c:spPr>
            <a:solidFill>
              <a:schemeClr val="accent6">
                <a:shade val="76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Sheet1!$G$2:$G$5</c:f>
              <c:numCache>
                <c:formatCode>General</c:formatCode>
                <c:ptCount val="4"/>
                <c:pt idx="0">
                  <c:v>1</c:v>
                </c:pt>
                <c:pt idx="1">
                  <c:v>2</c:v>
                </c:pt>
                <c:pt idx="2">
                  <c:v>2</c:v>
                </c:pt>
                <c:pt idx="3">
                  <c:v>2</c:v>
                </c:pt>
              </c:numCache>
            </c:numRef>
          </c:val>
          <c:extLst>
            <c:ext xmlns:c16="http://schemas.microsoft.com/office/drawing/2014/chart" uri="{C3380CC4-5D6E-409C-BE32-E72D297353CC}">
              <c16:uniqueId val="{00000005-2422-4D4A-A03B-A469EF124922}"/>
            </c:ext>
          </c:extLst>
        </c:ser>
        <c:ser>
          <c:idx val="6"/>
          <c:order val="6"/>
          <c:tx>
            <c:strRef>
              <c:f>Sheet1!$H$1</c:f>
              <c:strCache>
                <c:ptCount val="1"/>
                <c:pt idx="0">
                  <c:v>P7</c:v>
                </c:pt>
              </c:strCache>
            </c:strRef>
          </c:tx>
          <c:spPr>
            <a:solidFill>
              <a:schemeClr val="accent6">
                <a:shade val="61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Sheet1!$H$2:$H$5</c:f>
              <c:numCache>
                <c:formatCode>General</c:formatCode>
                <c:ptCount val="4"/>
                <c:pt idx="0">
                  <c:v>2</c:v>
                </c:pt>
                <c:pt idx="1">
                  <c:v>2</c:v>
                </c:pt>
                <c:pt idx="2">
                  <c:v>2</c:v>
                </c:pt>
                <c:pt idx="3">
                  <c:v>2</c:v>
                </c:pt>
              </c:numCache>
            </c:numRef>
          </c:val>
          <c:extLst>
            <c:ext xmlns:c16="http://schemas.microsoft.com/office/drawing/2014/chart" uri="{C3380CC4-5D6E-409C-BE32-E72D297353CC}">
              <c16:uniqueId val="{00000006-2422-4D4A-A03B-A469EF124922}"/>
            </c:ext>
          </c:extLst>
        </c:ser>
        <c:ser>
          <c:idx val="7"/>
          <c:order val="7"/>
          <c:tx>
            <c:strRef>
              <c:f>Sheet1!$I$1</c:f>
              <c:strCache>
                <c:ptCount val="1"/>
                <c:pt idx="0">
                  <c:v>P8</c:v>
                </c:pt>
              </c:strCache>
            </c:strRef>
          </c:tx>
          <c:spPr>
            <a:solidFill>
              <a:schemeClr val="accent6">
                <a:shade val="45000"/>
              </a:schemeClr>
            </a:solidFill>
            <a:ln>
              <a:noFill/>
            </a:ln>
            <a:effectLst/>
          </c:spPr>
          <c:invertIfNegative val="0"/>
          <c:cat>
            <c:strRef>
              <c:f>Sheet1!$A$2:$A$5</c:f>
              <c:strCache>
                <c:ptCount val="4"/>
                <c:pt idx="0">
                  <c:v> Finding Calendar</c:v>
                </c:pt>
                <c:pt idx="1">
                  <c:v>Career Opportunities</c:v>
                </c:pt>
                <c:pt idx="2">
                  <c:v>Make Appointment</c:v>
                </c:pt>
                <c:pt idx="3">
                  <c:v>Find Dentist</c:v>
                </c:pt>
              </c:strCache>
            </c:strRef>
          </c:cat>
          <c:val>
            <c:numRef>
              <c:f>Sheet1!$I$2:$I$5</c:f>
              <c:numCache>
                <c:formatCode>General</c:formatCode>
                <c:ptCount val="4"/>
                <c:pt idx="0">
                  <c:v>2</c:v>
                </c:pt>
                <c:pt idx="1">
                  <c:v>2</c:v>
                </c:pt>
                <c:pt idx="2">
                  <c:v>2</c:v>
                </c:pt>
                <c:pt idx="3">
                  <c:v>2</c:v>
                </c:pt>
              </c:numCache>
            </c:numRef>
          </c:val>
          <c:extLst>
            <c:ext xmlns:c16="http://schemas.microsoft.com/office/drawing/2014/chart" uri="{C3380CC4-5D6E-409C-BE32-E72D297353CC}">
              <c16:uniqueId val="{00000007-2422-4D4A-A03B-A469EF124922}"/>
            </c:ext>
          </c:extLst>
        </c:ser>
        <c:dLbls>
          <c:showLegendKey val="0"/>
          <c:showVal val="0"/>
          <c:showCatName val="0"/>
          <c:showSerName val="0"/>
          <c:showPercent val="0"/>
          <c:showBubbleSize val="0"/>
        </c:dLbls>
        <c:gapWidth val="191"/>
        <c:overlap val="-27"/>
        <c:axId val="1488914063"/>
        <c:axId val="1488911983"/>
      </c:barChart>
      <c:catAx>
        <c:axId val="1488914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911983"/>
        <c:crosses val="autoZero"/>
        <c:auto val="1"/>
        <c:lblAlgn val="ctr"/>
        <c:lblOffset val="100"/>
        <c:noMultiLvlLbl val="0"/>
      </c:catAx>
      <c:valAx>
        <c:axId val="1488911983"/>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91406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accent6">
                    <a:lumMod val="75000"/>
                  </a:schemeClr>
                </a:solidFill>
                <a:latin typeface="Bahnschrift" panose="020B0502040204020203" pitchFamily="34" charset="0"/>
                <a:ea typeface="+mn-ea"/>
                <a:cs typeface="+mn-cs"/>
              </a:defRPr>
            </a:pPr>
            <a:r>
              <a:rPr lang="en-US" dirty="0">
                <a:solidFill>
                  <a:schemeClr val="accent6">
                    <a:lumMod val="75000"/>
                  </a:schemeClr>
                </a:solidFill>
                <a:latin typeface="Bahnschrift" panose="020B0502040204020203" pitchFamily="34" charset="0"/>
              </a:rPr>
              <a:t>How</a:t>
            </a:r>
            <a:r>
              <a:rPr lang="en-US" baseline="0" dirty="0">
                <a:solidFill>
                  <a:schemeClr val="accent6">
                    <a:lumMod val="75000"/>
                  </a:schemeClr>
                </a:solidFill>
                <a:latin typeface="Bahnschrift" panose="020B0502040204020203" pitchFamily="34" charset="0"/>
              </a:rPr>
              <a:t> long did each task take on average?</a:t>
            </a:r>
            <a:endParaRPr lang="en-US" dirty="0">
              <a:solidFill>
                <a:schemeClr val="accent6">
                  <a:lumMod val="75000"/>
                </a:schemeClr>
              </a:solidFill>
              <a:latin typeface="Bahnschrift" panose="020B0502040204020203" pitchFamily="34" charset="0"/>
            </a:endParaRPr>
          </a:p>
        </c:rich>
      </c:tx>
      <c:layout>
        <c:manualLayout>
          <c:xMode val="edge"/>
          <c:yMode val="edge"/>
          <c:x val="5.9531204432779226E-2"/>
          <c:y val="5.55555555555555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6">
                  <a:lumMod val="75000"/>
                </a:schemeClr>
              </a:solidFill>
              <a:latin typeface="Bahnschrift" panose="020B0502040204020203" pitchFamily="34" charset="0"/>
              <a:ea typeface="+mn-ea"/>
              <a:cs typeface="+mn-cs"/>
            </a:defRPr>
          </a:pPr>
          <a:endParaRPr lang="en-US"/>
        </a:p>
      </c:txPr>
    </c:title>
    <c:autoTitleDeleted val="0"/>
    <c:plotArea>
      <c:layout>
        <c:manualLayout>
          <c:layoutTarget val="inner"/>
          <c:xMode val="edge"/>
          <c:yMode val="edge"/>
          <c:x val="5.0925925925925923E-2"/>
          <c:y val="0.16702380952380952"/>
          <c:w val="0.94907407407407407"/>
          <c:h val="0.76076084239470065"/>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1-DC3A-4FB7-A0B2-8B3648EB1FA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2-DC3A-4FB7-A0B2-8B3648EB1FA5}"/>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3-DC3A-4FB7-A0B2-8B3648EB1FA5}"/>
              </c:ext>
            </c:extLst>
          </c:dPt>
          <c:dPt>
            <c:idx val="3"/>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4-DC3A-4FB7-A0B2-8B3648EB1FA5}"/>
              </c:ext>
            </c:extLst>
          </c:dPt>
          <c:dLbls>
            <c:dLbl>
              <c:idx val="0"/>
              <c:tx>
                <c:rich>
                  <a:bodyPr/>
                  <a:lstStyle/>
                  <a:p>
                    <a:r>
                      <a:rPr lang="en-US"/>
                      <a:t>2:12</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C3A-4FB7-A0B2-8B3648EB1FA5}"/>
                </c:ext>
              </c:extLst>
            </c:dLbl>
            <c:dLbl>
              <c:idx val="1"/>
              <c:tx>
                <c:rich>
                  <a:bodyPr/>
                  <a:lstStyle/>
                  <a:p>
                    <a:r>
                      <a:rPr lang="en-US"/>
                      <a:t>1:43</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C3A-4FB7-A0B2-8B3648EB1FA5}"/>
                </c:ext>
              </c:extLst>
            </c:dLbl>
            <c:dLbl>
              <c:idx val="2"/>
              <c:tx>
                <c:rich>
                  <a:bodyPr/>
                  <a:lstStyle/>
                  <a:p>
                    <a:r>
                      <a:rPr lang="en-US"/>
                      <a:t>1:25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3A-4FB7-A0B2-8B3648EB1FA5}"/>
                </c:ext>
              </c:extLst>
            </c:dLbl>
            <c:dLbl>
              <c:idx val="3"/>
              <c:tx>
                <c:rich>
                  <a:bodyPr/>
                  <a:lstStyle/>
                  <a:p>
                    <a:r>
                      <a:rPr lang="en-US"/>
                      <a:t>1:06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C3A-4FB7-A0B2-8B3648EB1FA5}"/>
                </c:ext>
              </c:extLst>
            </c:dLbl>
            <c:numFmt formatCode="mm:ss"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Event Calendar</c:v>
                </c:pt>
                <c:pt idx="1">
                  <c:v>Career Opportunites</c:v>
                </c:pt>
                <c:pt idx="2">
                  <c:v>Make an Appointment</c:v>
                </c:pt>
                <c:pt idx="3">
                  <c:v>Find a Dentist</c:v>
                </c:pt>
              </c:strCache>
            </c:strRef>
          </c:cat>
          <c:val>
            <c:numRef>
              <c:f>Sheet1!$B$2:$B$5</c:f>
              <c:numCache>
                <c:formatCode>General</c:formatCode>
                <c:ptCount val="4"/>
                <c:pt idx="0">
                  <c:v>2.12</c:v>
                </c:pt>
                <c:pt idx="1">
                  <c:v>1.43</c:v>
                </c:pt>
                <c:pt idx="2">
                  <c:v>1.25</c:v>
                </c:pt>
                <c:pt idx="3">
                  <c:v>1.06</c:v>
                </c:pt>
              </c:numCache>
            </c:numRef>
          </c:val>
          <c:extLst>
            <c:ext xmlns:c16="http://schemas.microsoft.com/office/drawing/2014/chart" uri="{C3380CC4-5D6E-409C-BE32-E72D297353CC}">
              <c16:uniqueId val="{00000000-DC3A-4FB7-A0B2-8B3648EB1FA5}"/>
            </c:ext>
          </c:extLst>
        </c:ser>
        <c:dLbls>
          <c:dLblPos val="outEnd"/>
          <c:showLegendKey val="0"/>
          <c:showVal val="1"/>
          <c:showCatName val="0"/>
          <c:showSerName val="0"/>
          <c:showPercent val="0"/>
          <c:showBubbleSize val="0"/>
        </c:dLbls>
        <c:gapWidth val="25"/>
        <c:overlap val="-27"/>
        <c:axId val="1461215136"/>
        <c:axId val="1461215552"/>
      </c:barChart>
      <c:catAx>
        <c:axId val="14612151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215552"/>
        <c:crosses val="autoZero"/>
        <c:auto val="1"/>
        <c:lblAlgn val="ctr"/>
        <c:lblOffset val="100"/>
        <c:noMultiLvlLbl val="0"/>
      </c:catAx>
      <c:valAx>
        <c:axId val="14612155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461215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8D601-2CAC-4D6E-8DD6-45D465F92925}"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2A046-CD22-4BA3-920B-ABEC53F18998}" type="slidenum">
              <a:rPr lang="en-US" smtClean="0"/>
              <a:t>‹#›</a:t>
            </a:fld>
            <a:endParaRPr lang="en-US"/>
          </a:p>
        </p:txBody>
      </p:sp>
    </p:spTree>
    <p:extLst>
      <p:ext uri="{BB962C8B-B14F-4D97-AF65-F5344CB8AC3E}">
        <p14:creationId xmlns:p14="http://schemas.microsoft.com/office/powerpoint/2010/main" val="84530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A2A046-CD22-4BA3-920B-ABEC53F18998}" type="slidenum">
              <a:rPr lang="en-US" smtClean="0"/>
              <a:t>6</a:t>
            </a:fld>
            <a:endParaRPr lang="en-US"/>
          </a:p>
        </p:txBody>
      </p:sp>
    </p:spTree>
    <p:extLst>
      <p:ext uri="{BB962C8B-B14F-4D97-AF65-F5344CB8AC3E}">
        <p14:creationId xmlns:p14="http://schemas.microsoft.com/office/powerpoint/2010/main" val="311678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A2A046-CD22-4BA3-920B-ABEC53F18998}" type="slidenum">
              <a:rPr lang="en-US" smtClean="0"/>
              <a:t>9</a:t>
            </a:fld>
            <a:endParaRPr lang="en-US"/>
          </a:p>
        </p:txBody>
      </p:sp>
    </p:spTree>
    <p:extLst>
      <p:ext uri="{BB962C8B-B14F-4D97-AF65-F5344CB8AC3E}">
        <p14:creationId xmlns:p14="http://schemas.microsoft.com/office/powerpoint/2010/main" val="285071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A2A046-CD22-4BA3-920B-ABEC53F18998}" type="slidenum">
              <a:rPr lang="en-US" smtClean="0"/>
              <a:t>11</a:t>
            </a:fld>
            <a:endParaRPr lang="en-US"/>
          </a:p>
        </p:txBody>
      </p:sp>
    </p:spTree>
    <p:extLst>
      <p:ext uri="{BB962C8B-B14F-4D97-AF65-F5344CB8AC3E}">
        <p14:creationId xmlns:p14="http://schemas.microsoft.com/office/powerpoint/2010/main" val="308310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A2A046-CD22-4BA3-920B-ABEC53F18998}" type="slidenum">
              <a:rPr lang="en-US" smtClean="0"/>
              <a:t>17</a:t>
            </a:fld>
            <a:endParaRPr lang="en-US"/>
          </a:p>
        </p:txBody>
      </p:sp>
    </p:spTree>
    <p:extLst>
      <p:ext uri="{BB962C8B-B14F-4D97-AF65-F5344CB8AC3E}">
        <p14:creationId xmlns:p14="http://schemas.microsoft.com/office/powerpoint/2010/main" val="341504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A2A046-CD22-4BA3-920B-ABEC53F18998}" type="slidenum">
              <a:rPr lang="en-US" smtClean="0"/>
              <a:t>19</a:t>
            </a:fld>
            <a:endParaRPr lang="en-US"/>
          </a:p>
        </p:txBody>
      </p:sp>
    </p:spTree>
    <p:extLst>
      <p:ext uri="{BB962C8B-B14F-4D97-AF65-F5344CB8AC3E}">
        <p14:creationId xmlns:p14="http://schemas.microsoft.com/office/powerpoint/2010/main" val="428596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E5DD51-AE61-4885-AF4B-A12C85D31D42}"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188700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E5DD51-AE61-4885-AF4B-A12C85D31D42}"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333607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5DD51-AE61-4885-AF4B-A12C85D31D42}"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18115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5DD51-AE61-4885-AF4B-A12C85D31D42}"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213400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a:xfrm>
            <a:off x="0" y="0"/>
            <a:ext cx="190901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userDrawn="1"/>
        </p:nvCxnSpPr>
        <p:spPr>
          <a:xfrm>
            <a:off x="1909010"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972510" y="0"/>
            <a:ext cx="0" cy="613410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1608556" y="6134100"/>
            <a:ext cx="322579"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1972510" y="6743700"/>
            <a:ext cx="0" cy="11430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828800" y="6134100"/>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828800" y="6743700"/>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9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p:cNvSpPr/>
          <p:nvPr userDrawn="1"/>
        </p:nvSpPr>
        <p:spPr>
          <a:xfrm>
            <a:off x="0" y="0"/>
            <a:ext cx="190901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userDrawn="1"/>
        </p:nvCxnSpPr>
        <p:spPr>
          <a:xfrm>
            <a:off x="1909010"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972510" y="0"/>
            <a:ext cx="0" cy="33337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1608556" y="333375"/>
            <a:ext cx="322579"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1972510" y="942975"/>
            <a:ext cx="0" cy="591502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828800" y="3333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828800" y="9429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42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E5DD51-AE61-4885-AF4B-A12C85D31D42}"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84866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E5DD51-AE61-4885-AF4B-A12C85D31D42}"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2053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E5DD51-AE61-4885-AF4B-A12C85D31D42}"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48974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E5DD51-AE61-4885-AF4B-A12C85D31D42}"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278375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5DD51-AE61-4885-AF4B-A12C85D31D42}"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425036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E5DD51-AE61-4885-AF4B-A12C85D31D42}"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81D96-061B-4EBA-B653-10F438341E8C}" type="slidenum">
              <a:rPr lang="en-US" smtClean="0"/>
              <a:t>‹#›</a:t>
            </a:fld>
            <a:endParaRPr lang="en-US"/>
          </a:p>
        </p:txBody>
      </p:sp>
    </p:spTree>
    <p:extLst>
      <p:ext uri="{BB962C8B-B14F-4D97-AF65-F5344CB8AC3E}">
        <p14:creationId xmlns:p14="http://schemas.microsoft.com/office/powerpoint/2010/main" val="178687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5DD51-AE61-4885-AF4B-A12C85D31D42}" type="datetimeFigureOut">
              <a:rPr lang="en-US" smtClean="0"/>
              <a:t>10/24/2019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81D96-061B-4EBA-B653-10F438341E8C}" type="slidenum">
              <a:rPr lang="en-US" smtClean="0"/>
              <a:t>‹#›</a:t>
            </a:fld>
            <a:endParaRPr lang="en-US"/>
          </a:p>
        </p:txBody>
      </p:sp>
    </p:spTree>
    <p:extLst>
      <p:ext uri="{BB962C8B-B14F-4D97-AF65-F5344CB8AC3E}">
        <p14:creationId xmlns:p14="http://schemas.microsoft.com/office/powerpoint/2010/main" val="273722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r="15146"/>
          <a:stretch/>
        </p:blipFill>
        <p:spPr>
          <a:xfrm>
            <a:off x="8963225" y="4439124"/>
            <a:ext cx="2303463" cy="85725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003392">
            <a:off x="10885717" y="4135376"/>
            <a:ext cx="1232775" cy="1331397"/>
          </a:xfrm>
          <a:prstGeom prst="rect">
            <a:avLst/>
          </a:prstGeom>
        </p:spPr>
      </p:pic>
      <p:sp>
        <p:nvSpPr>
          <p:cNvPr id="3" name="Subtitle 2"/>
          <p:cNvSpPr>
            <a:spLocks noGrp="1"/>
          </p:cNvSpPr>
          <p:nvPr>
            <p:ph type="subTitle" idx="1"/>
          </p:nvPr>
        </p:nvSpPr>
        <p:spPr>
          <a:xfrm>
            <a:off x="5762825" y="5186912"/>
            <a:ext cx="5821364" cy="1315490"/>
          </a:xfrm>
        </p:spPr>
        <p:txBody>
          <a:bodyPr>
            <a:normAutofit/>
          </a:bodyPr>
          <a:lstStyle/>
          <a:p>
            <a:pPr algn="r"/>
            <a:r>
              <a:rPr lang="en-US" sz="1600" b="1" dirty="0">
                <a:latin typeface="Bahnschrift" panose="020B0502040204020203" pitchFamily="34" charset="0"/>
              </a:rPr>
              <a:t>MODERATED USABILITY EVALUATION</a:t>
            </a:r>
          </a:p>
          <a:p>
            <a:pPr algn="r">
              <a:lnSpc>
                <a:spcPct val="100000"/>
              </a:lnSpc>
              <a:spcBef>
                <a:spcPts val="0"/>
              </a:spcBef>
            </a:pPr>
            <a:endParaRPr lang="en-US" sz="1600" dirty="0">
              <a:latin typeface="+mj-lt"/>
            </a:endParaRPr>
          </a:p>
          <a:p>
            <a:pPr algn="r">
              <a:lnSpc>
                <a:spcPct val="100000"/>
              </a:lnSpc>
              <a:spcBef>
                <a:spcPts val="0"/>
              </a:spcBef>
            </a:pPr>
            <a:r>
              <a:rPr lang="en-US" sz="1200" dirty="0" err="1">
                <a:latin typeface="+mj-lt"/>
              </a:rPr>
              <a:t>Alyissa</a:t>
            </a:r>
            <a:r>
              <a:rPr lang="en-US" sz="1200" dirty="0">
                <a:latin typeface="+mj-lt"/>
              </a:rPr>
              <a:t> Sanders</a:t>
            </a:r>
          </a:p>
          <a:p>
            <a:pPr algn="r">
              <a:lnSpc>
                <a:spcPct val="100000"/>
              </a:lnSpc>
              <a:spcBef>
                <a:spcPts val="0"/>
              </a:spcBef>
            </a:pPr>
            <a:r>
              <a:rPr lang="en-US" sz="1200" dirty="0">
                <a:latin typeface="+mj-lt"/>
              </a:rPr>
              <a:t>Danielle </a:t>
            </a:r>
            <a:r>
              <a:rPr lang="en-US" sz="1200" dirty="0" err="1">
                <a:latin typeface="+mj-lt"/>
              </a:rPr>
              <a:t>Wanke</a:t>
            </a:r>
            <a:endParaRPr lang="en-US" sz="1200" dirty="0">
              <a:latin typeface="+mj-lt"/>
            </a:endParaRPr>
          </a:p>
          <a:p>
            <a:pPr algn="r">
              <a:lnSpc>
                <a:spcPct val="100000"/>
              </a:lnSpc>
              <a:spcBef>
                <a:spcPts val="0"/>
              </a:spcBef>
            </a:pPr>
            <a:r>
              <a:rPr lang="en-US" sz="1200" dirty="0">
                <a:latin typeface="+mj-lt"/>
              </a:rPr>
              <a:t>Marc Barton</a:t>
            </a:r>
          </a:p>
          <a:p>
            <a:pPr algn="r">
              <a:lnSpc>
                <a:spcPct val="100000"/>
              </a:lnSpc>
              <a:spcBef>
                <a:spcPts val="0"/>
              </a:spcBef>
            </a:pPr>
            <a:r>
              <a:rPr lang="en-US" sz="1200" dirty="0">
                <a:latin typeface="+mj-lt"/>
              </a:rPr>
              <a:t>Trevor Mickelson</a:t>
            </a:r>
          </a:p>
        </p:txBody>
      </p:sp>
      <p:sp>
        <p:nvSpPr>
          <p:cNvPr id="30" name="Rectangle 29"/>
          <p:cNvSpPr/>
          <p:nvPr/>
        </p:nvSpPr>
        <p:spPr>
          <a:xfrm>
            <a:off x="0" y="0"/>
            <a:ext cx="24213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242135"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5635" y="0"/>
            <a:ext cx="0" cy="33337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5635" y="942975"/>
            <a:ext cx="0" cy="591502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572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HOW DID WE MEASURE SUCCESS?</a:t>
            </a:r>
          </a:p>
        </p:txBody>
      </p:sp>
      <p:sp>
        <p:nvSpPr>
          <p:cNvPr id="3" name="Content Placeholder 2"/>
          <p:cNvSpPr txBox="1">
            <a:spLocks/>
          </p:cNvSpPr>
          <p:nvPr/>
        </p:nvSpPr>
        <p:spPr>
          <a:xfrm>
            <a:off x="2394283" y="2112530"/>
            <a:ext cx="9316453" cy="806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mj-lt"/>
              </a:rPr>
              <a:t>We rated each participant’s completion of each task on a scale of </a:t>
            </a:r>
            <a:r>
              <a:rPr lang="en-US" sz="1600" b="1" dirty="0">
                <a:solidFill>
                  <a:srgbClr val="6FB238"/>
                </a:solidFill>
                <a:latin typeface="+mj-lt"/>
              </a:rPr>
              <a:t>0-2</a:t>
            </a:r>
            <a:r>
              <a:rPr lang="en-US" sz="1600" dirty="0">
                <a:latin typeface="+mj-lt"/>
              </a:rPr>
              <a:t>.</a:t>
            </a:r>
          </a:p>
          <a:p>
            <a:pPr>
              <a:buFont typeface="Wingdings" panose="05000000000000000000" pitchFamily="2" charset="2"/>
              <a:buChar char="§"/>
            </a:pPr>
            <a:r>
              <a:rPr lang="en-US" sz="1600" dirty="0">
                <a:latin typeface="+mj-lt"/>
              </a:rPr>
              <a:t>Tasks consistently rated lower than </a:t>
            </a:r>
            <a:r>
              <a:rPr lang="en-US" sz="1600" b="1" dirty="0">
                <a:solidFill>
                  <a:srgbClr val="6FB238"/>
                </a:solidFill>
                <a:latin typeface="+mj-lt"/>
              </a:rPr>
              <a:t>2</a:t>
            </a:r>
            <a:r>
              <a:rPr lang="en-US" sz="1600" dirty="0">
                <a:solidFill>
                  <a:srgbClr val="6FB238"/>
                </a:solidFill>
                <a:latin typeface="+mj-lt"/>
              </a:rPr>
              <a:t> </a:t>
            </a:r>
            <a:r>
              <a:rPr lang="en-US" sz="1600" dirty="0">
                <a:latin typeface="+mj-lt"/>
              </a:rPr>
              <a:t>signaled areas with room for improvement.</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sp>
        <p:nvSpPr>
          <p:cNvPr id="5"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rgbClr val="6FB238"/>
                </a:solidFill>
                <a:latin typeface="Bahnschrift" panose="020B0502040204020203" pitchFamily="34" charset="0"/>
              </a:rPr>
              <a:t>METHODS</a:t>
            </a:r>
          </a:p>
          <a:p>
            <a:pPr marL="0" indent="0" algn="r">
              <a:spcBef>
                <a:spcPts val="3000"/>
              </a:spcBef>
              <a:buNone/>
            </a:pPr>
            <a:r>
              <a:rPr lang="en-US" sz="1400" dirty="0">
                <a:solidFill>
                  <a:schemeClr val="bg2">
                    <a:lumMod val="10000"/>
                  </a:schemeClr>
                </a:solidFill>
                <a:latin typeface="Bahnschrift" panose="020B0502040204020203" pitchFamily="34" charset="0"/>
              </a:rPr>
              <a:t>FINDINGS</a:t>
            </a:r>
          </a:p>
        </p:txBody>
      </p:sp>
      <p:graphicFrame>
        <p:nvGraphicFramePr>
          <p:cNvPr id="6" name="Table 5"/>
          <p:cNvGraphicFramePr>
            <a:graphicFrameLocks noGrp="1"/>
          </p:cNvGraphicFramePr>
          <p:nvPr>
            <p:extLst>
              <p:ext uri="{D42A27DB-BD31-4B8C-83A1-F6EECF244321}">
                <p14:modId xmlns:p14="http://schemas.microsoft.com/office/powerpoint/2010/main" val="1149776588"/>
              </p:ext>
            </p:extLst>
          </p:nvPr>
        </p:nvGraphicFramePr>
        <p:xfrm>
          <a:off x="2394282" y="2918650"/>
          <a:ext cx="5427882" cy="1134349"/>
        </p:xfrm>
        <a:graphic>
          <a:graphicData uri="http://schemas.openxmlformats.org/drawingml/2006/table">
            <a:tbl>
              <a:tblPr firstRow="1" bandRow="1">
                <a:tableStyleId>{93296810-A885-4BE3-A3E7-6D5BEEA58F35}</a:tableStyleId>
              </a:tblPr>
              <a:tblGrid>
                <a:gridCol w="1173122">
                  <a:extLst>
                    <a:ext uri="{9D8B030D-6E8A-4147-A177-3AD203B41FA5}">
                      <a16:colId xmlns:a16="http://schemas.microsoft.com/office/drawing/2014/main" val="2024732391"/>
                    </a:ext>
                  </a:extLst>
                </a:gridCol>
                <a:gridCol w="4254760">
                  <a:extLst>
                    <a:ext uri="{9D8B030D-6E8A-4147-A177-3AD203B41FA5}">
                      <a16:colId xmlns:a16="http://schemas.microsoft.com/office/drawing/2014/main" val="2488632318"/>
                    </a:ext>
                  </a:extLst>
                </a:gridCol>
              </a:tblGrid>
              <a:tr h="254418">
                <a:tc>
                  <a:txBody>
                    <a:bodyPr/>
                    <a:lstStyle/>
                    <a:p>
                      <a:pPr algn="ctr"/>
                      <a:r>
                        <a:rPr lang="en-US" sz="1800" dirty="0"/>
                        <a:t>0</a:t>
                      </a:r>
                      <a:endParaRPr lang="en-US" sz="1800" b="1" dirty="0">
                        <a:latin typeface="Bahnschrift" panose="020B0502040204020203" pitchFamily="34" charset="0"/>
                      </a:endParaRPr>
                    </a:p>
                  </a:txBody>
                  <a:tcPr anchor="ctr">
                    <a:lnL w="12700" cmpd="sng">
                      <a:noFill/>
                    </a:lnL>
                    <a:lnR w="381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j-lt"/>
                          <a:ea typeface="+mn-ea"/>
                          <a:cs typeface="+mn-cs"/>
                        </a:rPr>
                        <a:t>The</a:t>
                      </a:r>
                      <a:r>
                        <a:rPr lang="en-US" sz="1600" b="0" kern="1200" baseline="0" dirty="0">
                          <a:solidFill>
                            <a:schemeClr val="tx1"/>
                          </a:solidFill>
                          <a:latin typeface="+mj-lt"/>
                          <a:ea typeface="+mn-ea"/>
                          <a:cs typeface="+mn-cs"/>
                        </a:rPr>
                        <a:t> t</a:t>
                      </a:r>
                      <a:r>
                        <a:rPr lang="en-US" sz="1600" b="0" kern="1200" dirty="0">
                          <a:solidFill>
                            <a:schemeClr val="tx1"/>
                          </a:solidFill>
                          <a:latin typeface="+mj-lt"/>
                          <a:ea typeface="+mn-ea"/>
                          <a:cs typeface="+mn-cs"/>
                        </a:rPr>
                        <a:t>ask could not be completed</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12063995"/>
                  </a:ext>
                </a:extLst>
              </a:tr>
              <a:tr h="233217">
                <a:tc>
                  <a:txBody>
                    <a:bodyPr/>
                    <a:lstStyle/>
                    <a:p>
                      <a:pPr marL="0" algn="ctr" defTabSz="914400" rtl="0" eaLnBrk="1" latinLnBrk="0" hangingPunct="1"/>
                      <a:r>
                        <a:rPr lang="en-US" sz="1800" b="1" kern="1200" dirty="0">
                          <a:solidFill>
                            <a:schemeClr val="lt1"/>
                          </a:solidFill>
                          <a:latin typeface="+mn-lt"/>
                          <a:ea typeface="+mn-ea"/>
                          <a:cs typeface="+mn-cs"/>
                        </a:rPr>
                        <a:t>1</a:t>
                      </a: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j-lt"/>
                          <a:ea typeface="+mn-ea"/>
                          <a:cs typeface="+mn-cs"/>
                        </a:rPr>
                        <a:t>The</a:t>
                      </a:r>
                      <a:r>
                        <a:rPr lang="en-US" sz="1600" b="0" kern="1200" baseline="0" dirty="0">
                          <a:solidFill>
                            <a:schemeClr val="tx1"/>
                          </a:solidFill>
                          <a:latin typeface="+mj-lt"/>
                          <a:ea typeface="+mn-ea"/>
                          <a:cs typeface="+mn-cs"/>
                        </a:rPr>
                        <a:t> t</a:t>
                      </a:r>
                      <a:r>
                        <a:rPr lang="en-US" sz="1600" b="0" kern="1200" dirty="0">
                          <a:solidFill>
                            <a:schemeClr val="tx1"/>
                          </a:solidFill>
                          <a:latin typeface="+mj-lt"/>
                          <a:ea typeface="+mn-ea"/>
                          <a:cs typeface="+mn-cs"/>
                        </a:rPr>
                        <a:t>ask was completed with difficulty/assistance</a:t>
                      </a:r>
                    </a:p>
                  </a:txBody>
                  <a:tcP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val="3304145944"/>
                  </a:ext>
                </a:extLst>
              </a:tr>
              <a:tr h="402829">
                <a:tc>
                  <a:txBody>
                    <a:bodyPr/>
                    <a:lstStyle/>
                    <a:p>
                      <a:pPr marL="0" algn="ctr" defTabSz="914400" rtl="0" eaLnBrk="1" latinLnBrk="0" hangingPunct="1"/>
                      <a:r>
                        <a:rPr lang="en-US" sz="1800" b="1" kern="1200" dirty="0">
                          <a:solidFill>
                            <a:schemeClr val="lt1"/>
                          </a:solidFill>
                          <a:latin typeface="+mn-lt"/>
                          <a:ea typeface="+mn-ea"/>
                          <a:cs typeface="+mn-cs"/>
                        </a:rPr>
                        <a:t>2</a:t>
                      </a:r>
                    </a:p>
                  </a:txBody>
                  <a:tcPr anchor="ctr">
                    <a:lnR w="38100" cap="flat" cmpd="sng" algn="ctr">
                      <a:solidFill>
                        <a:schemeClr val="bg1"/>
                      </a:solidFill>
                      <a:prstDash val="solid"/>
                      <a:round/>
                      <a:headEnd type="none" w="med" len="med"/>
                      <a:tailEnd type="none" w="med" len="med"/>
                    </a:ln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j-lt"/>
                          <a:ea typeface="+mn-ea"/>
                          <a:cs typeface="+mn-cs"/>
                        </a:rPr>
                        <a:t>The</a:t>
                      </a:r>
                      <a:r>
                        <a:rPr lang="en-US" sz="1600" b="0" kern="1200" baseline="0" dirty="0">
                          <a:solidFill>
                            <a:schemeClr val="tx1"/>
                          </a:solidFill>
                          <a:latin typeface="+mj-lt"/>
                          <a:ea typeface="+mn-ea"/>
                          <a:cs typeface="+mn-cs"/>
                        </a:rPr>
                        <a:t> t</a:t>
                      </a:r>
                      <a:r>
                        <a:rPr lang="en-US" sz="1600" b="0" kern="1200" dirty="0">
                          <a:solidFill>
                            <a:schemeClr val="tx1"/>
                          </a:solidFill>
                          <a:latin typeface="+mj-lt"/>
                          <a:ea typeface="+mn-ea"/>
                          <a:cs typeface="+mn-cs"/>
                        </a:rPr>
                        <a:t>ask was completed easily</a:t>
                      </a:r>
                    </a:p>
                  </a:txBody>
                  <a:tcPr>
                    <a:lnL w="38100" cap="flat" cmpd="sng" algn="ctr">
                      <a:solidFill>
                        <a:schemeClr val="bg1"/>
                      </a:solidFill>
                      <a:prstDash val="solid"/>
                      <a:round/>
                      <a:headEnd type="none" w="med" len="med"/>
                      <a:tailEnd type="none" w="med" len="med"/>
                    </a:lnL>
                    <a:solidFill>
                      <a:schemeClr val="accent6">
                        <a:lumMod val="20000"/>
                        <a:lumOff val="80000"/>
                      </a:schemeClr>
                    </a:solidFill>
                  </a:tcPr>
                </a:tc>
                <a:extLst>
                  <a:ext uri="{0D108BD9-81ED-4DB2-BD59-A6C34878D82A}">
                    <a16:rowId xmlns:a16="http://schemas.microsoft.com/office/drawing/2014/main" val="2657308320"/>
                  </a:ext>
                </a:extLst>
              </a:tr>
            </a:tbl>
          </a:graphicData>
        </a:graphic>
      </p:graphicFrame>
      <p:sp>
        <p:nvSpPr>
          <p:cNvPr id="7" name="Content Placeholder 2"/>
          <p:cNvSpPr txBox="1">
            <a:spLocks/>
          </p:cNvSpPr>
          <p:nvPr/>
        </p:nvSpPr>
        <p:spPr>
          <a:xfrm>
            <a:off x="2394283" y="4060718"/>
            <a:ext cx="5427882" cy="295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atin typeface="+mj-lt"/>
              </a:rPr>
              <a:t>Table 2: Success Rating Scale</a:t>
            </a:r>
          </a:p>
        </p:txBody>
      </p:sp>
    </p:spTree>
    <p:extLst>
      <p:ext uri="{BB962C8B-B14F-4D97-AF65-F5344CB8AC3E}">
        <p14:creationId xmlns:p14="http://schemas.microsoft.com/office/powerpoint/2010/main" val="26906912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213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107908" y="1368421"/>
            <a:ext cx="3878179"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FINDINGS</a:t>
            </a:r>
            <a:endParaRPr lang="en-US" sz="2000" b="1" dirty="0"/>
          </a:p>
        </p:txBody>
      </p:sp>
      <p:sp>
        <p:nvSpPr>
          <p:cNvPr id="8" name="Content Placeholder 2"/>
          <p:cNvSpPr txBox="1">
            <a:spLocks/>
          </p:cNvSpPr>
          <p:nvPr/>
        </p:nvSpPr>
        <p:spPr>
          <a:xfrm>
            <a:off x="1107908" y="3121526"/>
            <a:ext cx="2749217" cy="16028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7BC441"/>
                </a:solidFill>
                <a:latin typeface="+mj-lt"/>
              </a:rPr>
              <a:t>What did our participants say?</a:t>
            </a:r>
          </a:p>
          <a:p>
            <a:pPr marL="0" indent="0">
              <a:lnSpc>
                <a:spcPct val="100000"/>
              </a:lnSpc>
              <a:buNone/>
            </a:pPr>
            <a:r>
              <a:rPr lang="en-US" sz="1400" dirty="0">
                <a:latin typeface="+mj-lt"/>
              </a:rPr>
              <a:t>Participants’ responses to follow-up questions</a:t>
            </a:r>
          </a:p>
          <a:p>
            <a:pPr marL="0" indent="0">
              <a:lnSpc>
                <a:spcPct val="100000"/>
              </a:lnSpc>
              <a:buNone/>
            </a:pPr>
            <a:r>
              <a:rPr lang="en-US" sz="1400" dirty="0">
                <a:latin typeface="+mj-lt"/>
              </a:rPr>
              <a:t>Self-reported data from our participants</a:t>
            </a:r>
          </a:p>
        </p:txBody>
      </p:sp>
      <p:cxnSp>
        <p:nvCxnSpPr>
          <p:cNvPr id="9" name="Straight Connector 8"/>
          <p:cNvCxnSpPr/>
          <p:nvPr/>
        </p:nvCxnSpPr>
        <p:spPr>
          <a:xfrm>
            <a:off x="242135"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5635" y="0"/>
            <a:ext cx="0" cy="33337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08280" y="333375"/>
            <a:ext cx="97355"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305635" y="942975"/>
            <a:ext cx="0" cy="591502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410" y="3333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6410" y="9429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4716713" y="3121526"/>
            <a:ext cx="2919661"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6FB238"/>
                </a:solidFill>
                <a:latin typeface="+mj-lt"/>
              </a:rPr>
              <a:t>How did we rate our findings?</a:t>
            </a:r>
          </a:p>
          <a:p>
            <a:pPr marL="0" indent="0">
              <a:lnSpc>
                <a:spcPct val="100000"/>
              </a:lnSpc>
              <a:spcBef>
                <a:spcPts val="500"/>
              </a:spcBef>
              <a:buNone/>
            </a:pPr>
            <a:r>
              <a:rPr lang="en-US" sz="1400" dirty="0">
                <a:latin typeface="+mj-lt"/>
              </a:rPr>
              <a:t>How did we rate the success/failure of each task?</a:t>
            </a:r>
          </a:p>
          <a:p>
            <a:pPr marL="0" indent="0">
              <a:lnSpc>
                <a:spcPct val="100000"/>
              </a:lnSpc>
              <a:spcBef>
                <a:spcPts val="500"/>
              </a:spcBef>
              <a:buNone/>
            </a:pPr>
            <a:r>
              <a:rPr lang="en-US" sz="1400" dirty="0">
                <a:latin typeface="+mj-lt"/>
              </a:rPr>
              <a:t>How did we determine issue severity?</a:t>
            </a:r>
          </a:p>
        </p:txBody>
      </p:sp>
      <p:sp>
        <p:nvSpPr>
          <p:cNvPr id="16" name="Content Placeholder 2"/>
          <p:cNvSpPr txBox="1">
            <a:spLocks/>
          </p:cNvSpPr>
          <p:nvPr/>
        </p:nvSpPr>
        <p:spPr>
          <a:xfrm>
            <a:off x="8495962" y="3121526"/>
            <a:ext cx="2946738" cy="1793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5D952F"/>
                </a:solidFill>
                <a:latin typeface="+mj-lt"/>
              </a:rPr>
              <a:t>Individual task summaries</a:t>
            </a:r>
          </a:p>
          <a:p>
            <a:pPr marL="0" indent="0">
              <a:lnSpc>
                <a:spcPct val="100000"/>
              </a:lnSpc>
              <a:buNone/>
            </a:pPr>
            <a:r>
              <a:rPr lang="en-US" sz="1400" dirty="0">
                <a:latin typeface="+mj-lt"/>
              </a:rPr>
              <a:t>How well did the site perform for each task?</a:t>
            </a:r>
          </a:p>
          <a:p>
            <a:pPr marL="0" indent="0">
              <a:lnSpc>
                <a:spcPct val="100000"/>
              </a:lnSpc>
              <a:buNone/>
            </a:pPr>
            <a:r>
              <a:rPr lang="en-US" sz="1400" dirty="0">
                <a:latin typeface="+mj-lt"/>
              </a:rPr>
              <a:t>What recommendations can we make?</a:t>
            </a:r>
          </a:p>
          <a:p>
            <a:pPr marL="0" indent="0">
              <a:lnSpc>
                <a:spcPct val="100000"/>
              </a:lnSpc>
              <a:buNone/>
            </a:pPr>
            <a:endParaRPr lang="en-US" sz="1800" dirty="0">
              <a:solidFill>
                <a:srgbClr val="5D952F"/>
              </a:solidFill>
              <a:latin typeface="+mj-lt"/>
            </a:endParaRPr>
          </a:p>
        </p:txBody>
      </p:sp>
      <p:cxnSp>
        <p:nvCxnSpPr>
          <p:cNvPr id="17" name="Straight Connector 16"/>
          <p:cNvCxnSpPr/>
          <p:nvPr/>
        </p:nvCxnSpPr>
        <p:spPr>
          <a:xfrm>
            <a:off x="422041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97326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9253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WHAT DID OUR PARTICIPANTS SAY?</a:t>
            </a:r>
          </a:p>
        </p:txBody>
      </p:sp>
      <p:sp>
        <p:nvSpPr>
          <p:cNvPr id="3" name="Content Placeholder 2"/>
          <p:cNvSpPr txBox="1">
            <a:spLocks/>
          </p:cNvSpPr>
          <p:nvPr/>
        </p:nvSpPr>
        <p:spPr>
          <a:xfrm>
            <a:off x="2394283" y="2112529"/>
            <a:ext cx="9514283" cy="775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After each testing session, we asked participants several questions about their experience with the site.</a:t>
            </a:r>
          </a:p>
          <a:p>
            <a:pPr marL="0" indent="0">
              <a:buNone/>
            </a:pPr>
            <a:r>
              <a:rPr lang="en-US" sz="1600" dirty="0">
                <a:latin typeface="+mj-lt"/>
              </a:rPr>
              <a:t>Below are some notable responses to our follow-up questions:</a:t>
            </a: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graphicFrame>
        <p:nvGraphicFramePr>
          <p:cNvPr id="7" name="Table 6"/>
          <p:cNvGraphicFramePr>
            <a:graphicFrameLocks noGrp="1"/>
          </p:cNvGraphicFramePr>
          <p:nvPr>
            <p:extLst>
              <p:ext uri="{D42A27DB-BD31-4B8C-83A1-F6EECF244321}">
                <p14:modId xmlns:p14="http://schemas.microsoft.com/office/powerpoint/2010/main" val="2554035618"/>
              </p:ext>
            </p:extLst>
          </p:nvPr>
        </p:nvGraphicFramePr>
        <p:xfrm>
          <a:off x="2394284" y="2828709"/>
          <a:ext cx="9111916" cy="2346960"/>
        </p:xfrm>
        <a:graphic>
          <a:graphicData uri="http://schemas.openxmlformats.org/drawingml/2006/table">
            <a:tbl>
              <a:tblPr firstRow="1" bandRow="1">
                <a:tableStyleId>{93296810-A885-4BE3-A3E7-6D5BEEA58F35}</a:tableStyleId>
              </a:tblPr>
              <a:tblGrid>
                <a:gridCol w="2639729">
                  <a:extLst>
                    <a:ext uri="{9D8B030D-6E8A-4147-A177-3AD203B41FA5}">
                      <a16:colId xmlns:a16="http://schemas.microsoft.com/office/drawing/2014/main" val="2024732391"/>
                    </a:ext>
                  </a:extLst>
                </a:gridCol>
                <a:gridCol w="6472187">
                  <a:extLst>
                    <a:ext uri="{9D8B030D-6E8A-4147-A177-3AD203B41FA5}">
                      <a16:colId xmlns:a16="http://schemas.microsoft.com/office/drawing/2014/main" val="2488632318"/>
                    </a:ext>
                  </a:extLst>
                </a:gridCol>
              </a:tblGrid>
              <a:tr h="254418">
                <a:tc>
                  <a:txBody>
                    <a:bodyPr/>
                    <a:lstStyle/>
                    <a:p>
                      <a:pPr algn="l"/>
                      <a:r>
                        <a:rPr lang="en-US" sz="1600" b="1" baseline="0" dirty="0">
                          <a:latin typeface="+mj-lt"/>
                        </a:rPr>
                        <a:t>Which task did you have the most trouble with?</a:t>
                      </a:r>
                    </a:p>
                  </a:txBody>
                  <a:tcPr>
                    <a:lnL w="12700" cmpd="sng">
                      <a:noFill/>
                    </a:lnL>
                    <a:lnR w="381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j-lt"/>
                          <a:ea typeface="+mn-ea"/>
                          <a:cs typeface="+mn-cs"/>
                        </a:rPr>
                        <a:t>Most</a:t>
                      </a:r>
                      <a:r>
                        <a:rPr lang="en-US" sz="1400" b="0" kern="1200" baseline="0" dirty="0">
                          <a:solidFill>
                            <a:schemeClr val="tx1"/>
                          </a:solidFill>
                          <a:latin typeface="+mj-lt"/>
                          <a:ea typeface="+mn-ea"/>
                          <a:cs typeface="+mn-cs"/>
                        </a:rPr>
                        <a:t> participants reported the first task, Find the Event Calendar.</a:t>
                      </a:r>
                      <a:endParaRPr lang="en-US" sz="1400" b="0" kern="1200" dirty="0">
                        <a:solidFill>
                          <a:schemeClr val="tx1"/>
                        </a:solidFill>
                        <a:latin typeface="+mj-lt"/>
                        <a:ea typeface="+mn-ea"/>
                        <a:cs typeface="+mn-cs"/>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9001290"/>
                  </a:ext>
                </a:extLst>
              </a:tr>
              <a:tr h="254418">
                <a:tc>
                  <a:txBody>
                    <a:bodyPr/>
                    <a:lstStyle/>
                    <a:p>
                      <a:pPr algn="l"/>
                      <a:r>
                        <a:rPr kumimoji="0" lang="en-US" sz="1600" b="1" i="0" u="none" strike="noStrike" kern="1200" cap="none" spc="0" normalizeH="0" baseline="0" dirty="0">
                          <a:ln>
                            <a:noFill/>
                          </a:ln>
                          <a:solidFill>
                            <a:prstClr val="white"/>
                          </a:solidFill>
                          <a:effectLst/>
                          <a:uLnTx/>
                          <a:uFillTx/>
                          <a:latin typeface="Calibri Light" panose="020F0302020204030204"/>
                          <a:ea typeface="+mn-ea"/>
                          <a:cs typeface="+mn-cs"/>
                        </a:rPr>
                        <a:t>What is one thing about the website you wish you could improve?</a:t>
                      </a:r>
                    </a:p>
                  </a:txBody>
                  <a:tcPr>
                    <a:lnL w="12700" cmpd="sng">
                      <a:noFill/>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Participants</a:t>
                      </a:r>
                      <a:r>
                        <a:rPr lang="en-US" sz="1400" b="0" kern="1200" baseline="0" dirty="0">
                          <a:solidFill>
                            <a:schemeClr val="tx1"/>
                          </a:solidFill>
                          <a:latin typeface="+mj-lt"/>
                          <a:ea typeface="+mn-ea"/>
                          <a:cs typeface="+mn-cs"/>
                        </a:rPr>
                        <a:t> suggested simplifying the main menu bar by reducing the number of options, or removing the scrolling animations from the home page, as they were distracting and affected load times.</a:t>
                      </a:r>
                      <a:endParaRPr lang="en-US" sz="1400" b="0" kern="1200" dirty="0">
                        <a:solidFill>
                          <a:schemeClr val="tx1"/>
                        </a:solidFill>
                        <a:latin typeface="+mj-lt"/>
                        <a:ea typeface="+mn-ea"/>
                        <a:cs typeface="+mn-cs"/>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12063995"/>
                  </a:ext>
                </a:extLst>
              </a:tr>
              <a:tr h="254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What was your favorite part of this website?</a:t>
                      </a:r>
                    </a:p>
                  </a:txBody>
                  <a:tcPr>
                    <a:lnL w="12700" cmpd="sng">
                      <a:noFill/>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Features mentioned here included</a:t>
                      </a:r>
                      <a:r>
                        <a:rPr lang="en-US" sz="1400" b="0" kern="1200" baseline="0" dirty="0">
                          <a:solidFill>
                            <a:schemeClr val="tx1"/>
                          </a:solidFill>
                          <a:latin typeface="+mj-lt"/>
                          <a:ea typeface="+mn-ea"/>
                          <a:cs typeface="+mn-cs"/>
                        </a:rPr>
                        <a:t> the following: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baseline="0" dirty="0">
                          <a:solidFill>
                            <a:schemeClr val="tx1"/>
                          </a:solidFill>
                          <a:latin typeface="+mj-lt"/>
                          <a:ea typeface="+mn-ea"/>
                          <a:cs typeface="+mn-cs"/>
                        </a:rPr>
                        <a:t>The site’s organization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latin typeface="+mj-lt"/>
                          <a:ea typeface="+mn-ea"/>
                          <a:cs typeface="+mn-cs"/>
                        </a:rPr>
                        <a:t>The</a:t>
                      </a:r>
                      <a:r>
                        <a:rPr lang="en-US" sz="1400" b="0" kern="1200" baseline="0" dirty="0">
                          <a:solidFill>
                            <a:schemeClr val="tx1"/>
                          </a:solidFill>
                          <a:latin typeface="+mj-lt"/>
                          <a:ea typeface="+mn-ea"/>
                          <a:cs typeface="+mn-cs"/>
                        </a:rPr>
                        <a:t> Make an Appointment window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baseline="0" dirty="0">
                          <a:solidFill>
                            <a:schemeClr val="tx1"/>
                          </a:solidFill>
                          <a:latin typeface="+mj-lt"/>
                          <a:ea typeface="+mn-ea"/>
                          <a:cs typeface="+mn-cs"/>
                        </a:rPr>
                        <a:t>The general aesthetic/color scheme</a:t>
                      </a:r>
                      <a:endParaRPr lang="en-US" sz="1400" b="0" kern="1200" dirty="0">
                        <a:solidFill>
                          <a:schemeClr val="tx1"/>
                        </a:solidFill>
                        <a:latin typeface="+mj-lt"/>
                        <a:ea typeface="+mn-ea"/>
                        <a:cs typeface="+mn-cs"/>
                      </a:endParaRP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953509290"/>
                  </a:ext>
                </a:extLst>
              </a:tr>
            </a:tbl>
          </a:graphicData>
        </a:graphic>
      </p:graphicFrame>
      <p:sp>
        <p:nvSpPr>
          <p:cNvPr id="8" name="Content Placeholder 2"/>
          <p:cNvSpPr txBox="1">
            <a:spLocks/>
          </p:cNvSpPr>
          <p:nvPr/>
        </p:nvSpPr>
        <p:spPr>
          <a:xfrm>
            <a:off x="2394283" y="5175669"/>
            <a:ext cx="5427882" cy="295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atin typeface="+mj-lt"/>
              </a:rPr>
              <a:t>Table 3: Follow-up Question Responses</a:t>
            </a:r>
          </a:p>
        </p:txBody>
      </p:sp>
    </p:spTree>
    <p:extLst>
      <p:ext uri="{BB962C8B-B14F-4D97-AF65-F5344CB8AC3E}">
        <p14:creationId xmlns:p14="http://schemas.microsoft.com/office/powerpoint/2010/main" val="25231361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WHAT DID OUR PARTICIPANTS SAY?</a:t>
            </a:r>
          </a:p>
        </p:txBody>
      </p:sp>
      <p:sp>
        <p:nvSpPr>
          <p:cNvPr id="3" name="Content Placeholder 2"/>
          <p:cNvSpPr txBox="1">
            <a:spLocks/>
          </p:cNvSpPr>
          <p:nvPr/>
        </p:nvSpPr>
        <p:spPr>
          <a:xfrm>
            <a:off x="2394283" y="2112530"/>
            <a:ext cx="9514283" cy="74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mj-lt"/>
              </a:rPr>
              <a:t>This chart displays the average difficulty of each task, as rated by our participants. </a:t>
            </a:r>
          </a:p>
          <a:p>
            <a:pPr>
              <a:buFont typeface="Wingdings" panose="05000000000000000000" pitchFamily="2" charset="2"/>
              <a:buChar char="§"/>
            </a:pPr>
            <a:r>
              <a:rPr lang="en-US" sz="1600" dirty="0">
                <a:latin typeface="+mj-lt"/>
              </a:rPr>
              <a:t>Ratings were measured on a scale of </a:t>
            </a:r>
            <a:r>
              <a:rPr lang="en-US" sz="1600" b="1" dirty="0">
                <a:solidFill>
                  <a:srgbClr val="6FB238"/>
                </a:solidFill>
                <a:latin typeface="+mj-lt"/>
              </a:rPr>
              <a:t>1</a:t>
            </a:r>
            <a:r>
              <a:rPr lang="en-US" sz="1600" dirty="0">
                <a:latin typeface="+mj-lt"/>
              </a:rPr>
              <a:t> to </a:t>
            </a:r>
            <a:r>
              <a:rPr lang="en-US" sz="1600" b="1" dirty="0">
                <a:solidFill>
                  <a:srgbClr val="6FB238"/>
                </a:solidFill>
                <a:latin typeface="+mj-lt"/>
              </a:rPr>
              <a:t>7</a:t>
            </a:r>
            <a:r>
              <a:rPr lang="en-US" sz="1600" dirty="0">
                <a:latin typeface="+mj-lt"/>
              </a:rPr>
              <a:t>, with 7 being extremely difficult and 1 being extremely easy.</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sp>
        <p:nvSpPr>
          <p:cNvPr id="5" name="Content Placeholder 2"/>
          <p:cNvSpPr txBox="1">
            <a:spLocks/>
          </p:cNvSpPr>
          <p:nvPr/>
        </p:nvSpPr>
        <p:spPr>
          <a:xfrm>
            <a:off x="2529036" y="6204091"/>
            <a:ext cx="5427882" cy="295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atin typeface="+mj-lt"/>
              </a:rPr>
              <a:t>Figure 1: Average Difficulty Rating by Task</a:t>
            </a:r>
          </a:p>
        </p:txBody>
      </p:sp>
      <p:graphicFrame>
        <p:nvGraphicFramePr>
          <p:cNvPr id="7" name="Chart 6"/>
          <p:cNvGraphicFramePr/>
          <p:nvPr>
            <p:extLst>
              <p:ext uri="{D42A27DB-BD31-4B8C-83A1-F6EECF244321}">
                <p14:modId xmlns:p14="http://schemas.microsoft.com/office/powerpoint/2010/main" val="3307478604"/>
              </p:ext>
            </p:extLst>
          </p:nvPr>
        </p:nvGraphicFramePr>
        <p:xfrm>
          <a:off x="2394282" y="3003691"/>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23769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HOW DID WE RATE OUR FINDINGS?</a:t>
            </a:r>
          </a:p>
        </p:txBody>
      </p:sp>
      <p:sp>
        <p:nvSpPr>
          <p:cNvPr id="3" name="Content Placeholder 2"/>
          <p:cNvSpPr txBox="1">
            <a:spLocks/>
          </p:cNvSpPr>
          <p:nvPr/>
        </p:nvSpPr>
        <p:spPr>
          <a:xfrm>
            <a:off x="2394283" y="2112529"/>
            <a:ext cx="9514283" cy="844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mj-lt"/>
              </a:rPr>
              <a:t>This chart measures the success rating of each of our tasks, by participant.</a:t>
            </a:r>
          </a:p>
          <a:p>
            <a:pPr>
              <a:buFont typeface="Wingdings" panose="05000000000000000000" pitchFamily="2" charset="2"/>
              <a:buChar char="§"/>
            </a:pPr>
            <a:r>
              <a:rPr lang="en-US" sz="1600" dirty="0">
                <a:latin typeface="+mj-lt"/>
              </a:rPr>
              <a:t>Gaps between bars represent a rating of 0.</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sp>
        <p:nvSpPr>
          <p:cNvPr id="4" name="Content Placeholder 2"/>
          <p:cNvSpPr txBox="1">
            <a:spLocks/>
          </p:cNvSpPr>
          <p:nvPr/>
        </p:nvSpPr>
        <p:spPr>
          <a:xfrm>
            <a:off x="2529036" y="6165593"/>
            <a:ext cx="5427882" cy="295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atin typeface="+mj-lt"/>
              </a:rPr>
              <a:t>Figure 2: Average Completion Time by Task</a:t>
            </a:r>
          </a:p>
        </p:txBody>
      </p:sp>
      <p:sp>
        <p:nvSpPr>
          <p:cNvPr id="6"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graphicFrame>
        <p:nvGraphicFramePr>
          <p:cNvPr id="7" name="Chart 6"/>
          <p:cNvGraphicFramePr/>
          <p:nvPr>
            <p:extLst>
              <p:ext uri="{D42A27DB-BD31-4B8C-83A1-F6EECF244321}">
                <p14:modId xmlns:p14="http://schemas.microsoft.com/office/powerpoint/2010/main" val="4061660692"/>
              </p:ext>
            </p:extLst>
          </p:nvPr>
        </p:nvGraphicFramePr>
        <p:xfrm>
          <a:off x="2394283" y="2965193"/>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17653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HOW DID WE RATE OUR FINDINGS?</a:t>
            </a:r>
          </a:p>
        </p:txBody>
      </p:sp>
      <p:sp>
        <p:nvSpPr>
          <p:cNvPr id="3" name="Content Placeholder 2"/>
          <p:cNvSpPr txBox="1">
            <a:spLocks/>
          </p:cNvSpPr>
          <p:nvPr/>
        </p:nvSpPr>
        <p:spPr>
          <a:xfrm>
            <a:off x="2394283" y="2112529"/>
            <a:ext cx="9514283" cy="8442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mj-lt"/>
              </a:rPr>
              <a:t>This chart displays the average amount of time each task took to be completed across all participants.</a:t>
            </a:r>
          </a:p>
          <a:p>
            <a:pPr>
              <a:buFont typeface="Wingdings" panose="05000000000000000000" pitchFamily="2" charset="2"/>
              <a:buChar char="§"/>
            </a:pPr>
            <a:r>
              <a:rPr lang="en-US" sz="1600" dirty="0">
                <a:latin typeface="+mj-lt"/>
              </a:rPr>
              <a:t>As corroborated by our findings so far, you can see here that the most time-consuming task, on average, was the first one </a:t>
            </a:r>
            <a:r>
              <a:rPr lang="en-US" sz="1600" i="1" dirty="0">
                <a:latin typeface="+mj-lt"/>
              </a:rPr>
              <a:t>(Find the Event Calendar)</a:t>
            </a:r>
            <a:r>
              <a:rPr lang="en-US" sz="1600" dirty="0">
                <a:latin typeface="+mj-lt"/>
              </a:rPr>
              <a:t>.</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sp>
        <p:nvSpPr>
          <p:cNvPr id="6" name="Content Placeholder 2"/>
          <p:cNvSpPr txBox="1">
            <a:spLocks/>
          </p:cNvSpPr>
          <p:nvPr/>
        </p:nvSpPr>
        <p:spPr>
          <a:xfrm>
            <a:off x="2529036" y="6204094"/>
            <a:ext cx="5427882" cy="295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atin typeface="+mj-lt"/>
              </a:rPr>
              <a:t>Figure 3: Average Completion Time by Task</a:t>
            </a:r>
          </a:p>
        </p:txBody>
      </p:sp>
      <p:graphicFrame>
        <p:nvGraphicFramePr>
          <p:cNvPr id="7" name="Chart 6"/>
          <p:cNvGraphicFramePr/>
          <p:nvPr>
            <p:extLst>
              <p:ext uri="{D42A27DB-BD31-4B8C-83A1-F6EECF244321}">
                <p14:modId xmlns:p14="http://schemas.microsoft.com/office/powerpoint/2010/main" val="2805471195"/>
              </p:ext>
            </p:extLst>
          </p:nvPr>
        </p:nvGraphicFramePr>
        <p:xfrm>
          <a:off x="2394282" y="2965804"/>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273508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HOW DID WE RATE OUR FINDINGS?</a:t>
            </a:r>
          </a:p>
        </p:txBody>
      </p:sp>
      <p:sp>
        <p:nvSpPr>
          <p:cNvPr id="3" name="Content Placeholder 2"/>
          <p:cNvSpPr txBox="1">
            <a:spLocks/>
          </p:cNvSpPr>
          <p:nvPr/>
        </p:nvSpPr>
        <p:spPr>
          <a:xfrm>
            <a:off x="2394283" y="2112530"/>
            <a:ext cx="9514283" cy="74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We rated the severity of our findings using the symbols below. Ratings are based on issue frequency, and the amount that each issue distracted participants from completing the task.</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grpSp>
        <p:nvGrpSpPr>
          <p:cNvPr id="12" name="Group 11"/>
          <p:cNvGrpSpPr/>
          <p:nvPr/>
        </p:nvGrpSpPr>
        <p:grpSpPr>
          <a:xfrm>
            <a:off x="8731584" y="3680179"/>
            <a:ext cx="3176983" cy="1069670"/>
            <a:chOff x="2162052" y="2896561"/>
            <a:chExt cx="3176983" cy="1069670"/>
          </a:xfrm>
        </p:grpSpPr>
        <p:pic>
          <p:nvPicPr>
            <p:cNvPr id="8" name="Picture 7"/>
            <p:cNvPicPr>
              <a:picLocks noChangeAspect="1"/>
            </p:cNvPicPr>
            <p:nvPr/>
          </p:nvPicPr>
          <p:blipFill>
            <a:blip r:embed="rId2"/>
            <a:stretch>
              <a:fillRect/>
            </a:stretch>
          </p:blipFill>
          <p:spPr>
            <a:xfrm>
              <a:off x="2162052" y="2896561"/>
              <a:ext cx="1025454" cy="1011310"/>
            </a:xfrm>
            <a:prstGeom prst="rect">
              <a:avLst/>
            </a:prstGeom>
          </p:spPr>
        </p:pic>
        <p:sp>
          <p:nvSpPr>
            <p:cNvPr id="9" name="Content Placeholder 2"/>
            <p:cNvSpPr txBox="1">
              <a:spLocks/>
            </p:cNvSpPr>
            <p:nvPr/>
          </p:nvSpPr>
          <p:spPr>
            <a:xfrm>
              <a:off x="3187506" y="2933395"/>
              <a:ext cx="2151529" cy="1032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rgbClr val="B9D121"/>
                  </a:solidFill>
                  <a:latin typeface="+mj-lt"/>
                </a:rPr>
                <a:t>Positive Finding</a:t>
              </a:r>
            </a:p>
            <a:p>
              <a:pPr marL="0" indent="0">
                <a:buNone/>
              </a:pPr>
              <a:r>
                <a:rPr lang="en-US" sz="1400" dirty="0">
                  <a:latin typeface="+mj-lt"/>
                </a:rPr>
                <a:t>The site element positively affected the site’s usability </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grpSp>
      <p:grpSp>
        <p:nvGrpSpPr>
          <p:cNvPr id="13" name="Group 12"/>
          <p:cNvGrpSpPr/>
          <p:nvPr/>
        </p:nvGrpSpPr>
        <p:grpSpPr>
          <a:xfrm>
            <a:off x="5339349" y="3633329"/>
            <a:ext cx="3261872" cy="1096377"/>
            <a:chOff x="5369999" y="2893697"/>
            <a:chExt cx="3261872" cy="1096377"/>
          </a:xfrm>
        </p:grpSpPr>
        <p:pic>
          <p:nvPicPr>
            <p:cNvPr id="6" name="Picture 5"/>
            <p:cNvPicPr>
              <a:picLocks noChangeAspect="1"/>
            </p:cNvPicPr>
            <p:nvPr/>
          </p:nvPicPr>
          <p:blipFill>
            <a:blip r:embed="rId3"/>
            <a:stretch>
              <a:fillRect/>
            </a:stretch>
          </p:blipFill>
          <p:spPr>
            <a:xfrm>
              <a:off x="5369999" y="2893697"/>
              <a:ext cx="1110343" cy="1096377"/>
            </a:xfrm>
            <a:prstGeom prst="rect">
              <a:avLst/>
            </a:prstGeom>
          </p:spPr>
        </p:pic>
        <p:sp>
          <p:nvSpPr>
            <p:cNvPr id="10" name="Content Placeholder 2"/>
            <p:cNvSpPr txBox="1">
              <a:spLocks/>
            </p:cNvSpPr>
            <p:nvPr/>
          </p:nvSpPr>
          <p:spPr>
            <a:xfrm>
              <a:off x="6480342" y="2933395"/>
              <a:ext cx="2151529" cy="1032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rgbClr val="F7931E"/>
                  </a:solidFill>
                  <a:latin typeface="+mj-lt"/>
                </a:rPr>
                <a:t>Minor Issue</a:t>
              </a:r>
            </a:p>
            <a:p>
              <a:pPr marL="0" indent="0">
                <a:buNone/>
              </a:pPr>
              <a:r>
                <a:rPr lang="en-US" sz="1400" dirty="0">
                  <a:latin typeface="+mj-lt"/>
                </a:rPr>
                <a:t>The site element negatively affected the site’s usability</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grpSp>
      <p:grpSp>
        <p:nvGrpSpPr>
          <p:cNvPr id="14" name="Group 13"/>
          <p:cNvGrpSpPr/>
          <p:nvPr/>
        </p:nvGrpSpPr>
        <p:grpSpPr>
          <a:xfrm>
            <a:off x="2114839" y="3621819"/>
            <a:ext cx="3261872" cy="1119395"/>
            <a:chOff x="8662835" y="2875035"/>
            <a:chExt cx="3261872" cy="1119395"/>
          </a:xfrm>
        </p:grpSpPr>
        <p:pic>
          <p:nvPicPr>
            <p:cNvPr id="7" name="Picture 6"/>
            <p:cNvPicPr>
              <a:picLocks noChangeAspect="1"/>
            </p:cNvPicPr>
            <p:nvPr/>
          </p:nvPicPr>
          <p:blipFill>
            <a:blip r:embed="rId4"/>
            <a:stretch>
              <a:fillRect/>
            </a:stretch>
          </p:blipFill>
          <p:spPr>
            <a:xfrm>
              <a:off x="8662835" y="2875035"/>
              <a:ext cx="1161111" cy="1119395"/>
            </a:xfrm>
            <a:prstGeom prst="rect">
              <a:avLst/>
            </a:prstGeom>
          </p:spPr>
        </p:pic>
        <p:sp>
          <p:nvSpPr>
            <p:cNvPr id="11" name="Content Placeholder 2"/>
            <p:cNvSpPr txBox="1">
              <a:spLocks/>
            </p:cNvSpPr>
            <p:nvPr/>
          </p:nvSpPr>
          <p:spPr>
            <a:xfrm>
              <a:off x="9773178" y="2933395"/>
              <a:ext cx="2151529" cy="1032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rgbClr val="C1272D"/>
                  </a:solidFill>
                  <a:latin typeface="+mj-lt"/>
                </a:rPr>
                <a:t>Major Issue</a:t>
              </a:r>
            </a:p>
            <a:p>
              <a:pPr marL="0" indent="0">
                <a:buNone/>
              </a:pPr>
              <a:r>
                <a:rPr lang="en-US" sz="1400" dirty="0">
                  <a:latin typeface="+mj-lt"/>
                </a:rPr>
                <a:t>The site element caused participants to give up/fail a task</a:t>
              </a: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a:p>
              <a:pPr>
                <a:buFont typeface="Wingdings" panose="05000000000000000000" pitchFamily="2" charset="2"/>
                <a:buChar char="§"/>
              </a:pPr>
              <a:endParaRPr lang="en-US" sz="1600" dirty="0">
                <a:latin typeface="+mj-lt"/>
              </a:endParaRPr>
            </a:p>
          </p:txBody>
        </p:sp>
      </p:grpSp>
    </p:spTree>
    <p:extLst>
      <p:ext uri="{BB962C8B-B14F-4D97-AF65-F5344CB8AC3E}">
        <p14:creationId xmlns:p14="http://schemas.microsoft.com/office/powerpoint/2010/main" val="82770991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3" y="959851"/>
            <a:ext cx="9083341"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INDIVIDUAL TASK SUMMARY</a:t>
            </a:r>
            <a:endParaRPr lang="en-US" sz="2400" dirty="0">
              <a:solidFill>
                <a:srgbClr val="6FB238"/>
              </a:solidFill>
              <a:latin typeface="Bahnschrift" panose="020B0502040204020203" pitchFamily="34" charset="0"/>
            </a:endParaRP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sp>
        <p:nvSpPr>
          <p:cNvPr id="6" name="Content Placeholder 2"/>
          <p:cNvSpPr txBox="1">
            <a:spLocks/>
          </p:cNvSpPr>
          <p:nvPr/>
        </p:nvSpPr>
        <p:spPr>
          <a:xfrm>
            <a:off x="8689058" y="2018649"/>
            <a:ext cx="3325143" cy="1708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C1272D"/>
                </a:solidFill>
                <a:latin typeface="+mj-lt"/>
              </a:rPr>
              <a:t>Finding 1: Major Issue</a:t>
            </a:r>
          </a:p>
          <a:p>
            <a:pPr marL="0" indent="0">
              <a:spcBef>
                <a:spcPts val="0"/>
              </a:spcBef>
              <a:buNone/>
            </a:pPr>
            <a:r>
              <a:rPr lang="en-US" sz="1300" dirty="0">
                <a:solidFill>
                  <a:schemeClr val="tx1">
                    <a:lumMod val="85000"/>
                    <a:lumOff val="15000"/>
                  </a:schemeClr>
                </a:solidFill>
                <a:latin typeface="+mj-lt"/>
              </a:rPr>
              <a:t>Out of 8 participants, 5 had difficulty finding the event calendar on the homepage; it was pushed to the very bottom.</a:t>
            </a:r>
          </a:p>
          <a:p>
            <a:pPr marL="0" indent="0">
              <a:spcBef>
                <a:spcPts val="0"/>
              </a:spcBef>
              <a:buNone/>
            </a:pPr>
            <a:endParaRPr lang="en-US" sz="1400" dirty="0">
              <a:solidFill>
                <a:schemeClr val="tx1">
                  <a:lumMod val="85000"/>
                  <a:lumOff val="15000"/>
                </a:schemeClr>
              </a:solidFill>
              <a:latin typeface="+mj-lt"/>
            </a:endParaRPr>
          </a:p>
          <a:p>
            <a:pPr marL="0" indent="0">
              <a:spcBef>
                <a:spcPts val="0"/>
              </a:spcBef>
              <a:buNone/>
            </a:pPr>
            <a:r>
              <a:rPr lang="en-US" sz="1400" b="1" dirty="0">
                <a:solidFill>
                  <a:srgbClr val="C1272D"/>
                </a:solidFill>
                <a:latin typeface="+mj-lt"/>
              </a:rPr>
              <a:t>Recommendation:</a:t>
            </a:r>
          </a:p>
          <a:p>
            <a:pPr marL="0" indent="0">
              <a:spcBef>
                <a:spcPts val="0"/>
              </a:spcBef>
              <a:buNone/>
            </a:pPr>
            <a:r>
              <a:rPr lang="en-US" sz="1300" dirty="0">
                <a:solidFill>
                  <a:schemeClr val="tx1">
                    <a:lumMod val="85000"/>
                    <a:lumOff val="15000"/>
                  </a:schemeClr>
                </a:solidFill>
                <a:latin typeface="+mj-lt"/>
              </a:rPr>
              <a:t>Move the Event Calendar to the Main Menu bar so that users can find it more easily.</a:t>
            </a:r>
          </a:p>
        </p:txBody>
      </p:sp>
      <p:pic>
        <p:nvPicPr>
          <p:cNvPr id="5" name="Picture 4"/>
          <p:cNvPicPr>
            <a:picLocks noChangeAspect="1"/>
          </p:cNvPicPr>
          <p:nvPr/>
        </p:nvPicPr>
        <p:blipFill rotWithShape="1">
          <a:blip r:embed="rId3"/>
          <a:srcRect l="39286" t="9455" b="18183"/>
          <a:stretch/>
        </p:blipFill>
        <p:spPr>
          <a:xfrm>
            <a:off x="2394282" y="2033359"/>
            <a:ext cx="5614994" cy="2154053"/>
          </a:xfrm>
          <a:prstGeom prst="rect">
            <a:avLst/>
          </a:prstGeom>
          <a:ln>
            <a:solidFill>
              <a:srgbClr val="6FB238"/>
            </a:solidFill>
          </a:ln>
          <a:effectLst>
            <a:outerShdw blurRad="50800" dist="38100" dir="5400000" algn="t" rotWithShape="0">
              <a:prstClr val="black">
                <a:alpha val="40000"/>
              </a:prstClr>
            </a:outerShdw>
          </a:effectLst>
        </p:spPr>
      </p:pic>
      <p:grpSp>
        <p:nvGrpSpPr>
          <p:cNvPr id="13" name="Group 12"/>
          <p:cNvGrpSpPr/>
          <p:nvPr/>
        </p:nvGrpSpPr>
        <p:grpSpPr>
          <a:xfrm>
            <a:off x="7031550" y="3902543"/>
            <a:ext cx="877659" cy="65237"/>
            <a:chOff x="7480967" y="4773345"/>
            <a:chExt cx="861623" cy="0"/>
          </a:xfrm>
        </p:grpSpPr>
        <p:cxnSp>
          <p:nvCxnSpPr>
            <p:cNvPr id="11" name="Straight Arrow Connector 10"/>
            <p:cNvCxnSpPr/>
            <p:nvPr/>
          </p:nvCxnSpPr>
          <p:spPr>
            <a:xfrm rot="5400000">
              <a:off x="7696373" y="4557939"/>
              <a:ext cx="0" cy="430811"/>
            </a:xfrm>
            <a:prstGeom prst="straightConnector1">
              <a:avLst/>
            </a:prstGeom>
            <a:ln w="19050">
              <a:solidFill>
                <a:srgbClr val="C1272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a:off x="8127185" y="4557939"/>
              <a:ext cx="0" cy="430811"/>
            </a:xfrm>
            <a:prstGeom prst="straightConnector1">
              <a:avLst/>
            </a:prstGeom>
            <a:ln w="19050">
              <a:solidFill>
                <a:srgbClr val="C1272D"/>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7038826" y="3539003"/>
            <a:ext cx="861624" cy="338554"/>
          </a:xfrm>
          <a:prstGeom prst="rect">
            <a:avLst/>
          </a:prstGeom>
          <a:noFill/>
        </p:spPr>
        <p:txBody>
          <a:bodyPr wrap="square" rtlCol="0">
            <a:spAutoFit/>
          </a:bodyPr>
          <a:lstStyle/>
          <a:p>
            <a:pPr algn="ctr"/>
            <a:r>
              <a:rPr lang="en-US" sz="1600" dirty="0">
                <a:solidFill>
                  <a:srgbClr val="C1272D"/>
                </a:solidFill>
                <a:latin typeface="Bahnschrift" panose="020B0502040204020203" pitchFamily="34" charset="0"/>
              </a:rPr>
              <a:t>1.</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4282" y="4352454"/>
            <a:ext cx="5614994" cy="1768017"/>
          </a:xfrm>
          <a:prstGeom prst="rect">
            <a:avLst/>
          </a:prstGeom>
          <a:ln>
            <a:solidFill>
              <a:srgbClr val="6FB238"/>
            </a:solidFill>
          </a:ln>
          <a:effectLst>
            <a:outerShdw blurRad="50800" dist="38100" dir="5400000" algn="t" rotWithShape="0">
              <a:prstClr val="black">
                <a:alpha val="40000"/>
              </a:prstClr>
            </a:outerShdw>
          </a:effectLst>
        </p:spPr>
      </p:pic>
      <p:sp>
        <p:nvSpPr>
          <p:cNvPr id="17" name="Content Placeholder 2"/>
          <p:cNvSpPr txBox="1">
            <a:spLocks/>
          </p:cNvSpPr>
          <p:nvPr/>
        </p:nvSpPr>
        <p:spPr>
          <a:xfrm>
            <a:off x="8689058" y="3708280"/>
            <a:ext cx="3325143" cy="2077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chemeClr val="accent2"/>
                </a:solidFill>
                <a:latin typeface="+mj-lt"/>
              </a:rPr>
              <a:t>Finding 2: Minor Issue</a:t>
            </a:r>
          </a:p>
          <a:p>
            <a:pPr marL="0" indent="0">
              <a:spcBef>
                <a:spcPts val="0"/>
              </a:spcBef>
              <a:buNone/>
            </a:pPr>
            <a:r>
              <a:rPr lang="en-US" sz="1300" dirty="0">
                <a:solidFill>
                  <a:schemeClr val="tx1">
                    <a:lumMod val="85000"/>
                    <a:lumOff val="15000"/>
                  </a:schemeClr>
                </a:solidFill>
                <a:latin typeface="+mj-lt"/>
              </a:rPr>
              <a:t>Several participants had trouble finding the requested event using the calendar’s Search feature because it could only search within the currently selected month.</a:t>
            </a:r>
          </a:p>
          <a:p>
            <a:pPr marL="0" indent="0">
              <a:spcBef>
                <a:spcPts val="0"/>
              </a:spcBef>
              <a:buNone/>
            </a:pPr>
            <a:endParaRPr lang="en-US" sz="1400" dirty="0">
              <a:solidFill>
                <a:schemeClr val="tx1">
                  <a:lumMod val="85000"/>
                  <a:lumOff val="15000"/>
                </a:schemeClr>
              </a:solidFill>
              <a:latin typeface="+mj-lt"/>
            </a:endParaRPr>
          </a:p>
          <a:p>
            <a:pPr marL="0" indent="0">
              <a:spcBef>
                <a:spcPts val="0"/>
              </a:spcBef>
              <a:buNone/>
            </a:pPr>
            <a:r>
              <a:rPr lang="en-US" sz="1400" b="1" dirty="0">
                <a:solidFill>
                  <a:schemeClr val="accent2"/>
                </a:solidFill>
                <a:latin typeface="+mj-lt"/>
              </a:rPr>
              <a:t>Recommendation:</a:t>
            </a:r>
          </a:p>
          <a:p>
            <a:pPr marL="0" indent="0">
              <a:spcBef>
                <a:spcPts val="0"/>
              </a:spcBef>
              <a:buNone/>
            </a:pPr>
            <a:r>
              <a:rPr lang="en-US" sz="1300" dirty="0">
                <a:solidFill>
                  <a:schemeClr val="tx1">
                    <a:lumMod val="85000"/>
                    <a:lumOff val="15000"/>
                  </a:schemeClr>
                </a:solidFill>
                <a:latin typeface="+mj-lt"/>
              </a:rPr>
              <a:t>Modify the calendar’s Search feature to search for events over multiple months so that users can use it to find past/future events.</a:t>
            </a:r>
          </a:p>
        </p:txBody>
      </p:sp>
      <p:cxnSp>
        <p:nvCxnSpPr>
          <p:cNvPr id="19" name="Straight Arrow Connector 18"/>
          <p:cNvCxnSpPr/>
          <p:nvPr/>
        </p:nvCxnSpPr>
        <p:spPr>
          <a:xfrm>
            <a:off x="4200525" y="4974459"/>
            <a:ext cx="0" cy="345281"/>
          </a:xfrm>
          <a:prstGeom prst="straightConnector1">
            <a:avLst/>
          </a:prstGeom>
          <a:ln w="19050">
            <a:solidFill>
              <a:srgbClr val="F7931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84983" y="4974459"/>
            <a:ext cx="421482" cy="338554"/>
          </a:xfrm>
          <a:prstGeom prst="rect">
            <a:avLst/>
          </a:prstGeom>
          <a:noFill/>
        </p:spPr>
        <p:txBody>
          <a:bodyPr wrap="square" rtlCol="0">
            <a:spAutoFit/>
          </a:bodyPr>
          <a:lstStyle/>
          <a:p>
            <a:pPr algn="ctr"/>
            <a:r>
              <a:rPr lang="en-US" sz="1600" dirty="0">
                <a:solidFill>
                  <a:srgbClr val="F7931E"/>
                </a:solidFill>
                <a:latin typeface="Bahnschrift" panose="020B0502040204020203" pitchFamily="34" charset="0"/>
              </a:rPr>
              <a:t>2.</a:t>
            </a:r>
          </a:p>
        </p:txBody>
      </p:sp>
      <p:sp>
        <p:nvSpPr>
          <p:cNvPr id="27" name="Content Placeholder 2"/>
          <p:cNvSpPr txBox="1">
            <a:spLocks/>
          </p:cNvSpPr>
          <p:nvPr/>
        </p:nvSpPr>
        <p:spPr>
          <a:xfrm>
            <a:off x="2394282" y="1666005"/>
            <a:ext cx="9514283" cy="74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6FB238"/>
                </a:solidFill>
                <a:latin typeface="Bahnschrift" panose="020B0502040204020203" pitchFamily="34" charset="0"/>
              </a:rPr>
              <a:t>Task 1: Find an Event on the Calendar</a:t>
            </a: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p:txBody>
      </p:sp>
      <p:pic>
        <p:nvPicPr>
          <p:cNvPr id="18" name="Picture 17">
            <a:extLst>
              <a:ext uri="{FF2B5EF4-FFF2-40B4-BE49-F238E27FC236}">
                <a16:creationId xmlns:a16="http://schemas.microsoft.com/office/drawing/2014/main" id="{CCD43A27-FB0A-4D6C-8ED2-1EC3BAA49B83}"/>
              </a:ext>
            </a:extLst>
          </p:cNvPr>
          <p:cNvPicPr>
            <a:picLocks noChangeAspect="1"/>
          </p:cNvPicPr>
          <p:nvPr/>
        </p:nvPicPr>
        <p:blipFill>
          <a:blip r:embed="rId5"/>
          <a:stretch>
            <a:fillRect/>
          </a:stretch>
        </p:blipFill>
        <p:spPr>
          <a:xfrm>
            <a:off x="8204667" y="2033359"/>
            <a:ext cx="486877" cy="469385"/>
          </a:xfrm>
          <a:prstGeom prst="rect">
            <a:avLst/>
          </a:prstGeom>
        </p:spPr>
      </p:pic>
      <p:pic>
        <p:nvPicPr>
          <p:cNvPr id="20" name="Picture 19">
            <a:extLst>
              <a:ext uri="{FF2B5EF4-FFF2-40B4-BE49-F238E27FC236}">
                <a16:creationId xmlns:a16="http://schemas.microsoft.com/office/drawing/2014/main" id="{D9B10F22-A6FE-4A1F-9296-4E3C719F813C}"/>
              </a:ext>
            </a:extLst>
          </p:cNvPr>
          <p:cNvPicPr>
            <a:picLocks noChangeAspect="1"/>
          </p:cNvPicPr>
          <p:nvPr/>
        </p:nvPicPr>
        <p:blipFill>
          <a:blip r:embed="rId6"/>
          <a:stretch>
            <a:fillRect/>
          </a:stretch>
        </p:blipFill>
        <p:spPr>
          <a:xfrm>
            <a:off x="8206437" y="3727270"/>
            <a:ext cx="482621" cy="476550"/>
          </a:xfrm>
          <a:prstGeom prst="rect">
            <a:avLst/>
          </a:prstGeom>
        </p:spPr>
      </p:pic>
    </p:spTree>
    <p:extLst>
      <p:ext uri="{BB962C8B-B14F-4D97-AF65-F5344CB8AC3E}">
        <p14:creationId xmlns:p14="http://schemas.microsoft.com/office/powerpoint/2010/main" val="224891356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DA95-7795-4085-A301-F5665E3C16FF}"/>
              </a:ext>
            </a:extLst>
          </p:cNvPr>
          <p:cNvSpPr txBox="1">
            <a:spLocks/>
          </p:cNvSpPr>
          <p:nvPr/>
        </p:nvSpPr>
        <p:spPr>
          <a:xfrm>
            <a:off x="2394283" y="959851"/>
            <a:ext cx="9083341"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INDIVIDUAL TASK SUMMARY</a:t>
            </a:r>
            <a:endParaRPr lang="en-US" sz="2400" dirty="0">
              <a:solidFill>
                <a:srgbClr val="6FB238"/>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F2362276-938D-493F-91DA-5EA2C23901A1}"/>
              </a:ext>
            </a:extLst>
          </p:cNvPr>
          <p:cNvSpPr txBox="1">
            <a:spLocks/>
          </p:cNvSpPr>
          <p:nvPr/>
        </p:nvSpPr>
        <p:spPr>
          <a:xfrm>
            <a:off x="8689058" y="2205261"/>
            <a:ext cx="3325143" cy="2006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B9D121"/>
                </a:solidFill>
                <a:latin typeface="+mj-lt"/>
              </a:rPr>
              <a:t>Finding 3: Positive Finding</a:t>
            </a:r>
          </a:p>
          <a:p>
            <a:pPr marL="0" indent="0">
              <a:spcBef>
                <a:spcPts val="0"/>
              </a:spcBef>
              <a:buNone/>
            </a:pPr>
            <a:r>
              <a:rPr lang="en-US" sz="1300" dirty="0">
                <a:solidFill>
                  <a:schemeClr val="tx1">
                    <a:lumMod val="85000"/>
                    <a:lumOff val="15000"/>
                  </a:schemeClr>
                </a:solidFill>
                <a:latin typeface="+mj-lt"/>
              </a:rPr>
              <a:t>2 out of 8 participants searched for the event in the site’s main search bar, leading them to the correct page. </a:t>
            </a:r>
          </a:p>
          <a:p>
            <a:pPr marL="0" indent="0">
              <a:spcBef>
                <a:spcPts val="0"/>
              </a:spcBef>
              <a:buNone/>
            </a:pPr>
            <a:endParaRPr lang="en-US" sz="1300" dirty="0">
              <a:solidFill>
                <a:schemeClr val="tx1">
                  <a:lumMod val="85000"/>
                  <a:lumOff val="15000"/>
                </a:schemeClr>
              </a:solidFill>
              <a:latin typeface="+mj-lt"/>
            </a:endParaRPr>
          </a:p>
          <a:p>
            <a:pPr marL="0" indent="0">
              <a:spcBef>
                <a:spcPts val="0"/>
              </a:spcBef>
              <a:buNone/>
            </a:pPr>
            <a:r>
              <a:rPr lang="en-US" sz="1300" dirty="0">
                <a:solidFill>
                  <a:schemeClr val="tx1">
                    <a:lumMod val="85000"/>
                    <a:lumOff val="15000"/>
                  </a:schemeClr>
                </a:solidFill>
                <a:latin typeface="+mj-lt"/>
              </a:rPr>
              <a:t>While this feature could not be used to find events they didn’t already know about, it did demonstrate flexibility in the site’s navigation options.</a:t>
            </a:r>
          </a:p>
        </p:txBody>
      </p:sp>
      <p:sp>
        <p:nvSpPr>
          <p:cNvPr id="13" name="Content Placeholder 2">
            <a:extLst>
              <a:ext uri="{FF2B5EF4-FFF2-40B4-BE49-F238E27FC236}">
                <a16:creationId xmlns:a16="http://schemas.microsoft.com/office/drawing/2014/main" id="{FBE7BF7F-A937-47EC-8520-6EE3609C8FD5}"/>
              </a:ext>
            </a:extLst>
          </p:cNvPr>
          <p:cNvSpPr txBox="1">
            <a:spLocks/>
          </p:cNvSpPr>
          <p:nvPr/>
        </p:nvSpPr>
        <p:spPr>
          <a:xfrm>
            <a:off x="2394282" y="1666005"/>
            <a:ext cx="9514283" cy="74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6FB238"/>
                </a:solidFill>
                <a:latin typeface="Bahnschrift" panose="020B0502040204020203" pitchFamily="34" charset="0"/>
              </a:rPr>
              <a:t>Task 1: Find an Event on the Calendar</a:t>
            </a: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p:txBody>
      </p:sp>
      <p:sp>
        <p:nvSpPr>
          <p:cNvPr id="14" name="Subtitle 2">
            <a:extLst>
              <a:ext uri="{FF2B5EF4-FFF2-40B4-BE49-F238E27FC236}">
                <a16:creationId xmlns:a16="http://schemas.microsoft.com/office/drawing/2014/main" id="{82A3BD18-D7C0-43C4-95F3-AFC50D7F028A}"/>
              </a:ext>
            </a:extLst>
          </p:cNvPr>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pic>
        <p:nvPicPr>
          <p:cNvPr id="17" name="Picture 16">
            <a:extLst>
              <a:ext uri="{FF2B5EF4-FFF2-40B4-BE49-F238E27FC236}">
                <a16:creationId xmlns:a16="http://schemas.microsoft.com/office/drawing/2014/main" id="{1E95CEE3-9B35-4B33-87F6-A76D0FEFAD89}"/>
              </a:ext>
            </a:extLst>
          </p:cNvPr>
          <p:cNvPicPr>
            <a:picLocks noChangeAspect="1"/>
          </p:cNvPicPr>
          <p:nvPr/>
        </p:nvPicPr>
        <p:blipFill>
          <a:blip r:embed="rId2"/>
          <a:stretch>
            <a:fillRect/>
          </a:stretch>
        </p:blipFill>
        <p:spPr>
          <a:xfrm>
            <a:off x="2394281" y="2226010"/>
            <a:ext cx="5686029" cy="2058818"/>
          </a:xfrm>
          <a:prstGeom prst="rect">
            <a:avLst/>
          </a:prstGeom>
          <a:ln>
            <a:solidFill>
              <a:srgbClr val="6FB238"/>
            </a:solidFill>
          </a:ln>
          <a:effectLst>
            <a:outerShdw blurRad="50800" dist="38100" dir="5400000" algn="t" rotWithShape="0">
              <a:prstClr val="black">
                <a:alpha val="40000"/>
              </a:prstClr>
            </a:outerShdw>
          </a:effectLst>
        </p:spPr>
      </p:pic>
      <p:cxnSp>
        <p:nvCxnSpPr>
          <p:cNvPr id="18" name="Straight Arrow Connector 17">
            <a:extLst>
              <a:ext uri="{FF2B5EF4-FFF2-40B4-BE49-F238E27FC236}">
                <a16:creationId xmlns:a16="http://schemas.microsoft.com/office/drawing/2014/main" id="{8AE614C1-0147-4CA6-BAD5-F250434C3651}"/>
              </a:ext>
            </a:extLst>
          </p:cNvPr>
          <p:cNvCxnSpPr>
            <a:cxnSpLocks/>
          </p:cNvCxnSpPr>
          <p:nvPr/>
        </p:nvCxnSpPr>
        <p:spPr>
          <a:xfrm flipV="1">
            <a:off x="7129667" y="2624103"/>
            <a:ext cx="0" cy="557636"/>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C0D366-F53E-4506-AC53-65B04B60A388}"/>
              </a:ext>
            </a:extLst>
          </p:cNvPr>
          <p:cNvSpPr txBox="1"/>
          <p:nvPr/>
        </p:nvSpPr>
        <p:spPr>
          <a:xfrm>
            <a:off x="6717517" y="3141473"/>
            <a:ext cx="861624" cy="338554"/>
          </a:xfrm>
          <a:prstGeom prst="rect">
            <a:avLst/>
          </a:prstGeom>
          <a:noFill/>
        </p:spPr>
        <p:txBody>
          <a:bodyPr wrap="square" rtlCol="0">
            <a:spAutoFit/>
          </a:bodyPr>
          <a:lstStyle/>
          <a:p>
            <a:pPr algn="ctr"/>
            <a:r>
              <a:rPr lang="en-US" sz="1600" dirty="0">
                <a:solidFill>
                  <a:srgbClr val="B9D121"/>
                </a:solidFill>
                <a:latin typeface="Bahnschrift" panose="020B0502040204020203" pitchFamily="34" charset="0"/>
              </a:rPr>
              <a:t>3.</a:t>
            </a:r>
          </a:p>
        </p:txBody>
      </p:sp>
      <p:cxnSp>
        <p:nvCxnSpPr>
          <p:cNvPr id="21" name="Straight Arrow Connector 20">
            <a:extLst>
              <a:ext uri="{FF2B5EF4-FFF2-40B4-BE49-F238E27FC236}">
                <a16:creationId xmlns:a16="http://schemas.microsoft.com/office/drawing/2014/main" id="{B148389B-412A-46AF-96B5-57FA86810100}"/>
              </a:ext>
            </a:extLst>
          </p:cNvPr>
          <p:cNvCxnSpPr>
            <a:cxnSpLocks/>
          </p:cNvCxnSpPr>
          <p:nvPr/>
        </p:nvCxnSpPr>
        <p:spPr>
          <a:xfrm flipH="1">
            <a:off x="6298199" y="3375129"/>
            <a:ext cx="688632" cy="118250"/>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1251A303-2B54-47CE-AEDE-C2CAD9CC0679}"/>
              </a:ext>
            </a:extLst>
          </p:cNvPr>
          <p:cNvPicPr>
            <a:picLocks noChangeAspect="1"/>
          </p:cNvPicPr>
          <p:nvPr/>
        </p:nvPicPr>
        <p:blipFill>
          <a:blip r:embed="rId3"/>
          <a:stretch>
            <a:fillRect/>
          </a:stretch>
        </p:blipFill>
        <p:spPr>
          <a:xfrm>
            <a:off x="8248262" y="2211152"/>
            <a:ext cx="440796" cy="434716"/>
          </a:xfrm>
          <a:prstGeom prst="rect">
            <a:avLst/>
          </a:prstGeom>
        </p:spPr>
      </p:pic>
    </p:spTree>
    <p:extLst>
      <p:ext uri="{BB962C8B-B14F-4D97-AF65-F5344CB8AC3E}">
        <p14:creationId xmlns:p14="http://schemas.microsoft.com/office/powerpoint/2010/main" val="304390417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3" y="959851"/>
            <a:ext cx="9083341"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INDIVIDUAL TASK SUMMARY</a:t>
            </a:r>
            <a:endParaRPr lang="en-US" sz="2400" dirty="0">
              <a:solidFill>
                <a:srgbClr val="6FB238"/>
              </a:solidFill>
              <a:latin typeface="Bahnschrift" panose="020B0502040204020203" pitchFamily="34" charset="0"/>
            </a:endParaRPr>
          </a:p>
        </p:txBody>
      </p:sp>
      <p:sp>
        <p:nvSpPr>
          <p:cNvPr id="3"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sp>
        <p:nvSpPr>
          <p:cNvPr id="15" name="Content Placeholder 2">
            <a:extLst>
              <a:ext uri="{FF2B5EF4-FFF2-40B4-BE49-F238E27FC236}">
                <a16:creationId xmlns:a16="http://schemas.microsoft.com/office/drawing/2014/main" id="{F13E8BDE-62E8-4F4A-9F88-142AADBDEFDE}"/>
              </a:ext>
            </a:extLst>
          </p:cNvPr>
          <p:cNvSpPr txBox="1">
            <a:spLocks/>
          </p:cNvSpPr>
          <p:nvPr/>
        </p:nvSpPr>
        <p:spPr>
          <a:xfrm>
            <a:off x="8689058" y="2018648"/>
            <a:ext cx="3325143" cy="191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chemeClr val="accent2"/>
                </a:solidFill>
                <a:latin typeface="+mj-lt"/>
              </a:rPr>
              <a:t>Finding 4: Minor Issue</a:t>
            </a:r>
          </a:p>
          <a:p>
            <a:pPr marL="0" indent="0">
              <a:spcBef>
                <a:spcPts val="0"/>
              </a:spcBef>
              <a:buNone/>
            </a:pPr>
            <a:r>
              <a:rPr lang="en-US" sz="1300" dirty="0">
                <a:solidFill>
                  <a:schemeClr val="tx1">
                    <a:lumMod val="85000"/>
                    <a:lumOff val="15000"/>
                  </a:schemeClr>
                </a:solidFill>
                <a:latin typeface="+mj-lt"/>
              </a:rPr>
              <a:t>3 participants reported difficulty finding job postings for Wisconsin due to its placement at the bottom of the locations drop-down menu.</a:t>
            </a:r>
          </a:p>
          <a:p>
            <a:pPr marL="0" indent="0">
              <a:spcBef>
                <a:spcPts val="0"/>
              </a:spcBef>
              <a:buNone/>
            </a:pPr>
            <a:endParaRPr lang="en-US" sz="1400" dirty="0">
              <a:solidFill>
                <a:schemeClr val="tx1">
                  <a:lumMod val="85000"/>
                  <a:lumOff val="15000"/>
                </a:schemeClr>
              </a:solidFill>
              <a:latin typeface="+mj-lt"/>
            </a:endParaRPr>
          </a:p>
          <a:p>
            <a:pPr marL="0" indent="0">
              <a:spcBef>
                <a:spcPts val="0"/>
              </a:spcBef>
              <a:buNone/>
            </a:pPr>
            <a:r>
              <a:rPr lang="en-US" sz="1400" b="1" dirty="0">
                <a:solidFill>
                  <a:schemeClr val="accent2"/>
                </a:solidFill>
                <a:latin typeface="+mj-lt"/>
              </a:rPr>
              <a:t>Recommendation:</a:t>
            </a:r>
          </a:p>
          <a:p>
            <a:pPr marL="0" indent="0">
              <a:spcBef>
                <a:spcPts val="0"/>
              </a:spcBef>
              <a:buNone/>
            </a:pPr>
            <a:r>
              <a:rPr lang="en-US" sz="1300" dirty="0">
                <a:solidFill>
                  <a:schemeClr val="tx1">
                    <a:lumMod val="85000"/>
                    <a:lumOff val="15000"/>
                  </a:schemeClr>
                </a:solidFill>
                <a:latin typeface="+mj-lt"/>
              </a:rPr>
              <a:t>Include an interactive map like, the one on the Find a Location page, or a zip-code search field so that users can find nearby opportunities more easily.</a:t>
            </a:r>
          </a:p>
        </p:txBody>
      </p:sp>
      <p:sp>
        <p:nvSpPr>
          <p:cNvPr id="22" name="Content Placeholder 2">
            <a:extLst>
              <a:ext uri="{FF2B5EF4-FFF2-40B4-BE49-F238E27FC236}">
                <a16:creationId xmlns:a16="http://schemas.microsoft.com/office/drawing/2014/main" id="{4CCE61E5-F68A-4E30-A354-8612438E5B95}"/>
              </a:ext>
            </a:extLst>
          </p:cNvPr>
          <p:cNvSpPr txBox="1">
            <a:spLocks/>
          </p:cNvSpPr>
          <p:nvPr/>
        </p:nvSpPr>
        <p:spPr>
          <a:xfrm>
            <a:off x="8689058" y="4044619"/>
            <a:ext cx="3325143" cy="2077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B9D121"/>
                </a:solidFill>
                <a:latin typeface="+mj-lt"/>
              </a:rPr>
              <a:t>Finding 5: Positive Finding</a:t>
            </a:r>
          </a:p>
          <a:p>
            <a:pPr marL="0" indent="0">
              <a:spcBef>
                <a:spcPts val="0"/>
              </a:spcBef>
              <a:buNone/>
            </a:pPr>
            <a:r>
              <a:rPr lang="en-US" sz="1300" dirty="0">
                <a:solidFill>
                  <a:schemeClr val="tx1">
                    <a:lumMod val="85000"/>
                    <a:lumOff val="15000"/>
                  </a:schemeClr>
                </a:solidFill>
                <a:latin typeface="+mj-lt"/>
              </a:rPr>
              <a:t>Participants had no trouble locating the Careers page—it was easily accessible from a drop-down on the site’s main menu bar.</a:t>
            </a:r>
          </a:p>
        </p:txBody>
      </p:sp>
      <p:sp>
        <p:nvSpPr>
          <p:cNvPr id="25" name="Content Placeholder 2">
            <a:extLst>
              <a:ext uri="{FF2B5EF4-FFF2-40B4-BE49-F238E27FC236}">
                <a16:creationId xmlns:a16="http://schemas.microsoft.com/office/drawing/2014/main" id="{59941BE3-C15F-4E55-80DA-9ED508A546AB}"/>
              </a:ext>
            </a:extLst>
          </p:cNvPr>
          <p:cNvSpPr txBox="1">
            <a:spLocks/>
          </p:cNvSpPr>
          <p:nvPr/>
        </p:nvSpPr>
        <p:spPr>
          <a:xfrm>
            <a:off x="2394282" y="1666005"/>
            <a:ext cx="9514283" cy="74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6FB238"/>
                </a:solidFill>
                <a:latin typeface="Bahnschrift" panose="020B0502040204020203" pitchFamily="34" charset="0"/>
              </a:rPr>
              <a:t>Task 2: Find Career Opportunities</a:t>
            </a: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p:txBody>
      </p:sp>
      <p:pic>
        <p:nvPicPr>
          <p:cNvPr id="27" name="Picture 26">
            <a:extLst>
              <a:ext uri="{FF2B5EF4-FFF2-40B4-BE49-F238E27FC236}">
                <a16:creationId xmlns:a16="http://schemas.microsoft.com/office/drawing/2014/main" id="{D9B10F22-A6FE-4A1F-9296-4E3C719F813C}"/>
              </a:ext>
            </a:extLst>
          </p:cNvPr>
          <p:cNvPicPr>
            <a:picLocks noChangeAspect="1"/>
          </p:cNvPicPr>
          <p:nvPr/>
        </p:nvPicPr>
        <p:blipFill>
          <a:blip r:embed="rId3"/>
          <a:stretch>
            <a:fillRect/>
          </a:stretch>
        </p:blipFill>
        <p:spPr>
          <a:xfrm>
            <a:off x="8206437" y="2045087"/>
            <a:ext cx="482621" cy="476550"/>
          </a:xfrm>
          <a:prstGeom prst="rect">
            <a:avLst/>
          </a:prstGeom>
        </p:spPr>
      </p:pic>
      <p:pic>
        <p:nvPicPr>
          <p:cNvPr id="28" name="Picture 27">
            <a:extLst>
              <a:ext uri="{FF2B5EF4-FFF2-40B4-BE49-F238E27FC236}">
                <a16:creationId xmlns:a16="http://schemas.microsoft.com/office/drawing/2014/main" id="{3CA781CF-C066-4A50-9925-4DDBD44A6EA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398501" y="2045087"/>
            <a:ext cx="4534689" cy="2176922"/>
          </a:xfrm>
          <a:prstGeom prst="rect">
            <a:avLst/>
          </a:prstGeom>
          <a:ln>
            <a:solidFill>
              <a:schemeClr val="accent6"/>
            </a:solidFill>
          </a:ln>
          <a:effectLst>
            <a:outerShdw blurRad="50800" dist="38100" dir="5400000" algn="t" rotWithShape="0">
              <a:prstClr val="black">
                <a:alpha val="40000"/>
              </a:prstClr>
            </a:outerShdw>
          </a:effectLst>
        </p:spPr>
      </p:pic>
      <p:cxnSp>
        <p:nvCxnSpPr>
          <p:cNvPr id="29" name="Straight Arrow Connector 28">
            <a:extLst>
              <a:ext uri="{FF2B5EF4-FFF2-40B4-BE49-F238E27FC236}">
                <a16:creationId xmlns:a16="http://schemas.microsoft.com/office/drawing/2014/main" id="{469B5E49-0EBD-4EB5-9829-002D1D16D1DC}"/>
              </a:ext>
            </a:extLst>
          </p:cNvPr>
          <p:cNvCxnSpPr>
            <a:cxnSpLocks/>
          </p:cNvCxnSpPr>
          <p:nvPr/>
        </p:nvCxnSpPr>
        <p:spPr>
          <a:xfrm rot="16200000" flipV="1">
            <a:off x="4327647" y="2811628"/>
            <a:ext cx="0" cy="557636"/>
          </a:xfrm>
          <a:prstGeom prst="straightConnector1">
            <a:avLst/>
          </a:prstGeom>
          <a:ln w="19050">
            <a:solidFill>
              <a:srgbClr val="F7931E"/>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67DE0F-83EA-4EAC-B3B9-B17B66233B22}"/>
              </a:ext>
            </a:extLst>
          </p:cNvPr>
          <p:cNvSpPr txBox="1"/>
          <p:nvPr/>
        </p:nvSpPr>
        <p:spPr>
          <a:xfrm>
            <a:off x="4318769" y="2893176"/>
            <a:ext cx="861624" cy="338554"/>
          </a:xfrm>
          <a:prstGeom prst="rect">
            <a:avLst/>
          </a:prstGeom>
          <a:noFill/>
        </p:spPr>
        <p:txBody>
          <a:bodyPr wrap="square" rtlCol="0">
            <a:spAutoFit/>
          </a:bodyPr>
          <a:lstStyle/>
          <a:p>
            <a:pPr algn="ctr"/>
            <a:r>
              <a:rPr lang="en-US" sz="1600" dirty="0">
                <a:solidFill>
                  <a:srgbClr val="F7931E"/>
                </a:solidFill>
                <a:latin typeface="Bahnschrift" panose="020B0502040204020203" pitchFamily="34" charset="0"/>
              </a:rPr>
              <a:t>4.</a:t>
            </a:r>
          </a:p>
        </p:txBody>
      </p:sp>
      <p:pic>
        <p:nvPicPr>
          <p:cNvPr id="30" name="Picture 29">
            <a:extLst>
              <a:ext uri="{FF2B5EF4-FFF2-40B4-BE49-F238E27FC236}">
                <a16:creationId xmlns:a16="http://schemas.microsoft.com/office/drawing/2014/main" id="{22E33443-5878-41A3-B94B-263E5A7BB7EF}"/>
              </a:ext>
            </a:extLst>
          </p:cNvPr>
          <p:cNvPicPr>
            <a:picLocks noChangeAspect="1"/>
          </p:cNvPicPr>
          <p:nvPr/>
        </p:nvPicPr>
        <p:blipFill>
          <a:blip r:embed="rId5"/>
          <a:stretch>
            <a:fillRect/>
          </a:stretch>
        </p:blipFill>
        <p:spPr>
          <a:xfrm>
            <a:off x="8248262" y="4071056"/>
            <a:ext cx="440796" cy="434716"/>
          </a:xfrm>
          <a:prstGeom prst="rect">
            <a:avLst/>
          </a:prstGeom>
        </p:spPr>
      </p:pic>
      <p:pic>
        <p:nvPicPr>
          <p:cNvPr id="32" name="Picture 31">
            <a:extLst>
              <a:ext uri="{FF2B5EF4-FFF2-40B4-BE49-F238E27FC236}">
                <a16:creationId xmlns:a16="http://schemas.microsoft.com/office/drawing/2014/main" id="{5139125B-AC3D-4A3B-B1FD-77E0BFA20B8B}"/>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2394282" y="4300220"/>
            <a:ext cx="3082778" cy="2255254"/>
          </a:xfrm>
          <a:prstGeom prst="rect">
            <a:avLst/>
          </a:prstGeom>
          <a:ln>
            <a:solidFill>
              <a:schemeClr val="accent6"/>
            </a:solidFill>
          </a:ln>
          <a:effectLst>
            <a:outerShdw blurRad="50800" dist="38100" dir="5400000" algn="t" rotWithShape="0">
              <a:prstClr val="black">
                <a:alpha val="40000"/>
              </a:prstClr>
            </a:outerShdw>
          </a:effectLst>
        </p:spPr>
      </p:pic>
      <p:cxnSp>
        <p:nvCxnSpPr>
          <p:cNvPr id="33" name="Straight Arrow Connector 32">
            <a:extLst>
              <a:ext uri="{FF2B5EF4-FFF2-40B4-BE49-F238E27FC236}">
                <a16:creationId xmlns:a16="http://schemas.microsoft.com/office/drawing/2014/main" id="{7EA50080-AADF-4240-9864-1F2D9FC11205}"/>
              </a:ext>
            </a:extLst>
          </p:cNvPr>
          <p:cNvCxnSpPr>
            <a:cxnSpLocks/>
          </p:cNvCxnSpPr>
          <p:nvPr/>
        </p:nvCxnSpPr>
        <p:spPr>
          <a:xfrm rot="16200000" flipV="1">
            <a:off x="3859511" y="6109557"/>
            <a:ext cx="0" cy="557636"/>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DBC068D-C902-4015-AB0C-CBC844BAF1DC}"/>
              </a:ext>
            </a:extLst>
          </p:cNvPr>
          <p:cNvSpPr txBox="1"/>
          <p:nvPr/>
        </p:nvSpPr>
        <p:spPr>
          <a:xfrm>
            <a:off x="3850633" y="6191105"/>
            <a:ext cx="861624" cy="338554"/>
          </a:xfrm>
          <a:prstGeom prst="rect">
            <a:avLst/>
          </a:prstGeom>
          <a:noFill/>
        </p:spPr>
        <p:txBody>
          <a:bodyPr wrap="square" rtlCol="0">
            <a:spAutoFit/>
          </a:bodyPr>
          <a:lstStyle/>
          <a:p>
            <a:pPr algn="ctr"/>
            <a:r>
              <a:rPr lang="en-US" sz="1600" dirty="0">
                <a:solidFill>
                  <a:srgbClr val="B9D121"/>
                </a:solidFill>
                <a:latin typeface="Bahnschrift" panose="020B0502040204020203" pitchFamily="34" charset="0"/>
              </a:rPr>
              <a:t>5.</a:t>
            </a:r>
          </a:p>
        </p:txBody>
      </p:sp>
    </p:spTree>
    <p:extLst>
      <p:ext uri="{BB962C8B-B14F-4D97-AF65-F5344CB8AC3E}">
        <p14:creationId xmlns:p14="http://schemas.microsoft.com/office/powerpoint/2010/main" val="119108838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07908" y="1368421"/>
            <a:ext cx="3878179"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OVERVIEW</a:t>
            </a:r>
            <a:endParaRPr lang="en-US" sz="2000" b="1" dirty="0"/>
          </a:p>
        </p:txBody>
      </p:sp>
      <p:sp>
        <p:nvSpPr>
          <p:cNvPr id="3" name="Content Placeholder 2"/>
          <p:cNvSpPr txBox="1">
            <a:spLocks/>
          </p:cNvSpPr>
          <p:nvPr/>
        </p:nvSpPr>
        <p:spPr>
          <a:xfrm>
            <a:off x="1107908" y="3121526"/>
            <a:ext cx="2749217"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7BC441"/>
                </a:solidFill>
                <a:latin typeface="+mj-lt"/>
              </a:rPr>
              <a:t>Introduction</a:t>
            </a:r>
            <a:endParaRPr lang="en-US" sz="1800" dirty="0">
              <a:solidFill>
                <a:srgbClr val="7BC441"/>
              </a:solidFill>
              <a:latin typeface="+mj-lt"/>
            </a:endParaRPr>
          </a:p>
          <a:p>
            <a:pPr marL="0" indent="0">
              <a:lnSpc>
                <a:spcPct val="100000"/>
              </a:lnSpc>
              <a:spcBef>
                <a:spcPts val="500"/>
              </a:spcBef>
              <a:buNone/>
            </a:pPr>
            <a:r>
              <a:rPr lang="en-US" sz="1400" dirty="0">
                <a:latin typeface="+mj-lt"/>
              </a:rPr>
              <a:t>Who are we?</a:t>
            </a:r>
          </a:p>
          <a:p>
            <a:pPr marL="0" indent="0">
              <a:lnSpc>
                <a:spcPct val="100000"/>
              </a:lnSpc>
              <a:spcBef>
                <a:spcPts val="500"/>
              </a:spcBef>
              <a:buNone/>
            </a:pPr>
            <a:r>
              <a:rPr lang="en-US" sz="1400" dirty="0">
                <a:latin typeface="+mj-lt"/>
              </a:rPr>
              <a:t>Why did we conduct this study?</a:t>
            </a:r>
          </a:p>
          <a:p>
            <a:pPr marL="0" indent="0">
              <a:lnSpc>
                <a:spcPct val="100000"/>
              </a:lnSpc>
              <a:spcBef>
                <a:spcPts val="500"/>
              </a:spcBef>
              <a:buNone/>
            </a:pPr>
            <a:r>
              <a:rPr lang="en-US" sz="1400" dirty="0">
                <a:solidFill>
                  <a:schemeClr val="tx1">
                    <a:lumMod val="85000"/>
                    <a:lumOff val="15000"/>
                  </a:schemeClr>
                </a:solidFill>
                <a:latin typeface="+mj-lt"/>
              </a:rPr>
              <a:t>What information will we cover in this presentation?</a:t>
            </a:r>
            <a:endParaRPr lang="en-US" sz="1800" dirty="0">
              <a:solidFill>
                <a:schemeClr val="tx1">
                  <a:lumMod val="85000"/>
                  <a:lumOff val="15000"/>
                </a:schemeClr>
              </a:solidFill>
              <a:latin typeface="+mj-lt"/>
            </a:endParaRPr>
          </a:p>
        </p:txBody>
      </p:sp>
      <p:sp>
        <p:nvSpPr>
          <p:cNvPr id="11" name="Content Placeholder 2"/>
          <p:cNvSpPr txBox="1">
            <a:spLocks/>
          </p:cNvSpPr>
          <p:nvPr/>
        </p:nvSpPr>
        <p:spPr>
          <a:xfrm>
            <a:off x="4801935" y="3121526"/>
            <a:ext cx="2749217"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6FB238"/>
                </a:solidFill>
                <a:latin typeface="+mj-lt"/>
              </a:rPr>
              <a:t>Methods</a:t>
            </a:r>
            <a:endParaRPr lang="en-US" sz="1800" dirty="0">
              <a:solidFill>
                <a:srgbClr val="6FB238"/>
              </a:solidFill>
              <a:latin typeface="+mj-lt"/>
            </a:endParaRPr>
          </a:p>
          <a:p>
            <a:pPr marL="0" indent="0">
              <a:lnSpc>
                <a:spcPct val="100000"/>
              </a:lnSpc>
              <a:spcBef>
                <a:spcPts val="500"/>
              </a:spcBef>
              <a:buNone/>
            </a:pPr>
            <a:r>
              <a:rPr lang="en-US" sz="1400" dirty="0">
                <a:latin typeface="+mj-lt"/>
              </a:rPr>
              <a:t>How did we collect our data?</a:t>
            </a:r>
          </a:p>
          <a:p>
            <a:pPr marL="0" indent="0">
              <a:lnSpc>
                <a:spcPct val="100000"/>
              </a:lnSpc>
              <a:spcBef>
                <a:spcPts val="500"/>
              </a:spcBef>
              <a:buNone/>
            </a:pPr>
            <a:r>
              <a:rPr lang="en-US" sz="1400" dirty="0">
                <a:latin typeface="+mj-lt"/>
              </a:rPr>
              <a:t>How did we measure our data?</a:t>
            </a:r>
          </a:p>
        </p:txBody>
      </p:sp>
      <p:sp>
        <p:nvSpPr>
          <p:cNvPr id="12" name="Content Placeholder 2"/>
          <p:cNvSpPr txBox="1">
            <a:spLocks/>
          </p:cNvSpPr>
          <p:nvPr/>
        </p:nvSpPr>
        <p:spPr>
          <a:xfrm>
            <a:off x="8495962" y="3121526"/>
            <a:ext cx="2749217"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5D952F"/>
                </a:solidFill>
                <a:latin typeface="+mj-lt"/>
              </a:rPr>
              <a:t>Findings</a:t>
            </a:r>
            <a:endParaRPr lang="en-US" sz="1800" dirty="0">
              <a:solidFill>
                <a:srgbClr val="5D952F"/>
              </a:solidFill>
              <a:latin typeface="+mj-lt"/>
            </a:endParaRPr>
          </a:p>
          <a:p>
            <a:pPr marL="0" indent="0">
              <a:lnSpc>
                <a:spcPct val="100000"/>
              </a:lnSpc>
              <a:buNone/>
            </a:pPr>
            <a:r>
              <a:rPr lang="en-US" sz="1400" dirty="0">
                <a:latin typeface="+mj-lt"/>
              </a:rPr>
              <a:t>How well did the site perform for each task?</a:t>
            </a:r>
          </a:p>
          <a:p>
            <a:pPr marL="0" indent="0">
              <a:lnSpc>
                <a:spcPct val="100000"/>
              </a:lnSpc>
              <a:buNone/>
            </a:pPr>
            <a:r>
              <a:rPr lang="en-US" sz="1400" dirty="0">
                <a:latin typeface="+mj-lt"/>
              </a:rPr>
              <a:t>What recommendations can we make?</a:t>
            </a:r>
          </a:p>
          <a:p>
            <a:pPr marL="0" indent="0">
              <a:lnSpc>
                <a:spcPct val="100000"/>
              </a:lnSpc>
              <a:buNone/>
            </a:pPr>
            <a:endParaRPr lang="en-US" sz="1800" dirty="0">
              <a:solidFill>
                <a:srgbClr val="5D952F"/>
              </a:solidFill>
              <a:latin typeface="+mj-lt"/>
            </a:endParaRPr>
          </a:p>
        </p:txBody>
      </p:sp>
      <p:cxnSp>
        <p:nvCxnSpPr>
          <p:cNvPr id="13" name="Straight Connector 12"/>
          <p:cNvCxnSpPr/>
          <p:nvPr/>
        </p:nvCxnSpPr>
        <p:spPr>
          <a:xfrm>
            <a:off x="422041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97326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08C907E-0B90-4811-911C-80C20427D159}"/>
              </a:ext>
            </a:extLst>
          </p:cNvPr>
          <p:cNvSpPr/>
          <p:nvPr/>
        </p:nvSpPr>
        <p:spPr>
          <a:xfrm>
            <a:off x="0" y="0"/>
            <a:ext cx="24213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CF7445E-DDA2-48AB-B25B-2809EC5D12A8}"/>
              </a:ext>
            </a:extLst>
          </p:cNvPr>
          <p:cNvCxnSpPr/>
          <p:nvPr/>
        </p:nvCxnSpPr>
        <p:spPr>
          <a:xfrm>
            <a:off x="242135"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EFD844-987C-42D0-919A-E5405B65F54B}"/>
              </a:ext>
            </a:extLst>
          </p:cNvPr>
          <p:cNvCxnSpPr/>
          <p:nvPr/>
        </p:nvCxnSpPr>
        <p:spPr>
          <a:xfrm>
            <a:off x="305635" y="0"/>
            <a:ext cx="0" cy="33337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3292E1-D570-4C86-BEDD-3603D1B9EE69}"/>
              </a:ext>
            </a:extLst>
          </p:cNvPr>
          <p:cNvCxnSpPr/>
          <p:nvPr/>
        </p:nvCxnSpPr>
        <p:spPr>
          <a:xfrm>
            <a:off x="305635" y="942975"/>
            <a:ext cx="0" cy="591502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307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D1F1-9451-4C63-9C67-23BA80AA5D60}"/>
              </a:ext>
            </a:extLst>
          </p:cNvPr>
          <p:cNvSpPr txBox="1">
            <a:spLocks/>
          </p:cNvSpPr>
          <p:nvPr/>
        </p:nvSpPr>
        <p:spPr>
          <a:xfrm>
            <a:off x="2394283" y="959851"/>
            <a:ext cx="9083341"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INDIVIDUAL TASK SUMMARY</a:t>
            </a:r>
            <a:endParaRPr lang="en-US" sz="2400" dirty="0">
              <a:solidFill>
                <a:srgbClr val="6FB238"/>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AFD2F9FD-F3E7-458F-AD8F-7F416BBF9D93}"/>
              </a:ext>
            </a:extLst>
          </p:cNvPr>
          <p:cNvSpPr txBox="1">
            <a:spLocks/>
          </p:cNvSpPr>
          <p:nvPr/>
        </p:nvSpPr>
        <p:spPr>
          <a:xfrm>
            <a:off x="8689058" y="2018648"/>
            <a:ext cx="3325143" cy="248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C1272D"/>
                </a:solidFill>
                <a:latin typeface="+mj-lt"/>
              </a:rPr>
              <a:t>Finding 6: Major Issue</a:t>
            </a:r>
          </a:p>
          <a:p>
            <a:pPr marL="0" indent="0">
              <a:spcBef>
                <a:spcPts val="0"/>
              </a:spcBef>
              <a:buNone/>
            </a:pPr>
            <a:r>
              <a:rPr lang="en-US" sz="1300" dirty="0">
                <a:solidFill>
                  <a:schemeClr val="tx1">
                    <a:lumMod val="85000"/>
                    <a:lumOff val="15000"/>
                  </a:schemeClr>
                </a:solidFill>
                <a:latin typeface="+mj-lt"/>
              </a:rPr>
              <a:t>3 participants reported difficulty using the Request an Appointment button on the menu bar—unlike on the Find a Location page, it provides no option to search for nearby locations.</a:t>
            </a:r>
          </a:p>
          <a:p>
            <a:pPr marL="0" indent="0">
              <a:spcBef>
                <a:spcPts val="0"/>
              </a:spcBef>
              <a:buNone/>
            </a:pPr>
            <a:endParaRPr lang="en-US" sz="1400" dirty="0">
              <a:solidFill>
                <a:schemeClr val="tx1">
                  <a:lumMod val="85000"/>
                  <a:lumOff val="15000"/>
                </a:schemeClr>
              </a:solidFill>
              <a:latin typeface="+mj-lt"/>
            </a:endParaRPr>
          </a:p>
          <a:p>
            <a:pPr marL="0" indent="0">
              <a:spcBef>
                <a:spcPts val="0"/>
              </a:spcBef>
              <a:buNone/>
            </a:pPr>
            <a:r>
              <a:rPr lang="en-US" sz="1400" b="1" dirty="0">
                <a:solidFill>
                  <a:srgbClr val="C1272D"/>
                </a:solidFill>
                <a:latin typeface="+mj-lt"/>
              </a:rPr>
              <a:t>Recommendation:</a:t>
            </a:r>
          </a:p>
          <a:p>
            <a:pPr marL="0" indent="0">
              <a:spcBef>
                <a:spcPts val="0"/>
              </a:spcBef>
              <a:buNone/>
            </a:pPr>
            <a:r>
              <a:rPr lang="en-US" sz="1300" dirty="0">
                <a:solidFill>
                  <a:schemeClr val="tx1">
                    <a:lumMod val="85000"/>
                    <a:lumOff val="15000"/>
                  </a:schemeClr>
                </a:solidFill>
                <a:latin typeface="+mj-lt"/>
              </a:rPr>
              <a:t>Include a zip code/city search bar in the Request an Appointment pop-up window so that customers can find nearby locations without already knowing where every Park Dental location is.</a:t>
            </a:r>
          </a:p>
        </p:txBody>
      </p:sp>
      <p:sp>
        <p:nvSpPr>
          <p:cNvPr id="4" name="Content Placeholder 2">
            <a:extLst>
              <a:ext uri="{FF2B5EF4-FFF2-40B4-BE49-F238E27FC236}">
                <a16:creationId xmlns:a16="http://schemas.microsoft.com/office/drawing/2014/main" id="{D870F377-3BF2-4F88-85D3-8FDA52F95E0F}"/>
              </a:ext>
            </a:extLst>
          </p:cNvPr>
          <p:cNvSpPr txBox="1">
            <a:spLocks/>
          </p:cNvSpPr>
          <p:nvPr/>
        </p:nvSpPr>
        <p:spPr>
          <a:xfrm>
            <a:off x="8689058" y="4478100"/>
            <a:ext cx="3325143" cy="2077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B9D121"/>
                </a:solidFill>
                <a:latin typeface="+mj-lt"/>
              </a:rPr>
              <a:t>Finding 7: Positive Finding</a:t>
            </a:r>
          </a:p>
          <a:p>
            <a:pPr marL="0" indent="0">
              <a:spcBef>
                <a:spcPts val="0"/>
              </a:spcBef>
              <a:buNone/>
            </a:pPr>
            <a:r>
              <a:rPr lang="en-US" sz="1300" dirty="0">
                <a:solidFill>
                  <a:schemeClr val="tx1">
                    <a:lumMod val="85000"/>
                    <a:lumOff val="15000"/>
                  </a:schemeClr>
                </a:solidFill>
                <a:latin typeface="+mj-lt"/>
              </a:rPr>
              <a:t>The Request an Appointment window was otherwise user friendly. </a:t>
            </a:r>
          </a:p>
          <a:p>
            <a:pPr marL="0" indent="0">
              <a:spcBef>
                <a:spcPts val="0"/>
              </a:spcBef>
              <a:buNone/>
            </a:pPr>
            <a:endParaRPr lang="en-US" sz="1300" dirty="0">
              <a:solidFill>
                <a:schemeClr val="tx1">
                  <a:lumMod val="85000"/>
                  <a:lumOff val="15000"/>
                </a:schemeClr>
              </a:solidFill>
              <a:latin typeface="+mj-lt"/>
            </a:endParaRPr>
          </a:p>
          <a:p>
            <a:pPr marL="0" indent="0">
              <a:spcBef>
                <a:spcPts val="0"/>
              </a:spcBef>
              <a:buNone/>
            </a:pPr>
            <a:r>
              <a:rPr lang="en-US" sz="1300" dirty="0">
                <a:solidFill>
                  <a:schemeClr val="tx1">
                    <a:lumMod val="85000"/>
                    <a:lumOff val="15000"/>
                  </a:schemeClr>
                </a:solidFill>
                <a:latin typeface="+mj-lt"/>
              </a:rPr>
              <a:t>One user commented on the convenience of the window opening separately, which allowed them to return quickly to the page they were just on.</a:t>
            </a:r>
          </a:p>
        </p:txBody>
      </p:sp>
      <p:sp>
        <p:nvSpPr>
          <p:cNvPr id="5" name="Content Placeholder 2">
            <a:extLst>
              <a:ext uri="{FF2B5EF4-FFF2-40B4-BE49-F238E27FC236}">
                <a16:creationId xmlns:a16="http://schemas.microsoft.com/office/drawing/2014/main" id="{EE756C97-2244-4706-81C4-86BDDA85C084}"/>
              </a:ext>
            </a:extLst>
          </p:cNvPr>
          <p:cNvSpPr txBox="1">
            <a:spLocks/>
          </p:cNvSpPr>
          <p:nvPr/>
        </p:nvSpPr>
        <p:spPr>
          <a:xfrm>
            <a:off x="2394282" y="1666005"/>
            <a:ext cx="9514283" cy="74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6FB238"/>
                </a:solidFill>
                <a:latin typeface="Bahnschrift" panose="020B0502040204020203" pitchFamily="34" charset="0"/>
              </a:rPr>
              <a:t>Task 3: Make an Appointment</a:t>
            </a: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p:txBody>
      </p:sp>
      <p:pic>
        <p:nvPicPr>
          <p:cNvPr id="8" name="Picture 7">
            <a:extLst>
              <a:ext uri="{FF2B5EF4-FFF2-40B4-BE49-F238E27FC236}">
                <a16:creationId xmlns:a16="http://schemas.microsoft.com/office/drawing/2014/main" id="{9679FC9E-9C73-475E-BC30-F38C34A40E88}"/>
              </a:ext>
            </a:extLst>
          </p:cNvPr>
          <p:cNvPicPr>
            <a:picLocks noChangeAspect="1"/>
          </p:cNvPicPr>
          <p:nvPr/>
        </p:nvPicPr>
        <p:blipFill>
          <a:blip r:embed="rId2"/>
          <a:stretch>
            <a:fillRect/>
          </a:stretch>
        </p:blipFill>
        <p:spPr>
          <a:xfrm>
            <a:off x="8248262" y="4504537"/>
            <a:ext cx="440796" cy="434716"/>
          </a:xfrm>
          <a:prstGeom prst="rect">
            <a:avLst/>
          </a:prstGeom>
        </p:spPr>
      </p:pic>
      <p:sp>
        <p:nvSpPr>
          <p:cNvPr id="10" name="Subtitle 2">
            <a:extLst>
              <a:ext uri="{FF2B5EF4-FFF2-40B4-BE49-F238E27FC236}">
                <a16:creationId xmlns:a16="http://schemas.microsoft.com/office/drawing/2014/main" id="{A8937D01-37F5-4537-B3D8-04A7C3B9564A}"/>
              </a:ext>
            </a:extLst>
          </p:cNvPr>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pic>
        <p:nvPicPr>
          <p:cNvPr id="11" name="Picture 10">
            <a:extLst>
              <a:ext uri="{FF2B5EF4-FFF2-40B4-BE49-F238E27FC236}">
                <a16:creationId xmlns:a16="http://schemas.microsoft.com/office/drawing/2014/main" id="{91D53BF5-8437-4175-BC2A-73F458693FEA}"/>
              </a:ext>
            </a:extLst>
          </p:cNvPr>
          <p:cNvPicPr>
            <a:picLocks noChangeAspect="1"/>
          </p:cNvPicPr>
          <p:nvPr/>
        </p:nvPicPr>
        <p:blipFill>
          <a:blip r:embed="rId3"/>
          <a:stretch>
            <a:fillRect/>
          </a:stretch>
        </p:blipFill>
        <p:spPr>
          <a:xfrm>
            <a:off x="8204667" y="2033359"/>
            <a:ext cx="486877" cy="469385"/>
          </a:xfrm>
          <a:prstGeom prst="rect">
            <a:avLst/>
          </a:prstGeom>
        </p:spPr>
      </p:pic>
      <p:pic>
        <p:nvPicPr>
          <p:cNvPr id="13" name="Picture 12">
            <a:extLst>
              <a:ext uri="{FF2B5EF4-FFF2-40B4-BE49-F238E27FC236}">
                <a16:creationId xmlns:a16="http://schemas.microsoft.com/office/drawing/2014/main" id="{1BD8D084-0938-484E-AF74-355B3C16A48B}"/>
              </a:ext>
            </a:extLst>
          </p:cNvPr>
          <p:cNvPicPr>
            <a:picLocks noChangeAspect="1"/>
          </p:cNvPicPr>
          <p:nvPr/>
        </p:nvPicPr>
        <p:blipFill>
          <a:blip r:embed="rId4"/>
          <a:stretch>
            <a:fillRect/>
          </a:stretch>
        </p:blipFill>
        <p:spPr>
          <a:xfrm>
            <a:off x="2394281" y="3974257"/>
            <a:ext cx="4139682" cy="2140137"/>
          </a:xfrm>
          <a:prstGeom prst="rect">
            <a:avLst/>
          </a:prstGeom>
          <a:ln>
            <a:solidFill>
              <a:schemeClr val="accent6"/>
            </a:solidFill>
          </a:ln>
          <a:effectLst>
            <a:outerShdw blurRad="50800" dist="38100" dir="5400000" algn="t" rotWithShape="0">
              <a:prstClr val="black">
                <a:alpha val="40000"/>
              </a:prstClr>
            </a:outerShdw>
          </a:effectLst>
        </p:spPr>
      </p:pic>
      <p:cxnSp>
        <p:nvCxnSpPr>
          <p:cNvPr id="14" name="Straight Arrow Connector 13">
            <a:extLst>
              <a:ext uri="{FF2B5EF4-FFF2-40B4-BE49-F238E27FC236}">
                <a16:creationId xmlns:a16="http://schemas.microsoft.com/office/drawing/2014/main" id="{6CB5459F-25F3-494E-9BB8-F428851902C4}"/>
              </a:ext>
            </a:extLst>
          </p:cNvPr>
          <p:cNvCxnSpPr>
            <a:cxnSpLocks/>
          </p:cNvCxnSpPr>
          <p:nvPr/>
        </p:nvCxnSpPr>
        <p:spPr>
          <a:xfrm rot="5400000" flipH="1" flipV="1">
            <a:off x="4741652" y="4203960"/>
            <a:ext cx="0" cy="557636"/>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5A79536-D227-417B-B0C0-8235B763A503}"/>
              </a:ext>
            </a:extLst>
          </p:cNvPr>
          <p:cNvSpPr txBox="1"/>
          <p:nvPr/>
        </p:nvSpPr>
        <p:spPr>
          <a:xfrm>
            <a:off x="3909343" y="4294451"/>
            <a:ext cx="861624" cy="338554"/>
          </a:xfrm>
          <a:prstGeom prst="rect">
            <a:avLst/>
          </a:prstGeom>
          <a:noFill/>
        </p:spPr>
        <p:txBody>
          <a:bodyPr wrap="square" rtlCol="0">
            <a:spAutoFit/>
          </a:bodyPr>
          <a:lstStyle/>
          <a:p>
            <a:pPr algn="ctr"/>
            <a:r>
              <a:rPr lang="en-US" sz="1600" dirty="0">
                <a:solidFill>
                  <a:srgbClr val="B9D121"/>
                </a:solidFill>
                <a:latin typeface="Bahnschrift" panose="020B0502040204020203" pitchFamily="34" charset="0"/>
              </a:rPr>
              <a:t>7.</a:t>
            </a:r>
          </a:p>
        </p:txBody>
      </p:sp>
      <p:pic>
        <p:nvPicPr>
          <p:cNvPr id="16" name="Picture 15">
            <a:extLst>
              <a:ext uri="{FF2B5EF4-FFF2-40B4-BE49-F238E27FC236}">
                <a16:creationId xmlns:a16="http://schemas.microsoft.com/office/drawing/2014/main" id="{8BF7609B-AD53-44C6-B2E1-879AA909BACD}"/>
              </a:ext>
            </a:extLst>
          </p:cNvPr>
          <p:cNvPicPr>
            <a:picLocks noChangeAspect="1"/>
          </p:cNvPicPr>
          <p:nvPr/>
        </p:nvPicPr>
        <p:blipFill rotWithShape="1">
          <a:blip r:embed="rId5"/>
          <a:srcRect t="1059"/>
          <a:stretch/>
        </p:blipFill>
        <p:spPr>
          <a:xfrm>
            <a:off x="2394281" y="2114827"/>
            <a:ext cx="4796671" cy="1697735"/>
          </a:xfrm>
          <a:prstGeom prst="rect">
            <a:avLst/>
          </a:prstGeom>
          <a:ln>
            <a:solidFill>
              <a:schemeClr val="accent6"/>
            </a:solidFill>
          </a:ln>
          <a:effectLst>
            <a:outerShdw blurRad="508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BA22A4B4-915C-48E8-997C-5237F9E6437A}"/>
              </a:ext>
            </a:extLst>
          </p:cNvPr>
          <p:cNvGrpSpPr/>
          <p:nvPr/>
        </p:nvGrpSpPr>
        <p:grpSpPr>
          <a:xfrm rot="16200000">
            <a:off x="5332163" y="2774205"/>
            <a:ext cx="594079" cy="133495"/>
            <a:chOff x="7480967" y="4773345"/>
            <a:chExt cx="861623" cy="0"/>
          </a:xfrm>
        </p:grpSpPr>
        <p:cxnSp>
          <p:nvCxnSpPr>
            <p:cNvPr id="18" name="Straight Arrow Connector 17">
              <a:extLst>
                <a:ext uri="{FF2B5EF4-FFF2-40B4-BE49-F238E27FC236}">
                  <a16:creationId xmlns:a16="http://schemas.microsoft.com/office/drawing/2014/main" id="{182480A2-D500-4A73-A098-08B5E485BB6E}"/>
                </a:ext>
              </a:extLst>
            </p:cNvPr>
            <p:cNvCxnSpPr/>
            <p:nvPr/>
          </p:nvCxnSpPr>
          <p:spPr>
            <a:xfrm rot="5400000">
              <a:off x="7696373" y="4557939"/>
              <a:ext cx="0" cy="430811"/>
            </a:xfrm>
            <a:prstGeom prst="straightConnector1">
              <a:avLst/>
            </a:prstGeom>
            <a:ln w="19050">
              <a:solidFill>
                <a:srgbClr val="C1272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07318D-834F-47E3-AEDC-D7FB322A0397}"/>
                </a:ext>
              </a:extLst>
            </p:cNvPr>
            <p:cNvCxnSpPr/>
            <p:nvPr/>
          </p:nvCxnSpPr>
          <p:spPr>
            <a:xfrm rot="16200000">
              <a:off x="8127185" y="4557939"/>
              <a:ext cx="0" cy="430811"/>
            </a:xfrm>
            <a:prstGeom prst="straightConnector1">
              <a:avLst/>
            </a:prstGeom>
            <a:ln w="19050">
              <a:solidFill>
                <a:srgbClr val="C1272D"/>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2FEBEB49-28F4-43E6-BC97-552EFFE7AA80}"/>
              </a:ext>
            </a:extLst>
          </p:cNvPr>
          <p:cNvSpPr txBox="1"/>
          <p:nvPr/>
        </p:nvSpPr>
        <p:spPr>
          <a:xfrm>
            <a:off x="4972845" y="2631869"/>
            <a:ext cx="861624" cy="338554"/>
          </a:xfrm>
          <a:prstGeom prst="rect">
            <a:avLst/>
          </a:prstGeom>
          <a:noFill/>
        </p:spPr>
        <p:txBody>
          <a:bodyPr wrap="square" rtlCol="0">
            <a:spAutoFit/>
          </a:bodyPr>
          <a:lstStyle/>
          <a:p>
            <a:pPr algn="ctr"/>
            <a:r>
              <a:rPr lang="en-US" sz="1600" dirty="0">
                <a:solidFill>
                  <a:srgbClr val="C1272D"/>
                </a:solidFill>
                <a:latin typeface="Bahnschrift" panose="020B0502040204020203" pitchFamily="34" charset="0"/>
              </a:rPr>
              <a:t>6.</a:t>
            </a:r>
          </a:p>
        </p:txBody>
      </p:sp>
    </p:spTree>
    <p:extLst>
      <p:ext uri="{BB962C8B-B14F-4D97-AF65-F5344CB8AC3E}">
        <p14:creationId xmlns:p14="http://schemas.microsoft.com/office/powerpoint/2010/main" val="275974291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394282" y="2111611"/>
            <a:ext cx="5647992" cy="1440111"/>
          </a:xfrm>
          <a:prstGeom prst="rect">
            <a:avLst/>
          </a:prstGeom>
          <a:ln>
            <a:solidFill>
              <a:schemeClr val="accent6"/>
            </a:solidFill>
          </a:ln>
          <a:effectLst>
            <a:outerShdw blurRad="50800" dist="38100" dir="5400000" algn="t" rotWithShape="0">
              <a:prstClr val="black">
                <a:alpha val="40000"/>
              </a:prstClr>
            </a:outerShdw>
          </a:effectLst>
        </p:spPr>
      </p:pic>
      <p:sp>
        <p:nvSpPr>
          <p:cNvPr id="2" name="Title 1">
            <a:extLst>
              <a:ext uri="{FF2B5EF4-FFF2-40B4-BE49-F238E27FC236}">
                <a16:creationId xmlns:a16="http://schemas.microsoft.com/office/drawing/2014/main" id="{385443B0-72C7-41A6-98BE-0548AD12A9A9}"/>
              </a:ext>
            </a:extLst>
          </p:cNvPr>
          <p:cNvSpPr txBox="1">
            <a:spLocks/>
          </p:cNvSpPr>
          <p:nvPr/>
        </p:nvSpPr>
        <p:spPr>
          <a:xfrm>
            <a:off x="2394283" y="959851"/>
            <a:ext cx="9083341"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INDIVIDUAL TASK SUMMARY</a:t>
            </a:r>
            <a:endParaRPr lang="en-US" sz="2400" dirty="0">
              <a:solidFill>
                <a:srgbClr val="6FB238"/>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428CB45D-7559-45C9-9A7B-925347C3A258}"/>
              </a:ext>
            </a:extLst>
          </p:cNvPr>
          <p:cNvSpPr txBox="1">
            <a:spLocks/>
          </p:cNvSpPr>
          <p:nvPr/>
        </p:nvSpPr>
        <p:spPr>
          <a:xfrm>
            <a:off x="8689058" y="2018648"/>
            <a:ext cx="3325143" cy="2648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chemeClr val="accent2"/>
                </a:solidFill>
                <a:latin typeface="+mj-lt"/>
              </a:rPr>
              <a:t>Finding 8: Minor Issue</a:t>
            </a:r>
          </a:p>
          <a:p>
            <a:pPr marL="0" indent="0">
              <a:spcBef>
                <a:spcPts val="0"/>
              </a:spcBef>
              <a:buNone/>
            </a:pPr>
            <a:r>
              <a:rPr lang="en-US" sz="1300" dirty="0">
                <a:solidFill>
                  <a:schemeClr val="tx1">
                    <a:lumMod val="85000"/>
                    <a:lumOff val="15000"/>
                  </a:schemeClr>
                </a:solidFill>
                <a:latin typeface="+mj-lt"/>
              </a:rPr>
              <a:t>One participant, who was less confident navigating webpages, was confused by the Dentist Search setup. They thought, based on the layout, that they would have to fill out every entry field before they could search, which nearly prevented them from completing the task.</a:t>
            </a:r>
          </a:p>
          <a:p>
            <a:pPr marL="0" indent="0">
              <a:spcBef>
                <a:spcPts val="0"/>
              </a:spcBef>
              <a:buNone/>
            </a:pPr>
            <a:endParaRPr lang="en-US" sz="1400" dirty="0">
              <a:solidFill>
                <a:schemeClr val="tx1">
                  <a:lumMod val="85000"/>
                  <a:lumOff val="15000"/>
                </a:schemeClr>
              </a:solidFill>
              <a:latin typeface="+mj-lt"/>
            </a:endParaRPr>
          </a:p>
          <a:p>
            <a:pPr marL="0" indent="0">
              <a:spcBef>
                <a:spcPts val="0"/>
              </a:spcBef>
              <a:buNone/>
            </a:pPr>
            <a:r>
              <a:rPr lang="en-US" sz="1400" b="1" dirty="0">
                <a:solidFill>
                  <a:schemeClr val="accent2"/>
                </a:solidFill>
                <a:latin typeface="+mj-lt"/>
              </a:rPr>
              <a:t>Recommendation:</a:t>
            </a:r>
          </a:p>
          <a:p>
            <a:pPr marL="0" indent="0">
              <a:spcBef>
                <a:spcPts val="0"/>
              </a:spcBef>
              <a:buNone/>
            </a:pPr>
            <a:r>
              <a:rPr lang="en-US" sz="1300" dirty="0">
                <a:solidFill>
                  <a:schemeClr val="tx1">
                    <a:lumMod val="85000"/>
                    <a:lumOff val="15000"/>
                  </a:schemeClr>
                </a:solidFill>
                <a:latin typeface="+mj-lt"/>
              </a:rPr>
              <a:t>Provide a disclaimer near the search fields specifying that not all fields must be filled out to use the search feature.</a:t>
            </a:r>
          </a:p>
        </p:txBody>
      </p:sp>
      <p:sp>
        <p:nvSpPr>
          <p:cNvPr id="4" name="Content Placeholder 2">
            <a:extLst>
              <a:ext uri="{FF2B5EF4-FFF2-40B4-BE49-F238E27FC236}">
                <a16:creationId xmlns:a16="http://schemas.microsoft.com/office/drawing/2014/main" id="{7BA866AC-1F35-449A-A957-B4ABA90ECC0B}"/>
              </a:ext>
            </a:extLst>
          </p:cNvPr>
          <p:cNvSpPr txBox="1">
            <a:spLocks/>
          </p:cNvSpPr>
          <p:nvPr/>
        </p:nvSpPr>
        <p:spPr>
          <a:xfrm>
            <a:off x="8689058" y="4633005"/>
            <a:ext cx="3325143" cy="2077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B9D121"/>
                </a:solidFill>
                <a:latin typeface="+mj-lt"/>
              </a:rPr>
              <a:t>Finding 9: Positive Finding</a:t>
            </a:r>
          </a:p>
          <a:p>
            <a:pPr marL="0" indent="0">
              <a:spcBef>
                <a:spcPts val="0"/>
              </a:spcBef>
              <a:buNone/>
            </a:pPr>
            <a:r>
              <a:rPr lang="en-US" sz="1300" dirty="0">
                <a:solidFill>
                  <a:schemeClr val="tx1">
                    <a:lumMod val="85000"/>
                    <a:lumOff val="15000"/>
                  </a:schemeClr>
                </a:solidFill>
                <a:latin typeface="+mj-lt"/>
              </a:rPr>
              <a:t>The Our Dentists page/search feature was easily accessible from the main menu bar, and no other participants had trouble finding a dentist by the Zip Code and Advanced Services fields.</a:t>
            </a:r>
          </a:p>
          <a:p>
            <a:pPr marL="0" indent="0">
              <a:spcBef>
                <a:spcPts val="0"/>
              </a:spcBef>
              <a:buNone/>
            </a:pPr>
            <a:endParaRPr lang="en-US" sz="1300" dirty="0">
              <a:solidFill>
                <a:schemeClr val="tx1">
                  <a:lumMod val="85000"/>
                  <a:lumOff val="15000"/>
                </a:schemeClr>
              </a:solidFill>
              <a:latin typeface="+mj-lt"/>
            </a:endParaRPr>
          </a:p>
          <a:p>
            <a:pPr marL="0" indent="0">
              <a:spcBef>
                <a:spcPts val="0"/>
              </a:spcBef>
              <a:buNone/>
            </a:pPr>
            <a:r>
              <a:rPr lang="en-US" sz="1300" dirty="0">
                <a:solidFill>
                  <a:schemeClr val="tx1">
                    <a:lumMod val="85000"/>
                    <a:lumOff val="15000"/>
                  </a:schemeClr>
                </a:solidFill>
                <a:latin typeface="+mj-lt"/>
              </a:rPr>
              <a:t>The dentist bio pages were also easy to navigate once found; no participant had an issue finding relevant information on the page.</a:t>
            </a:r>
          </a:p>
        </p:txBody>
      </p:sp>
      <p:sp>
        <p:nvSpPr>
          <p:cNvPr id="5" name="Content Placeholder 2">
            <a:extLst>
              <a:ext uri="{FF2B5EF4-FFF2-40B4-BE49-F238E27FC236}">
                <a16:creationId xmlns:a16="http://schemas.microsoft.com/office/drawing/2014/main" id="{3C8E0478-AD5E-4840-B979-F6E19C7D0460}"/>
              </a:ext>
            </a:extLst>
          </p:cNvPr>
          <p:cNvSpPr txBox="1">
            <a:spLocks/>
          </p:cNvSpPr>
          <p:nvPr/>
        </p:nvSpPr>
        <p:spPr>
          <a:xfrm>
            <a:off x="2394282" y="1666005"/>
            <a:ext cx="9514283" cy="74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6FB238"/>
                </a:solidFill>
                <a:latin typeface="Bahnschrift" panose="020B0502040204020203" pitchFamily="34" charset="0"/>
              </a:rPr>
              <a:t>Task 4: Find a Dentist</a:t>
            </a: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a:p>
            <a:pPr>
              <a:buFont typeface="Wingdings" panose="05000000000000000000" pitchFamily="2" charset="2"/>
              <a:buChar char="§"/>
            </a:pPr>
            <a:endParaRPr lang="en-US" sz="1600" dirty="0">
              <a:solidFill>
                <a:srgbClr val="6FB238"/>
              </a:solidFill>
              <a:latin typeface="Bahnschrift" panose="020B0502040204020203" pitchFamily="34" charset="0"/>
            </a:endParaRPr>
          </a:p>
        </p:txBody>
      </p:sp>
      <p:pic>
        <p:nvPicPr>
          <p:cNvPr id="6" name="Picture 5">
            <a:extLst>
              <a:ext uri="{FF2B5EF4-FFF2-40B4-BE49-F238E27FC236}">
                <a16:creationId xmlns:a16="http://schemas.microsoft.com/office/drawing/2014/main" id="{EA200052-C4E0-40E5-BD66-C1773D5E88D3}"/>
              </a:ext>
            </a:extLst>
          </p:cNvPr>
          <p:cNvPicPr>
            <a:picLocks noChangeAspect="1"/>
          </p:cNvPicPr>
          <p:nvPr/>
        </p:nvPicPr>
        <p:blipFill>
          <a:blip r:embed="rId3"/>
          <a:stretch>
            <a:fillRect/>
          </a:stretch>
        </p:blipFill>
        <p:spPr>
          <a:xfrm>
            <a:off x="8248262" y="4659442"/>
            <a:ext cx="440796" cy="434716"/>
          </a:xfrm>
          <a:prstGeom prst="rect">
            <a:avLst/>
          </a:prstGeom>
        </p:spPr>
      </p:pic>
      <p:sp>
        <p:nvSpPr>
          <p:cNvPr id="7" name="Subtitle 2">
            <a:extLst>
              <a:ext uri="{FF2B5EF4-FFF2-40B4-BE49-F238E27FC236}">
                <a16:creationId xmlns:a16="http://schemas.microsoft.com/office/drawing/2014/main" id="{CC3D5FD9-122B-4387-8D22-98C425322DD8}"/>
              </a:ext>
            </a:extLst>
          </p:cNvPr>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chemeClr val="tx1">
                    <a:lumMod val="85000"/>
                    <a:lumOff val="15000"/>
                  </a:schemeClr>
                </a:solidFill>
                <a:latin typeface="Bahnschrift" panose="020B0502040204020203" pitchFamily="34" charset="0"/>
              </a:rPr>
              <a:t>METHODS</a:t>
            </a:r>
          </a:p>
          <a:p>
            <a:pPr marL="0" indent="0" algn="r">
              <a:spcBef>
                <a:spcPts val="3000"/>
              </a:spcBef>
              <a:buNone/>
            </a:pPr>
            <a:r>
              <a:rPr lang="en-US" sz="1400" dirty="0">
                <a:solidFill>
                  <a:srgbClr val="6FB238"/>
                </a:solidFill>
                <a:latin typeface="Bahnschrift" panose="020B0502040204020203" pitchFamily="34" charset="0"/>
              </a:rPr>
              <a:t>FINDINGS</a:t>
            </a:r>
          </a:p>
        </p:txBody>
      </p:sp>
      <p:cxnSp>
        <p:nvCxnSpPr>
          <p:cNvPr id="10" name="Straight Arrow Connector 9">
            <a:extLst>
              <a:ext uri="{FF2B5EF4-FFF2-40B4-BE49-F238E27FC236}">
                <a16:creationId xmlns:a16="http://schemas.microsoft.com/office/drawing/2014/main" id="{049026C7-9891-43F8-A99A-A5E5C739F761}"/>
              </a:ext>
            </a:extLst>
          </p:cNvPr>
          <p:cNvCxnSpPr>
            <a:cxnSpLocks/>
          </p:cNvCxnSpPr>
          <p:nvPr/>
        </p:nvCxnSpPr>
        <p:spPr>
          <a:xfrm rot="5400000" flipH="1" flipV="1">
            <a:off x="4741652" y="4203960"/>
            <a:ext cx="0" cy="557636"/>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9A7E49-925D-47A8-9BF1-AF90A903AEAA}"/>
              </a:ext>
            </a:extLst>
          </p:cNvPr>
          <p:cNvSpPr txBox="1"/>
          <p:nvPr/>
        </p:nvSpPr>
        <p:spPr>
          <a:xfrm>
            <a:off x="3909343" y="4294451"/>
            <a:ext cx="861624" cy="338554"/>
          </a:xfrm>
          <a:prstGeom prst="rect">
            <a:avLst/>
          </a:prstGeom>
          <a:noFill/>
        </p:spPr>
        <p:txBody>
          <a:bodyPr wrap="square" rtlCol="0">
            <a:spAutoFit/>
          </a:bodyPr>
          <a:lstStyle/>
          <a:p>
            <a:pPr algn="ctr"/>
            <a:r>
              <a:rPr lang="en-US" sz="1600" dirty="0">
                <a:solidFill>
                  <a:srgbClr val="B9D121"/>
                </a:solidFill>
                <a:latin typeface="Bahnschrift" panose="020B0502040204020203" pitchFamily="34" charset="0"/>
              </a:rPr>
              <a:t>2.</a:t>
            </a:r>
          </a:p>
        </p:txBody>
      </p:sp>
      <p:sp>
        <p:nvSpPr>
          <p:cNvPr id="16" name="TextBox 15">
            <a:extLst>
              <a:ext uri="{FF2B5EF4-FFF2-40B4-BE49-F238E27FC236}">
                <a16:creationId xmlns:a16="http://schemas.microsoft.com/office/drawing/2014/main" id="{937D8F45-C3CB-4414-A673-5822553F7EDE}"/>
              </a:ext>
            </a:extLst>
          </p:cNvPr>
          <p:cNvSpPr txBox="1"/>
          <p:nvPr/>
        </p:nvSpPr>
        <p:spPr>
          <a:xfrm>
            <a:off x="2756377" y="2072368"/>
            <a:ext cx="861624" cy="338554"/>
          </a:xfrm>
          <a:prstGeom prst="rect">
            <a:avLst/>
          </a:prstGeom>
          <a:noFill/>
        </p:spPr>
        <p:txBody>
          <a:bodyPr wrap="square" rtlCol="0">
            <a:spAutoFit/>
          </a:bodyPr>
          <a:lstStyle/>
          <a:p>
            <a:pPr algn="ctr"/>
            <a:r>
              <a:rPr lang="en-US" sz="1600" dirty="0">
                <a:solidFill>
                  <a:schemeClr val="accent2"/>
                </a:solidFill>
                <a:latin typeface="Bahnschrift" panose="020B0502040204020203" pitchFamily="34" charset="0"/>
              </a:rPr>
              <a:t>8.</a:t>
            </a:r>
          </a:p>
        </p:txBody>
      </p:sp>
      <p:pic>
        <p:nvPicPr>
          <p:cNvPr id="18" name="Picture 17">
            <a:extLst>
              <a:ext uri="{FF2B5EF4-FFF2-40B4-BE49-F238E27FC236}">
                <a16:creationId xmlns:a16="http://schemas.microsoft.com/office/drawing/2014/main" id="{D9B10F22-A6FE-4A1F-9296-4E3C719F813C}"/>
              </a:ext>
            </a:extLst>
          </p:cNvPr>
          <p:cNvPicPr>
            <a:picLocks noChangeAspect="1"/>
          </p:cNvPicPr>
          <p:nvPr/>
        </p:nvPicPr>
        <p:blipFill>
          <a:blip r:embed="rId4"/>
          <a:stretch>
            <a:fillRect/>
          </a:stretch>
        </p:blipFill>
        <p:spPr>
          <a:xfrm>
            <a:off x="8206437" y="2045087"/>
            <a:ext cx="482621" cy="476550"/>
          </a:xfrm>
          <a:prstGeom prst="rect">
            <a:avLst/>
          </a:prstGeom>
        </p:spPr>
      </p:pic>
      <p:cxnSp>
        <p:nvCxnSpPr>
          <p:cNvPr id="22" name="Straight Arrow Connector 21"/>
          <p:cNvCxnSpPr/>
          <p:nvPr/>
        </p:nvCxnSpPr>
        <p:spPr>
          <a:xfrm>
            <a:off x="3378467" y="2321862"/>
            <a:ext cx="0" cy="2382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719158" y="2306817"/>
            <a:ext cx="0" cy="2382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37696" y="2313944"/>
            <a:ext cx="0" cy="2382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5"/>
          <a:stretch>
            <a:fillRect/>
          </a:stretch>
        </p:blipFill>
        <p:spPr>
          <a:xfrm>
            <a:off x="2407992" y="3713848"/>
            <a:ext cx="5195965" cy="2456788"/>
          </a:xfrm>
          <a:prstGeom prst="rect">
            <a:avLst/>
          </a:prstGeom>
          <a:ln>
            <a:solidFill>
              <a:schemeClr val="accent6"/>
            </a:solidFill>
          </a:ln>
          <a:effectLst>
            <a:outerShdw blurRad="50800" dist="38100" dir="5400000" algn="t" rotWithShape="0">
              <a:prstClr val="black">
                <a:alpha val="40000"/>
              </a:prstClr>
            </a:outerShdw>
          </a:effectLst>
        </p:spPr>
      </p:pic>
      <p:cxnSp>
        <p:nvCxnSpPr>
          <p:cNvPr id="28" name="Straight Arrow Connector 27"/>
          <p:cNvCxnSpPr/>
          <p:nvPr/>
        </p:nvCxnSpPr>
        <p:spPr>
          <a:xfrm flipV="1">
            <a:off x="4029697" y="4294451"/>
            <a:ext cx="0" cy="238275"/>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529634" y="4294450"/>
            <a:ext cx="0" cy="238275"/>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390415" y="5274624"/>
            <a:ext cx="0" cy="238275"/>
          </a:xfrm>
          <a:prstGeom prst="straightConnector1">
            <a:avLst/>
          </a:prstGeom>
          <a:ln w="19050">
            <a:solidFill>
              <a:srgbClr val="B9D12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37D8F45-C3CB-4414-A673-5822553F7EDE}"/>
              </a:ext>
            </a:extLst>
          </p:cNvPr>
          <p:cNvSpPr txBox="1"/>
          <p:nvPr/>
        </p:nvSpPr>
        <p:spPr>
          <a:xfrm>
            <a:off x="2822656" y="5006392"/>
            <a:ext cx="861624" cy="338554"/>
          </a:xfrm>
          <a:prstGeom prst="rect">
            <a:avLst/>
          </a:prstGeom>
          <a:noFill/>
        </p:spPr>
        <p:txBody>
          <a:bodyPr wrap="square" rtlCol="0">
            <a:spAutoFit/>
          </a:bodyPr>
          <a:lstStyle/>
          <a:p>
            <a:pPr algn="ctr"/>
            <a:r>
              <a:rPr lang="en-US" sz="1600" dirty="0">
                <a:solidFill>
                  <a:srgbClr val="B9D121"/>
                </a:solidFill>
                <a:latin typeface="Bahnschrift" panose="020B0502040204020203" pitchFamily="34" charset="0"/>
              </a:rPr>
              <a:t>9.</a:t>
            </a:r>
          </a:p>
        </p:txBody>
      </p:sp>
    </p:spTree>
    <p:extLst>
      <p:ext uri="{BB962C8B-B14F-4D97-AF65-F5344CB8AC3E}">
        <p14:creationId xmlns:p14="http://schemas.microsoft.com/office/powerpoint/2010/main" val="3675239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93725" y="5172075"/>
            <a:ext cx="4843953" cy="1538288"/>
          </a:xfrm>
        </p:spPr>
        <p:txBody>
          <a:bodyPr anchor="t">
            <a:normAutofit/>
          </a:bodyPr>
          <a:lstStyle/>
          <a:p>
            <a:r>
              <a:rPr lang="en-US" sz="2400" dirty="0">
                <a:latin typeface="Bahnschrift" panose="020B0502040204020203" pitchFamily="34" charset="0"/>
                <a:ea typeface="+mn-ea"/>
                <a:cs typeface="+mn-cs"/>
              </a:rPr>
              <a:t>Thank you for your time.</a:t>
            </a:r>
            <a:endParaRPr lang="en-US" sz="2400" dirty="0">
              <a:solidFill>
                <a:srgbClr val="6FB238"/>
              </a:solidFill>
              <a:latin typeface="Bahnschrift" panose="020B0502040204020203" pitchFamily="34" charset="0"/>
              <a:ea typeface="+mn-ea"/>
              <a:cs typeface="+mn-cs"/>
            </a:endParaRPr>
          </a:p>
        </p:txBody>
      </p:sp>
      <p:sp>
        <p:nvSpPr>
          <p:cNvPr id="5" name="Rectangle 4"/>
          <p:cNvSpPr/>
          <p:nvPr/>
        </p:nvSpPr>
        <p:spPr>
          <a:xfrm>
            <a:off x="0" y="0"/>
            <a:ext cx="24213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42135"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5635" y="0"/>
            <a:ext cx="0" cy="561340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5635" y="6235700"/>
            <a:ext cx="0" cy="62230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003392">
            <a:off x="3775474" y="4506377"/>
            <a:ext cx="1232775" cy="1331397"/>
          </a:xfrm>
          <a:prstGeom prst="rect">
            <a:avLst/>
          </a:prstGeom>
        </p:spPr>
      </p:pic>
    </p:spTree>
    <p:extLst>
      <p:ext uri="{BB962C8B-B14F-4D97-AF65-F5344CB8AC3E}">
        <p14:creationId xmlns:p14="http://schemas.microsoft.com/office/powerpoint/2010/main" val="2862378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208D2B-5A51-4294-8C95-FB22225AB566}"/>
              </a:ext>
            </a:extLst>
          </p:cNvPr>
          <p:cNvSpPr/>
          <p:nvPr/>
        </p:nvSpPr>
        <p:spPr>
          <a:xfrm>
            <a:off x="0" y="0"/>
            <a:ext cx="24213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0A84E1C-0CFA-4771-BDEF-81B7FD766C85}"/>
              </a:ext>
            </a:extLst>
          </p:cNvPr>
          <p:cNvSpPr txBox="1">
            <a:spLocks/>
          </p:cNvSpPr>
          <p:nvPr/>
        </p:nvSpPr>
        <p:spPr>
          <a:xfrm>
            <a:off x="1107908" y="1368421"/>
            <a:ext cx="3878179"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INTRODUCTION</a:t>
            </a:r>
            <a:endParaRPr lang="en-US" sz="2000" b="1" dirty="0"/>
          </a:p>
        </p:txBody>
      </p:sp>
      <p:sp>
        <p:nvSpPr>
          <p:cNvPr id="4" name="Content Placeholder 2">
            <a:extLst>
              <a:ext uri="{FF2B5EF4-FFF2-40B4-BE49-F238E27FC236}">
                <a16:creationId xmlns:a16="http://schemas.microsoft.com/office/drawing/2014/main" id="{C40E3E50-20EC-48A0-ABBC-48E8F8EB68D2}"/>
              </a:ext>
            </a:extLst>
          </p:cNvPr>
          <p:cNvSpPr txBox="1">
            <a:spLocks/>
          </p:cNvSpPr>
          <p:nvPr/>
        </p:nvSpPr>
        <p:spPr>
          <a:xfrm>
            <a:off x="1107908" y="3121526"/>
            <a:ext cx="2749217"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7BC441"/>
                </a:solidFill>
                <a:latin typeface="+mj-lt"/>
              </a:rPr>
              <a:t>Who are we?</a:t>
            </a:r>
            <a:endParaRPr lang="en-US" sz="1800" dirty="0">
              <a:solidFill>
                <a:srgbClr val="7BC441"/>
              </a:solidFill>
              <a:latin typeface="+mj-lt"/>
            </a:endParaRPr>
          </a:p>
          <a:p>
            <a:pPr marL="0" indent="0">
              <a:lnSpc>
                <a:spcPct val="100000"/>
              </a:lnSpc>
              <a:spcBef>
                <a:spcPts val="500"/>
              </a:spcBef>
              <a:buNone/>
            </a:pPr>
            <a:r>
              <a:rPr lang="en-US" sz="1400" dirty="0">
                <a:latin typeface="+mj-lt"/>
              </a:rPr>
              <a:t>A brief introduction of the group</a:t>
            </a:r>
            <a:endParaRPr lang="en-US" sz="1800" dirty="0">
              <a:solidFill>
                <a:srgbClr val="5D952F"/>
              </a:solidFill>
              <a:latin typeface="+mj-lt"/>
            </a:endParaRPr>
          </a:p>
        </p:txBody>
      </p:sp>
      <p:cxnSp>
        <p:nvCxnSpPr>
          <p:cNvPr id="5" name="Straight Connector 4">
            <a:extLst>
              <a:ext uri="{FF2B5EF4-FFF2-40B4-BE49-F238E27FC236}">
                <a16:creationId xmlns:a16="http://schemas.microsoft.com/office/drawing/2014/main" id="{EDA765CC-B3D4-4599-9CCE-42FFCA478169}"/>
              </a:ext>
            </a:extLst>
          </p:cNvPr>
          <p:cNvCxnSpPr/>
          <p:nvPr/>
        </p:nvCxnSpPr>
        <p:spPr>
          <a:xfrm>
            <a:off x="242135"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4AB733-F648-4EDA-99C1-339DC32B3B30}"/>
              </a:ext>
            </a:extLst>
          </p:cNvPr>
          <p:cNvCxnSpPr/>
          <p:nvPr/>
        </p:nvCxnSpPr>
        <p:spPr>
          <a:xfrm>
            <a:off x="305635" y="0"/>
            <a:ext cx="0" cy="33337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ADC186E-B04A-4A19-AA26-7B1A6E9359F5}"/>
              </a:ext>
            </a:extLst>
          </p:cNvPr>
          <p:cNvSpPr/>
          <p:nvPr/>
        </p:nvSpPr>
        <p:spPr>
          <a:xfrm>
            <a:off x="208280" y="333375"/>
            <a:ext cx="97355"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D732AD3-D8D8-4575-89DE-E620B4D1552A}"/>
              </a:ext>
            </a:extLst>
          </p:cNvPr>
          <p:cNvCxnSpPr/>
          <p:nvPr/>
        </p:nvCxnSpPr>
        <p:spPr>
          <a:xfrm>
            <a:off x="305635" y="942975"/>
            <a:ext cx="0" cy="591502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C11211E-82D8-4AEB-9FEF-DA7AFA722D62}"/>
              </a:ext>
            </a:extLst>
          </p:cNvPr>
          <p:cNvCxnSpPr/>
          <p:nvPr/>
        </p:nvCxnSpPr>
        <p:spPr>
          <a:xfrm>
            <a:off x="156410" y="3333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AACD8F-7E45-4155-AAAE-024862E167A8}"/>
              </a:ext>
            </a:extLst>
          </p:cNvPr>
          <p:cNvCxnSpPr/>
          <p:nvPr/>
        </p:nvCxnSpPr>
        <p:spPr>
          <a:xfrm>
            <a:off x="156410" y="9429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328FC2B-CF52-4140-AB80-6B56007CD5F7}"/>
              </a:ext>
            </a:extLst>
          </p:cNvPr>
          <p:cNvSpPr txBox="1">
            <a:spLocks/>
          </p:cNvSpPr>
          <p:nvPr/>
        </p:nvSpPr>
        <p:spPr>
          <a:xfrm>
            <a:off x="4801935" y="3121526"/>
            <a:ext cx="2749217"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rgbClr val="6FB238"/>
                </a:solidFill>
                <a:latin typeface="+mj-lt"/>
              </a:rPr>
              <a:t>Why did we conduct this study?</a:t>
            </a:r>
          </a:p>
          <a:p>
            <a:pPr marL="0" indent="0">
              <a:lnSpc>
                <a:spcPct val="100000"/>
              </a:lnSpc>
              <a:spcBef>
                <a:spcPts val="500"/>
              </a:spcBef>
              <a:buNone/>
            </a:pPr>
            <a:r>
              <a:rPr lang="en-US" sz="1400" dirty="0">
                <a:latin typeface="+mj-lt"/>
              </a:rPr>
              <a:t>Our purpose and goals</a:t>
            </a:r>
          </a:p>
        </p:txBody>
      </p:sp>
      <p:sp>
        <p:nvSpPr>
          <p:cNvPr id="12" name="Content Placeholder 2">
            <a:extLst>
              <a:ext uri="{FF2B5EF4-FFF2-40B4-BE49-F238E27FC236}">
                <a16:creationId xmlns:a16="http://schemas.microsoft.com/office/drawing/2014/main" id="{CB555ADF-1CF0-4D66-B368-B71A1148E93A}"/>
              </a:ext>
            </a:extLst>
          </p:cNvPr>
          <p:cNvSpPr txBox="1">
            <a:spLocks/>
          </p:cNvSpPr>
          <p:nvPr/>
        </p:nvSpPr>
        <p:spPr>
          <a:xfrm>
            <a:off x="8495962" y="3121526"/>
            <a:ext cx="2749217" cy="1717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5D952F"/>
                </a:solidFill>
                <a:latin typeface="+mj-lt"/>
              </a:rPr>
              <a:t>What will we cover in this presentation?</a:t>
            </a:r>
            <a:endParaRPr lang="en-US" sz="1800" dirty="0">
              <a:solidFill>
                <a:srgbClr val="5D952F"/>
              </a:solidFill>
              <a:latin typeface="+mj-lt"/>
            </a:endParaRPr>
          </a:p>
          <a:p>
            <a:pPr marL="0" indent="0">
              <a:lnSpc>
                <a:spcPct val="100000"/>
              </a:lnSpc>
              <a:buNone/>
            </a:pPr>
            <a:r>
              <a:rPr lang="en-US" sz="1400" dirty="0">
                <a:latin typeface="+mj-lt"/>
              </a:rPr>
              <a:t>A roadmap of our presentation</a:t>
            </a:r>
          </a:p>
          <a:p>
            <a:pPr marL="0" indent="0">
              <a:lnSpc>
                <a:spcPct val="100000"/>
              </a:lnSpc>
              <a:buNone/>
            </a:pPr>
            <a:endParaRPr lang="en-US" sz="1800" dirty="0">
              <a:solidFill>
                <a:srgbClr val="5D952F"/>
              </a:solidFill>
              <a:latin typeface="+mj-lt"/>
            </a:endParaRPr>
          </a:p>
        </p:txBody>
      </p:sp>
      <p:cxnSp>
        <p:nvCxnSpPr>
          <p:cNvPr id="13" name="Straight Connector 12">
            <a:extLst>
              <a:ext uri="{FF2B5EF4-FFF2-40B4-BE49-F238E27FC236}">
                <a16:creationId xmlns:a16="http://schemas.microsoft.com/office/drawing/2014/main" id="{4EE491E9-F1F4-4A85-A755-04FD2897EB97}"/>
              </a:ext>
            </a:extLst>
          </p:cNvPr>
          <p:cNvCxnSpPr/>
          <p:nvPr/>
        </p:nvCxnSpPr>
        <p:spPr>
          <a:xfrm>
            <a:off x="422041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E97EB45-D60A-45AA-B8A4-5CCBDAA5921B}"/>
              </a:ext>
            </a:extLst>
          </p:cNvPr>
          <p:cNvCxnSpPr/>
          <p:nvPr/>
        </p:nvCxnSpPr>
        <p:spPr>
          <a:xfrm>
            <a:off x="797326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3379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2314"/>
          <a:stretch/>
        </p:blipFill>
        <p:spPr>
          <a:xfrm>
            <a:off x="2695575" y="2379328"/>
            <a:ext cx="1620929" cy="1563624"/>
          </a:xfrm>
          <a:prstGeom prst="rect">
            <a:avLst/>
          </a:prstGeom>
          <a:ln w="19050">
            <a:solidFill>
              <a:srgbClr val="6FB238"/>
            </a:solidFill>
          </a:ln>
          <a:effectLst>
            <a:outerShdw blurRad="50800" dist="38100" dir="5400000" algn="t" rotWithShape="0">
              <a:prstClr val="black">
                <a:alpha val="40000"/>
              </a:prstClr>
            </a:outerShdw>
          </a:effectLst>
        </p:spPr>
      </p:pic>
      <p:sp>
        <p:nvSpPr>
          <p:cNvPr id="2" name="Title 1"/>
          <p:cNvSpPr txBox="1">
            <a:spLocks/>
          </p:cNvSpPr>
          <p:nvPr/>
        </p:nvSpPr>
        <p:spPr>
          <a:xfrm>
            <a:off x="2394284" y="1355721"/>
            <a:ext cx="3878179"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WHO ARE WE?</a:t>
            </a:r>
            <a:endParaRPr lang="en-US" sz="2400" b="1"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4163" b="1550"/>
          <a:stretch/>
        </p:blipFill>
        <p:spPr>
          <a:xfrm>
            <a:off x="4840881" y="2386013"/>
            <a:ext cx="1637798" cy="1566862"/>
          </a:xfrm>
          <a:prstGeom prst="rect">
            <a:avLst/>
          </a:prstGeom>
          <a:ln w="19050">
            <a:solidFill>
              <a:srgbClr val="6FB238"/>
            </a:solidFill>
          </a:ln>
          <a:effectLst>
            <a:outerShdw blurRad="50800" dist="38100" dir="5400000" algn="t" rotWithShape="0">
              <a:prstClr val="black">
                <a:alpha val="40000"/>
              </a:prstClr>
            </a:outerShdw>
          </a:effectLst>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9608" r="31363"/>
          <a:stretch/>
        </p:blipFill>
        <p:spPr>
          <a:xfrm>
            <a:off x="6997700" y="2386444"/>
            <a:ext cx="1636776" cy="1555376"/>
          </a:xfrm>
          <a:prstGeom prst="rect">
            <a:avLst/>
          </a:prstGeom>
          <a:ln w="19050">
            <a:solidFill>
              <a:srgbClr val="6FB238"/>
            </a:solidFill>
          </a:ln>
          <a:effectLst>
            <a:outerShdw blurRad="50800" dist="38100" dir="5400000" algn="t" rotWithShape="0">
              <a:prstClr val="black">
                <a:alpha val="40000"/>
              </a:prstClr>
            </a:outerShdw>
          </a:effectLst>
        </p:spPr>
      </p:pic>
      <p:sp>
        <p:nvSpPr>
          <p:cNvPr id="3" name="Content Placeholder 2"/>
          <p:cNvSpPr txBox="1">
            <a:spLocks/>
          </p:cNvSpPr>
          <p:nvPr/>
        </p:nvSpPr>
        <p:spPr>
          <a:xfrm>
            <a:off x="2394283" y="4855576"/>
            <a:ext cx="9316453" cy="1097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mj-lt"/>
              </a:rPr>
              <a:t>We’re four students attending the University of North Texas</a:t>
            </a:r>
          </a:p>
          <a:p>
            <a:pPr>
              <a:buFont typeface="Wingdings" panose="05000000000000000000" pitchFamily="2" charset="2"/>
              <a:buChar char="§"/>
            </a:pPr>
            <a:r>
              <a:rPr lang="en-US" sz="1600" dirty="0">
                <a:latin typeface="+mj-lt"/>
              </a:rPr>
              <a:t>We’re enrolled in a UX and Usability course</a:t>
            </a:r>
          </a:p>
          <a:p>
            <a:pPr>
              <a:buFont typeface="Wingdings" panose="05000000000000000000" pitchFamily="2" charset="2"/>
              <a:buChar char="§"/>
            </a:pPr>
            <a:endParaRPr lang="en-US" sz="1600" dirty="0">
              <a:latin typeface="+mj-lt"/>
            </a:endParaRP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rgbClr val="6FB238"/>
                </a:solidFill>
                <a:latin typeface="Bahnschrift" panose="020B0502040204020203" pitchFamily="34" charset="0"/>
              </a:rPr>
              <a:t>INTRODUCTION</a:t>
            </a:r>
          </a:p>
          <a:p>
            <a:pPr marL="0" indent="0" algn="r">
              <a:spcBef>
                <a:spcPts val="3000"/>
              </a:spcBef>
              <a:buNone/>
            </a:pPr>
            <a:r>
              <a:rPr lang="en-US" sz="1400" dirty="0">
                <a:solidFill>
                  <a:schemeClr val="bg2">
                    <a:lumMod val="10000"/>
                  </a:schemeClr>
                </a:solidFill>
                <a:latin typeface="Bahnschrift" panose="020B0502040204020203" pitchFamily="34" charset="0"/>
              </a:rPr>
              <a:t>METHODS</a:t>
            </a:r>
          </a:p>
          <a:p>
            <a:pPr marL="0" indent="0" algn="r">
              <a:spcBef>
                <a:spcPts val="3000"/>
              </a:spcBef>
              <a:buNone/>
            </a:pPr>
            <a:r>
              <a:rPr lang="en-US" sz="1400" dirty="0">
                <a:solidFill>
                  <a:schemeClr val="bg2">
                    <a:lumMod val="10000"/>
                  </a:schemeClr>
                </a:solidFill>
                <a:latin typeface="Bahnschrift" panose="020B0502040204020203" pitchFamily="34" charset="0"/>
              </a:rPr>
              <a:t>FINDINGS</a:t>
            </a:r>
          </a:p>
        </p:txBody>
      </p:sp>
      <p:sp>
        <p:nvSpPr>
          <p:cNvPr id="28" name="Rectangle 27"/>
          <p:cNvSpPr/>
          <p:nvPr/>
        </p:nvSpPr>
        <p:spPr>
          <a:xfrm>
            <a:off x="9165231" y="2381247"/>
            <a:ext cx="1637798" cy="1571625"/>
          </a:xfrm>
          <a:prstGeom prst="rect">
            <a:avLst/>
          </a:prstGeom>
          <a:solidFill>
            <a:srgbClr val="F9F9F9"/>
          </a:solidFill>
          <a:ln>
            <a:gradFill>
              <a:gsLst>
                <a:gs pos="0">
                  <a:srgbClr val="7BC441"/>
                </a:gs>
                <a:gs pos="100000">
                  <a:srgbClr val="5D952F"/>
                </a:gs>
              </a:gsLst>
              <a:lin ang="5400000" scaled="1"/>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ubtitle 2"/>
          <p:cNvSpPr txBox="1">
            <a:spLocks/>
          </p:cNvSpPr>
          <p:nvPr/>
        </p:nvSpPr>
        <p:spPr>
          <a:xfrm>
            <a:off x="2695575" y="4010525"/>
            <a:ext cx="1637798" cy="570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dirty="0">
                <a:solidFill>
                  <a:schemeClr val="bg2">
                    <a:lumMod val="10000"/>
                  </a:schemeClr>
                </a:solidFill>
                <a:latin typeface="Bahnschrift" panose="020B0502040204020203" pitchFamily="34" charset="0"/>
              </a:rPr>
              <a:t>Marc Barton</a:t>
            </a:r>
          </a:p>
          <a:p>
            <a:pPr marL="0" indent="0">
              <a:spcBef>
                <a:spcPts val="0"/>
              </a:spcBef>
              <a:buNone/>
            </a:pPr>
            <a:r>
              <a:rPr lang="en-US" sz="1100" dirty="0">
                <a:solidFill>
                  <a:srgbClr val="6FB238"/>
                </a:solidFill>
                <a:latin typeface="+mj-lt"/>
              </a:rPr>
              <a:t>Technical Communication</a:t>
            </a:r>
          </a:p>
        </p:txBody>
      </p:sp>
      <p:sp>
        <p:nvSpPr>
          <p:cNvPr id="31" name="Subtitle 2"/>
          <p:cNvSpPr txBox="1">
            <a:spLocks/>
          </p:cNvSpPr>
          <p:nvPr/>
        </p:nvSpPr>
        <p:spPr>
          <a:xfrm>
            <a:off x="4857750" y="4010525"/>
            <a:ext cx="1637798" cy="570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dirty="0" err="1">
                <a:solidFill>
                  <a:schemeClr val="bg2">
                    <a:lumMod val="10000"/>
                  </a:schemeClr>
                </a:solidFill>
                <a:latin typeface="Bahnschrift" panose="020B0502040204020203" pitchFamily="34" charset="0"/>
              </a:rPr>
              <a:t>Alyissa</a:t>
            </a:r>
            <a:r>
              <a:rPr lang="en-US" sz="1200" dirty="0">
                <a:solidFill>
                  <a:schemeClr val="bg2">
                    <a:lumMod val="10000"/>
                  </a:schemeClr>
                </a:solidFill>
                <a:latin typeface="Bahnschrift" panose="020B0502040204020203" pitchFamily="34" charset="0"/>
              </a:rPr>
              <a:t> Sanders</a:t>
            </a:r>
          </a:p>
          <a:p>
            <a:pPr marL="0" indent="0">
              <a:spcBef>
                <a:spcPts val="0"/>
              </a:spcBef>
              <a:buNone/>
            </a:pPr>
            <a:r>
              <a:rPr lang="en-US" sz="1100" dirty="0">
                <a:solidFill>
                  <a:srgbClr val="6FB238"/>
                </a:solidFill>
                <a:latin typeface="+mj-lt"/>
              </a:rPr>
              <a:t>Computer Science</a:t>
            </a:r>
          </a:p>
        </p:txBody>
      </p:sp>
      <p:sp>
        <p:nvSpPr>
          <p:cNvPr id="32" name="Subtitle 2"/>
          <p:cNvSpPr txBox="1">
            <a:spLocks/>
          </p:cNvSpPr>
          <p:nvPr/>
        </p:nvSpPr>
        <p:spPr>
          <a:xfrm>
            <a:off x="7019925" y="4023475"/>
            <a:ext cx="1637798" cy="570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dirty="0">
                <a:solidFill>
                  <a:schemeClr val="bg2">
                    <a:lumMod val="10000"/>
                  </a:schemeClr>
                </a:solidFill>
                <a:latin typeface="Bahnschrift" panose="020B0502040204020203" pitchFamily="34" charset="0"/>
              </a:rPr>
              <a:t>Danielle </a:t>
            </a:r>
            <a:r>
              <a:rPr lang="en-US" sz="1200" dirty="0" err="1">
                <a:solidFill>
                  <a:schemeClr val="bg2">
                    <a:lumMod val="10000"/>
                  </a:schemeClr>
                </a:solidFill>
                <a:latin typeface="Bahnschrift" panose="020B0502040204020203" pitchFamily="34" charset="0"/>
              </a:rPr>
              <a:t>Wanke</a:t>
            </a:r>
            <a:endParaRPr lang="en-US" sz="1200" dirty="0">
              <a:solidFill>
                <a:schemeClr val="bg2">
                  <a:lumMod val="10000"/>
                </a:schemeClr>
              </a:solidFill>
              <a:latin typeface="Bahnschrift" panose="020B0502040204020203" pitchFamily="34" charset="0"/>
            </a:endParaRPr>
          </a:p>
          <a:p>
            <a:pPr marL="0" indent="0">
              <a:spcBef>
                <a:spcPts val="0"/>
              </a:spcBef>
              <a:buNone/>
            </a:pPr>
            <a:r>
              <a:rPr lang="en-US" sz="1100" dirty="0">
                <a:solidFill>
                  <a:srgbClr val="6FB238"/>
                </a:solidFill>
                <a:latin typeface="+mj-lt"/>
              </a:rPr>
              <a:t>Technical Communication</a:t>
            </a:r>
          </a:p>
        </p:txBody>
      </p:sp>
      <p:sp>
        <p:nvSpPr>
          <p:cNvPr id="33" name="Subtitle 2"/>
          <p:cNvSpPr txBox="1">
            <a:spLocks/>
          </p:cNvSpPr>
          <p:nvPr/>
        </p:nvSpPr>
        <p:spPr>
          <a:xfrm>
            <a:off x="9182100" y="4023475"/>
            <a:ext cx="1637798" cy="570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dirty="0">
                <a:solidFill>
                  <a:schemeClr val="bg2">
                    <a:lumMod val="10000"/>
                  </a:schemeClr>
                </a:solidFill>
                <a:latin typeface="Bahnschrift" panose="020B0502040204020203" pitchFamily="34" charset="0"/>
              </a:rPr>
              <a:t>Trevor Mickelson</a:t>
            </a:r>
          </a:p>
          <a:p>
            <a:pPr marL="0" indent="0">
              <a:spcBef>
                <a:spcPts val="0"/>
              </a:spcBef>
              <a:buNone/>
            </a:pPr>
            <a:r>
              <a:rPr lang="en-US" sz="1100" dirty="0">
                <a:solidFill>
                  <a:srgbClr val="6FB238"/>
                </a:solidFill>
                <a:latin typeface="+mj-lt"/>
              </a:rPr>
              <a:t>Computer Science</a:t>
            </a:r>
          </a:p>
        </p:txBody>
      </p:sp>
    </p:spTree>
    <p:extLst>
      <p:ext uri="{BB962C8B-B14F-4D97-AF65-F5344CB8AC3E}">
        <p14:creationId xmlns:p14="http://schemas.microsoft.com/office/powerpoint/2010/main" val="91328214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5721"/>
            <a:ext cx="5168566"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WHY DID WE CONDUCT THIS STUDY?</a:t>
            </a:r>
            <a:endParaRPr lang="en-US" sz="2400" b="1" dirty="0"/>
          </a:p>
        </p:txBody>
      </p:sp>
      <p:sp>
        <p:nvSpPr>
          <p:cNvPr id="3" name="Content Placeholder 2"/>
          <p:cNvSpPr txBox="1">
            <a:spLocks/>
          </p:cNvSpPr>
          <p:nvPr/>
        </p:nvSpPr>
        <p:spPr>
          <a:xfrm>
            <a:off x="2394283" y="2118226"/>
            <a:ext cx="9316453" cy="1882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mj-lt"/>
              </a:rPr>
              <a:t>Our goal was to evaluate the </a:t>
            </a:r>
            <a:r>
              <a:rPr lang="en-US" sz="1600" b="1" dirty="0">
                <a:solidFill>
                  <a:srgbClr val="6FB238"/>
                </a:solidFill>
                <a:latin typeface="+mj-lt"/>
              </a:rPr>
              <a:t>Usability</a:t>
            </a:r>
            <a:r>
              <a:rPr lang="en-US" sz="1600" dirty="0">
                <a:latin typeface="+mj-lt"/>
              </a:rPr>
              <a:t> of </a:t>
            </a:r>
            <a:r>
              <a:rPr lang="en-US" sz="1600" dirty="0">
                <a:solidFill>
                  <a:schemeClr val="tx1">
                    <a:lumMod val="85000"/>
                    <a:lumOff val="15000"/>
                  </a:schemeClr>
                </a:solidFill>
                <a:latin typeface="+mj-lt"/>
              </a:rPr>
              <a:t>ParkDental.com</a:t>
            </a:r>
            <a:r>
              <a:rPr lang="en-US" sz="1600" dirty="0">
                <a:latin typeface="+mj-lt"/>
              </a:rPr>
              <a:t>.</a:t>
            </a:r>
          </a:p>
          <a:p>
            <a:pPr>
              <a:buFont typeface="Wingdings" panose="05000000000000000000" pitchFamily="2" charset="2"/>
              <a:buChar char="§"/>
            </a:pPr>
            <a:r>
              <a:rPr lang="en-US" sz="1600" dirty="0">
                <a:latin typeface="+mj-lt"/>
              </a:rPr>
              <a:t>We conducted M</a:t>
            </a:r>
            <a:r>
              <a:rPr lang="en-US" sz="1600" dirty="0">
                <a:solidFill>
                  <a:schemeClr val="tx1">
                    <a:lumMod val="85000"/>
                    <a:lumOff val="15000"/>
                  </a:schemeClr>
                </a:solidFill>
                <a:latin typeface="+mj-lt"/>
              </a:rPr>
              <a:t>oderated Testing Sessions </a:t>
            </a:r>
            <a:r>
              <a:rPr lang="en-US" sz="1600" dirty="0">
                <a:latin typeface="+mj-lt"/>
              </a:rPr>
              <a:t>to rate the usability of several site features.</a:t>
            </a:r>
          </a:p>
          <a:p>
            <a:pPr>
              <a:buFont typeface="Wingdings" panose="05000000000000000000" pitchFamily="2" charset="2"/>
              <a:buChar char="§"/>
            </a:pPr>
            <a:endParaRPr lang="en-US" sz="1600" dirty="0">
              <a:latin typeface="+mj-lt"/>
            </a:endParaRPr>
          </a:p>
          <a:p>
            <a:pPr marL="0" indent="0">
              <a:buNone/>
            </a:pPr>
            <a:r>
              <a:rPr lang="en-US" sz="1600" dirty="0">
                <a:latin typeface="+mj-lt"/>
              </a:rPr>
              <a:t>In this presentation, we’ll detail our research methods, findings, recommendations, and research deliverables.</a:t>
            </a: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rgbClr val="6FB238"/>
                </a:solidFill>
                <a:latin typeface="Bahnschrift" panose="020B0502040204020203" pitchFamily="34" charset="0"/>
              </a:rPr>
              <a:t>INTRODUCTION</a:t>
            </a:r>
          </a:p>
          <a:p>
            <a:pPr marL="0" indent="0" algn="r">
              <a:spcBef>
                <a:spcPts val="3000"/>
              </a:spcBef>
              <a:buNone/>
            </a:pPr>
            <a:r>
              <a:rPr lang="en-US" sz="1400" dirty="0">
                <a:solidFill>
                  <a:schemeClr val="bg2">
                    <a:lumMod val="10000"/>
                  </a:schemeClr>
                </a:solidFill>
                <a:latin typeface="Bahnschrift" panose="020B0502040204020203" pitchFamily="34" charset="0"/>
              </a:rPr>
              <a:t>METHODS</a:t>
            </a:r>
          </a:p>
          <a:p>
            <a:pPr marL="0" indent="0" algn="r">
              <a:spcBef>
                <a:spcPts val="3000"/>
              </a:spcBef>
              <a:buNone/>
            </a:pPr>
            <a:r>
              <a:rPr lang="en-US" sz="1400" dirty="0">
                <a:solidFill>
                  <a:schemeClr val="bg2">
                    <a:lumMod val="10000"/>
                  </a:schemeClr>
                </a:solidFill>
                <a:latin typeface="Bahnschrift" panose="020B0502040204020203" pitchFamily="34" charset="0"/>
              </a:rPr>
              <a:t>FINDINGS</a:t>
            </a:r>
          </a:p>
        </p:txBody>
      </p:sp>
      <p:sp>
        <p:nvSpPr>
          <p:cNvPr id="5" name="Content Placeholder 2"/>
          <p:cNvSpPr txBox="1">
            <a:spLocks/>
          </p:cNvSpPr>
          <p:nvPr/>
        </p:nvSpPr>
        <p:spPr>
          <a:xfrm>
            <a:off x="7096125" y="4975726"/>
            <a:ext cx="4976560" cy="1882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6FB238"/>
                </a:solidFill>
                <a:latin typeface="Bahnschrift" panose="020B0502040204020203" pitchFamily="34" charset="0"/>
              </a:rPr>
              <a:t>“[Usability is] the extent to which a product can be used by specified users to achieve specified goals with effectiveness, efficiency and satisfaction in a specified context of use.”</a:t>
            </a:r>
          </a:p>
          <a:p>
            <a:pPr marL="0" indent="0">
              <a:buNone/>
            </a:pPr>
            <a:r>
              <a:rPr lang="en-US" sz="1400" i="1" dirty="0">
                <a:latin typeface="+mj-lt"/>
              </a:rPr>
              <a:t>–Interaction-Design.org</a:t>
            </a:r>
          </a:p>
        </p:txBody>
      </p:sp>
      <p:cxnSp>
        <p:nvCxnSpPr>
          <p:cNvPr id="7" name="Straight Connector 6"/>
          <p:cNvCxnSpPr/>
          <p:nvPr/>
        </p:nvCxnSpPr>
        <p:spPr>
          <a:xfrm>
            <a:off x="6896935" y="4975726"/>
            <a:ext cx="0" cy="1348874"/>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63610" y="4975726"/>
            <a:ext cx="0" cy="1586999"/>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7777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4213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1107908" y="1368421"/>
            <a:ext cx="3878179"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METHODS</a:t>
            </a:r>
            <a:endParaRPr lang="en-US" sz="2000" b="1" dirty="0"/>
          </a:p>
        </p:txBody>
      </p:sp>
      <p:sp>
        <p:nvSpPr>
          <p:cNvPr id="3" name="Content Placeholder 2"/>
          <p:cNvSpPr txBox="1">
            <a:spLocks/>
          </p:cNvSpPr>
          <p:nvPr/>
        </p:nvSpPr>
        <p:spPr>
          <a:xfrm>
            <a:off x="1107908" y="3121526"/>
            <a:ext cx="2749217"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7BC441"/>
                </a:solidFill>
                <a:latin typeface="+mj-lt"/>
              </a:rPr>
              <a:t>How did we collect our data?</a:t>
            </a:r>
            <a:endParaRPr lang="en-US" sz="1800" dirty="0">
              <a:solidFill>
                <a:srgbClr val="7BC441"/>
              </a:solidFill>
              <a:latin typeface="+mj-lt"/>
            </a:endParaRPr>
          </a:p>
          <a:p>
            <a:pPr marL="0" indent="0">
              <a:lnSpc>
                <a:spcPct val="100000"/>
              </a:lnSpc>
              <a:spcBef>
                <a:spcPts val="500"/>
              </a:spcBef>
              <a:buNone/>
            </a:pPr>
            <a:r>
              <a:rPr lang="en-US" sz="1400" dirty="0">
                <a:latin typeface="+mj-lt"/>
              </a:rPr>
              <a:t>A summary of our methods</a:t>
            </a:r>
            <a:endParaRPr lang="en-US" sz="1800" dirty="0">
              <a:solidFill>
                <a:srgbClr val="5D952F"/>
              </a:solidFill>
              <a:latin typeface="+mj-lt"/>
            </a:endParaRPr>
          </a:p>
        </p:txBody>
      </p:sp>
      <p:cxnSp>
        <p:nvCxnSpPr>
          <p:cNvPr id="5" name="Straight Connector 4"/>
          <p:cNvCxnSpPr/>
          <p:nvPr/>
        </p:nvCxnSpPr>
        <p:spPr>
          <a:xfrm>
            <a:off x="242135" y="0"/>
            <a:ext cx="0" cy="6858000"/>
          </a:xfrm>
          <a:prstGeom prst="line">
            <a:avLst/>
          </a:prstGeom>
          <a:ln w="19050">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5635" y="0"/>
            <a:ext cx="0" cy="33337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08280" y="333375"/>
            <a:ext cx="97355"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5635" y="942975"/>
            <a:ext cx="0" cy="5915025"/>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6410" y="3333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6410" y="942975"/>
            <a:ext cx="434340" cy="0"/>
          </a:xfrm>
          <a:prstGeom prst="line">
            <a:avLst/>
          </a:prstGeom>
          <a:ln>
            <a:solidFill>
              <a:srgbClr val="6FB238"/>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4801935" y="3121526"/>
            <a:ext cx="2749217" cy="160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6FB238"/>
                </a:solidFill>
                <a:latin typeface="+mj-lt"/>
              </a:rPr>
              <a:t>What did we test?</a:t>
            </a:r>
            <a:endParaRPr lang="en-US" sz="1800" dirty="0">
              <a:solidFill>
                <a:srgbClr val="6FB238"/>
              </a:solidFill>
              <a:latin typeface="+mj-lt"/>
            </a:endParaRPr>
          </a:p>
          <a:p>
            <a:pPr marL="0" indent="0">
              <a:lnSpc>
                <a:spcPct val="100000"/>
              </a:lnSpc>
              <a:spcBef>
                <a:spcPts val="500"/>
              </a:spcBef>
              <a:buNone/>
            </a:pPr>
            <a:r>
              <a:rPr lang="en-US" sz="1400" dirty="0">
                <a:latin typeface="+mj-lt"/>
              </a:rPr>
              <a:t>The tasks we used to evaluate Park Dental’s site features</a:t>
            </a:r>
          </a:p>
        </p:txBody>
      </p:sp>
      <p:sp>
        <p:nvSpPr>
          <p:cNvPr id="12" name="Content Placeholder 2"/>
          <p:cNvSpPr txBox="1">
            <a:spLocks/>
          </p:cNvSpPr>
          <p:nvPr/>
        </p:nvSpPr>
        <p:spPr>
          <a:xfrm>
            <a:off x="8495962" y="3121526"/>
            <a:ext cx="2749217" cy="1717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5D952F"/>
                </a:solidFill>
                <a:latin typeface="+mj-lt"/>
              </a:rPr>
              <a:t>How did we measure success?</a:t>
            </a:r>
            <a:endParaRPr lang="en-US" sz="1800" dirty="0">
              <a:solidFill>
                <a:srgbClr val="5D952F"/>
              </a:solidFill>
              <a:latin typeface="+mj-lt"/>
            </a:endParaRPr>
          </a:p>
          <a:p>
            <a:pPr marL="0" indent="0">
              <a:lnSpc>
                <a:spcPct val="100000"/>
              </a:lnSpc>
              <a:buNone/>
            </a:pPr>
            <a:r>
              <a:rPr lang="en-US" sz="1400" dirty="0">
                <a:latin typeface="+mj-lt"/>
              </a:rPr>
              <a:t>Our task-success scale</a:t>
            </a:r>
          </a:p>
          <a:p>
            <a:pPr marL="0" indent="0">
              <a:lnSpc>
                <a:spcPct val="100000"/>
              </a:lnSpc>
              <a:buNone/>
            </a:pPr>
            <a:endParaRPr lang="en-US" sz="1800" dirty="0">
              <a:solidFill>
                <a:srgbClr val="5D952F"/>
              </a:solidFill>
              <a:latin typeface="+mj-lt"/>
            </a:endParaRPr>
          </a:p>
        </p:txBody>
      </p:sp>
      <p:cxnSp>
        <p:nvCxnSpPr>
          <p:cNvPr id="13" name="Straight Connector 12"/>
          <p:cNvCxnSpPr/>
          <p:nvPr/>
        </p:nvCxnSpPr>
        <p:spPr>
          <a:xfrm>
            <a:off x="422041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973260" y="3257550"/>
            <a:ext cx="0" cy="1047750"/>
          </a:xfrm>
          <a:prstGeom prst="line">
            <a:avLst/>
          </a:prstGeom>
          <a:ln w="3175">
            <a:solidFill>
              <a:srgbClr val="6FB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00754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HOW DID WE COLLECT OUR DATA?</a:t>
            </a:r>
          </a:p>
        </p:txBody>
      </p:sp>
      <p:sp>
        <p:nvSpPr>
          <p:cNvPr id="3" name="Content Placeholder 2"/>
          <p:cNvSpPr txBox="1">
            <a:spLocks/>
          </p:cNvSpPr>
          <p:nvPr/>
        </p:nvSpPr>
        <p:spPr>
          <a:xfrm>
            <a:off x="2394283" y="2112530"/>
            <a:ext cx="9316453" cy="3880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We conducted Moderated Testing sessions with 8 participants, which included the following:</a:t>
            </a:r>
          </a:p>
          <a:p>
            <a:pPr>
              <a:buFont typeface="Wingdings" panose="05000000000000000000" pitchFamily="2" charset="2"/>
              <a:buChar char="§"/>
            </a:pPr>
            <a:r>
              <a:rPr lang="en-US" sz="1600" dirty="0">
                <a:solidFill>
                  <a:srgbClr val="6FB238"/>
                </a:solidFill>
                <a:latin typeface="+mj-lt"/>
              </a:rPr>
              <a:t>Asking Preliminary Questions </a:t>
            </a:r>
            <a:r>
              <a:rPr lang="en-US" sz="1600" dirty="0">
                <a:latin typeface="+mj-lt"/>
              </a:rPr>
              <a:t>to ensure that each participant had prior experience using dentist’s office websites.</a:t>
            </a:r>
          </a:p>
          <a:p>
            <a:pPr>
              <a:buFont typeface="Wingdings" panose="05000000000000000000" pitchFamily="2" charset="2"/>
              <a:buChar char="§"/>
            </a:pPr>
            <a:r>
              <a:rPr lang="en-US" sz="1600" dirty="0">
                <a:solidFill>
                  <a:srgbClr val="6FB238"/>
                </a:solidFill>
                <a:latin typeface="+mj-lt"/>
              </a:rPr>
              <a:t>Observing</a:t>
            </a:r>
            <a:r>
              <a:rPr lang="en-US" sz="1600" dirty="0">
                <a:latin typeface="+mj-lt"/>
              </a:rPr>
              <a:t> as each participant completed 4 tasks using the </a:t>
            </a:r>
            <a:r>
              <a:rPr lang="en-US" sz="1600" dirty="0">
                <a:solidFill>
                  <a:schemeClr val="tx1">
                    <a:lumMod val="85000"/>
                    <a:lumOff val="15000"/>
                  </a:schemeClr>
                </a:solidFill>
                <a:latin typeface="+mj-lt"/>
              </a:rPr>
              <a:t>Park Dental </a:t>
            </a:r>
            <a:r>
              <a:rPr lang="en-US" sz="1600" dirty="0">
                <a:latin typeface="+mj-lt"/>
              </a:rPr>
              <a:t>website, with one person taking notes and another moderating the session.</a:t>
            </a:r>
          </a:p>
          <a:p>
            <a:pPr>
              <a:buFont typeface="Wingdings" panose="05000000000000000000" pitchFamily="2" charset="2"/>
              <a:buChar char="§"/>
            </a:pPr>
            <a:r>
              <a:rPr lang="en-US" sz="1600" dirty="0">
                <a:solidFill>
                  <a:srgbClr val="6FB238"/>
                </a:solidFill>
                <a:latin typeface="+mj-lt"/>
              </a:rPr>
              <a:t>Asking follow-up questions </a:t>
            </a:r>
            <a:r>
              <a:rPr lang="en-US" sz="1600" dirty="0">
                <a:latin typeface="+mj-lt"/>
              </a:rPr>
              <a:t>about the test after completion.</a:t>
            </a:r>
            <a:endParaRPr lang="en-US" sz="1400" dirty="0">
              <a:latin typeface="+mj-lt"/>
            </a:endParaRPr>
          </a:p>
        </p:txBody>
      </p:sp>
      <p:sp>
        <p:nvSpPr>
          <p:cNvPr id="5"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rgbClr val="6FB238"/>
                </a:solidFill>
                <a:latin typeface="Bahnschrift" panose="020B0502040204020203" pitchFamily="34" charset="0"/>
              </a:rPr>
              <a:t>METHODS</a:t>
            </a:r>
          </a:p>
          <a:p>
            <a:pPr marL="0" indent="0" algn="r">
              <a:spcBef>
                <a:spcPts val="3000"/>
              </a:spcBef>
              <a:buNone/>
            </a:pPr>
            <a:r>
              <a:rPr lang="en-US" sz="1400" dirty="0">
                <a:solidFill>
                  <a:schemeClr val="bg2">
                    <a:lumMod val="10000"/>
                  </a:schemeClr>
                </a:solidFill>
                <a:latin typeface="Bahnschrift" panose="020B0502040204020203" pitchFamily="34" charset="0"/>
              </a:rPr>
              <a:t>FINDINGS</a:t>
            </a:r>
          </a:p>
        </p:txBody>
      </p:sp>
    </p:spTree>
    <p:extLst>
      <p:ext uri="{BB962C8B-B14F-4D97-AF65-F5344CB8AC3E}">
        <p14:creationId xmlns:p14="http://schemas.microsoft.com/office/powerpoint/2010/main" val="32642653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HOW DID WE COLLECT OUR DATA?</a:t>
            </a:r>
          </a:p>
        </p:txBody>
      </p:sp>
      <p:sp>
        <p:nvSpPr>
          <p:cNvPr id="3" name="Content Placeholder 2"/>
          <p:cNvSpPr txBox="1">
            <a:spLocks/>
          </p:cNvSpPr>
          <p:nvPr/>
        </p:nvSpPr>
        <p:spPr>
          <a:xfrm>
            <a:off x="2394283" y="2112530"/>
            <a:ext cx="9316453" cy="3880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We asked the following Preliminary and Follow-up questions to participants during the sessions:</a:t>
            </a:r>
          </a:p>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r>
              <a:rPr lang="en-US" sz="1600" b="1" dirty="0">
                <a:solidFill>
                  <a:srgbClr val="6FB238"/>
                </a:solidFill>
                <a:latin typeface="+mj-lt"/>
              </a:rPr>
              <a:t>Preliminary Questions</a:t>
            </a:r>
          </a:p>
          <a:p>
            <a:pPr>
              <a:buFont typeface="Wingdings" panose="05000000000000000000" pitchFamily="2" charset="2"/>
              <a:buChar char="§"/>
            </a:pPr>
            <a:r>
              <a:rPr lang="en-US" sz="1400" dirty="0">
                <a:latin typeface="+mj-lt"/>
              </a:rPr>
              <a:t>How often do you see the dentist?</a:t>
            </a:r>
          </a:p>
          <a:p>
            <a:pPr>
              <a:buFont typeface="Wingdings" panose="05000000000000000000" pitchFamily="2" charset="2"/>
              <a:buChar char="§"/>
            </a:pPr>
            <a:r>
              <a:rPr lang="en-US" sz="1400" dirty="0">
                <a:latin typeface="+mj-lt"/>
              </a:rPr>
              <a:t>Why do you visit your dentist’s website?</a:t>
            </a:r>
          </a:p>
          <a:p>
            <a:pPr>
              <a:buFont typeface="Wingdings" panose="05000000000000000000" pitchFamily="2" charset="2"/>
              <a:buChar char="§"/>
            </a:pPr>
            <a:r>
              <a:rPr lang="en-US" sz="1400" dirty="0">
                <a:latin typeface="+mj-lt"/>
              </a:rPr>
              <a:t>How often do you access the website for a doctor?</a:t>
            </a:r>
          </a:p>
          <a:p>
            <a:pPr>
              <a:buFont typeface="Wingdings" panose="05000000000000000000" pitchFamily="2" charset="2"/>
              <a:buChar char="§"/>
            </a:pPr>
            <a:r>
              <a:rPr lang="en-US" sz="1400" dirty="0">
                <a:latin typeface="+mj-lt"/>
              </a:rPr>
              <a:t>What device do you use to access their website?</a:t>
            </a: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rgbClr val="6FB238"/>
                </a:solidFill>
                <a:latin typeface="Bahnschrift" panose="020B0502040204020203" pitchFamily="34" charset="0"/>
              </a:rPr>
              <a:t>METHODS</a:t>
            </a:r>
          </a:p>
          <a:p>
            <a:pPr marL="0" indent="0" algn="r">
              <a:spcBef>
                <a:spcPts val="3000"/>
              </a:spcBef>
              <a:buNone/>
            </a:pPr>
            <a:r>
              <a:rPr lang="en-US" sz="1400" dirty="0">
                <a:solidFill>
                  <a:schemeClr val="bg2">
                    <a:lumMod val="10000"/>
                  </a:schemeClr>
                </a:solidFill>
                <a:latin typeface="Bahnschrift" panose="020B0502040204020203" pitchFamily="34" charset="0"/>
              </a:rPr>
              <a:t>FINDINGS</a:t>
            </a:r>
          </a:p>
        </p:txBody>
      </p:sp>
      <p:sp>
        <p:nvSpPr>
          <p:cNvPr id="5" name="Content Placeholder 2"/>
          <p:cNvSpPr txBox="1">
            <a:spLocks/>
          </p:cNvSpPr>
          <p:nvPr/>
        </p:nvSpPr>
        <p:spPr>
          <a:xfrm>
            <a:off x="6756936" y="2459039"/>
            <a:ext cx="5111016" cy="3880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r>
              <a:rPr lang="en-US" sz="1600" b="1" dirty="0">
                <a:solidFill>
                  <a:srgbClr val="6FB238"/>
                </a:solidFill>
                <a:latin typeface="+mj-lt"/>
              </a:rPr>
              <a:t>Follow-up Questions</a:t>
            </a:r>
          </a:p>
          <a:p>
            <a:pPr>
              <a:buFont typeface="Wingdings" panose="05000000000000000000" pitchFamily="2" charset="2"/>
              <a:buChar char="§"/>
            </a:pPr>
            <a:r>
              <a:rPr lang="en-US" sz="1400" dirty="0">
                <a:solidFill>
                  <a:schemeClr val="tx1">
                    <a:lumMod val="95000"/>
                    <a:lumOff val="5000"/>
                  </a:schemeClr>
                </a:solidFill>
                <a:latin typeface="+mj-lt"/>
              </a:rPr>
              <a:t>Which task did you have the most trouble with?</a:t>
            </a:r>
          </a:p>
          <a:p>
            <a:pPr>
              <a:buFont typeface="Wingdings" panose="05000000000000000000" pitchFamily="2" charset="2"/>
              <a:buChar char="§"/>
            </a:pPr>
            <a:r>
              <a:rPr lang="en-US" sz="1400" dirty="0">
                <a:solidFill>
                  <a:schemeClr val="tx1">
                    <a:lumMod val="95000"/>
                    <a:lumOff val="5000"/>
                  </a:schemeClr>
                </a:solidFill>
                <a:latin typeface="+mj-lt"/>
              </a:rPr>
              <a:t>What is one thing about the website you wish you could improve?</a:t>
            </a:r>
          </a:p>
          <a:p>
            <a:pPr>
              <a:buFont typeface="Wingdings" panose="05000000000000000000" pitchFamily="2" charset="2"/>
              <a:buChar char="§"/>
            </a:pPr>
            <a:r>
              <a:rPr lang="en-US" sz="1400" dirty="0">
                <a:solidFill>
                  <a:schemeClr val="tx1">
                    <a:lumMod val="95000"/>
                    <a:lumOff val="5000"/>
                  </a:schemeClr>
                </a:solidFill>
                <a:latin typeface="+mj-lt"/>
              </a:rPr>
              <a:t>How does this website compare to other Medical websites that you have visited?</a:t>
            </a:r>
          </a:p>
          <a:p>
            <a:pPr>
              <a:buFont typeface="Wingdings" panose="05000000000000000000" pitchFamily="2" charset="2"/>
              <a:buChar char="§"/>
            </a:pPr>
            <a:r>
              <a:rPr lang="en-US" sz="1400" dirty="0">
                <a:solidFill>
                  <a:schemeClr val="tx1">
                    <a:lumMod val="95000"/>
                    <a:lumOff val="5000"/>
                  </a:schemeClr>
                </a:solidFill>
                <a:latin typeface="+mj-lt"/>
              </a:rPr>
              <a:t>What was your favorite part of this website?</a:t>
            </a:r>
          </a:p>
        </p:txBody>
      </p:sp>
    </p:spTree>
    <p:extLst>
      <p:ext uri="{BB962C8B-B14F-4D97-AF65-F5344CB8AC3E}">
        <p14:creationId xmlns:p14="http://schemas.microsoft.com/office/powerpoint/2010/main" val="25966044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65720267"/>
              </p:ext>
            </p:extLst>
          </p:nvPr>
        </p:nvGraphicFramePr>
        <p:xfrm>
          <a:off x="2394284" y="2563050"/>
          <a:ext cx="9111916" cy="2316480"/>
        </p:xfrm>
        <a:graphic>
          <a:graphicData uri="http://schemas.openxmlformats.org/drawingml/2006/table">
            <a:tbl>
              <a:tblPr firstRow="1" bandRow="1">
                <a:tableStyleId>{93296810-A885-4BE3-A3E7-6D5BEEA58F35}</a:tableStyleId>
              </a:tblPr>
              <a:tblGrid>
                <a:gridCol w="2389472">
                  <a:extLst>
                    <a:ext uri="{9D8B030D-6E8A-4147-A177-3AD203B41FA5}">
                      <a16:colId xmlns:a16="http://schemas.microsoft.com/office/drawing/2014/main" val="2024732391"/>
                    </a:ext>
                  </a:extLst>
                </a:gridCol>
                <a:gridCol w="6722444">
                  <a:extLst>
                    <a:ext uri="{9D8B030D-6E8A-4147-A177-3AD203B41FA5}">
                      <a16:colId xmlns:a16="http://schemas.microsoft.com/office/drawing/2014/main" val="2488632318"/>
                    </a:ext>
                  </a:extLst>
                </a:gridCol>
              </a:tblGrid>
              <a:tr h="254418">
                <a:tc>
                  <a:txBody>
                    <a:bodyPr/>
                    <a:lstStyle/>
                    <a:p>
                      <a:pPr algn="l"/>
                      <a:r>
                        <a:rPr lang="en-US" sz="1600" b="1" baseline="0" dirty="0">
                          <a:latin typeface="+mj-lt"/>
                        </a:rPr>
                        <a:t>Task 1:</a:t>
                      </a:r>
                      <a:endParaRPr lang="en-US" sz="1600" b="1" dirty="0">
                        <a:latin typeface="+mj-lt"/>
                      </a:endParaRPr>
                    </a:p>
                    <a:p>
                      <a:pPr algn="l"/>
                      <a:r>
                        <a:rPr lang="en-US" sz="1600" b="0" dirty="0">
                          <a:latin typeface="+mj-lt"/>
                        </a:rPr>
                        <a:t>Find</a:t>
                      </a:r>
                      <a:r>
                        <a:rPr lang="en-US" sz="1600" b="0" baseline="0" dirty="0">
                          <a:latin typeface="+mj-lt"/>
                        </a:rPr>
                        <a:t> an Event</a:t>
                      </a:r>
                      <a:endParaRPr lang="en-US" sz="1600" b="0" dirty="0">
                        <a:latin typeface="+mj-lt"/>
                      </a:endParaRPr>
                    </a:p>
                  </a:txBody>
                  <a:tcPr>
                    <a:lnL w="12700" cmpd="sng">
                      <a:noFill/>
                    </a:lnL>
                    <a:lnR w="381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Navigate to the Event calendar. Find the event “Harvest Festival”. What date will this event take place?</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12063995"/>
                  </a:ext>
                </a:extLst>
              </a:tr>
              <a:tr h="254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Task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Find Career Opportunities</a:t>
                      </a:r>
                    </a:p>
                  </a:txBody>
                  <a:tcPr>
                    <a:lnL w="12700" cmpd="sng">
                      <a:noFill/>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Find the current career opportunities. Determine if there are Dental Assistant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opportunities at any of the Park Dental locations in Wisconsin.</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953509290"/>
                  </a:ext>
                </a:extLst>
              </a:tr>
              <a:tr h="254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Task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Make an Appointment</a:t>
                      </a:r>
                    </a:p>
                  </a:txBody>
                  <a:tcPr>
                    <a:lnL w="12700" cmpd="sng">
                      <a:noFill/>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Find the nearest Park Dental location and request an appointment for a Monday afternoon.</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65806381"/>
                  </a:ext>
                </a:extLst>
              </a:tr>
              <a:tr h="254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Light" panose="020F0302020204030204"/>
                          <a:ea typeface="+mn-ea"/>
                          <a:cs typeface="+mn-cs"/>
                        </a:rPr>
                        <a:t>Task 4:</a:t>
                      </a:r>
                      <a:endPar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Find a Dentist</a:t>
                      </a:r>
                    </a:p>
                  </a:txBody>
                  <a:tcPr>
                    <a:lnL w="12700" cmpd="sng">
                      <a:noFill/>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BC44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Find a Dentist near Hudson, Wisconsin (zip code 54016) who provides </a:t>
                      </a:r>
                      <a:r>
                        <a:rPr lang="en-US" sz="1400" b="0" kern="1200" dirty="0" err="1">
                          <a:solidFill>
                            <a:schemeClr val="tx1"/>
                          </a:solidFill>
                          <a:latin typeface="+mj-lt"/>
                          <a:ea typeface="+mn-ea"/>
                          <a:cs typeface="+mn-cs"/>
                        </a:rPr>
                        <a:t>Invisalign</a:t>
                      </a:r>
                      <a:endParaRPr lang="en-US" sz="1400" b="0" kern="1200" dirty="0">
                        <a:solidFill>
                          <a:schemeClr val="tx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j-lt"/>
                          <a:ea typeface="+mn-ea"/>
                          <a:cs typeface="+mn-cs"/>
                        </a:rPr>
                        <a:t>services. Then, find more information about them.</a:t>
                      </a:r>
                    </a:p>
                  </a:txBody>
                  <a:tcP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586249224"/>
                  </a:ext>
                </a:extLst>
              </a:tr>
            </a:tbl>
          </a:graphicData>
        </a:graphic>
      </p:graphicFrame>
      <p:sp>
        <p:nvSpPr>
          <p:cNvPr id="2" name="Title 1"/>
          <p:cNvSpPr txBox="1">
            <a:spLocks/>
          </p:cNvSpPr>
          <p:nvPr/>
        </p:nvSpPr>
        <p:spPr>
          <a:xfrm>
            <a:off x="2394284" y="1350025"/>
            <a:ext cx="6735202" cy="762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Bahnschrift" panose="020B0502040204020203" pitchFamily="34" charset="0"/>
              </a:rPr>
              <a:t>WHAT DID WE TEST?</a:t>
            </a:r>
          </a:p>
        </p:txBody>
      </p:sp>
      <p:sp>
        <p:nvSpPr>
          <p:cNvPr id="4" name="Subtitle 2"/>
          <p:cNvSpPr txBox="1">
            <a:spLocks/>
          </p:cNvSpPr>
          <p:nvPr/>
        </p:nvSpPr>
        <p:spPr>
          <a:xfrm>
            <a:off x="127000" y="1572126"/>
            <a:ext cx="1587500" cy="3603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0"/>
              </a:spcBef>
              <a:buNone/>
            </a:pPr>
            <a:r>
              <a:rPr lang="en-US" sz="1400" dirty="0">
                <a:solidFill>
                  <a:schemeClr val="tx1">
                    <a:lumMod val="85000"/>
                    <a:lumOff val="15000"/>
                  </a:schemeClr>
                </a:solidFill>
                <a:latin typeface="Bahnschrift" panose="020B0502040204020203" pitchFamily="34" charset="0"/>
              </a:rPr>
              <a:t>INTRODUCTION</a:t>
            </a:r>
          </a:p>
          <a:p>
            <a:pPr marL="0" indent="0" algn="r">
              <a:spcBef>
                <a:spcPts val="3000"/>
              </a:spcBef>
              <a:buNone/>
            </a:pPr>
            <a:r>
              <a:rPr lang="en-US" sz="1400" dirty="0">
                <a:solidFill>
                  <a:srgbClr val="6FB238"/>
                </a:solidFill>
                <a:latin typeface="Bahnschrift" panose="020B0502040204020203" pitchFamily="34" charset="0"/>
              </a:rPr>
              <a:t>METHODS</a:t>
            </a:r>
          </a:p>
          <a:p>
            <a:pPr marL="0" indent="0" algn="r">
              <a:spcBef>
                <a:spcPts val="3000"/>
              </a:spcBef>
              <a:buNone/>
            </a:pPr>
            <a:r>
              <a:rPr lang="en-US" sz="1400" dirty="0">
                <a:solidFill>
                  <a:schemeClr val="bg2">
                    <a:lumMod val="10000"/>
                  </a:schemeClr>
                </a:solidFill>
                <a:latin typeface="Bahnschrift" panose="020B0502040204020203" pitchFamily="34" charset="0"/>
              </a:rPr>
              <a:t>FINDINGS</a:t>
            </a:r>
          </a:p>
        </p:txBody>
      </p:sp>
      <p:sp>
        <p:nvSpPr>
          <p:cNvPr id="7" name="Content Placeholder 2"/>
          <p:cNvSpPr txBox="1">
            <a:spLocks/>
          </p:cNvSpPr>
          <p:nvPr/>
        </p:nvSpPr>
        <p:spPr>
          <a:xfrm>
            <a:off x="2394283" y="2112530"/>
            <a:ext cx="9316453" cy="3880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Our participants completed the following tasks using Park Dental’s site features:</a:t>
            </a:r>
            <a:endParaRPr lang="en-US" sz="1400" dirty="0">
              <a:latin typeface="+mj-lt"/>
            </a:endParaRPr>
          </a:p>
        </p:txBody>
      </p:sp>
      <p:sp>
        <p:nvSpPr>
          <p:cNvPr id="8" name="Content Placeholder 2"/>
          <p:cNvSpPr txBox="1">
            <a:spLocks/>
          </p:cNvSpPr>
          <p:nvPr/>
        </p:nvSpPr>
        <p:spPr>
          <a:xfrm>
            <a:off x="2394282" y="4880287"/>
            <a:ext cx="5427882" cy="295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atin typeface="+mj-lt"/>
              </a:rPr>
              <a:t>Table 1: Moderated Testing Tasks</a:t>
            </a:r>
          </a:p>
        </p:txBody>
      </p:sp>
    </p:spTree>
    <p:extLst>
      <p:ext uri="{BB962C8B-B14F-4D97-AF65-F5344CB8AC3E}">
        <p14:creationId xmlns:p14="http://schemas.microsoft.com/office/powerpoint/2010/main" val="208520107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1720</Words>
  <Application>Microsoft Office PowerPoint</Application>
  <PresentationFormat>Widescreen</PresentationFormat>
  <Paragraphs>277</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TCL318</dc:creator>
  <cp:lastModifiedBy>Marc Barton</cp:lastModifiedBy>
  <cp:revision>292</cp:revision>
  <dcterms:created xsi:type="dcterms:W3CDTF">2019-10-01T23:36:12Z</dcterms:created>
  <dcterms:modified xsi:type="dcterms:W3CDTF">2019-10-24T17:36:03Z</dcterms:modified>
</cp:coreProperties>
</file>