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5" r:id="rId3"/>
    <p:sldId id="264" r:id="rId4"/>
    <p:sldId id="266" r:id="rId5"/>
    <p:sldId id="267" r:id="rId6"/>
    <p:sldId id="268" r:id="rId7"/>
    <p:sldId id="256" r:id="rId8"/>
    <p:sldId id="258" r:id="rId9"/>
    <p:sldId id="257" r:id="rId10"/>
    <p:sldId id="259" r:id="rId11"/>
    <p:sldId id="260" r:id="rId12"/>
    <p:sldId id="261" r:id="rId13"/>
    <p:sldId id="274" r:id="rId14"/>
    <p:sldId id="270"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76" d="100"/>
          <a:sy n="76" d="100"/>
        </p:scale>
        <p:origin x="126"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2F59-DFCC-4193-842F-6C6DB9ECF4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0D165B-6DEC-47C2-AEF0-72D7CF2F4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EED98-DABD-4D2B-9D27-748A17C61BFC}"/>
              </a:ext>
            </a:extLst>
          </p:cNvPr>
          <p:cNvSpPr>
            <a:spLocks noGrp="1"/>
          </p:cNvSpPr>
          <p:nvPr>
            <p:ph type="dt" sz="half" idx="10"/>
          </p:nvPr>
        </p:nvSpPr>
        <p:spPr/>
        <p:txBody>
          <a:bodyPr/>
          <a:lstStyle/>
          <a:p>
            <a:fld id="{1DAAEB18-B4A9-488A-959A-6C9C91CFED9F}" type="datetimeFigureOut">
              <a:rPr lang="en-US" smtClean="0"/>
              <a:t>12/25/2021</a:t>
            </a:fld>
            <a:endParaRPr lang="en-US"/>
          </a:p>
        </p:txBody>
      </p:sp>
      <p:sp>
        <p:nvSpPr>
          <p:cNvPr id="5" name="Footer Placeholder 4">
            <a:extLst>
              <a:ext uri="{FF2B5EF4-FFF2-40B4-BE49-F238E27FC236}">
                <a16:creationId xmlns:a16="http://schemas.microsoft.com/office/drawing/2014/main" id="{16E37C03-37FB-412A-BB3A-9D7D97E32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45C12-7478-49C7-8576-5C27CEC61273}"/>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3862531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B674-BED6-494E-8E61-62A48DEC2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BC43E0-71FB-4A80-937D-2C61F048FB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0F3E6-AD28-4872-9ED9-A12CDA92FFA9}"/>
              </a:ext>
            </a:extLst>
          </p:cNvPr>
          <p:cNvSpPr>
            <a:spLocks noGrp="1"/>
          </p:cNvSpPr>
          <p:nvPr>
            <p:ph type="dt" sz="half" idx="10"/>
          </p:nvPr>
        </p:nvSpPr>
        <p:spPr/>
        <p:txBody>
          <a:bodyPr/>
          <a:lstStyle/>
          <a:p>
            <a:fld id="{1DAAEB18-B4A9-488A-959A-6C9C91CFED9F}" type="datetimeFigureOut">
              <a:rPr lang="en-US" smtClean="0"/>
              <a:t>12/25/2021</a:t>
            </a:fld>
            <a:endParaRPr lang="en-US"/>
          </a:p>
        </p:txBody>
      </p:sp>
      <p:sp>
        <p:nvSpPr>
          <p:cNvPr id="5" name="Footer Placeholder 4">
            <a:extLst>
              <a:ext uri="{FF2B5EF4-FFF2-40B4-BE49-F238E27FC236}">
                <a16:creationId xmlns:a16="http://schemas.microsoft.com/office/drawing/2014/main" id="{A27CE80C-F3C9-4A8D-9ECF-E6A5B6B66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8B7A6-5A89-44C4-BA2C-BE4A0A199306}"/>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167618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7E7319-91BF-443A-872B-23BCB0279C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4B4BF3-0E7E-4684-A78F-6DC5D25DAC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75146-0140-4C8F-8340-3B4C6D68DEA9}"/>
              </a:ext>
            </a:extLst>
          </p:cNvPr>
          <p:cNvSpPr>
            <a:spLocks noGrp="1"/>
          </p:cNvSpPr>
          <p:nvPr>
            <p:ph type="dt" sz="half" idx="10"/>
          </p:nvPr>
        </p:nvSpPr>
        <p:spPr/>
        <p:txBody>
          <a:bodyPr/>
          <a:lstStyle/>
          <a:p>
            <a:fld id="{1DAAEB18-B4A9-488A-959A-6C9C91CFED9F}" type="datetimeFigureOut">
              <a:rPr lang="en-US" smtClean="0"/>
              <a:t>12/25/2021</a:t>
            </a:fld>
            <a:endParaRPr lang="en-US"/>
          </a:p>
        </p:txBody>
      </p:sp>
      <p:sp>
        <p:nvSpPr>
          <p:cNvPr id="5" name="Footer Placeholder 4">
            <a:extLst>
              <a:ext uri="{FF2B5EF4-FFF2-40B4-BE49-F238E27FC236}">
                <a16:creationId xmlns:a16="http://schemas.microsoft.com/office/drawing/2014/main" id="{19CAD08E-9F30-4F03-8FD0-06A6E1B4C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3DD79-EF61-4E07-8733-8BB0D15CFC65}"/>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306319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603E9-464F-4284-BCC3-2107E501D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B7B10A-1034-4010-8C8A-C9104C3E51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EE21-B1BF-4B14-9423-BD8A27176F08}"/>
              </a:ext>
            </a:extLst>
          </p:cNvPr>
          <p:cNvSpPr>
            <a:spLocks noGrp="1"/>
          </p:cNvSpPr>
          <p:nvPr>
            <p:ph type="dt" sz="half" idx="10"/>
          </p:nvPr>
        </p:nvSpPr>
        <p:spPr/>
        <p:txBody>
          <a:bodyPr/>
          <a:lstStyle/>
          <a:p>
            <a:fld id="{1DAAEB18-B4A9-488A-959A-6C9C91CFED9F}" type="datetimeFigureOut">
              <a:rPr lang="en-US" smtClean="0"/>
              <a:t>12/25/2021</a:t>
            </a:fld>
            <a:endParaRPr lang="en-US"/>
          </a:p>
        </p:txBody>
      </p:sp>
      <p:sp>
        <p:nvSpPr>
          <p:cNvPr id="5" name="Footer Placeholder 4">
            <a:extLst>
              <a:ext uri="{FF2B5EF4-FFF2-40B4-BE49-F238E27FC236}">
                <a16:creationId xmlns:a16="http://schemas.microsoft.com/office/drawing/2014/main" id="{40C98A3F-A967-469B-8B23-604F737DA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34E3B-B933-423F-A136-B2B32779725E}"/>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301842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19E6-2B3B-416E-A5A7-C3721AC0BE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28E8E6-881C-4DAC-8E0D-8A11D09243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CF75BB-44D1-4637-9A49-2B24D0FD36FF}"/>
              </a:ext>
            </a:extLst>
          </p:cNvPr>
          <p:cNvSpPr>
            <a:spLocks noGrp="1"/>
          </p:cNvSpPr>
          <p:nvPr>
            <p:ph type="dt" sz="half" idx="10"/>
          </p:nvPr>
        </p:nvSpPr>
        <p:spPr/>
        <p:txBody>
          <a:bodyPr/>
          <a:lstStyle/>
          <a:p>
            <a:fld id="{1DAAEB18-B4A9-488A-959A-6C9C91CFED9F}" type="datetimeFigureOut">
              <a:rPr lang="en-US" smtClean="0"/>
              <a:t>12/25/2021</a:t>
            </a:fld>
            <a:endParaRPr lang="en-US"/>
          </a:p>
        </p:txBody>
      </p:sp>
      <p:sp>
        <p:nvSpPr>
          <p:cNvPr id="5" name="Footer Placeholder 4">
            <a:extLst>
              <a:ext uri="{FF2B5EF4-FFF2-40B4-BE49-F238E27FC236}">
                <a16:creationId xmlns:a16="http://schemas.microsoft.com/office/drawing/2014/main" id="{A6F7A2B8-8A37-4A30-9FC2-0AB222E5C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C9E89-4073-417F-BE86-4B9EE2D537AE}"/>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2656034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F3F9-F11A-455F-9ABA-3B87123017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EC7029-1ECC-47CC-A2F5-BC0D934CFE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72E401-A75B-4808-B791-BD1D2D33EA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F84617-FE1C-4D6C-A8FA-BCB49E728F9C}"/>
              </a:ext>
            </a:extLst>
          </p:cNvPr>
          <p:cNvSpPr>
            <a:spLocks noGrp="1"/>
          </p:cNvSpPr>
          <p:nvPr>
            <p:ph type="dt" sz="half" idx="10"/>
          </p:nvPr>
        </p:nvSpPr>
        <p:spPr/>
        <p:txBody>
          <a:bodyPr/>
          <a:lstStyle/>
          <a:p>
            <a:fld id="{1DAAEB18-B4A9-488A-959A-6C9C91CFED9F}" type="datetimeFigureOut">
              <a:rPr lang="en-US" smtClean="0"/>
              <a:t>12/25/2021</a:t>
            </a:fld>
            <a:endParaRPr lang="en-US"/>
          </a:p>
        </p:txBody>
      </p:sp>
      <p:sp>
        <p:nvSpPr>
          <p:cNvPr id="6" name="Footer Placeholder 5">
            <a:extLst>
              <a:ext uri="{FF2B5EF4-FFF2-40B4-BE49-F238E27FC236}">
                <a16:creationId xmlns:a16="http://schemas.microsoft.com/office/drawing/2014/main" id="{1187B3F2-5721-4E90-B937-AF83B3796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13BE8-35E1-4F5B-B186-E7DEC80013BA}"/>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2816133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BCD9-F8B4-4DA0-B54A-844C2E4B78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EBCEEF-055A-408B-B65E-1BBB65701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EDA8FB-AD98-4F8F-B116-E5AB931713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E49726-EDCC-4327-B1B4-494ECFBDAA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5E1F99-AD13-42E9-8495-A061909C7A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34A34B-3DEC-40F4-83E7-E9060F049464}"/>
              </a:ext>
            </a:extLst>
          </p:cNvPr>
          <p:cNvSpPr>
            <a:spLocks noGrp="1"/>
          </p:cNvSpPr>
          <p:nvPr>
            <p:ph type="dt" sz="half" idx="10"/>
          </p:nvPr>
        </p:nvSpPr>
        <p:spPr/>
        <p:txBody>
          <a:bodyPr/>
          <a:lstStyle/>
          <a:p>
            <a:fld id="{1DAAEB18-B4A9-488A-959A-6C9C91CFED9F}" type="datetimeFigureOut">
              <a:rPr lang="en-US" smtClean="0"/>
              <a:t>12/25/2021</a:t>
            </a:fld>
            <a:endParaRPr lang="en-US"/>
          </a:p>
        </p:txBody>
      </p:sp>
      <p:sp>
        <p:nvSpPr>
          <p:cNvPr id="8" name="Footer Placeholder 7">
            <a:extLst>
              <a:ext uri="{FF2B5EF4-FFF2-40B4-BE49-F238E27FC236}">
                <a16:creationId xmlns:a16="http://schemas.microsoft.com/office/drawing/2014/main" id="{1AEB94FB-73F0-41F9-9AF2-84186A5FB1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496923-D6DE-40D1-91CA-60F1BCA21ACF}"/>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351892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7808-81F0-42F9-AFFE-8433B70871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CF313C-D010-4B76-9CC9-8DE357F91DC0}"/>
              </a:ext>
            </a:extLst>
          </p:cNvPr>
          <p:cNvSpPr>
            <a:spLocks noGrp="1"/>
          </p:cNvSpPr>
          <p:nvPr>
            <p:ph type="dt" sz="half" idx="10"/>
          </p:nvPr>
        </p:nvSpPr>
        <p:spPr/>
        <p:txBody>
          <a:bodyPr/>
          <a:lstStyle/>
          <a:p>
            <a:fld id="{1DAAEB18-B4A9-488A-959A-6C9C91CFED9F}" type="datetimeFigureOut">
              <a:rPr lang="en-US" smtClean="0"/>
              <a:t>12/25/2021</a:t>
            </a:fld>
            <a:endParaRPr lang="en-US"/>
          </a:p>
        </p:txBody>
      </p:sp>
      <p:sp>
        <p:nvSpPr>
          <p:cNvPr id="4" name="Footer Placeholder 3">
            <a:extLst>
              <a:ext uri="{FF2B5EF4-FFF2-40B4-BE49-F238E27FC236}">
                <a16:creationId xmlns:a16="http://schemas.microsoft.com/office/drawing/2014/main" id="{3D62829F-47A3-4686-B5A4-5DDE59AB4B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05E458-4810-4C36-9C29-D35BE1A39097}"/>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165017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0DB69E-99DE-4793-8D63-A79D1F5DAFCC}"/>
              </a:ext>
            </a:extLst>
          </p:cNvPr>
          <p:cNvSpPr>
            <a:spLocks noGrp="1"/>
          </p:cNvSpPr>
          <p:nvPr>
            <p:ph type="dt" sz="half" idx="10"/>
          </p:nvPr>
        </p:nvSpPr>
        <p:spPr/>
        <p:txBody>
          <a:bodyPr/>
          <a:lstStyle/>
          <a:p>
            <a:fld id="{1DAAEB18-B4A9-488A-959A-6C9C91CFED9F}" type="datetimeFigureOut">
              <a:rPr lang="en-US" smtClean="0"/>
              <a:t>12/25/2021</a:t>
            </a:fld>
            <a:endParaRPr lang="en-US"/>
          </a:p>
        </p:txBody>
      </p:sp>
      <p:sp>
        <p:nvSpPr>
          <p:cNvPr id="3" name="Footer Placeholder 2">
            <a:extLst>
              <a:ext uri="{FF2B5EF4-FFF2-40B4-BE49-F238E27FC236}">
                <a16:creationId xmlns:a16="http://schemas.microsoft.com/office/drawing/2014/main" id="{9A4A4F7E-08E0-4B7C-968E-4069E5F195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C38C02-9B16-4984-ADE6-1A5D21C34255}"/>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80875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69BE-0C38-485E-9DE5-579282D46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C60A2A-13A2-42A2-B6DF-8C38BFCE8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65CE2E-97C7-4E25-9B4D-245576115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C87FB9-4985-4EA0-AD1F-A50FCD3B5F3B}"/>
              </a:ext>
            </a:extLst>
          </p:cNvPr>
          <p:cNvSpPr>
            <a:spLocks noGrp="1"/>
          </p:cNvSpPr>
          <p:nvPr>
            <p:ph type="dt" sz="half" idx="10"/>
          </p:nvPr>
        </p:nvSpPr>
        <p:spPr/>
        <p:txBody>
          <a:bodyPr/>
          <a:lstStyle/>
          <a:p>
            <a:fld id="{1DAAEB18-B4A9-488A-959A-6C9C91CFED9F}" type="datetimeFigureOut">
              <a:rPr lang="en-US" smtClean="0"/>
              <a:t>12/25/2021</a:t>
            </a:fld>
            <a:endParaRPr lang="en-US"/>
          </a:p>
        </p:txBody>
      </p:sp>
      <p:sp>
        <p:nvSpPr>
          <p:cNvPr id="6" name="Footer Placeholder 5">
            <a:extLst>
              <a:ext uri="{FF2B5EF4-FFF2-40B4-BE49-F238E27FC236}">
                <a16:creationId xmlns:a16="http://schemas.microsoft.com/office/drawing/2014/main" id="{A5965C2D-CC83-4700-A092-8BFF15D57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7FD14-FB5A-40B6-9A7B-32C916EF2E66}"/>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16419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5860-7C3F-42E7-8EF4-922048D2F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DC2F9D-AFC9-4520-B988-7105D973E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5C5B19-664E-419B-AE05-A7BEE70C1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42AD58-3F65-4FE7-98A6-8E0A91169F00}"/>
              </a:ext>
            </a:extLst>
          </p:cNvPr>
          <p:cNvSpPr>
            <a:spLocks noGrp="1"/>
          </p:cNvSpPr>
          <p:nvPr>
            <p:ph type="dt" sz="half" idx="10"/>
          </p:nvPr>
        </p:nvSpPr>
        <p:spPr/>
        <p:txBody>
          <a:bodyPr/>
          <a:lstStyle/>
          <a:p>
            <a:fld id="{1DAAEB18-B4A9-488A-959A-6C9C91CFED9F}" type="datetimeFigureOut">
              <a:rPr lang="en-US" smtClean="0"/>
              <a:t>12/25/2021</a:t>
            </a:fld>
            <a:endParaRPr lang="en-US"/>
          </a:p>
        </p:txBody>
      </p:sp>
      <p:sp>
        <p:nvSpPr>
          <p:cNvPr id="6" name="Footer Placeholder 5">
            <a:extLst>
              <a:ext uri="{FF2B5EF4-FFF2-40B4-BE49-F238E27FC236}">
                <a16:creationId xmlns:a16="http://schemas.microsoft.com/office/drawing/2014/main" id="{4115EF06-26C2-45F7-8764-3C785270A2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770002-7F77-4221-BCDA-B7B78CB4F401}"/>
              </a:ext>
            </a:extLst>
          </p:cNvPr>
          <p:cNvSpPr>
            <a:spLocks noGrp="1"/>
          </p:cNvSpPr>
          <p:nvPr>
            <p:ph type="sldNum" sz="quarter" idx="12"/>
          </p:nvPr>
        </p:nvSpPr>
        <p:spPr/>
        <p:txBody>
          <a:bodyPr/>
          <a:lstStyle/>
          <a:p>
            <a:fld id="{629A544B-B860-4872-849F-50D33F01E299}" type="slidenum">
              <a:rPr lang="en-US" smtClean="0"/>
              <a:t>‹#›</a:t>
            </a:fld>
            <a:endParaRPr lang="en-US"/>
          </a:p>
        </p:txBody>
      </p:sp>
    </p:spTree>
    <p:extLst>
      <p:ext uri="{BB962C8B-B14F-4D97-AF65-F5344CB8AC3E}">
        <p14:creationId xmlns:p14="http://schemas.microsoft.com/office/powerpoint/2010/main" val="95822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CE703A-0C58-49C1-881C-6F6A93BC6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2A04B1-CCAE-4493-B411-4E961F5ED8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11022-E1C9-4AB8-A7E9-107383F138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AEB18-B4A9-488A-959A-6C9C91CFED9F}" type="datetimeFigureOut">
              <a:rPr lang="en-US" smtClean="0"/>
              <a:t>12/25/2021</a:t>
            </a:fld>
            <a:endParaRPr lang="en-US"/>
          </a:p>
        </p:txBody>
      </p:sp>
      <p:sp>
        <p:nvSpPr>
          <p:cNvPr id="5" name="Footer Placeholder 4">
            <a:extLst>
              <a:ext uri="{FF2B5EF4-FFF2-40B4-BE49-F238E27FC236}">
                <a16:creationId xmlns:a16="http://schemas.microsoft.com/office/drawing/2014/main" id="{2CB62332-503B-4011-9287-B44002D5C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E6106E-D0F5-43F7-92E4-DFF604F92D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A544B-B860-4872-849F-50D33F01E299}" type="slidenum">
              <a:rPr lang="en-US" smtClean="0"/>
              <a:t>‹#›</a:t>
            </a:fld>
            <a:endParaRPr lang="en-US"/>
          </a:p>
        </p:txBody>
      </p:sp>
    </p:spTree>
    <p:extLst>
      <p:ext uri="{BB962C8B-B14F-4D97-AF65-F5344CB8AC3E}">
        <p14:creationId xmlns:p14="http://schemas.microsoft.com/office/powerpoint/2010/main" val="70186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tl.nist.gov/div898/handbook/apr/section4/apr47.htm" TargetMode="External"/><Relationship Id="rId2" Type="http://schemas.openxmlformats.org/officeDocument/2006/relationships/hyperlink" Target="https://www.itl.nist.gov/div898/handbook/apr/section1/apr162.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1ADDD3-73AD-4CB1-91E9-910AA39BBF03}"/>
              </a:ext>
            </a:extLst>
          </p:cNvPr>
          <p:cNvSpPr>
            <a:spLocks noGrp="1"/>
          </p:cNvSpPr>
          <p:nvPr>
            <p:ph type="ctrTitle"/>
          </p:nvPr>
        </p:nvSpPr>
        <p:spPr/>
        <p:txBody>
          <a:bodyPr>
            <a:normAutofit fontScale="90000"/>
          </a:bodyPr>
          <a:lstStyle/>
          <a:p>
            <a:r>
              <a:rPr lang="en-US" dirty="0"/>
              <a:t>Reliability Engineering</a:t>
            </a:r>
            <a:br>
              <a:rPr lang="en-US" dirty="0"/>
            </a:br>
            <a:r>
              <a:rPr lang="en-US" dirty="0"/>
              <a:t>By</a:t>
            </a:r>
            <a:br>
              <a:rPr lang="en-US" dirty="0"/>
            </a:br>
            <a:r>
              <a:rPr lang="en-US" dirty="0"/>
              <a:t>D. Kelley</a:t>
            </a:r>
          </a:p>
        </p:txBody>
      </p:sp>
    </p:spTree>
    <p:extLst>
      <p:ext uri="{BB962C8B-B14F-4D97-AF65-F5344CB8AC3E}">
        <p14:creationId xmlns:p14="http://schemas.microsoft.com/office/powerpoint/2010/main" val="1192294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AFE3-248D-463F-A1A4-946C833ECB71}"/>
              </a:ext>
            </a:extLst>
          </p:cNvPr>
          <p:cNvSpPr>
            <a:spLocks noGrp="1"/>
          </p:cNvSpPr>
          <p:nvPr>
            <p:ph type="title"/>
          </p:nvPr>
        </p:nvSpPr>
        <p:spPr/>
        <p:txBody>
          <a:bodyPr/>
          <a:lstStyle/>
          <a:p>
            <a:r>
              <a:rPr lang="en-US" dirty="0"/>
              <a:t>Fitting a Weibull Distribution </a:t>
            </a:r>
          </a:p>
        </p:txBody>
      </p:sp>
      <p:pic>
        <p:nvPicPr>
          <p:cNvPr id="6" name="Content Placeholder 5">
            <a:extLst>
              <a:ext uri="{FF2B5EF4-FFF2-40B4-BE49-F238E27FC236}">
                <a16:creationId xmlns:a16="http://schemas.microsoft.com/office/drawing/2014/main" id="{E9CBB240-1052-43A5-BDE1-8D22F85256B1}"/>
              </a:ext>
            </a:extLst>
          </p:cNvPr>
          <p:cNvPicPr>
            <a:picLocks noGrp="1" noChangeAspect="1"/>
          </p:cNvPicPr>
          <p:nvPr>
            <p:ph idx="1"/>
          </p:nvPr>
        </p:nvPicPr>
        <p:blipFill>
          <a:blip r:embed="rId2"/>
          <a:stretch>
            <a:fillRect/>
          </a:stretch>
        </p:blipFill>
        <p:spPr>
          <a:xfrm>
            <a:off x="5341530" y="987425"/>
            <a:ext cx="5855516" cy="4873625"/>
          </a:xfrm>
        </p:spPr>
      </p:pic>
      <p:sp>
        <p:nvSpPr>
          <p:cNvPr id="4" name="Text Placeholder 3">
            <a:extLst>
              <a:ext uri="{FF2B5EF4-FFF2-40B4-BE49-F238E27FC236}">
                <a16:creationId xmlns:a16="http://schemas.microsoft.com/office/drawing/2014/main" id="{2F8A08FC-EC46-46B4-9242-282381A6C656}"/>
              </a:ext>
            </a:extLst>
          </p:cNvPr>
          <p:cNvSpPr>
            <a:spLocks noGrp="1"/>
          </p:cNvSpPr>
          <p:nvPr>
            <p:ph type="body" sz="half" idx="2"/>
          </p:nvPr>
        </p:nvSpPr>
        <p:spPr/>
        <p:txBody>
          <a:bodyPr/>
          <a:lstStyle/>
          <a:p>
            <a:r>
              <a:rPr lang="en-US" dirty="0"/>
              <a:t>Used SciPy to estimate Weibull parameters,</a:t>
            </a:r>
          </a:p>
          <a:p>
            <a:r>
              <a:rPr lang="en-US" dirty="0"/>
              <a:t>Then used those parameters to create a graph.</a:t>
            </a:r>
          </a:p>
          <a:p>
            <a:endParaRPr lang="en-US" dirty="0"/>
          </a:p>
          <a:p>
            <a:r>
              <a:rPr lang="en-US" dirty="0"/>
              <a:t>As shown the Blue is Weibull and the Orange is Tool Wear vs the CDF (percent failures from the Data)</a:t>
            </a:r>
          </a:p>
        </p:txBody>
      </p:sp>
    </p:spTree>
    <p:extLst>
      <p:ext uri="{BB962C8B-B14F-4D97-AF65-F5344CB8AC3E}">
        <p14:creationId xmlns:p14="http://schemas.microsoft.com/office/powerpoint/2010/main" val="239173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266DF-5169-43B1-917A-A18DE1DE5934}"/>
              </a:ext>
            </a:extLst>
          </p:cNvPr>
          <p:cNvSpPr>
            <a:spLocks noGrp="1"/>
          </p:cNvSpPr>
          <p:nvPr>
            <p:ph type="title"/>
          </p:nvPr>
        </p:nvSpPr>
        <p:spPr/>
        <p:txBody>
          <a:bodyPr/>
          <a:lstStyle/>
          <a:p>
            <a:r>
              <a:rPr lang="en-US" dirty="0"/>
              <a:t>Reliability Stats</a:t>
            </a:r>
          </a:p>
        </p:txBody>
      </p:sp>
      <p:pic>
        <p:nvPicPr>
          <p:cNvPr id="6" name="Content Placeholder 5">
            <a:extLst>
              <a:ext uri="{FF2B5EF4-FFF2-40B4-BE49-F238E27FC236}">
                <a16:creationId xmlns:a16="http://schemas.microsoft.com/office/drawing/2014/main" id="{B0FB7899-44DA-4BCC-BEF5-7125AFDD35D8}"/>
              </a:ext>
            </a:extLst>
          </p:cNvPr>
          <p:cNvPicPr>
            <a:picLocks noGrp="1" noChangeAspect="1"/>
          </p:cNvPicPr>
          <p:nvPr>
            <p:ph idx="1"/>
          </p:nvPr>
        </p:nvPicPr>
        <p:blipFill>
          <a:blip r:embed="rId2"/>
          <a:stretch>
            <a:fillRect/>
          </a:stretch>
        </p:blipFill>
        <p:spPr>
          <a:xfrm>
            <a:off x="5183188" y="1883248"/>
            <a:ext cx="6172200" cy="3081979"/>
          </a:xfrm>
        </p:spPr>
      </p:pic>
      <p:sp>
        <p:nvSpPr>
          <p:cNvPr id="4" name="Text Placeholder 3">
            <a:extLst>
              <a:ext uri="{FF2B5EF4-FFF2-40B4-BE49-F238E27FC236}">
                <a16:creationId xmlns:a16="http://schemas.microsoft.com/office/drawing/2014/main" id="{6A7BFEA0-03C6-4666-A65C-C5513BBD24F2}"/>
              </a:ext>
            </a:extLst>
          </p:cNvPr>
          <p:cNvSpPr>
            <a:spLocks noGrp="1"/>
          </p:cNvSpPr>
          <p:nvPr>
            <p:ph type="body" sz="half" idx="2"/>
          </p:nvPr>
        </p:nvSpPr>
        <p:spPr/>
        <p:txBody>
          <a:bodyPr/>
          <a:lstStyle/>
          <a:p>
            <a:r>
              <a:rPr lang="en-US" dirty="0"/>
              <a:t>Using </a:t>
            </a:r>
            <a:r>
              <a:rPr lang="en-US" dirty="0" err="1"/>
              <a:t>Scipy</a:t>
            </a:r>
            <a:r>
              <a:rPr lang="en-US" dirty="0"/>
              <a:t> to get the statistics. Here MTBF is mean time between failures</a:t>
            </a:r>
          </a:p>
        </p:txBody>
      </p:sp>
    </p:spTree>
    <p:extLst>
      <p:ext uri="{BB962C8B-B14F-4D97-AF65-F5344CB8AC3E}">
        <p14:creationId xmlns:p14="http://schemas.microsoft.com/office/powerpoint/2010/main" val="297662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B50E-6936-4A61-B1BC-9666D71A0100}"/>
              </a:ext>
            </a:extLst>
          </p:cNvPr>
          <p:cNvSpPr>
            <a:spLocks noGrp="1"/>
          </p:cNvSpPr>
          <p:nvPr>
            <p:ph type="title"/>
          </p:nvPr>
        </p:nvSpPr>
        <p:spPr/>
        <p:txBody>
          <a:bodyPr/>
          <a:lstStyle/>
          <a:p>
            <a:r>
              <a:rPr lang="en-US" dirty="0"/>
              <a:t>Reliability (survival function)</a:t>
            </a:r>
          </a:p>
        </p:txBody>
      </p:sp>
      <p:sp>
        <p:nvSpPr>
          <p:cNvPr id="4" name="Text Placeholder 3">
            <a:extLst>
              <a:ext uri="{FF2B5EF4-FFF2-40B4-BE49-F238E27FC236}">
                <a16:creationId xmlns:a16="http://schemas.microsoft.com/office/drawing/2014/main" id="{A157C415-25F8-429B-A971-1BB91E8BBBE6}"/>
              </a:ext>
            </a:extLst>
          </p:cNvPr>
          <p:cNvSpPr>
            <a:spLocks noGrp="1"/>
          </p:cNvSpPr>
          <p:nvPr>
            <p:ph type="body" sz="half" idx="2"/>
          </p:nvPr>
        </p:nvSpPr>
        <p:spPr/>
        <p:txBody>
          <a:bodyPr/>
          <a:lstStyle/>
          <a:p>
            <a:r>
              <a:rPr lang="en-US" dirty="0"/>
              <a:t>Torque has a relationship with the PWF failure mode. this will require further investigation in the future.</a:t>
            </a:r>
          </a:p>
          <a:p>
            <a:r>
              <a:rPr lang="en-US" dirty="0"/>
              <a:t>High torque has an effect on HDF failure and OSF</a:t>
            </a:r>
          </a:p>
          <a:p>
            <a:r>
              <a:rPr lang="en-US" dirty="0"/>
              <a:t>Tool wear has an effect on OSF and TWF</a:t>
            </a:r>
          </a:p>
          <a:p>
            <a:r>
              <a:rPr lang="en-US" dirty="0"/>
              <a:t>High air temp can cause an HDF failure</a:t>
            </a:r>
          </a:p>
          <a:p>
            <a:endParaRPr lang="en-US" dirty="0"/>
          </a:p>
        </p:txBody>
      </p:sp>
      <p:pic>
        <p:nvPicPr>
          <p:cNvPr id="10" name="Content Placeholder 9">
            <a:extLst>
              <a:ext uri="{FF2B5EF4-FFF2-40B4-BE49-F238E27FC236}">
                <a16:creationId xmlns:a16="http://schemas.microsoft.com/office/drawing/2014/main" id="{818A90AF-BCFD-4BA2-B993-F4DAE6C5A40E}"/>
              </a:ext>
            </a:extLst>
          </p:cNvPr>
          <p:cNvPicPr>
            <a:picLocks noGrp="1" noChangeAspect="1"/>
          </p:cNvPicPr>
          <p:nvPr>
            <p:ph idx="1"/>
          </p:nvPr>
        </p:nvPicPr>
        <p:blipFill>
          <a:blip r:embed="rId2"/>
          <a:stretch>
            <a:fillRect/>
          </a:stretch>
        </p:blipFill>
        <p:spPr>
          <a:xfrm>
            <a:off x="5525705" y="1447524"/>
            <a:ext cx="5487166" cy="3953427"/>
          </a:xfrm>
        </p:spPr>
      </p:pic>
    </p:spTree>
    <p:extLst>
      <p:ext uri="{BB962C8B-B14F-4D97-AF65-F5344CB8AC3E}">
        <p14:creationId xmlns:p14="http://schemas.microsoft.com/office/powerpoint/2010/main" val="283644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E3B0-D9CD-4EBA-B332-CAED48C4FE14}"/>
              </a:ext>
            </a:extLst>
          </p:cNvPr>
          <p:cNvSpPr>
            <a:spLocks noGrp="1"/>
          </p:cNvSpPr>
          <p:nvPr>
            <p:ph type="title"/>
          </p:nvPr>
        </p:nvSpPr>
        <p:spPr/>
        <p:txBody>
          <a:bodyPr/>
          <a:lstStyle/>
          <a:p>
            <a:r>
              <a:rPr lang="en-US" dirty="0"/>
              <a:t>Final Conclusions</a:t>
            </a:r>
          </a:p>
        </p:txBody>
      </p:sp>
      <p:sp>
        <p:nvSpPr>
          <p:cNvPr id="4" name="TextBox 3">
            <a:extLst>
              <a:ext uri="{FF2B5EF4-FFF2-40B4-BE49-F238E27FC236}">
                <a16:creationId xmlns:a16="http://schemas.microsoft.com/office/drawing/2014/main" id="{4112868B-F862-4E4C-A9CF-06FEFDD301C3}"/>
              </a:ext>
            </a:extLst>
          </p:cNvPr>
          <p:cNvSpPr txBox="1"/>
          <p:nvPr/>
        </p:nvSpPr>
        <p:spPr>
          <a:xfrm>
            <a:off x="582386" y="1690688"/>
            <a:ext cx="10515600" cy="2862322"/>
          </a:xfrm>
          <a:prstGeom prst="rect">
            <a:avLst/>
          </a:prstGeom>
          <a:noFill/>
        </p:spPr>
        <p:txBody>
          <a:bodyPr wrap="square" rtlCol="0">
            <a:spAutoFit/>
          </a:bodyPr>
          <a:lstStyle/>
          <a:p>
            <a:r>
              <a:rPr lang="en-US" dirty="0"/>
              <a:t>The reliability seems to be 0 near the 255-minute mark. </a:t>
            </a:r>
          </a:p>
          <a:p>
            <a:r>
              <a:rPr lang="en-US" dirty="0"/>
              <a:t>The biggest indicator of failure is Time.</a:t>
            </a:r>
          </a:p>
          <a:p>
            <a:r>
              <a:rPr lang="en-US" dirty="0"/>
              <a:t>To improve performance design needs to be adjusted to lengthen time</a:t>
            </a:r>
          </a:p>
          <a:p>
            <a:endParaRPr lang="en-US" dirty="0"/>
          </a:p>
          <a:p>
            <a:r>
              <a:rPr lang="en-US" dirty="0"/>
              <a:t>Survivability can be improved by</a:t>
            </a:r>
          </a:p>
          <a:p>
            <a:pPr marL="342900" indent="-342900">
              <a:buAutoNum type="arabicParenR"/>
            </a:pPr>
            <a:r>
              <a:rPr lang="en-US" dirty="0"/>
              <a:t>changing design parameters such that the temperature does not go as high. A way to do this could be improved cooling.</a:t>
            </a:r>
          </a:p>
          <a:p>
            <a:pPr marL="342900" indent="-342900">
              <a:buAutoNum type="arabicParenR"/>
            </a:pPr>
            <a:r>
              <a:rPr lang="en-US" dirty="0"/>
              <a:t>Limitations on Torque could be improved as to reduce the chance of Overstrain.  </a:t>
            </a:r>
          </a:p>
          <a:p>
            <a:pPr marL="342900" indent="-342900">
              <a:buAutoNum type="arabicParenR"/>
            </a:pPr>
            <a:r>
              <a:rPr lang="en-US" dirty="0"/>
              <a:t>Perform more experiments and allow them to run until they fail. This removes censored data and possibly shows the reliability to be greater than the current calculations.</a:t>
            </a:r>
          </a:p>
        </p:txBody>
      </p:sp>
      <p:sp>
        <p:nvSpPr>
          <p:cNvPr id="5" name="TextBox 4">
            <a:extLst>
              <a:ext uri="{FF2B5EF4-FFF2-40B4-BE49-F238E27FC236}">
                <a16:creationId xmlns:a16="http://schemas.microsoft.com/office/drawing/2014/main" id="{CD81AD2D-5DFF-4C7D-AD33-FB485C7E86B4}"/>
              </a:ext>
            </a:extLst>
          </p:cNvPr>
          <p:cNvSpPr txBox="1"/>
          <p:nvPr/>
        </p:nvSpPr>
        <p:spPr>
          <a:xfrm>
            <a:off x="431800" y="4546600"/>
            <a:ext cx="7670800" cy="646331"/>
          </a:xfrm>
          <a:prstGeom prst="rect">
            <a:avLst/>
          </a:prstGeom>
          <a:noFill/>
        </p:spPr>
        <p:txBody>
          <a:bodyPr wrap="square" rtlCol="0">
            <a:spAutoFit/>
          </a:bodyPr>
          <a:lstStyle/>
          <a:p>
            <a:r>
              <a:rPr lang="en-US" dirty="0"/>
              <a:t>These changes could allow for longer tool wear out periods and better warranty for the machines</a:t>
            </a:r>
          </a:p>
        </p:txBody>
      </p:sp>
    </p:spTree>
    <p:extLst>
      <p:ext uri="{BB962C8B-B14F-4D97-AF65-F5344CB8AC3E}">
        <p14:creationId xmlns:p14="http://schemas.microsoft.com/office/powerpoint/2010/main" val="478291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0F92-C990-42F6-9D60-2E2D50D1D62D}"/>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20B271BF-5951-4706-BC5B-31D9E011BF02}"/>
              </a:ext>
            </a:extLst>
          </p:cNvPr>
          <p:cNvSpPr>
            <a:spLocks noGrp="1"/>
          </p:cNvSpPr>
          <p:nvPr>
            <p:ph idx="1"/>
          </p:nvPr>
        </p:nvSpPr>
        <p:spPr/>
        <p:txBody>
          <a:bodyPr>
            <a:normAutofit fontScale="92500"/>
          </a:bodyPr>
          <a:lstStyle/>
          <a:p>
            <a:pPr marL="342900" marR="0" lvl="0" indent="-342900">
              <a:lnSpc>
                <a:spcPct val="200000"/>
              </a:lnSpc>
              <a:spcBef>
                <a:spcPts val="0"/>
              </a:spcBef>
              <a:spcAft>
                <a:spcPts val="0"/>
              </a:spcAft>
              <a:buFont typeface="+mj-lt"/>
              <a:buAutoNum type="arabicParen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Klosterman, Stephan. Data Science Projects with Python, Packt Publishing, 2019, Online at O’Reilly Media. </a:t>
            </a:r>
          </a:p>
          <a:p>
            <a:pPr marL="342900" marR="0" lvl="0" indent="-342900">
              <a:lnSpc>
                <a:spcPct val="200000"/>
              </a:lnSpc>
              <a:spcBef>
                <a:spcPts val="0"/>
              </a:spcBef>
              <a:spcAft>
                <a:spcPts val="0"/>
              </a:spcAft>
              <a:buFont typeface="+mj-lt"/>
              <a:buAutoNum type="arabicParen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Dua, D. and Graff, C. (2019). UCI Machine Learning Repository [http://archive.ics.uci.edu/ml]. Irvine, CA: University of California, School of Information and Computer Science.  </a:t>
            </a:r>
          </a:p>
          <a:p>
            <a:pPr marL="342900" marR="0" lvl="0" indent="-342900">
              <a:lnSpc>
                <a:spcPct val="200000"/>
              </a:lnSpc>
              <a:spcBef>
                <a:spcPts val="0"/>
              </a:spcBef>
              <a:spcAft>
                <a:spcPts val="0"/>
              </a:spcAft>
              <a:buFont typeface="+mj-lt"/>
              <a:buAutoNum type="arabicParen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Scikit-learn: Machine Learning in Python, Pedregosa et al., JMLR 12, pp. 2825-2830, 2011.</a:t>
            </a:r>
          </a:p>
          <a:p>
            <a:pPr marL="342900" marR="0" lvl="0" indent="-342900">
              <a:lnSpc>
                <a:spcPct val="200000"/>
              </a:lnSpc>
              <a:spcBef>
                <a:spcPts val="0"/>
              </a:spcBef>
              <a:spcAft>
                <a:spcPts val="0"/>
              </a:spcAft>
              <a:buFont typeface="+mj-lt"/>
              <a:buAutoNum type="arabicParen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Dovivh, Robert and Wartman, Bill Certified Reliability Engineer Primer, Indiana Council of quality, 2014</a:t>
            </a:r>
          </a:p>
          <a:p>
            <a:pPr marL="342900" marR="0" lvl="0" indent="-342900">
              <a:lnSpc>
                <a:spcPct val="200000"/>
              </a:lnSpc>
              <a:spcBef>
                <a:spcPts val="0"/>
              </a:spcBef>
              <a:spcAft>
                <a:spcPts val="0"/>
              </a:spcAft>
              <a:buFont typeface="+mj-lt"/>
              <a:buAutoNum type="arabicParenR"/>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Pauli Virtanen, Ralf Gommers, Travis E. Oliphant, Matt Haberland, Tyler Reddy, David Cournapeau, Evgeni Burovski, Pearu Peterson, Warren Weckesser, Jonathan Bright, Stéfan J. van der Walt, Matthew Brett, Joshua Wilson, K. Jarrod Millman, Nikolay Mayorov, Andrew R. J. Nelson, Eric Jones, Robert Kern, Eric Larson, CJ Carey, İlhan Polat, Yu Feng, Eric W. Moore, Jake VanderPlas, Denis Laxalde, Josef Perktold, Robert Cimrman, Ian Henriksen, E.A. Quintero, Charles R Harris, Anne M. Archibald, Antônio H. Ribeiro, Fabian Pedregosa, Paul van Mulbregt, and SciPy 1.0 Contributors. (2020) SciPy 1.0: Fundamental Algorithms for Scientific Computing in Python. Nature Methods, 17(3), 261-272.</a:t>
            </a:r>
          </a:p>
          <a:p>
            <a:pPr marL="0" indent="0">
              <a:buNone/>
            </a:pPr>
            <a:endParaRPr lang="en-US" dirty="0"/>
          </a:p>
        </p:txBody>
      </p:sp>
    </p:spTree>
    <p:extLst>
      <p:ext uri="{BB962C8B-B14F-4D97-AF65-F5344CB8AC3E}">
        <p14:creationId xmlns:p14="http://schemas.microsoft.com/office/powerpoint/2010/main" val="1891490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0F92-C990-42F6-9D60-2E2D50D1D62D}"/>
              </a:ext>
            </a:extLst>
          </p:cNvPr>
          <p:cNvSpPr>
            <a:spLocks noGrp="1"/>
          </p:cNvSpPr>
          <p:nvPr>
            <p:ph type="title"/>
          </p:nvPr>
        </p:nvSpPr>
        <p:spPr/>
        <p:txBody>
          <a:bodyPr/>
          <a:lstStyle/>
          <a:p>
            <a:r>
              <a:rPr lang="en-US" dirty="0"/>
              <a:t>Works Cited Continued</a:t>
            </a:r>
          </a:p>
        </p:txBody>
      </p:sp>
      <p:sp>
        <p:nvSpPr>
          <p:cNvPr id="3" name="Content Placeholder 2">
            <a:extLst>
              <a:ext uri="{FF2B5EF4-FFF2-40B4-BE49-F238E27FC236}">
                <a16:creationId xmlns:a16="http://schemas.microsoft.com/office/drawing/2014/main" id="{20B271BF-5951-4706-BC5B-31D9E011BF02}"/>
              </a:ext>
            </a:extLst>
          </p:cNvPr>
          <p:cNvSpPr>
            <a:spLocks noGrp="1"/>
          </p:cNvSpPr>
          <p:nvPr>
            <p:ph idx="1"/>
          </p:nvPr>
        </p:nvSpPr>
        <p:spPr/>
        <p:txBody>
          <a:bodyPr>
            <a:normAutofit/>
          </a:bodyPr>
          <a:lstStyle/>
          <a:p>
            <a:pPr marL="0" marR="0" lvl="0" indent="0">
              <a:lnSpc>
                <a:spcPct val="200000"/>
              </a:lnSpc>
              <a:spcBef>
                <a:spcPts val="0"/>
              </a:spcBef>
              <a:spcAft>
                <a:spcPts val="0"/>
              </a:spcAft>
              <a:buNone/>
            </a:pPr>
            <a:r>
              <a:rPr lang="en-US" sz="1400" dirty="0">
                <a:latin typeface="Times New Roman" panose="02020603050405020304" pitchFamily="18" charset="0"/>
                <a:ea typeface="SimSun" panose="02010600030101010101" pitchFamily="2" charset="-122"/>
                <a:cs typeface="Times New Roman" panose="02020603050405020304" pitchFamily="18" charset="0"/>
              </a:rPr>
              <a:t>	</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200000"/>
              </a:lnSpc>
              <a:spcBef>
                <a:spcPts val="0"/>
              </a:spcBef>
              <a:spcAft>
                <a:spcPts val="0"/>
              </a:spcAft>
              <a:buFont typeface="+mj-lt"/>
              <a:buAutoNum type="arabicParenR" startAt="6"/>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US government, NIST Statistical handbook </a:t>
            </a:r>
            <a:r>
              <a:rPr lang="en-US" sz="1400" dirty="0">
                <a:effectLst/>
                <a:latin typeface="Times New Roman" panose="02020603050405020304" pitchFamily="18" charset="0"/>
                <a:ea typeface="SimSun" panose="02010600030101010101" pitchFamily="2" charset="-122"/>
                <a:cs typeface="Times New Roman" panose="02020603050405020304" pitchFamily="18" charset="0"/>
                <a:hlinkClick r:id="rId2"/>
              </a:rPr>
              <a:t>https://www.itl.nist.gov/div898/handbook/apr/section1/apr162.htm</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400" dirty="0">
                <a:effectLst/>
                <a:latin typeface="Times New Roman" panose="02020603050405020304" pitchFamily="18" charset="0"/>
                <a:ea typeface="SimSun" panose="02010600030101010101" pitchFamily="2" charset="-122"/>
                <a:cs typeface="Times New Roman" panose="02020603050405020304" pitchFamily="18" charset="0"/>
                <a:hlinkClick r:id="rId3"/>
              </a:rPr>
              <a:t>https://www.itl.nist.gov/div898/handbook/apr/section4/apr47.htm</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p>
          <a:p>
            <a:pPr marL="342900" marR="0" lvl="0" indent="-342900">
              <a:lnSpc>
                <a:spcPct val="200000"/>
              </a:lnSpc>
              <a:spcBef>
                <a:spcPts val="0"/>
              </a:spcBef>
              <a:spcAft>
                <a:spcPts val="0"/>
              </a:spcAft>
              <a:buFont typeface="+mj-lt"/>
              <a:buAutoNum type="arabicParenR" startAt="6"/>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Zaiontz, C. (2020) Real Statistics Using Excel. www.real-statistics.com , 11/27/2021</a:t>
            </a:r>
            <a:endParaRPr lang="en-US" dirty="0"/>
          </a:p>
        </p:txBody>
      </p:sp>
    </p:spTree>
    <p:extLst>
      <p:ext uri="{BB962C8B-B14F-4D97-AF65-F5344CB8AC3E}">
        <p14:creationId xmlns:p14="http://schemas.microsoft.com/office/powerpoint/2010/main" val="251408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3562A6-D7B3-4F37-8C78-29E98CF8BBE3}"/>
              </a:ext>
            </a:extLst>
          </p:cNvPr>
          <p:cNvPicPr>
            <a:picLocks noGrp="1" noChangeAspect="1"/>
          </p:cNvPicPr>
          <p:nvPr>
            <p:ph idx="4294967295"/>
          </p:nvPr>
        </p:nvPicPr>
        <p:blipFill rotWithShape="1">
          <a:blip r:embed="rId2"/>
          <a:srcRect t="-1" b="30742"/>
          <a:stretch/>
        </p:blipFill>
        <p:spPr>
          <a:xfrm>
            <a:off x="669023" y="4536142"/>
            <a:ext cx="10515600" cy="1931769"/>
          </a:xfrm>
        </p:spPr>
      </p:pic>
      <p:sp>
        <p:nvSpPr>
          <p:cNvPr id="9" name="TextBox 8">
            <a:extLst>
              <a:ext uri="{FF2B5EF4-FFF2-40B4-BE49-F238E27FC236}">
                <a16:creationId xmlns:a16="http://schemas.microsoft.com/office/drawing/2014/main" id="{8873AC92-8217-4078-BBBA-2ED3B232E09A}"/>
              </a:ext>
            </a:extLst>
          </p:cNvPr>
          <p:cNvSpPr txBox="1"/>
          <p:nvPr/>
        </p:nvSpPr>
        <p:spPr>
          <a:xfrm>
            <a:off x="1040236" y="251669"/>
            <a:ext cx="9865452" cy="4247317"/>
          </a:xfrm>
          <a:prstGeom prst="rect">
            <a:avLst/>
          </a:prstGeom>
          <a:noFill/>
        </p:spPr>
        <p:txBody>
          <a:bodyPr wrap="square" rtlCol="0">
            <a:spAutoFit/>
          </a:bodyPr>
          <a:lstStyle/>
          <a:p>
            <a:r>
              <a:rPr lang="en-US" dirty="0"/>
              <a:t>About This Dataset and the Assumptions made:</a:t>
            </a:r>
          </a:p>
          <a:p>
            <a:pPr marL="285750" indent="-285750">
              <a:buFont typeface="Arial" panose="020B0604020202020204" pitchFamily="34" charset="0"/>
              <a:buChar char="•"/>
            </a:pPr>
            <a:r>
              <a:rPr lang="en-US" dirty="0"/>
              <a:t>This Data Set is right censored. This has been neglected due to the lack of information required.</a:t>
            </a:r>
          </a:p>
          <a:p>
            <a:pPr marL="285750" indent="-285750">
              <a:buFont typeface="Arial" panose="020B0604020202020204" pitchFamily="34" charset="0"/>
              <a:buChar char="•"/>
            </a:pPr>
            <a:r>
              <a:rPr lang="en-US" dirty="0"/>
              <a:t>3 quality indices for on machine (L,M, H). Treated as 3 different machines</a:t>
            </a:r>
          </a:p>
          <a:p>
            <a:pPr marL="285750" indent="-285750">
              <a:buFont typeface="Arial" panose="020B0604020202020204" pitchFamily="34" charset="0"/>
              <a:buChar char="•"/>
            </a:pPr>
            <a:r>
              <a:rPr lang="en-US" dirty="0"/>
              <a:t>3 features (Air temp, Torque, Tool Wear). The others were removed due to lack of linear independence</a:t>
            </a:r>
          </a:p>
          <a:p>
            <a:pPr marL="285750" indent="-285750">
              <a:buFont typeface="Arial" panose="020B0604020202020204" pitchFamily="34" charset="0"/>
              <a:buChar char="•"/>
            </a:pPr>
            <a:r>
              <a:rPr lang="en-US" dirty="0"/>
              <a:t>Tool wear is just a measure of time in minutes</a:t>
            </a:r>
          </a:p>
          <a:p>
            <a:pPr marL="285750" indent="-285750">
              <a:buFont typeface="Arial" panose="020B0604020202020204" pitchFamily="34" charset="0"/>
              <a:buChar char="•"/>
            </a:pPr>
            <a:r>
              <a:rPr lang="en-US" dirty="0"/>
              <a:t>There are 5 failure modes :</a:t>
            </a:r>
          </a:p>
          <a:p>
            <a:pPr marL="742950" lvl="1" indent="-285750">
              <a:buFont typeface="Arial" panose="020B0604020202020204" pitchFamily="34" charset="0"/>
              <a:buChar char="•"/>
            </a:pPr>
            <a:r>
              <a:rPr lang="en-US" dirty="0"/>
              <a:t>TWF – Tool Wear Failure</a:t>
            </a:r>
          </a:p>
          <a:p>
            <a:pPr marL="742950" lvl="1" indent="-285750">
              <a:buFont typeface="Arial" panose="020B0604020202020204" pitchFamily="34" charset="0"/>
              <a:buChar char="•"/>
            </a:pPr>
            <a:r>
              <a:rPr lang="en-US" dirty="0"/>
              <a:t>HDF-Heat D Failure ,</a:t>
            </a:r>
          </a:p>
          <a:p>
            <a:pPr marL="742950" lvl="1" indent="-285750">
              <a:buFont typeface="Arial" panose="020B0604020202020204" pitchFamily="34" charset="0"/>
              <a:buChar char="•"/>
            </a:pPr>
            <a:r>
              <a:rPr lang="en-US" dirty="0"/>
              <a:t>PWF-Power W Failure,</a:t>
            </a:r>
          </a:p>
          <a:p>
            <a:pPr marL="742950" lvl="1" indent="-285750">
              <a:buFont typeface="Arial" panose="020B0604020202020204" pitchFamily="34" charset="0"/>
              <a:buChar char="•"/>
            </a:pPr>
            <a:r>
              <a:rPr lang="en-US" dirty="0"/>
              <a:t>OSF-Overstrain Failure and </a:t>
            </a:r>
          </a:p>
          <a:p>
            <a:pPr marL="742950" lvl="1" indent="-285750">
              <a:buFont typeface="Arial" panose="020B0604020202020204" pitchFamily="34" charset="0"/>
              <a:buChar char="•"/>
            </a:pPr>
            <a:r>
              <a:rPr lang="en-US" dirty="0"/>
              <a:t>RNF-Random Failure –Not considered here</a:t>
            </a:r>
          </a:p>
          <a:p>
            <a:pPr marL="285750" indent="-285750">
              <a:buFont typeface="Arial" panose="020B0604020202020204" pitchFamily="34" charset="0"/>
              <a:buChar char="•"/>
            </a:pPr>
            <a:r>
              <a:rPr lang="en-US" dirty="0"/>
              <a:t>Machine failure occurs if any failure mode occurs.</a:t>
            </a:r>
          </a:p>
          <a:p>
            <a:pPr marL="285750" indent="-285750">
              <a:buFont typeface="Arial" panose="020B0604020202020204" pitchFamily="34" charset="0"/>
              <a:buChar char="•"/>
            </a:pPr>
            <a:r>
              <a:rPr lang="en-US" dirty="0"/>
              <a:t>The failure modes are Binary in nature. (0 for operational, and 1 for failure)</a:t>
            </a:r>
          </a:p>
          <a:p>
            <a:pPr marL="285750" indent="-285750">
              <a:buFont typeface="Arial" panose="020B0604020202020204" pitchFamily="34" charset="0"/>
              <a:buChar char="•"/>
            </a:pPr>
            <a:r>
              <a:rPr lang="en-US" dirty="0"/>
              <a:t>The reliability calculations were performed </a:t>
            </a:r>
          </a:p>
        </p:txBody>
      </p:sp>
    </p:spTree>
    <p:extLst>
      <p:ext uri="{BB962C8B-B14F-4D97-AF65-F5344CB8AC3E}">
        <p14:creationId xmlns:p14="http://schemas.microsoft.com/office/powerpoint/2010/main" val="187820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C1A6-8A37-426A-B6C3-A5CEE409C98D}"/>
              </a:ext>
            </a:extLst>
          </p:cNvPr>
          <p:cNvSpPr>
            <a:spLocks noGrp="1"/>
          </p:cNvSpPr>
          <p:nvPr>
            <p:ph type="title"/>
          </p:nvPr>
        </p:nvSpPr>
        <p:spPr/>
        <p:txBody>
          <a:bodyPr/>
          <a:lstStyle/>
          <a:p>
            <a:r>
              <a:rPr lang="en-US" dirty="0"/>
              <a:t>Modules and Data Insertion</a:t>
            </a:r>
          </a:p>
        </p:txBody>
      </p:sp>
      <p:pic>
        <p:nvPicPr>
          <p:cNvPr id="6" name="Content Placeholder 5">
            <a:extLst>
              <a:ext uri="{FF2B5EF4-FFF2-40B4-BE49-F238E27FC236}">
                <a16:creationId xmlns:a16="http://schemas.microsoft.com/office/drawing/2014/main" id="{7519405B-1A19-41B3-A968-344321380944}"/>
              </a:ext>
            </a:extLst>
          </p:cNvPr>
          <p:cNvPicPr>
            <a:picLocks noGrp="1" noChangeAspect="1"/>
          </p:cNvPicPr>
          <p:nvPr>
            <p:ph idx="1"/>
          </p:nvPr>
        </p:nvPicPr>
        <p:blipFill>
          <a:blip r:embed="rId2"/>
          <a:stretch>
            <a:fillRect/>
          </a:stretch>
        </p:blipFill>
        <p:spPr>
          <a:xfrm>
            <a:off x="5183188" y="1138102"/>
            <a:ext cx="6172200" cy="4572271"/>
          </a:xfrm>
        </p:spPr>
      </p:pic>
      <p:sp>
        <p:nvSpPr>
          <p:cNvPr id="4" name="Text Placeholder 3">
            <a:extLst>
              <a:ext uri="{FF2B5EF4-FFF2-40B4-BE49-F238E27FC236}">
                <a16:creationId xmlns:a16="http://schemas.microsoft.com/office/drawing/2014/main" id="{8E2ED830-51F5-470F-B65A-AA474E64C82D}"/>
              </a:ext>
            </a:extLst>
          </p:cNvPr>
          <p:cNvSpPr>
            <a:spLocks noGrp="1"/>
          </p:cNvSpPr>
          <p:nvPr>
            <p:ph type="body" sz="half" idx="2"/>
          </p:nvPr>
        </p:nvSpPr>
        <p:spPr/>
        <p:txBody>
          <a:bodyPr/>
          <a:lstStyle/>
          <a:p>
            <a:r>
              <a:rPr lang="en-US" dirty="0"/>
              <a:t>Shows the source of the data and modules needed</a:t>
            </a:r>
          </a:p>
        </p:txBody>
      </p:sp>
    </p:spTree>
    <p:extLst>
      <p:ext uri="{BB962C8B-B14F-4D97-AF65-F5344CB8AC3E}">
        <p14:creationId xmlns:p14="http://schemas.microsoft.com/office/powerpoint/2010/main" val="20252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043743-5D83-4127-8679-B4B5718E1721}"/>
              </a:ext>
            </a:extLst>
          </p:cNvPr>
          <p:cNvSpPr txBox="1"/>
          <p:nvPr/>
        </p:nvSpPr>
        <p:spPr>
          <a:xfrm>
            <a:off x="318782" y="343949"/>
            <a:ext cx="3447875" cy="5159229"/>
          </a:xfrm>
          <a:prstGeom prst="rect">
            <a:avLst/>
          </a:prstGeom>
          <a:noFill/>
        </p:spPr>
        <p:txBody>
          <a:bodyPr wrap="square" rtlCol="0">
            <a:spAutoFit/>
          </a:bodyPr>
          <a:lstStyle/>
          <a:p>
            <a:endParaRPr lang="en-US" dirty="0"/>
          </a:p>
        </p:txBody>
      </p:sp>
      <p:sp>
        <p:nvSpPr>
          <p:cNvPr id="5" name="Title 4">
            <a:extLst>
              <a:ext uri="{FF2B5EF4-FFF2-40B4-BE49-F238E27FC236}">
                <a16:creationId xmlns:a16="http://schemas.microsoft.com/office/drawing/2014/main" id="{CFD28420-0BF7-4A7F-8347-BA55297E5A8E}"/>
              </a:ext>
            </a:extLst>
          </p:cNvPr>
          <p:cNvSpPr>
            <a:spLocks noGrp="1"/>
          </p:cNvSpPr>
          <p:nvPr>
            <p:ph type="title"/>
          </p:nvPr>
        </p:nvSpPr>
        <p:spPr/>
        <p:txBody>
          <a:bodyPr/>
          <a:lstStyle/>
          <a:p>
            <a:r>
              <a:rPr lang="en-US" dirty="0"/>
              <a:t>Data Cleanup</a:t>
            </a:r>
          </a:p>
        </p:txBody>
      </p:sp>
      <p:sp>
        <p:nvSpPr>
          <p:cNvPr id="7" name="Text Placeholder 6">
            <a:extLst>
              <a:ext uri="{FF2B5EF4-FFF2-40B4-BE49-F238E27FC236}">
                <a16:creationId xmlns:a16="http://schemas.microsoft.com/office/drawing/2014/main" id="{4FDE0D6C-B5D1-4EAC-97D3-8AC21FDCFDBD}"/>
              </a:ext>
            </a:extLst>
          </p:cNvPr>
          <p:cNvSpPr>
            <a:spLocks noGrp="1"/>
          </p:cNvSpPr>
          <p:nvPr>
            <p:ph type="body" sz="half" idx="2"/>
          </p:nvPr>
        </p:nvSpPr>
        <p:spPr/>
        <p:txBody>
          <a:bodyPr/>
          <a:lstStyle/>
          <a:p>
            <a:r>
              <a:rPr lang="en-US" dirty="0"/>
              <a:t>Here unneeded information is dropped, and a function is created to generate a dictionary.</a:t>
            </a:r>
          </a:p>
          <a:p>
            <a:r>
              <a:rPr lang="en-US" dirty="0"/>
              <a:t>This dictionary is used to define a replacement of strings to numerical values</a:t>
            </a:r>
          </a:p>
        </p:txBody>
      </p:sp>
      <p:pic>
        <p:nvPicPr>
          <p:cNvPr id="14" name="Content Placeholder 13">
            <a:extLst>
              <a:ext uri="{FF2B5EF4-FFF2-40B4-BE49-F238E27FC236}">
                <a16:creationId xmlns:a16="http://schemas.microsoft.com/office/drawing/2014/main" id="{658831CA-703F-4C02-A19C-8FC2F693D2FA}"/>
              </a:ext>
            </a:extLst>
          </p:cNvPr>
          <p:cNvPicPr>
            <a:picLocks noGrp="1" noChangeAspect="1"/>
          </p:cNvPicPr>
          <p:nvPr>
            <p:ph idx="1"/>
          </p:nvPr>
        </p:nvPicPr>
        <p:blipFill>
          <a:blip r:embed="rId2"/>
          <a:stretch>
            <a:fillRect/>
          </a:stretch>
        </p:blipFill>
        <p:spPr>
          <a:xfrm>
            <a:off x="5768589" y="987425"/>
            <a:ext cx="5001397" cy="4873625"/>
          </a:xfrm>
        </p:spPr>
      </p:pic>
    </p:spTree>
    <p:extLst>
      <p:ext uri="{BB962C8B-B14F-4D97-AF65-F5344CB8AC3E}">
        <p14:creationId xmlns:p14="http://schemas.microsoft.com/office/powerpoint/2010/main" val="408821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27B4-0DB1-4582-8107-DE44305E55E9}"/>
              </a:ext>
            </a:extLst>
          </p:cNvPr>
          <p:cNvSpPr>
            <a:spLocks noGrp="1"/>
          </p:cNvSpPr>
          <p:nvPr>
            <p:ph type="title"/>
          </p:nvPr>
        </p:nvSpPr>
        <p:spPr/>
        <p:txBody>
          <a:bodyPr/>
          <a:lstStyle/>
          <a:p>
            <a:r>
              <a:rPr lang="en-US" dirty="0"/>
              <a:t>Minor Data Wrangling</a:t>
            </a:r>
          </a:p>
        </p:txBody>
      </p:sp>
      <p:sp>
        <p:nvSpPr>
          <p:cNvPr id="4" name="Text Placeholder 3">
            <a:extLst>
              <a:ext uri="{FF2B5EF4-FFF2-40B4-BE49-F238E27FC236}">
                <a16:creationId xmlns:a16="http://schemas.microsoft.com/office/drawing/2014/main" id="{5F5B12B5-046F-4363-B545-3A324DD087DA}"/>
              </a:ext>
            </a:extLst>
          </p:cNvPr>
          <p:cNvSpPr>
            <a:spLocks noGrp="1"/>
          </p:cNvSpPr>
          <p:nvPr>
            <p:ph type="body" sz="half" idx="2"/>
          </p:nvPr>
        </p:nvSpPr>
        <p:spPr/>
        <p:txBody>
          <a:bodyPr/>
          <a:lstStyle/>
          <a:p>
            <a:r>
              <a:rPr lang="en-US" dirty="0"/>
              <a:t>The replace function is performed and the type of machine is now numerical. This allows the logistic function to operate.</a:t>
            </a:r>
          </a:p>
        </p:txBody>
      </p:sp>
      <p:pic>
        <p:nvPicPr>
          <p:cNvPr id="9" name="Content Placeholder 8">
            <a:extLst>
              <a:ext uri="{FF2B5EF4-FFF2-40B4-BE49-F238E27FC236}">
                <a16:creationId xmlns:a16="http://schemas.microsoft.com/office/drawing/2014/main" id="{D47B50EF-45FD-4314-9F8E-9F08557EACAA}"/>
              </a:ext>
            </a:extLst>
          </p:cNvPr>
          <p:cNvPicPr>
            <a:picLocks noGrp="1" noChangeAspect="1"/>
          </p:cNvPicPr>
          <p:nvPr>
            <p:ph idx="1"/>
          </p:nvPr>
        </p:nvPicPr>
        <p:blipFill>
          <a:blip r:embed="rId2"/>
          <a:stretch>
            <a:fillRect/>
          </a:stretch>
        </p:blipFill>
        <p:spPr>
          <a:xfrm>
            <a:off x="5273573" y="987425"/>
            <a:ext cx="5991429" cy="4873625"/>
          </a:xfrm>
        </p:spPr>
      </p:pic>
    </p:spTree>
    <p:extLst>
      <p:ext uri="{BB962C8B-B14F-4D97-AF65-F5344CB8AC3E}">
        <p14:creationId xmlns:p14="http://schemas.microsoft.com/office/powerpoint/2010/main" val="42263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84F55-C121-4FB1-A8CA-9D2581FB7E94}"/>
              </a:ext>
            </a:extLst>
          </p:cNvPr>
          <p:cNvSpPr>
            <a:spLocks noGrp="1"/>
          </p:cNvSpPr>
          <p:nvPr>
            <p:ph type="title"/>
          </p:nvPr>
        </p:nvSpPr>
        <p:spPr/>
        <p:txBody>
          <a:bodyPr/>
          <a:lstStyle/>
          <a:p>
            <a:r>
              <a:rPr lang="en-US" dirty="0"/>
              <a:t>Organizing the Dataset</a:t>
            </a:r>
          </a:p>
        </p:txBody>
      </p:sp>
      <p:sp>
        <p:nvSpPr>
          <p:cNvPr id="6" name="Text Placeholder 5">
            <a:extLst>
              <a:ext uri="{FF2B5EF4-FFF2-40B4-BE49-F238E27FC236}">
                <a16:creationId xmlns:a16="http://schemas.microsoft.com/office/drawing/2014/main" id="{E7E6B511-9B10-4696-BAD8-59D989C11664}"/>
              </a:ext>
            </a:extLst>
          </p:cNvPr>
          <p:cNvSpPr>
            <a:spLocks noGrp="1"/>
          </p:cNvSpPr>
          <p:nvPr>
            <p:ph type="body" sz="half" idx="2"/>
          </p:nvPr>
        </p:nvSpPr>
        <p:spPr/>
        <p:txBody>
          <a:bodyPr/>
          <a:lstStyle/>
          <a:p>
            <a:r>
              <a:rPr lang="en-US" dirty="0"/>
              <a:t>Working with Machine type L and increasing time</a:t>
            </a:r>
          </a:p>
        </p:txBody>
      </p:sp>
      <p:pic>
        <p:nvPicPr>
          <p:cNvPr id="11" name="Content Placeholder 10">
            <a:extLst>
              <a:ext uri="{FF2B5EF4-FFF2-40B4-BE49-F238E27FC236}">
                <a16:creationId xmlns:a16="http://schemas.microsoft.com/office/drawing/2014/main" id="{2F9845B3-A9CC-4116-BB80-2F5A293585DA}"/>
              </a:ext>
            </a:extLst>
          </p:cNvPr>
          <p:cNvPicPr>
            <a:picLocks noGrp="1" noChangeAspect="1"/>
          </p:cNvPicPr>
          <p:nvPr>
            <p:ph idx="1"/>
          </p:nvPr>
        </p:nvPicPr>
        <p:blipFill>
          <a:blip r:embed="rId2"/>
          <a:stretch>
            <a:fillRect/>
          </a:stretch>
        </p:blipFill>
        <p:spPr>
          <a:xfrm>
            <a:off x="5373828" y="987425"/>
            <a:ext cx="5790919" cy="4873625"/>
          </a:xfrm>
        </p:spPr>
      </p:pic>
    </p:spTree>
    <p:extLst>
      <p:ext uri="{BB962C8B-B14F-4D97-AF65-F5344CB8AC3E}">
        <p14:creationId xmlns:p14="http://schemas.microsoft.com/office/powerpoint/2010/main" val="151391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3BC9BC-EA10-4411-866A-78FA41412E71}"/>
              </a:ext>
            </a:extLst>
          </p:cNvPr>
          <p:cNvSpPr>
            <a:spLocks noGrp="1"/>
          </p:cNvSpPr>
          <p:nvPr>
            <p:ph type="title"/>
          </p:nvPr>
        </p:nvSpPr>
        <p:spPr/>
        <p:txBody>
          <a:bodyPr/>
          <a:lstStyle/>
          <a:p>
            <a:r>
              <a:rPr lang="en-US" dirty="0"/>
              <a:t>Cumulative Distribution Function for machine L</a:t>
            </a:r>
          </a:p>
        </p:txBody>
      </p:sp>
      <p:pic>
        <p:nvPicPr>
          <p:cNvPr id="8" name="Content Placeholder 7">
            <a:extLst>
              <a:ext uri="{FF2B5EF4-FFF2-40B4-BE49-F238E27FC236}">
                <a16:creationId xmlns:a16="http://schemas.microsoft.com/office/drawing/2014/main" id="{0A527761-C7F3-48B4-9256-5DE7D7786FD3}"/>
              </a:ext>
            </a:extLst>
          </p:cNvPr>
          <p:cNvPicPr>
            <a:picLocks noGrp="1" noChangeAspect="1"/>
          </p:cNvPicPr>
          <p:nvPr>
            <p:ph idx="1"/>
          </p:nvPr>
        </p:nvPicPr>
        <p:blipFill>
          <a:blip r:embed="rId2"/>
          <a:stretch>
            <a:fillRect/>
          </a:stretch>
        </p:blipFill>
        <p:spPr>
          <a:xfrm>
            <a:off x="5183188" y="1137665"/>
            <a:ext cx="6172200" cy="4573144"/>
          </a:xfrm>
        </p:spPr>
      </p:pic>
      <p:sp>
        <p:nvSpPr>
          <p:cNvPr id="6" name="Text Placeholder 5">
            <a:extLst>
              <a:ext uri="{FF2B5EF4-FFF2-40B4-BE49-F238E27FC236}">
                <a16:creationId xmlns:a16="http://schemas.microsoft.com/office/drawing/2014/main" id="{C3248A78-86BB-4C85-BE84-1CAB735EFE33}"/>
              </a:ext>
            </a:extLst>
          </p:cNvPr>
          <p:cNvSpPr>
            <a:spLocks noGrp="1"/>
          </p:cNvSpPr>
          <p:nvPr>
            <p:ph type="body" sz="half" idx="2"/>
          </p:nvPr>
        </p:nvSpPr>
        <p:spPr/>
        <p:txBody>
          <a:bodyPr/>
          <a:lstStyle/>
          <a:p>
            <a:r>
              <a:rPr lang="en-US" dirty="0"/>
              <a:t>Time vs Machine Failures (ALL failure modes)</a:t>
            </a:r>
          </a:p>
        </p:txBody>
      </p:sp>
    </p:spTree>
    <p:extLst>
      <p:ext uri="{BB962C8B-B14F-4D97-AF65-F5344CB8AC3E}">
        <p14:creationId xmlns:p14="http://schemas.microsoft.com/office/powerpoint/2010/main" val="202754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958C-F475-4C8E-8E95-BE3CC0E2966C}"/>
              </a:ext>
            </a:extLst>
          </p:cNvPr>
          <p:cNvSpPr>
            <a:spLocks noGrp="1"/>
          </p:cNvSpPr>
          <p:nvPr>
            <p:ph type="title"/>
          </p:nvPr>
        </p:nvSpPr>
        <p:spPr/>
        <p:txBody>
          <a:bodyPr/>
          <a:lstStyle/>
          <a:p>
            <a:r>
              <a:rPr lang="en-US" dirty="0"/>
              <a:t>A Data Frame with strictly failures times.</a:t>
            </a:r>
          </a:p>
        </p:txBody>
      </p:sp>
      <p:pic>
        <p:nvPicPr>
          <p:cNvPr id="6" name="Content Placeholder 5">
            <a:extLst>
              <a:ext uri="{FF2B5EF4-FFF2-40B4-BE49-F238E27FC236}">
                <a16:creationId xmlns:a16="http://schemas.microsoft.com/office/drawing/2014/main" id="{1AB6D72E-EA22-421D-B28D-6BF5538C1177}"/>
              </a:ext>
            </a:extLst>
          </p:cNvPr>
          <p:cNvPicPr>
            <a:picLocks noGrp="1" noChangeAspect="1"/>
          </p:cNvPicPr>
          <p:nvPr>
            <p:ph idx="1"/>
          </p:nvPr>
        </p:nvPicPr>
        <p:blipFill>
          <a:blip r:embed="rId2"/>
          <a:stretch>
            <a:fillRect/>
          </a:stretch>
        </p:blipFill>
        <p:spPr>
          <a:xfrm>
            <a:off x="5183188" y="2356473"/>
            <a:ext cx="6172200" cy="2135529"/>
          </a:xfrm>
        </p:spPr>
      </p:pic>
      <p:sp>
        <p:nvSpPr>
          <p:cNvPr id="4" name="Text Placeholder 3">
            <a:extLst>
              <a:ext uri="{FF2B5EF4-FFF2-40B4-BE49-F238E27FC236}">
                <a16:creationId xmlns:a16="http://schemas.microsoft.com/office/drawing/2014/main" id="{6CC8BDE3-0510-4177-A013-87C7DBCB71D6}"/>
              </a:ext>
            </a:extLst>
          </p:cNvPr>
          <p:cNvSpPr>
            <a:spLocks noGrp="1"/>
          </p:cNvSpPr>
          <p:nvPr>
            <p:ph type="body" sz="half" idx="2"/>
          </p:nvPr>
        </p:nvSpPr>
        <p:spPr/>
        <p:txBody>
          <a:bodyPr/>
          <a:lstStyle/>
          <a:p>
            <a:r>
              <a:rPr lang="en-US" dirty="0"/>
              <a:t>Creation of df_L_F where we can focus on failures only. </a:t>
            </a:r>
          </a:p>
          <a:p>
            <a:endParaRPr lang="en-US" dirty="0"/>
          </a:p>
          <a:p>
            <a:r>
              <a:rPr lang="en-US" dirty="0"/>
              <a:t>This allows for a Time to Failure calculation later.</a:t>
            </a:r>
          </a:p>
        </p:txBody>
      </p:sp>
    </p:spTree>
    <p:extLst>
      <p:ext uri="{BB962C8B-B14F-4D97-AF65-F5344CB8AC3E}">
        <p14:creationId xmlns:p14="http://schemas.microsoft.com/office/powerpoint/2010/main" val="1864644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3D64-FF2F-4371-B71C-6CD5F943B4ED}"/>
              </a:ext>
            </a:extLst>
          </p:cNvPr>
          <p:cNvSpPr>
            <a:spLocks noGrp="1"/>
          </p:cNvSpPr>
          <p:nvPr>
            <p:ph type="title"/>
          </p:nvPr>
        </p:nvSpPr>
        <p:spPr/>
        <p:txBody>
          <a:bodyPr/>
          <a:lstStyle/>
          <a:p>
            <a:r>
              <a:rPr lang="en-US" dirty="0"/>
              <a:t>Tool wear distribution</a:t>
            </a:r>
          </a:p>
        </p:txBody>
      </p:sp>
      <p:pic>
        <p:nvPicPr>
          <p:cNvPr id="6" name="Content Placeholder 5">
            <a:extLst>
              <a:ext uri="{FF2B5EF4-FFF2-40B4-BE49-F238E27FC236}">
                <a16:creationId xmlns:a16="http://schemas.microsoft.com/office/drawing/2014/main" id="{7B964D48-0DD2-40DA-A9E9-97949DF01C62}"/>
              </a:ext>
            </a:extLst>
          </p:cNvPr>
          <p:cNvPicPr>
            <a:picLocks noGrp="1" noChangeAspect="1"/>
          </p:cNvPicPr>
          <p:nvPr>
            <p:ph idx="1"/>
          </p:nvPr>
        </p:nvPicPr>
        <p:blipFill>
          <a:blip r:embed="rId2"/>
          <a:stretch>
            <a:fillRect/>
          </a:stretch>
        </p:blipFill>
        <p:spPr>
          <a:xfrm>
            <a:off x="5183188" y="1703748"/>
            <a:ext cx="6172200" cy="3440979"/>
          </a:xfrm>
        </p:spPr>
      </p:pic>
      <p:sp>
        <p:nvSpPr>
          <p:cNvPr id="4" name="Text Placeholder 3">
            <a:extLst>
              <a:ext uri="{FF2B5EF4-FFF2-40B4-BE49-F238E27FC236}">
                <a16:creationId xmlns:a16="http://schemas.microsoft.com/office/drawing/2014/main" id="{57A7A4D7-754D-4E61-B1B4-6C24609F567F}"/>
              </a:ext>
            </a:extLst>
          </p:cNvPr>
          <p:cNvSpPr>
            <a:spLocks noGrp="1"/>
          </p:cNvSpPr>
          <p:nvPr>
            <p:ph type="body" sz="half" idx="2"/>
          </p:nvPr>
        </p:nvSpPr>
        <p:spPr/>
        <p:txBody>
          <a:bodyPr/>
          <a:lstStyle/>
          <a:p>
            <a:r>
              <a:rPr lang="en-US" dirty="0"/>
              <a:t>Tool wear in relation to machine failures and the Probability Mass Function shown with a Histogram</a:t>
            </a:r>
          </a:p>
        </p:txBody>
      </p:sp>
    </p:spTree>
    <p:extLst>
      <p:ext uri="{BB962C8B-B14F-4D97-AF65-F5344CB8AC3E}">
        <p14:creationId xmlns:p14="http://schemas.microsoft.com/office/powerpoint/2010/main" val="2347740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846</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Reliability Engineering By D. Kelley</vt:lpstr>
      <vt:lpstr>PowerPoint Presentation</vt:lpstr>
      <vt:lpstr>Modules and Data Insertion</vt:lpstr>
      <vt:lpstr>Data Cleanup</vt:lpstr>
      <vt:lpstr>Minor Data Wrangling</vt:lpstr>
      <vt:lpstr>Organizing the Dataset</vt:lpstr>
      <vt:lpstr>Cumulative Distribution Function for machine L</vt:lpstr>
      <vt:lpstr>A Data Frame with strictly failures times.</vt:lpstr>
      <vt:lpstr>Tool wear distribution</vt:lpstr>
      <vt:lpstr>Fitting a Weibull Distribution </vt:lpstr>
      <vt:lpstr>Reliability Stats</vt:lpstr>
      <vt:lpstr>Reliability (survival function)</vt:lpstr>
      <vt:lpstr>Final Conclusions</vt:lpstr>
      <vt:lpstr>Works Cited</vt:lpstr>
      <vt:lpstr>Works Cited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Cumulative Distribution Function for machine L</dc:title>
  <dc:creator>DLK</dc:creator>
  <cp:lastModifiedBy>DLK</cp:lastModifiedBy>
  <cp:revision>24</cp:revision>
  <dcterms:created xsi:type="dcterms:W3CDTF">2021-11-26T22:11:49Z</dcterms:created>
  <dcterms:modified xsi:type="dcterms:W3CDTF">2021-12-25T16:46:19Z</dcterms:modified>
</cp:coreProperties>
</file>