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89"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6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0D51337A-31FA-4717-B2BF-9243F96D2B9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Lending loan company wants to understand the </a:t>
          </a:r>
          <a:r>
            <a:rPr lang="en-US" b="1" dirty="0">
              <a:latin typeface="Tahoma" panose="020B0604030504040204" pitchFamily="34" charset="0"/>
              <a:ea typeface="Tahoma" panose="020B0604030504040204" pitchFamily="34" charset="0"/>
              <a:cs typeface="Tahoma" panose="020B0604030504040204" pitchFamily="34" charset="0"/>
            </a:rPr>
            <a:t>driving factors </a:t>
          </a:r>
          <a:r>
            <a:rPr lang="en-US" dirty="0">
              <a:latin typeface="Tahoma" panose="020B0604030504040204" pitchFamily="34" charset="0"/>
              <a:ea typeface="Tahoma" panose="020B0604030504040204" pitchFamily="34" charset="0"/>
              <a:cs typeface="Tahoma" panose="020B0604030504040204" pitchFamily="34" charset="0"/>
            </a:rPr>
            <a:t>behind loan default, i.e. the variables which are strong indicators of defaulters.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Lending loan companies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To learn which consumers can be risky</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Loans could be provided to non-risky applicants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2FA1D010-CD35-4802-B120-AA953645D0E7}" type="pres">
      <dgm:prSet presAssocID="{81269538-BFC5-48BB-BEA1-D7AF1F385FD5}" presName="Name0" presStyleCnt="0">
        <dgm:presLayoutVars>
          <dgm:dir/>
          <dgm:animLvl val="lvl"/>
          <dgm:resizeHandles val="exact"/>
        </dgm:presLayoutVars>
      </dgm:prSet>
      <dgm:spPr/>
      <dgm:t>
        <a:bodyPr/>
        <a:lstStyle/>
        <a:p>
          <a:endParaRPr lang="en-US"/>
        </a:p>
      </dgm:t>
    </dgm:pt>
    <dgm:pt modelId="{EB8EED61-3B8C-4970-AB23-2B7977F83832}" type="pres">
      <dgm:prSet presAssocID="{0D51337A-31FA-4717-B2BF-9243F96D2B9B}" presName="linNode" presStyleCnt="0"/>
      <dgm:spPr/>
    </dgm:pt>
    <dgm:pt modelId="{4BB71693-3CFD-484B-B2E6-F4C6010AFF7E}"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CAAA9434-315E-4F99-914A-569569EEB61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69BDA275-1904-48C7-B108-3796AD8D3C80}" type="pres">
      <dgm:prSet presAssocID="{6799645E-F42F-43D8-B2EA-A1377D84D0B3}" presName="sp" presStyleCnt="0"/>
      <dgm:spPr/>
    </dgm:pt>
    <dgm:pt modelId="{70496FCA-5B1E-4D3E-B099-CF74DF5DD393}" type="pres">
      <dgm:prSet presAssocID="{A7F7584C-6CC5-40A2-9566-2842A5DEA97A}" presName="linNode" presStyleCnt="0"/>
      <dgm:spPr/>
    </dgm:pt>
    <dgm:pt modelId="{CFDCC6E6-34DE-40CD-94D3-0E588BDF9733}"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80D7F293-A7CB-418E-9FAE-B5F96B1532B8}"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E7BCBF40-0EF7-4DA8-9AF0-FF6D7A522EC7}" type="pres">
      <dgm:prSet presAssocID="{C41ED6A4-512C-48AB-901D-671B73446005}" presName="sp" presStyleCnt="0"/>
      <dgm:spPr/>
    </dgm:pt>
    <dgm:pt modelId="{4B243172-DD01-49A2-A5F7-0EB62DEDF66B}" type="pres">
      <dgm:prSet presAssocID="{51A6936C-668E-4912-B1B4-BA2D45D3F624}" presName="linNode" presStyleCnt="0"/>
      <dgm:spPr/>
    </dgm:pt>
    <dgm:pt modelId="{5385AA05-EDBA-479E-8901-E65C49F91C97}"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5057E85D-E4FD-439B-B152-024EC2D19EA4}"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7BCBEFF1-2AC0-43BF-AC93-203E56DD0314}" type="pres">
      <dgm:prSet presAssocID="{E68031D9-E3F9-439E-86FC-2A0A3A3988D0}" presName="sp" presStyleCnt="0"/>
      <dgm:spPr/>
    </dgm:pt>
    <dgm:pt modelId="{D8954DA1-AF54-42E1-8D0A-95541954D023}" type="pres">
      <dgm:prSet presAssocID="{928B5CB8-3545-4EE5-8BED-981D3C6157A5}" presName="linNode" presStyleCnt="0"/>
      <dgm:spPr/>
    </dgm:pt>
    <dgm:pt modelId="{7345BC8E-8992-4B3D-8FEC-C87842346719}"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CBE7460-0FB5-4400-8AA0-E53CDF2CB911}"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AEDBEE2E-4C10-471E-8716-7A71BC6AB6D1}" type="presOf" srcId="{2A9B6C90-9B70-4ED8-9084-8651413BB905}" destId="{5057E85D-E4FD-439B-B152-024EC2D19EA4}"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FD24B7BB-A467-4471-BE10-61E3263672C5}" type="presOf" srcId="{0D51337A-31FA-4717-B2BF-9243F96D2B9B}" destId="{4BB71693-3CFD-484B-B2E6-F4C6010AFF7E}"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FC411584-B791-41EB-AC7D-0B82F6889E1B}" type="presOf" srcId="{E40970FA-9468-4353-8343-FE5E2BEBB8B0}" destId="{CAAA9434-315E-4F99-914A-569569EEB619}" srcOrd="0" destOrd="0" presId="urn:microsoft.com/office/officeart/2005/8/layout/vList5"/>
    <dgm:cxn modelId="{91C17C03-FD77-4400-8FC1-D3D818F4E49D}" type="presOf" srcId="{81269538-BFC5-48BB-BEA1-D7AF1F385FD5}" destId="{2FA1D010-CD35-4802-B120-AA953645D0E7}" srcOrd="0" destOrd="0" presId="urn:microsoft.com/office/officeart/2005/8/layout/vList5"/>
    <dgm:cxn modelId="{E206E818-20FB-495B-80E2-3B034277686B}" type="presOf" srcId="{51A6936C-668E-4912-B1B4-BA2D45D3F624}" destId="{5385AA05-EDBA-479E-8901-E65C49F91C97}" srcOrd="0" destOrd="0" presId="urn:microsoft.com/office/officeart/2005/8/layout/vList5"/>
    <dgm:cxn modelId="{22CF140D-4AE6-4A12-BFDB-551FBA684EE1}" type="presOf" srcId="{928B5CB8-3545-4EE5-8BED-981D3C6157A5}" destId="{7345BC8E-8992-4B3D-8FEC-C87842346719}"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E9A507CE-7F99-4794-B5CF-0FF9297BE912}" type="presOf" srcId="{9D8DAFB6-C744-4BD6-B757-393BF647EBB6}" destId="{80D7F293-A7CB-418E-9FAE-B5F96B1532B8}"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B58150A9-8BD3-4E09-91DE-1E3062EF8462}" type="presOf" srcId="{A7F7584C-6CC5-40A2-9566-2842A5DEA97A}" destId="{CFDCC6E6-34DE-40CD-94D3-0E588BDF9733}"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14127FCE-BF05-4969-AB97-46AEAEA01A9F}" type="presOf" srcId="{95A524E6-8A71-49A1-AF74-29696A02028A}" destId="{9CBE7460-0FB5-4400-8AA0-E53CDF2CB911}" srcOrd="0" destOrd="0" presId="urn:microsoft.com/office/officeart/2005/8/layout/vList5"/>
    <dgm:cxn modelId="{C98ECD7E-6BE0-4A73-8773-73A4370B192A}" type="presParOf" srcId="{2FA1D010-CD35-4802-B120-AA953645D0E7}" destId="{EB8EED61-3B8C-4970-AB23-2B7977F83832}" srcOrd="0" destOrd="0" presId="urn:microsoft.com/office/officeart/2005/8/layout/vList5"/>
    <dgm:cxn modelId="{49DAFBE2-4380-4715-BD04-70248D2E6561}" type="presParOf" srcId="{EB8EED61-3B8C-4970-AB23-2B7977F83832}" destId="{4BB71693-3CFD-484B-B2E6-F4C6010AFF7E}" srcOrd="0" destOrd="0" presId="urn:microsoft.com/office/officeart/2005/8/layout/vList5"/>
    <dgm:cxn modelId="{EAAB1C59-4895-4E3F-97A6-D8C1A36788CC}" type="presParOf" srcId="{EB8EED61-3B8C-4970-AB23-2B7977F83832}" destId="{CAAA9434-315E-4F99-914A-569569EEB619}" srcOrd="1" destOrd="0" presId="urn:microsoft.com/office/officeart/2005/8/layout/vList5"/>
    <dgm:cxn modelId="{3DF88FD1-BEF6-4654-BD15-C807B1B3263E}" type="presParOf" srcId="{2FA1D010-CD35-4802-B120-AA953645D0E7}" destId="{69BDA275-1904-48C7-B108-3796AD8D3C80}" srcOrd="1" destOrd="0" presId="urn:microsoft.com/office/officeart/2005/8/layout/vList5"/>
    <dgm:cxn modelId="{6B875CAC-E05E-483F-A346-061775F0C66C}" type="presParOf" srcId="{2FA1D010-CD35-4802-B120-AA953645D0E7}" destId="{70496FCA-5B1E-4D3E-B099-CF74DF5DD393}" srcOrd="2" destOrd="0" presId="urn:microsoft.com/office/officeart/2005/8/layout/vList5"/>
    <dgm:cxn modelId="{F3927DD2-8399-4716-932A-5052038319D8}" type="presParOf" srcId="{70496FCA-5B1E-4D3E-B099-CF74DF5DD393}" destId="{CFDCC6E6-34DE-40CD-94D3-0E588BDF9733}" srcOrd="0" destOrd="0" presId="urn:microsoft.com/office/officeart/2005/8/layout/vList5"/>
    <dgm:cxn modelId="{980CF44E-1757-44E5-96E7-6B7E4A63C180}" type="presParOf" srcId="{70496FCA-5B1E-4D3E-B099-CF74DF5DD393}" destId="{80D7F293-A7CB-418E-9FAE-B5F96B1532B8}" srcOrd="1" destOrd="0" presId="urn:microsoft.com/office/officeart/2005/8/layout/vList5"/>
    <dgm:cxn modelId="{2BB7C79E-B825-4BA4-9A87-88D270F0FD82}" type="presParOf" srcId="{2FA1D010-CD35-4802-B120-AA953645D0E7}" destId="{E7BCBF40-0EF7-4DA8-9AF0-FF6D7A522EC7}" srcOrd="3" destOrd="0" presId="urn:microsoft.com/office/officeart/2005/8/layout/vList5"/>
    <dgm:cxn modelId="{F8C42C74-F2B7-4D5D-8569-8B6811D9A2E9}" type="presParOf" srcId="{2FA1D010-CD35-4802-B120-AA953645D0E7}" destId="{4B243172-DD01-49A2-A5F7-0EB62DEDF66B}" srcOrd="4" destOrd="0" presId="urn:microsoft.com/office/officeart/2005/8/layout/vList5"/>
    <dgm:cxn modelId="{589AB7AA-A584-4609-850A-980A00F4D356}" type="presParOf" srcId="{4B243172-DD01-49A2-A5F7-0EB62DEDF66B}" destId="{5385AA05-EDBA-479E-8901-E65C49F91C97}" srcOrd="0" destOrd="0" presId="urn:microsoft.com/office/officeart/2005/8/layout/vList5"/>
    <dgm:cxn modelId="{C5DDF4E9-CB93-4ABC-BB48-545ED2905A57}" type="presParOf" srcId="{4B243172-DD01-49A2-A5F7-0EB62DEDF66B}" destId="{5057E85D-E4FD-439B-B152-024EC2D19EA4}" srcOrd="1" destOrd="0" presId="urn:microsoft.com/office/officeart/2005/8/layout/vList5"/>
    <dgm:cxn modelId="{0603B88C-F56E-4AC5-B72B-784A225E7D5B}" type="presParOf" srcId="{2FA1D010-CD35-4802-B120-AA953645D0E7}" destId="{7BCBEFF1-2AC0-43BF-AC93-203E56DD0314}" srcOrd="5" destOrd="0" presId="urn:microsoft.com/office/officeart/2005/8/layout/vList5"/>
    <dgm:cxn modelId="{09F801C5-F3D6-417D-B479-1DFEF4818FFB}" type="presParOf" srcId="{2FA1D010-CD35-4802-B120-AA953645D0E7}" destId="{D8954DA1-AF54-42E1-8D0A-95541954D023}" srcOrd="6" destOrd="0" presId="urn:microsoft.com/office/officeart/2005/8/layout/vList5"/>
    <dgm:cxn modelId="{61565120-8879-4188-856C-76C7103541BC}" type="presParOf" srcId="{D8954DA1-AF54-42E1-8D0A-95541954D023}" destId="{7345BC8E-8992-4B3D-8FEC-C87842346719}" srcOrd="0" destOrd="0" presId="urn:microsoft.com/office/officeart/2005/8/layout/vList5"/>
    <dgm:cxn modelId="{4FCF4832-B155-4023-B062-4D1E8BC5D9FC}" type="presParOf" srcId="{D8954DA1-AF54-42E1-8D0A-95541954D023}" destId="{9CBE7460-0FB5-4400-8AA0-E53CDF2CB91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78117-F288-47F8-8F45-2B6917201A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069F466-FC60-43CB-B847-F1459A3EA067}">
      <dgm:prSet custT="1"/>
      <dgm:spPr/>
      <dgm:t>
        <a:bodyPr/>
        <a:lstStyle/>
        <a:p>
          <a:pPr>
            <a:lnSpc>
              <a:spcPct val="100000"/>
            </a:lnSpc>
          </a:pPr>
          <a:r>
            <a:rPr lang="en-US" sz="1600" kern="1200" dirty="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In this case study, we will use EDA to understand how consumer attributes and loan attributes influence the tendency of default. The aim is to identify patterns which indicate if a person is likely to default, which may be used for taking actions such as denying the loan, reducing the amount of loan, lending (to risky applicants) at a higher interest rate, etc. </a:t>
          </a:r>
        </a:p>
      </dgm:t>
    </dgm:pt>
    <dgm:pt modelId="{B2690067-ED4D-4283-A4EB-5D614D239EBA}" type="parTrans" cxnId="{FF4CD999-AC9D-425F-ABCC-E233B86B31A6}">
      <dgm:prSet/>
      <dgm:spPr/>
      <dgm:t>
        <a:bodyPr/>
        <a:lstStyle/>
        <a:p>
          <a:endParaRPr lang="en-US"/>
        </a:p>
      </dgm:t>
    </dgm:pt>
    <dgm:pt modelId="{73C464D6-C045-4D04-8861-1F85A83AF62E}" type="sibTrans" cxnId="{FF4CD999-AC9D-425F-ABCC-E233B86B31A6}">
      <dgm:prSet/>
      <dgm:spPr/>
      <dgm:t>
        <a:bodyPr/>
        <a:lstStyle/>
        <a:p>
          <a:endParaRPr lang="en-US"/>
        </a:p>
      </dgm:t>
    </dgm:pt>
    <dgm:pt modelId="{6234249A-029E-45CF-AD9B-2E8212568611}">
      <dgm:prSet/>
      <dgm:spPr/>
      <dgm:t>
        <a:bodyPr/>
        <a:lstStyle/>
        <a:p>
          <a:pPr>
            <a:lnSpc>
              <a:spcPct val="100000"/>
            </a:lnSpc>
          </a:pPr>
          <a:endParaRPr lang="en-US" dirty="0"/>
        </a:p>
      </dgm:t>
    </dgm:pt>
    <dgm:pt modelId="{18631ECE-819F-45DC-A01C-7141F308BB3C}" type="parTrans" cxnId="{59A4EFE5-426C-4B0F-B263-19A0103E43E2}">
      <dgm:prSet/>
      <dgm:spPr/>
      <dgm:t>
        <a:bodyPr/>
        <a:lstStyle/>
        <a:p>
          <a:endParaRPr lang="en-US"/>
        </a:p>
      </dgm:t>
    </dgm:pt>
    <dgm:pt modelId="{DF79E901-E604-4538-8DE8-8B92ABB5EFFA}" type="sibTrans" cxnId="{59A4EFE5-426C-4B0F-B263-19A0103E43E2}">
      <dgm:prSet/>
      <dgm:spPr/>
      <dgm:t>
        <a:bodyPr/>
        <a:lstStyle/>
        <a:p>
          <a:endParaRPr lang="en-US"/>
        </a:p>
      </dgm:t>
    </dgm:pt>
    <dgm:pt modelId="{C1186311-EA8B-4193-89AB-55C29E95F27F}" type="pres">
      <dgm:prSet presAssocID="{C3C78117-F288-47F8-8F45-2B6917201AC2}" presName="root" presStyleCnt="0">
        <dgm:presLayoutVars>
          <dgm:dir/>
          <dgm:resizeHandles val="exact"/>
        </dgm:presLayoutVars>
      </dgm:prSet>
      <dgm:spPr/>
      <dgm:t>
        <a:bodyPr/>
        <a:lstStyle/>
        <a:p>
          <a:endParaRPr lang="en-US"/>
        </a:p>
      </dgm:t>
    </dgm:pt>
    <dgm:pt modelId="{1902722F-9D95-462F-9F88-0F7CB648A857}" type="pres">
      <dgm:prSet presAssocID="{6069F466-FC60-43CB-B847-F1459A3EA067}" presName="compNode" presStyleCnt="0"/>
      <dgm:spPr/>
    </dgm:pt>
    <dgm:pt modelId="{83A73B0E-4FF2-4247-B53B-24F971291234}" type="pres">
      <dgm:prSet presAssocID="{6069F466-FC60-43CB-B847-F1459A3EA067}" presName="bgRect" presStyleLbl="bgShp" presStyleIdx="0" presStyleCnt="2"/>
      <dgm:spPr/>
    </dgm:pt>
    <dgm:pt modelId="{6743B308-203E-44F6-8E9B-4524976A0F02}" type="pres">
      <dgm:prSet presAssocID="{6069F466-FC60-43CB-B847-F1459A3EA0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Bank"/>
        </a:ext>
      </dgm:extLst>
    </dgm:pt>
    <dgm:pt modelId="{8EF1D9CA-DCA6-4146-8FDB-279E3B10C932}" type="pres">
      <dgm:prSet presAssocID="{6069F466-FC60-43CB-B847-F1459A3EA067}" presName="spaceRect" presStyleCnt="0"/>
      <dgm:spPr/>
    </dgm:pt>
    <dgm:pt modelId="{54CAB18B-3BA4-4925-AC95-D4E6214C1B6B}" type="pres">
      <dgm:prSet presAssocID="{6069F466-FC60-43CB-B847-F1459A3EA067}" presName="parTx" presStyleLbl="revTx" presStyleIdx="0" presStyleCnt="2">
        <dgm:presLayoutVars>
          <dgm:chMax val="0"/>
          <dgm:chPref val="0"/>
        </dgm:presLayoutVars>
      </dgm:prSet>
      <dgm:spPr/>
      <dgm:t>
        <a:bodyPr/>
        <a:lstStyle/>
        <a:p>
          <a:endParaRPr lang="en-US"/>
        </a:p>
      </dgm:t>
    </dgm:pt>
    <dgm:pt modelId="{F971D96E-208B-4692-9F24-4EE4D8B5AB08}" type="pres">
      <dgm:prSet presAssocID="{73C464D6-C045-4D04-8861-1F85A83AF62E}" presName="sibTrans" presStyleCnt="0"/>
      <dgm:spPr/>
    </dgm:pt>
    <dgm:pt modelId="{4C63F520-DA2F-466C-B131-AB1B256F256F}" type="pres">
      <dgm:prSet presAssocID="{6234249A-029E-45CF-AD9B-2E8212568611}" presName="compNode" presStyleCnt="0"/>
      <dgm:spPr/>
    </dgm:pt>
    <dgm:pt modelId="{0E0024B6-14E2-4C0F-B627-C399AFD1D53C}" type="pres">
      <dgm:prSet presAssocID="{6234249A-029E-45CF-AD9B-2E8212568611}" presName="bgRect" presStyleLbl="bgShp" presStyleIdx="1" presStyleCnt="2"/>
      <dgm:spPr/>
    </dgm:pt>
    <dgm:pt modelId="{920A2DA6-349F-4DB5-96B4-1C259301476D}" type="pres">
      <dgm:prSet presAssocID="{6234249A-029E-45CF-AD9B-2E82125686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Question mark"/>
        </a:ext>
      </dgm:extLst>
    </dgm:pt>
    <dgm:pt modelId="{0822181E-EC19-45AA-891F-787B835A72A8}" type="pres">
      <dgm:prSet presAssocID="{6234249A-029E-45CF-AD9B-2E8212568611}" presName="spaceRect" presStyleCnt="0"/>
      <dgm:spPr/>
    </dgm:pt>
    <dgm:pt modelId="{ACFE12F2-D86C-44B6-BC72-1CB9CBFC089F}" type="pres">
      <dgm:prSet presAssocID="{6234249A-029E-45CF-AD9B-2E8212568611}" presName="parTx" presStyleLbl="revTx" presStyleIdx="1" presStyleCnt="2">
        <dgm:presLayoutVars>
          <dgm:chMax val="0"/>
          <dgm:chPref val="0"/>
        </dgm:presLayoutVars>
      </dgm:prSet>
      <dgm:spPr/>
      <dgm:t>
        <a:bodyPr/>
        <a:lstStyle/>
        <a:p>
          <a:endParaRPr lang="en-US"/>
        </a:p>
      </dgm:t>
    </dgm:pt>
  </dgm:ptLst>
  <dgm:cxnLst>
    <dgm:cxn modelId="{FF4CD999-AC9D-425F-ABCC-E233B86B31A6}" srcId="{C3C78117-F288-47F8-8F45-2B6917201AC2}" destId="{6069F466-FC60-43CB-B847-F1459A3EA067}" srcOrd="0" destOrd="0" parTransId="{B2690067-ED4D-4283-A4EB-5D614D239EBA}" sibTransId="{73C464D6-C045-4D04-8861-1F85A83AF62E}"/>
    <dgm:cxn modelId="{13EFF567-91ED-4E91-BFF6-83ECAD2F7480}" type="presOf" srcId="{6234249A-029E-45CF-AD9B-2E8212568611}" destId="{ACFE12F2-D86C-44B6-BC72-1CB9CBFC089F}" srcOrd="0" destOrd="0" presId="urn:microsoft.com/office/officeart/2018/2/layout/IconVerticalSolidList"/>
    <dgm:cxn modelId="{59A4EFE5-426C-4B0F-B263-19A0103E43E2}" srcId="{C3C78117-F288-47F8-8F45-2B6917201AC2}" destId="{6234249A-029E-45CF-AD9B-2E8212568611}" srcOrd="1" destOrd="0" parTransId="{18631ECE-819F-45DC-A01C-7141F308BB3C}" sibTransId="{DF79E901-E604-4538-8DE8-8B92ABB5EFFA}"/>
    <dgm:cxn modelId="{F48BF294-F7EE-4519-942D-F0E9B88E7450}" type="presOf" srcId="{C3C78117-F288-47F8-8F45-2B6917201AC2}" destId="{C1186311-EA8B-4193-89AB-55C29E95F27F}" srcOrd="0" destOrd="0" presId="urn:microsoft.com/office/officeart/2018/2/layout/IconVerticalSolidList"/>
    <dgm:cxn modelId="{A7725093-29D6-4468-BF38-3D33737AB87E}" type="presOf" srcId="{6069F466-FC60-43CB-B847-F1459A3EA067}" destId="{54CAB18B-3BA4-4925-AC95-D4E6214C1B6B}" srcOrd="0" destOrd="0" presId="urn:microsoft.com/office/officeart/2018/2/layout/IconVerticalSolidList"/>
    <dgm:cxn modelId="{86F6ACEB-A2F6-4BEF-9E32-3E68B83287B7}" type="presParOf" srcId="{C1186311-EA8B-4193-89AB-55C29E95F27F}" destId="{1902722F-9D95-462F-9F88-0F7CB648A857}" srcOrd="0" destOrd="0" presId="urn:microsoft.com/office/officeart/2018/2/layout/IconVerticalSolidList"/>
    <dgm:cxn modelId="{6ADE9D52-E403-4C89-A65D-DDC4CC4190B0}" type="presParOf" srcId="{1902722F-9D95-462F-9F88-0F7CB648A857}" destId="{83A73B0E-4FF2-4247-B53B-24F971291234}" srcOrd="0" destOrd="0" presId="urn:microsoft.com/office/officeart/2018/2/layout/IconVerticalSolidList"/>
    <dgm:cxn modelId="{815EDA42-324A-4A4C-A49F-5001FE5CB6E0}" type="presParOf" srcId="{1902722F-9D95-462F-9F88-0F7CB648A857}" destId="{6743B308-203E-44F6-8E9B-4524976A0F02}" srcOrd="1" destOrd="0" presId="urn:microsoft.com/office/officeart/2018/2/layout/IconVerticalSolidList"/>
    <dgm:cxn modelId="{4916706B-BFB9-4C18-A03D-B35764B41F1C}" type="presParOf" srcId="{1902722F-9D95-462F-9F88-0F7CB648A857}" destId="{8EF1D9CA-DCA6-4146-8FDB-279E3B10C932}" srcOrd="2" destOrd="0" presId="urn:microsoft.com/office/officeart/2018/2/layout/IconVerticalSolidList"/>
    <dgm:cxn modelId="{2679B2CE-9331-471B-AAD5-67D4D809AE1F}" type="presParOf" srcId="{1902722F-9D95-462F-9F88-0F7CB648A857}" destId="{54CAB18B-3BA4-4925-AC95-D4E6214C1B6B}" srcOrd="3" destOrd="0" presId="urn:microsoft.com/office/officeart/2018/2/layout/IconVerticalSolidList"/>
    <dgm:cxn modelId="{716FE7AE-823B-470B-BE25-758844F349BA}" type="presParOf" srcId="{C1186311-EA8B-4193-89AB-55C29E95F27F}" destId="{F971D96E-208B-4692-9F24-4EE4D8B5AB08}" srcOrd="1" destOrd="0" presId="urn:microsoft.com/office/officeart/2018/2/layout/IconVerticalSolidList"/>
    <dgm:cxn modelId="{325C12A4-8324-4CD9-941D-2933A16B8D80}" type="presParOf" srcId="{C1186311-EA8B-4193-89AB-55C29E95F27F}" destId="{4C63F520-DA2F-466C-B131-AB1B256F256F}" srcOrd="2" destOrd="0" presId="urn:microsoft.com/office/officeart/2018/2/layout/IconVerticalSolidList"/>
    <dgm:cxn modelId="{B06358A0-D593-4C29-80BC-D7C2F0A14AC1}" type="presParOf" srcId="{4C63F520-DA2F-466C-B131-AB1B256F256F}" destId="{0E0024B6-14E2-4C0F-B627-C399AFD1D53C}" srcOrd="0" destOrd="0" presId="urn:microsoft.com/office/officeart/2018/2/layout/IconVerticalSolidList"/>
    <dgm:cxn modelId="{D8C5B6D7-55A5-42D7-9B63-F25C59A02AF2}" type="presParOf" srcId="{4C63F520-DA2F-466C-B131-AB1B256F256F}" destId="{920A2DA6-349F-4DB5-96B4-1C259301476D}" srcOrd="1" destOrd="0" presId="urn:microsoft.com/office/officeart/2018/2/layout/IconVerticalSolidList"/>
    <dgm:cxn modelId="{69464C9D-B66C-4CF5-824F-992FB33EC3E3}" type="presParOf" srcId="{4C63F520-DA2F-466C-B131-AB1B256F256F}" destId="{0822181E-EC19-45AA-891F-787B835A72A8}" srcOrd="2" destOrd="0" presId="urn:microsoft.com/office/officeart/2018/2/layout/IconVerticalSolidList"/>
    <dgm:cxn modelId="{20A00FAD-3C9C-4CB0-9BBD-618CA702D7BC}" type="presParOf" srcId="{4C63F520-DA2F-466C-B131-AB1B256F256F}" destId="{ACFE12F2-D86C-44B6-BC72-1CB9CBFC089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16/7/layout/ChevronBlockProcess" loCatId="process" qsTypeId="urn:microsoft.com/office/officeart/2005/8/quickstyle/simple4" qsCatId="simple" csTypeId="urn:microsoft.com/office/officeart/2005/8/colors/colorful2" csCatId="colorful" phldr="1"/>
      <dgm:spPr/>
      <dgm:t>
        <a:bodyPr/>
        <a:lstStyle/>
        <a:p>
          <a:endParaRPr lang="en-US"/>
        </a:p>
      </dgm:t>
    </dgm:pt>
    <dgm:pt modelId="{6857B86A-DEC1-407C-A1BB-5BF9ACCBCA6A}">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Solution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Using the 3 factors Loan Characteristics, Demographic Variables and Behavioral Variables, we can analyze using EDA to find out the driving factors of defaulters</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latin typeface="Tahoma" panose="020B0604030504040204" pitchFamily="34" charset="0"/>
              <a:ea typeface="Tahoma" panose="020B0604030504040204" pitchFamily="34" charset="0"/>
              <a:cs typeface="Tahoma" panose="020B0604030504040204" pitchFamily="34" charset="0"/>
            </a:rPr>
            <a:t>Solution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Using Consumer credit risk which can be measured by the five Cs: credit history, capacity to repay, capital, the loan's conditions, and associated collateral, we can analyze using EDA to find out the driving factors of defaulters</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Solution #3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Using Fico score or </a:t>
          </a:r>
          <a:r>
            <a:rPr lang="en-US" dirty="0" err="1">
              <a:latin typeface="Tahoma" panose="020B0604030504040204" pitchFamily="34" charset="0"/>
              <a:ea typeface="Tahoma" panose="020B0604030504040204" pitchFamily="34" charset="0"/>
              <a:cs typeface="Tahoma" panose="020B0604030504040204" pitchFamily="34" charset="0"/>
            </a:rPr>
            <a:t>Cibil</a:t>
          </a:r>
          <a:r>
            <a:rPr lang="en-US" dirty="0">
              <a:latin typeface="Tahoma" panose="020B0604030504040204" pitchFamily="34" charset="0"/>
              <a:ea typeface="Tahoma" panose="020B0604030504040204" pitchFamily="34" charset="0"/>
              <a:cs typeface="Tahoma" panose="020B0604030504040204" pitchFamily="34" charset="0"/>
            </a:rPr>
            <a:t> score, we can analyze using EDA to find out the driving factors of defaulters </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80ACFD11-B5F7-485C-9E96-E24DCCD6C389}" type="pres">
      <dgm:prSet presAssocID="{CF9FC193-7A05-4631-B681-B56EAB543D38}" presName="Name0" presStyleCnt="0">
        <dgm:presLayoutVars>
          <dgm:dir/>
          <dgm:animLvl val="lvl"/>
          <dgm:resizeHandles val="exact"/>
        </dgm:presLayoutVars>
      </dgm:prSet>
      <dgm:spPr/>
      <dgm:t>
        <a:bodyPr/>
        <a:lstStyle/>
        <a:p>
          <a:endParaRPr lang="en-US"/>
        </a:p>
      </dgm:t>
    </dgm:pt>
    <dgm:pt modelId="{4494F57F-586E-440C-A9EB-856A6BD40381}" type="pres">
      <dgm:prSet presAssocID="{6857B86A-DEC1-407C-A1BB-5BF9ACCBCA6A}" presName="composite" presStyleCnt="0"/>
      <dgm:spPr/>
    </dgm:pt>
    <dgm:pt modelId="{F161D984-DEDE-4942-B3DD-7B57E0E7E563}" type="pres">
      <dgm:prSet presAssocID="{6857B86A-DEC1-407C-A1BB-5BF9ACCBCA6A}" presName="parTx" presStyleLbl="alignNode1" presStyleIdx="0" presStyleCnt="3">
        <dgm:presLayoutVars>
          <dgm:chMax val="0"/>
          <dgm:chPref val="0"/>
        </dgm:presLayoutVars>
      </dgm:prSet>
      <dgm:spPr/>
      <dgm:t>
        <a:bodyPr/>
        <a:lstStyle/>
        <a:p>
          <a:endParaRPr lang="en-US"/>
        </a:p>
      </dgm:t>
    </dgm:pt>
    <dgm:pt modelId="{BDF950FB-7032-4063-BAB7-BEBD749C6976}" type="pres">
      <dgm:prSet presAssocID="{6857B86A-DEC1-407C-A1BB-5BF9ACCBCA6A}" presName="desTx" presStyleLbl="alignAccFollowNode1" presStyleIdx="0" presStyleCnt="3">
        <dgm:presLayoutVars/>
      </dgm:prSet>
      <dgm:spPr/>
      <dgm:t>
        <a:bodyPr/>
        <a:lstStyle/>
        <a:p>
          <a:endParaRPr lang="en-US"/>
        </a:p>
      </dgm:t>
    </dgm:pt>
    <dgm:pt modelId="{672859DA-9596-4A8F-87AD-5E2E02DA7DFF}" type="pres">
      <dgm:prSet presAssocID="{F087F24E-A7D7-4DCE-B2A7-9B941289621A}" presName="space" presStyleCnt="0"/>
      <dgm:spPr/>
    </dgm:pt>
    <dgm:pt modelId="{3F062783-E4C0-4275-9BC6-C410E36587E7}" type="pres">
      <dgm:prSet presAssocID="{ABA77F75-8642-4931-8D7E-BE6C6DB9940D}" presName="composite" presStyleCnt="0"/>
      <dgm:spPr/>
    </dgm:pt>
    <dgm:pt modelId="{CC33EE98-A3E7-4C83-91D7-5F660815CE1A}" type="pres">
      <dgm:prSet presAssocID="{ABA77F75-8642-4931-8D7E-BE6C6DB9940D}" presName="parTx" presStyleLbl="alignNode1" presStyleIdx="1" presStyleCnt="3">
        <dgm:presLayoutVars>
          <dgm:chMax val="0"/>
          <dgm:chPref val="0"/>
        </dgm:presLayoutVars>
      </dgm:prSet>
      <dgm:spPr/>
      <dgm:t>
        <a:bodyPr/>
        <a:lstStyle/>
        <a:p>
          <a:endParaRPr lang="en-US"/>
        </a:p>
      </dgm:t>
    </dgm:pt>
    <dgm:pt modelId="{1E9F1449-E1D8-402C-8454-B9F1F175AAAB}" type="pres">
      <dgm:prSet presAssocID="{ABA77F75-8642-4931-8D7E-BE6C6DB9940D}" presName="desTx" presStyleLbl="alignAccFollowNode1" presStyleIdx="1" presStyleCnt="3">
        <dgm:presLayoutVars/>
      </dgm:prSet>
      <dgm:spPr/>
      <dgm:t>
        <a:bodyPr/>
        <a:lstStyle/>
        <a:p>
          <a:endParaRPr lang="en-US"/>
        </a:p>
      </dgm:t>
    </dgm:pt>
    <dgm:pt modelId="{121A3760-A44F-4A1D-9E6F-0AE1AA05BB11}" type="pres">
      <dgm:prSet presAssocID="{1A095211-ADB0-42CA-9F24-F1BC942872F3}" presName="space" presStyleCnt="0"/>
      <dgm:spPr/>
    </dgm:pt>
    <dgm:pt modelId="{73EFBBBD-83E1-49D7-86DB-18888E58F707}" type="pres">
      <dgm:prSet presAssocID="{DA5DFAD8-E443-4F53-9341-A0903BBBD378}" presName="composite" presStyleCnt="0"/>
      <dgm:spPr/>
    </dgm:pt>
    <dgm:pt modelId="{7459B42A-508F-4E69-A287-9141696C4DA9}" type="pres">
      <dgm:prSet presAssocID="{DA5DFAD8-E443-4F53-9341-A0903BBBD378}" presName="parTx" presStyleLbl="alignNode1" presStyleIdx="2" presStyleCnt="3">
        <dgm:presLayoutVars>
          <dgm:chMax val="0"/>
          <dgm:chPref val="0"/>
        </dgm:presLayoutVars>
      </dgm:prSet>
      <dgm:spPr/>
      <dgm:t>
        <a:bodyPr/>
        <a:lstStyle/>
        <a:p>
          <a:endParaRPr lang="en-US"/>
        </a:p>
      </dgm:t>
    </dgm:pt>
    <dgm:pt modelId="{14A73ACF-6C8E-4183-8678-AEE7520AA8F5}" type="pres">
      <dgm:prSet presAssocID="{DA5DFAD8-E443-4F53-9341-A0903BBBD378}" presName="desTx" presStyleLbl="alignAccFollowNode1" presStyleIdx="2" presStyleCnt="3">
        <dgm:presLayoutVars/>
      </dgm:prSet>
      <dgm:spPr/>
      <dgm:t>
        <a:bodyPr/>
        <a:lstStyle/>
        <a:p>
          <a:endParaRPr lang="en-US"/>
        </a:p>
      </dgm:t>
    </dgm:pt>
  </dgm:ptLst>
  <dgm:cxnLst>
    <dgm:cxn modelId="{99731622-9DFF-4438-8FB0-0891A3F970FD}" type="presOf" srcId="{6EE89B4E-BAED-4A90-B29D-70AF11256801}" destId="{14A73ACF-6C8E-4183-8678-AEE7520AA8F5}" srcOrd="0" destOrd="0" presId="urn:microsoft.com/office/officeart/2016/7/layout/ChevronBlockProcess"/>
    <dgm:cxn modelId="{D959B3EA-A66A-4B40-901C-93ECD4985A93}" srcId="{CF9FC193-7A05-4631-B681-B56EAB543D38}" destId="{ABA77F75-8642-4931-8D7E-BE6C6DB9940D}" srcOrd="1" destOrd="0" parTransId="{FCF9AE1B-B22B-4F91-BFD8-DDBBF762F128}" sibTransId="{1A095211-ADB0-42CA-9F24-F1BC942872F3}"/>
    <dgm:cxn modelId="{4CD5FCDD-1F8A-43A3-BD77-CBE3B3864C41}" srcId="{6857B86A-DEC1-407C-A1BB-5BF9ACCBCA6A}" destId="{4C8BFA56-3F75-4CAD-90A3-2F214D699322}" srcOrd="0" destOrd="0" parTransId="{9A6E3B20-A734-4412-84CF-0134D93D4B28}" sibTransId="{7B50916F-B8BA-427F-B9F0-A301E54D7FB3}"/>
    <dgm:cxn modelId="{CA949A5F-9945-4C59-A233-D70AFFF70BDA}" srcId="{DA5DFAD8-E443-4F53-9341-A0903BBBD378}" destId="{6EE89B4E-BAED-4A90-B29D-70AF11256801}" srcOrd="0" destOrd="0" parTransId="{39BF20C7-31E5-452B-8EA2-17224A13C7FB}" sibTransId="{E71503C3-CFB7-4144-AD9F-7A42A87A3A6B}"/>
    <dgm:cxn modelId="{F81E4956-39C1-4F32-A05E-25529F3907F8}" type="presOf" srcId="{6857B86A-DEC1-407C-A1BB-5BF9ACCBCA6A}" destId="{F161D984-DEDE-4942-B3DD-7B57E0E7E563}" srcOrd="0" destOrd="0" presId="urn:microsoft.com/office/officeart/2016/7/layout/ChevronBlockProcess"/>
    <dgm:cxn modelId="{B12F0503-977A-4B5D-8CB7-420B041FF863}" srcId="{CF9FC193-7A05-4631-B681-B56EAB543D38}" destId="{6857B86A-DEC1-407C-A1BB-5BF9ACCBCA6A}" srcOrd="0" destOrd="0" parTransId="{8CA7BF9B-8199-4683-AD57-CB0086659013}" sibTransId="{F087F24E-A7D7-4DCE-B2A7-9B941289621A}"/>
    <dgm:cxn modelId="{0073D4C3-F488-4F79-B637-186FAECF6BAD}" srcId="{CF9FC193-7A05-4631-B681-B56EAB543D38}" destId="{DA5DFAD8-E443-4F53-9341-A0903BBBD378}" srcOrd="2" destOrd="0" parTransId="{F6012B3B-01B0-4E7C-A363-0177B95D3DD8}" sibTransId="{76D9F54E-47B3-4FE0-B465-AD673964072E}"/>
    <dgm:cxn modelId="{9DA1B027-E2B4-4513-93D9-17E24FF46351}" type="presOf" srcId="{CF9FC193-7A05-4631-B681-B56EAB543D38}" destId="{80ACFD11-B5F7-485C-9E96-E24DCCD6C389}" srcOrd="0" destOrd="0" presId="urn:microsoft.com/office/officeart/2016/7/layout/ChevronBlockProcess"/>
    <dgm:cxn modelId="{1ED91962-CE8E-430B-A2E5-FDD511ED1588}" type="presOf" srcId="{4C8BFA56-3F75-4CAD-90A3-2F214D699322}" destId="{BDF950FB-7032-4063-BAB7-BEBD749C6976}" srcOrd="0" destOrd="0" presId="urn:microsoft.com/office/officeart/2016/7/layout/ChevronBlockProcess"/>
    <dgm:cxn modelId="{D5D61B4C-1312-427C-BDCC-013237D8A488}" srcId="{ABA77F75-8642-4931-8D7E-BE6C6DB9940D}" destId="{611C3B18-07F8-4A66-9682-97E24AEF6014}" srcOrd="0" destOrd="0" parTransId="{5940BF2D-F08A-4150-9A86-173D9242DE8C}" sibTransId="{477660C6-2B6D-4FB8-B9A3-D555E2082C2A}"/>
    <dgm:cxn modelId="{AFDF3F9B-FF21-4276-A2CC-1D5296F27CCB}" type="presOf" srcId="{DA5DFAD8-E443-4F53-9341-A0903BBBD378}" destId="{7459B42A-508F-4E69-A287-9141696C4DA9}" srcOrd="0" destOrd="0" presId="urn:microsoft.com/office/officeart/2016/7/layout/ChevronBlockProcess"/>
    <dgm:cxn modelId="{4F801E2F-3884-4B3E-B52D-D99683464A8D}" type="presOf" srcId="{ABA77F75-8642-4931-8D7E-BE6C6DB9940D}" destId="{CC33EE98-A3E7-4C83-91D7-5F660815CE1A}" srcOrd="0" destOrd="0" presId="urn:microsoft.com/office/officeart/2016/7/layout/ChevronBlockProcess"/>
    <dgm:cxn modelId="{1531B51F-F223-4926-A155-F11A2FD0DC8C}" type="presOf" srcId="{611C3B18-07F8-4A66-9682-97E24AEF6014}" destId="{1E9F1449-E1D8-402C-8454-B9F1F175AAAB}" srcOrd="0" destOrd="0" presId="urn:microsoft.com/office/officeart/2016/7/layout/ChevronBlockProcess"/>
    <dgm:cxn modelId="{FBB38798-76BF-44E9-B96E-48EF19D1EA46}" type="presParOf" srcId="{80ACFD11-B5F7-485C-9E96-E24DCCD6C389}" destId="{4494F57F-586E-440C-A9EB-856A6BD40381}" srcOrd="0" destOrd="0" presId="urn:microsoft.com/office/officeart/2016/7/layout/ChevronBlockProcess"/>
    <dgm:cxn modelId="{6995F119-904F-4D24-8CF0-E398A15A066F}" type="presParOf" srcId="{4494F57F-586E-440C-A9EB-856A6BD40381}" destId="{F161D984-DEDE-4942-B3DD-7B57E0E7E563}" srcOrd="0" destOrd="0" presId="urn:microsoft.com/office/officeart/2016/7/layout/ChevronBlockProcess"/>
    <dgm:cxn modelId="{C531163F-1CF2-42F1-B34C-1A39F252AFBC}" type="presParOf" srcId="{4494F57F-586E-440C-A9EB-856A6BD40381}" destId="{BDF950FB-7032-4063-BAB7-BEBD749C6976}" srcOrd="1" destOrd="0" presId="urn:microsoft.com/office/officeart/2016/7/layout/ChevronBlockProcess"/>
    <dgm:cxn modelId="{38A3D368-6461-498B-BE66-28BFA85D5ED7}" type="presParOf" srcId="{80ACFD11-B5F7-485C-9E96-E24DCCD6C389}" destId="{672859DA-9596-4A8F-87AD-5E2E02DA7DFF}" srcOrd="1" destOrd="0" presId="urn:microsoft.com/office/officeart/2016/7/layout/ChevronBlockProcess"/>
    <dgm:cxn modelId="{B716632E-9EB0-4299-8822-DFB8F1448128}" type="presParOf" srcId="{80ACFD11-B5F7-485C-9E96-E24DCCD6C389}" destId="{3F062783-E4C0-4275-9BC6-C410E36587E7}" srcOrd="2" destOrd="0" presId="urn:microsoft.com/office/officeart/2016/7/layout/ChevronBlockProcess"/>
    <dgm:cxn modelId="{6DFE8A2A-1F7C-4292-9F41-7D3021FFB98A}" type="presParOf" srcId="{3F062783-E4C0-4275-9BC6-C410E36587E7}" destId="{CC33EE98-A3E7-4C83-91D7-5F660815CE1A}" srcOrd="0" destOrd="0" presId="urn:microsoft.com/office/officeart/2016/7/layout/ChevronBlockProcess"/>
    <dgm:cxn modelId="{01852165-DFC4-49C3-8868-E7DB6F72897C}" type="presParOf" srcId="{3F062783-E4C0-4275-9BC6-C410E36587E7}" destId="{1E9F1449-E1D8-402C-8454-B9F1F175AAAB}" srcOrd="1" destOrd="0" presId="urn:microsoft.com/office/officeart/2016/7/layout/ChevronBlockProcess"/>
    <dgm:cxn modelId="{066B299C-E7F7-4B0D-8EF9-3C52003011C3}" type="presParOf" srcId="{80ACFD11-B5F7-485C-9E96-E24DCCD6C389}" destId="{121A3760-A44F-4A1D-9E6F-0AE1AA05BB11}" srcOrd="3" destOrd="0" presId="urn:microsoft.com/office/officeart/2016/7/layout/ChevronBlockProcess"/>
    <dgm:cxn modelId="{743C7F30-473F-4A43-AF3C-4DBA19934BBD}" type="presParOf" srcId="{80ACFD11-B5F7-485C-9E96-E24DCCD6C389}" destId="{73EFBBBD-83E1-49D7-86DB-18888E58F707}" srcOrd="4" destOrd="0" presId="urn:microsoft.com/office/officeart/2016/7/layout/ChevronBlockProcess"/>
    <dgm:cxn modelId="{2C2314F3-A97A-419E-9A58-3228291017DF}" type="presParOf" srcId="{73EFBBBD-83E1-49D7-86DB-18888E58F707}" destId="{7459B42A-508F-4E69-A287-9141696C4DA9}" srcOrd="0" destOrd="0" presId="urn:microsoft.com/office/officeart/2016/7/layout/ChevronBlockProcess"/>
    <dgm:cxn modelId="{0D6212E3-83ED-47BF-80C9-1421778F4837}" type="presParOf" srcId="{73EFBBBD-83E1-49D7-86DB-18888E58F707}" destId="{14A73ACF-6C8E-4183-8678-AEE7520AA8F5}"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A9434-315E-4F99-914A-569569EEB619}">
      <dsp:nvSpPr>
        <dsp:cNvPr id="0" name=""/>
        <dsp:cNvSpPr/>
      </dsp:nvSpPr>
      <dsp:spPr>
        <a:xfrm rot="5400000">
          <a:off x="6749702" y="-2926147"/>
          <a:ext cx="637727" cy="6652768"/>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ahoma" panose="020B0604030504040204" pitchFamily="34" charset="0"/>
              <a:ea typeface="Tahoma" panose="020B0604030504040204" pitchFamily="34" charset="0"/>
              <a:cs typeface="Tahoma" panose="020B0604030504040204" pitchFamily="34" charset="0"/>
            </a:rPr>
            <a:t>Lending loan company wants to understand the </a:t>
          </a:r>
          <a:r>
            <a:rPr lang="en-US" sz="1500" b="1" kern="1200" dirty="0">
              <a:latin typeface="Tahoma" panose="020B0604030504040204" pitchFamily="34" charset="0"/>
              <a:ea typeface="Tahoma" panose="020B0604030504040204" pitchFamily="34" charset="0"/>
              <a:cs typeface="Tahoma" panose="020B0604030504040204" pitchFamily="34" charset="0"/>
            </a:rPr>
            <a:t>driving factors </a:t>
          </a:r>
          <a:r>
            <a:rPr lang="en-US" sz="1500" kern="1200" dirty="0">
              <a:latin typeface="Tahoma" panose="020B0604030504040204" pitchFamily="34" charset="0"/>
              <a:ea typeface="Tahoma" panose="020B0604030504040204" pitchFamily="34" charset="0"/>
              <a:cs typeface="Tahoma" panose="020B0604030504040204" pitchFamily="34" charset="0"/>
            </a:rPr>
            <a:t>behind loan default, i.e. the variables which are strong indicators of defaulters.</a:t>
          </a:r>
        </a:p>
      </dsp:txBody>
      <dsp:txXfrm rot="-5400000">
        <a:off x="3742182" y="112504"/>
        <a:ext cx="6621637" cy="575465"/>
      </dsp:txXfrm>
    </dsp:sp>
    <dsp:sp modelId="{4BB71693-3CFD-484B-B2E6-F4C6010AFF7E}">
      <dsp:nvSpPr>
        <dsp:cNvPr id="0" name=""/>
        <dsp:cNvSpPr/>
      </dsp:nvSpPr>
      <dsp:spPr>
        <a:xfrm>
          <a:off x="0" y="1657"/>
          <a:ext cx="3742182" cy="797159"/>
        </a:xfrm>
        <a:prstGeom prst="roundRect">
          <a:avLst/>
        </a:prstGeom>
        <a:blipFill rotWithShape="0">
          <a:blip xmlns:r="http://schemas.openxmlformats.org/officeDocument/2006/relationships" r:embed="rId1">
            <a:duotone>
              <a:schemeClr val="accent5">
                <a:hueOff val="0"/>
                <a:satOff val="0"/>
                <a:lumOff val="0"/>
                <a:alphaOff val="0"/>
                <a:shade val="88000"/>
                <a:lumMod val="88000"/>
              </a:schemeClr>
              <a:schemeClr val="accent5">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latin typeface="Tahoma" panose="020B0604030504040204" pitchFamily="34" charset="0"/>
              <a:ea typeface="Tahoma" panose="020B0604030504040204" pitchFamily="34" charset="0"/>
              <a:cs typeface="Tahoma" panose="020B0604030504040204" pitchFamily="34" charset="0"/>
            </a:rPr>
            <a:t>What is the problem?</a:t>
          </a:r>
        </a:p>
      </dsp:txBody>
      <dsp:txXfrm>
        <a:off x="38914" y="40571"/>
        <a:ext cx="3664354" cy="719331"/>
      </dsp:txXfrm>
    </dsp:sp>
    <dsp:sp modelId="{80D7F293-A7CB-418E-9FAE-B5F96B1532B8}">
      <dsp:nvSpPr>
        <dsp:cNvPr id="0" name=""/>
        <dsp:cNvSpPr/>
      </dsp:nvSpPr>
      <dsp:spPr>
        <a:xfrm rot="5400000">
          <a:off x="6749702" y="-2089130"/>
          <a:ext cx="637727" cy="6652768"/>
        </a:xfrm>
        <a:prstGeom prst="round2SameRect">
          <a:avLst/>
        </a:prstGeom>
        <a:solidFill>
          <a:schemeClr val="accent5">
            <a:tint val="40000"/>
            <a:alpha val="90000"/>
            <a:hueOff val="6510541"/>
            <a:satOff val="-8699"/>
            <a:lumOff val="-731"/>
            <a:alphaOff val="0"/>
          </a:schemeClr>
        </a:solidFill>
        <a:ln w="9525" cap="flat" cmpd="sng" algn="ctr">
          <a:solidFill>
            <a:schemeClr val="accent5">
              <a:tint val="40000"/>
              <a:alpha val="90000"/>
              <a:hueOff val="6510541"/>
              <a:satOff val="-8699"/>
              <a:lumOff val="-7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latin typeface="Tahoma" panose="020B0604030504040204" pitchFamily="34" charset="0"/>
              <a:ea typeface="Tahoma" panose="020B0604030504040204" pitchFamily="34" charset="0"/>
              <a:cs typeface="Tahoma" panose="020B0604030504040204" pitchFamily="34" charset="0"/>
            </a:rPr>
            <a:t>Lending loan companies</a:t>
          </a:r>
        </a:p>
      </dsp:txBody>
      <dsp:txXfrm rot="-5400000">
        <a:off x="3742182" y="949521"/>
        <a:ext cx="6621637" cy="575465"/>
      </dsp:txXfrm>
    </dsp:sp>
    <dsp:sp modelId="{CFDCC6E6-34DE-40CD-94D3-0E588BDF9733}">
      <dsp:nvSpPr>
        <dsp:cNvPr id="0" name=""/>
        <dsp:cNvSpPr/>
      </dsp:nvSpPr>
      <dsp:spPr>
        <a:xfrm>
          <a:off x="0" y="838674"/>
          <a:ext cx="3742182" cy="797159"/>
        </a:xfrm>
        <a:prstGeom prst="roundRect">
          <a:avLst/>
        </a:prstGeom>
        <a:blipFill rotWithShape="0">
          <a:blip xmlns:r="http://schemas.openxmlformats.org/officeDocument/2006/relationships" r:embed="rId1">
            <a:duotone>
              <a:schemeClr val="accent5">
                <a:hueOff val="6377173"/>
                <a:satOff val="-8312"/>
                <a:lumOff val="-2092"/>
                <a:alphaOff val="0"/>
                <a:shade val="88000"/>
                <a:lumMod val="88000"/>
              </a:schemeClr>
              <a:schemeClr val="accent5">
                <a:hueOff val="6377173"/>
                <a:satOff val="-8312"/>
                <a:lumOff val="-2092"/>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latin typeface="Tahoma" panose="020B0604030504040204" pitchFamily="34" charset="0"/>
              <a:ea typeface="Tahoma" panose="020B0604030504040204" pitchFamily="34" charset="0"/>
              <a:cs typeface="Tahoma" panose="020B0604030504040204" pitchFamily="34" charset="0"/>
            </a:rPr>
            <a:t>Who has this problem?</a:t>
          </a:r>
        </a:p>
      </dsp:txBody>
      <dsp:txXfrm>
        <a:off x="38914" y="877588"/>
        <a:ext cx="3664354" cy="719331"/>
      </dsp:txXfrm>
    </dsp:sp>
    <dsp:sp modelId="{5057E85D-E4FD-439B-B152-024EC2D19EA4}">
      <dsp:nvSpPr>
        <dsp:cNvPr id="0" name=""/>
        <dsp:cNvSpPr/>
      </dsp:nvSpPr>
      <dsp:spPr>
        <a:xfrm rot="5400000">
          <a:off x="6749702" y="-1252112"/>
          <a:ext cx="637727" cy="6652768"/>
        </a:xfrm>
        <a:prstGeom prst="round2SameRect">
          <a:avLst/>
        </a:prstGeom>
        <a:solidFill>
          <a:schemeClr val="accent5">
            <a:tint val="40000"/>
            <a:alpha val="90000"/>
            <a:hueOff val="13021082"/>
            <a:satOff val="-17399"/>
            <a:lumOff val="-1463"/>
            <a:alphaOff val="0"/>
          </a:schemeClr>
        </a:solidFill>
        <a:ln w="9525" cap="flat" cmpd="sng" algn="ctr">
          <a:solidFill>
            <a:schemeClr val="accent5">
              <a:tint val="40000"/>
              <a:alpha val="90000"/>
              <a:hueOff val="13021082"/>
              <a:satOff val="-17399"/>
              <a:lumOff val="-14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ahoma" panose="020B0604030504040204" pitchFamily="34" charset="0"/>
              <a:ea typeface="Tahoma" panose="020B0604030504040204" pitchFamily="34" charset="0"/>
              <a:cs typeface="Tahoma" panose="020B0604030504040204" pitchFamily="34" charset="0"/>
            </a:rPr>
            <a:t>To learn which consumers can be risky</a:t>
          </a:r>
        </a:p>
      </dsp:txBody>
      <dsp:txXfrm rot="-5400000">
        <a:off x="3742182" y="1786539"/>
        <a:ext cx="6621637" cy="575465"/>
      </dsp:txXfrm>
    </dsp:sp>
    <dsp:sp modelId="{5385AA05-EDBA-479E-8901-E65C49F91C97}">
      <dsp:nvSpPr>
        <dsp:cNvPr id="0" name=""/>
        <dsp:cNvSpPr/>
      </dsp:nvSpPr>
      <dsp:spPr>
        <a:xfrm>
          <a:off x="0" y="1675691"/>
          <a:ext cx="3742182" cy="797159"/>
        </a:xfrm>
        <a:prstGeom prst="roundRect">
          <a:avLst/>
        </a:prstGeom>
        <a:blipFill rotWithShape="0">
          <a:blip xmlns:r="http://schemas.openxmlformats.org/officeDocument/2006/relationships" r:embed="rId1">
            <a:duotone>
              <a:schemeClr val="accent5">
                <a:hueOff val="12754347"/>
                <a:satOff val="-16624"/>
                <a:lumOff val="-4183"/>
                <a:alphaOff val="0"/>
                <a:shade val="88000"/>
                <a:lumMod val="88000"/>
              </a:schemeClr>
              <a:schemeClr val="accent5">
                <a:hueOff val="12754347"/>
                <a:satOff val="-16624"/>
                <a:lumOff val="-4183"/>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38914" y="1714605"/>
        <a:ext cx="3664354" cy="719331"/>
      </dsp:txXfrm>
    </dsp:sp>
    <dsp:sp modelId="{9CBE7460-0FB5-4400-8AA0-E53CDF2CB911}">
      <dsp:nvSpPr>
        <dsp:cNvPr id="0" name=""/>
        <dsp:cNvSpPr/>
      </dsp:nvSpPr>
      <dsp:spPr>
        <a:xfrm rot="5400000">
          <a:off x="6749702" y="-415095"/>
          <a:ext cx="637727" cy="6652768"/>
        </a:xfrm>
        <a:prstGeom prst="round2SameRect">
          <a:avLst/>
        </a:prstGeom>
        <a:solidFill>
          <a:schemeClr val="accent5">
            <a:tint val="40000"/>
            <a:alpha val="90000"/>
            <a:hueOff val="19531622"/>
            <a:satOff val="-26098"/>
            <a:lumOff val="-2194"/>
            <a:alphaOff val="0"/>
          </a:schemeClr>
        </a:solidFill>
        <a:ln w="9525" cap="flat" cmpd="sng" algn="ctr">
          <a:solidFill>
            <a:schemeClr val="accent5">
              <a:tint val="40000"/>
              <a:alpha val="90000"/>
              <a:hueOff val="19531622"/>
              <a:satOff val="-26098"/>
              <a:lumOff val="-21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ahoma" panose="020B0604030504040204" pitchFamily="34" charset="0"/>
              <a:ea typeface="Tahoma" panose="020B0604030504040204" pitchFamily="34" charset="0"/>
              <a:cs typeface="Tahoma" panose="020B0604030504040204" pitchFamily="34" charset="0"/>
            </a:rPr>
            <a:t>Loans could be provided to non-risky applicants</a:t>
          </a:r>
        </a:p>
      </dsp:txBody>
      <dsp:txXfrm rot="-5400000">
        <a:off x="3742182" y="2623556"/>
        <a:ext cx="6621637" cy="575465"/>
      </dsp:txXfrm>
    </dsp:sp>
    <dsp:sp modelId="{7345BC8E-8992-4B3D-8FEC-C87842346719}">
      <dsp:nvSpPr>
        <dsp:cNvPr id="0" name=""/>
        <dsp:cNvSpPr/>
      </dsp:nvSpPr>
      <dsp:spPr>
        <a:xfrm>
          <a:off x="0" y="2512708"/>
          <a:ext cx="3742182" cy="797159"/>
        </a:xfrm>
        <a:prstGeom prst="roundRect">
          <a:avLst/>
        </a:prstGeom>
        <a:blipFill rotWithShape="0">
          <a:blip xmlns:r="http://schemas.openxmlformats.org/officeDocument/2006/relationships" r:embed="rId1">
            <a:duotone>
              <a:schemeClr val="accent5">
                <a:hueOff val="19131520"/>
                <a:satOff val="-24936"/>
                <a:lumOff val="-6275"/>
                <a:alphaOff val="0"/>
                <a:shade val="88000"/>
                <a:lumMod val="88000"/>
              </a:schemeClr>
              <a:schemeClr val="accent5">
                <a:hueOff val="19131520"/>
                <a:satOff val="-24936"/>
                <a:lumOff val="-6275"/>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38914" y="2551622"/>
        <a:ext cx="3664354" cy="719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73B0E-4FF2-4247-B53B-24F971291234}">
      <dsp:nvSpPr>
        <dsp:cNvPr id="0" name=""/>
        <dsp:cNvSpPr/>
      </dsp:nvSpPr>
      <dsp:spPr>
        <a:xfrm>
          <a:off x="0" y="624625"/>
          <a:ext cx="10489957" cy="126199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3B308-203E-44F6-8E9B-4524976A0F02}">
      <dsp:nvSpPr>
        <dsp:cNvPr id="0" name=""/>
        <dsp:cNvSpPr/>
      </dsp:nvSpPr>
      <dsp:spPr>
        <a:xfrm>
          <a:off x="381754" y="908574"/>
          <a:ext cx="694098" cy="694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AB18B-3BA4-4925-AC95-D4E6214C1B6B}">
      <dsp:nvSpPr>
        <dsp:cNvPr id="0" name=""/>
        <dsp:cNvSpPr/>
      </dsp:nvSpPr>
      <dsp:spPr>
        <a:xfrm>
          <a:off x="1457607" y="624625"/>
          <a:ext cx="9032349" cy="126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61" tIns="133561" rIns="133561" bIns="133561" numCol="1" spcCol="1270" anchor="ctr" anchorCtr="0">
          <a:noAutofit/>
        </a:bodyPr>
        <a:lstStyle/>
        <a:p>
          <a:pPr lvl="0" algn="l" defTabSz="711200">
            <a:lnSpc>
              <a:spcPct val="100000"/>
            </a:lnSpc>
            <a:spcBef>
              <a:spcPct val="0"/>
            </a:spcBef>
            <a:spcAft>
              <a:spcPct val="35000"/>
            </a:spcAft>
          </a:pPr>
          <a:r>
            <a:rPr lang="en-US" sz="1600" kern="1200" dirty="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In this case study, we will use EDA to understand how consumer attributes and loan attributes influence the tendency of default. The aim is to identify patterns which indicate if a person is likely to default, which may be used for taking actions such as denying the loan, reducing the amount of loan, lending (to risky applicants) at a higher interest rate, etc. </a:t>
          </a:r>
        </a:p>
      </dsp:txBody>
      <dsp:txXfrm>
        <a:off x="1457607" y="624625"/>
        <a:ext cx="9032349" cy="1261997"/>
      </dsp:txXfrm>
    </dsp:sp>
    <dsp:sp modelId="{0E0024B6-14E2-4C0F-B627-C399AFD1D53C}">
      <dsp:nvSpPr>
        <dsp:cNvPr id="0" name=""/>
        <dsp:cNvSpPr/>
      </dsp:nvSpPr>
      <dsp:spPr>
        <a:xfrm>
          <a:off x="0" y="2192561"/>
          <a:ext cx="10489957" cy="126199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A2DA6-349F-4DB5-96B4-1C259301476D}">
      <dsp:nvSpPr>
        <dsp:cNvPr id="0" name=""/>
        <dsp:cNvSpPr/>
      </dsp:nvSpPr>
      <dsp:spPr>
        <a:xfrm>
          <a:off x="381754" y="2476510"/>
          <a:ext cx="694098" cy="694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FE12F2-D86C-44B6-BC72-1CB9CBFC089F}">
      <dsp:nvSpPr>
        <dsp:cNvPr id="0" name=""/>
        <dsp:cNvSpPr/>
      </dsp:nvSpPr>
      <dsp:spPr>
        <a:xfrm>
          <a:off x="1457607" y="2192561"/>
          <a:ext cx="9032349" cy="1261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61" tIns="133561" rIns="133561" bIns="133561" numCol="1" spcCol="1270" anchor="ctr" anchorCtr="0">
          <a:noAutofit/>
        </a:bodyPr>
        <a:lstStyle/>
        <a:p>
          <a:pPr lvl="0" algn="l" defTabSz="1111250">
            <a:lnSpc>
              <a:spcPct val="100000"/>
            </a:lnSpc>
            <a:spcBef>
              <a:spcPct val="0"/>
            </a:spcBef>
            <a:spcAft>
              <a:spcPct val="35000"/>
            </a:spcAft>
          </a:pPr>
          <a:endParaRPr lang="en-US" sz="2500" kern="1200" dirty="0"/>
        </a:p>
      </dsp:txBody>
      <dsp:txXfrm>
        <a:off x="1457607" y="2192561"/>
        <a:ext cx="9032349" cy="1261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1D984-DEDE-4942-B3DD-7B57E0E7E563}">
      <dsp:nvSpPr>
        <dsp:cNvPr id="0" name=""/>
        <dsp:cNvSpPr/>
      </dsp:nvSpPr>
      <dsp:spPr>
        <a:xfrm>
          <a:off x="9166" y="131127"/>
          <a:ext cx="3627636" cy="1088290"/>
        </a:xfrm>
        <a:prstGeom prst="chevron">
          <a:avLst>
            <a:gd name="adj" fmla="val 30000"/>
          </a:avLst>
        </a:prstGeom>
        <a:blipFill rotWithShape="0">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4374" tIns="134374" rIns="134374" bIns="134374" numCol="1" spcCol="1270" anchor="ctr" anchorCtr="0">
          <a:noAutofit/>
        </a:bodyPr>
        <a:lstStyle/>
        <a:p>
          <a:pPr lvl="0" algn="ctr" defTabSz="1244600">
            <a:lnSpc>
              <a:spcPct val="90000"/>
            </a:lnSpc>
            <a:spcBef>
              <a:spcPct val="0"/>
            </a:spcBef>
            <a:spcAft>
              <a:spcPct val="35000"/>
            </a:spcAft>
          </a:pPr>
          <a:r>
            <a:rPr lang="en-US" sz="2800" b="1" kern="1200">
              <a:latin typeface="Tahoma" panose="020B0604030504040204" pitchFamily="34" charset="0"/>
              <a:ea typeface="Tahoma" panose="020B0604030504040204" pitchFamily="34" charset="0"/>
              <a:cs typeface="Tahoma" panose="020B0604030504040204" pitchFamily="34" charset="0"/>
            </a:rPr>
            <a:t>Solution #1</a:t>
          </a:r>
        </a:p>
      </dsp:txBody>
      <dsp:txXfrm>
        <a:off x="335653" y="131127"/>
        <a:ext cx="2974662" cy="1088290"/>
      </dsp:txXfrm>
    </dsp:sp>
    <dsp:sp modelId="{BDF950FB-7032-4063-BAB7-BEBD749C6976}">
      <dsp:nvSpPr>
        <dsp:cNvPr id="0" name=""/>
        <dsp:cNvSpPr/>
      </dsp:nvSpPr>
      <dsp:spPr>
        <a:xfrm>
          <a:off x="9166" y="1219418"/>
          <a:ext cx="3301149" cy="255787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0864" tIns="260864" rIns="260864" bIns="521728" numCol="1" spcCol="1270" anchor="t" anchorCtr="0">
          <a:noAutofit/>
        </a:bodyPr>
        <a:lstStyle/>
        <a:p>
          <a:pPr lvl="0" algn="l" defTabSz="711200">
            <a:lnSpc>
              <a:spcPct val="90000"/>
            </a:lnSpc>
            <a:spcBef>
              <a:spcPct val="0"/>
            </a:spcBef>
            <a:spcAft>
              <a:spcPct val="35000"/>
            </a:spcAft>
            <a:buFont typeface="Wingdings" panose="05000000000000000000" pitchFamily="2" charset="2"/>
            <a:buChar char=""/>
          </a:pPr>
          <a:r>
            <a:rPr lang="en-US" sz="1600" kern="1200" dirty="0">
              <a:latin typeface="Tahoma" panose="020B0604030504040204" pitchFamily="34" charset="0"/>
              <a:ea typeface="Tahoma" panose="020B0604030504040204" pitchFamily="34" charset="0"/>
              <a:cs typeface="Tahoma" panose="020B0604030504040204" pitchFamily="34" charset="0"/>
            </a:rPr>
            <a:t>Using the 3 factors Loan Characteristics, Demographic Variables and Behavioral Variables, we can analyze using EDA to find out the driving factors of defaulters</a:t>
          </a:r>
        </a:p>
      </dsp:txBody>
      <dsp:txXfrm>
        <a:off x="9166" y="1219418"/>
        <a:ext cx="3301149" cy="2557879"/>
      </dsp:txXfrm>
    </dsp:sp>
    <dsp:sp modelId="{CC33EE98-A3E7-4C83-91D7-5F660815CE1A}">
      <dsp:nvSpPr>
        <dsp:cNvPr id="0" name=""/>
        <dsp:cNvSpPr/>
      </dsp:nvSpPr>
      <dsp:spPr>
        <a:xfrm>
          <a:off x="3582888" y="131127"/>
          <a:ext cx="3627636" cy="1088290"/>
        </a:xfrm>
        <a:prstGeom prst="chevron">
          <a:avLst>
            <a:gd name="adj" fmla="val 30000"/>
          </a:avLst>
        </a:prstGeom>
        <a:blipFill rotWithShape="0">
          <a:blip xmlns:r="http://schemas.openxmlformats.org/officeDocument/2006/relationships" r:embed="rId1">
            <a:duotone>
              <a:schemeClr val="accent2">
                <a:hueOff val="-1421380"/>
                <a:satOff val="-14468"/>
                <a:lumOff val="-9608"/>
                <a:alphaOff val="0"/>
                <a:shade val="88000"/>
                <a:lumMod val="88000"/>
              </a:schemeClr>
              <a:schemeClr val="accent2">
                <a:hueOff val="-1421380"/>
                <a:satOff val="-14468"/>
                <a:lumOff val="-9608"/>
                <a:alphaOff val="0"/>
              </a:schemeClr>
            </a:duotone>
          </a:blip>
          <a:tile tx="0" ty="0" sx="100000" sy="100000" flip="none" algn="tl"/>
        </a:blipFill>
        <a:ln w="9525" cap="flat" cmpd="sng" algn="ctr">
          <a:solidFill>
            <a:schemeClr val="accent2">
              <a:hueOff val="-1421380"/>
              <a:satOff val="-14468"/>
              <a:lumOff val="-960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4374" tIns="134374" rIns="134374" bIns="134374" numCol="1" spcCol="1270" anchor="ctr" anchorCtr="0">
          <a:noAutofit/>
        </a:bodyPr>
        <a:lstStyle/>
        <a:p>
          <a:pPr lvl="0" algn="ctr" defTabSz="1244600">
            <a:lnSpc>
              <a:spcPct val="90000"/>
            </a:lnSpc>
            <a:spcBef>
              <a:spcPct val="0"/>
            </a:spcBef>
            <a:spcAft>
              <a:spcPct val="35000"/>
            </a:spcAft>
          </a:pPr>
          <a:r>
            <a:rPr lang="en-US" sz="2800" b="1" kern="1200" dirty="0">
              <a:latin typeface="Tahoma" panose="020B0604030504040204" pitchFamily="34" charset="0"/>
              <a:ea typeface="Tahoma" panose="020B0604030504040204" pitchFamily="34" charset="0"/>
              <a:cs typeface="Tahoma" panose="020B0604030504040204" pitchFamily="34" charset="0"/>
            </a:rPr>
            <a:t>Solution #2</a:t>
          </a:r>
        </a:p>
      </dsp:txBody>
      <dsp:txXfrm>
        <a:off x="3909375" y="131127"/>
        <a:ext cx="2974662" cy="1088290"/>
      </dsp:txXfrm>
    </dsp:sp>
    <dsp:sp modelId="{1E9F1449-E1D8-402C-8454-B9F1F175AAAB}">
      <dsp:nvSpPr>
        <dsp:cNvPr id="0" name=""/>
        <dsp:cNvSpPr/>
      </dsp:nvSpPr>
      <dsp:spPr>
        <a:xfrm>
          <a:off x="3582888" y="1219418"/>
          <a:ext cx="3301149" cy="2557879"/>
        </a:xfrm>
        <a:prstGeom prst="rect">
          <a:avLst/>
        </a:prstGeom>
        <a:solidFill>
          <a:schemeClr val="accent2">
            <a:tint val="40000"/>
            <a:alpha val="90000"/>
            <a:hueOff val="-1684435"/>
            <a:satOff val="-16719"/>
            <a:lumOff val="-2386"/>
            <a:alphaOff val="0"/>
          </a:schemeClr>
        </a:solidFill>
        <a:ln w="9525" cap="flat" cmpd="sng" algn="ctr">
          <a:solidFill>
            <a:schemeClr val="accent2">
              <a:tint val="40000"/>
              <a:alpha val="90000"/>
              <a:hueOff val="-1684435"/>
              <a:satOff val="-16719"/>
              <a:lumOff val="-23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0864" tIns="260864" rIns="260864" bIns="521728" numCol="1" spcCol="1270" anchor="t" anchorCtr="0">
          <a:noAutofit/>
        </a:bodyPr>
        <a:lstStyle/>
        <a:p>
          <a:pPr lvl="0" algn="l" defTabSz="711200">
            <a:lnSpc>
              <a:spcPct val="90000"/>
            </a:lnSpc>
            <a:spcBef>
              <a:spcPct val="0"/>
            </a:spcBef>
            <a:spcAft>
              <a:spcPct val="35000"/>
            </a:spcAft>
            <a:buFont typeface="Wingdings" panose="05000000000000000000" pitchFamily="2" charset="2"/>
            <a:buChar char=""/>
          </a:pPr>
          <a:r>
            <a:rPr lang="en-US" sz="1600" kern="1200" dirty="0">
              <a:latin typeface="Tahoma" panose="020B0604030504040204" pitchFamily="34" charset="0"/>
              <a:ea typeface="Tahoma" panose="020B0604030504040204" pitchFamily="34" charset="0"/>
              <a:cs typeface="Tahoma" panose="020B0604030504040204" pitchFamily="34" charset="0"/>
            </a:rPr>
            <a:t>Using Consumer credit risk which can be measured by the five Cs: credit history, capacity to repay, capital, the loan's conditions, and associated collateral, we can analyze using EDA to find out the driving factors of defaulters</a:t>
          </a:r>
        </a:p>
      </dsp:txBody>
      <dsp:txXfrm>
        <a:off x="3582888" y="1219418"/>
        <a:ext cx="3301149" cy="2557879"/>
      </dsp:txXfrm>
    </dsp:sp>
    <dsp:sp modelId="{7459B42A-508F-4E69-A287-9141696C4DA9}">
      <dsp:nvSpPr>
        <dsp:cNvPr id="0" name=""/>
        <dsp:cNvSpPr/>
      </dsp:nvSpPr>
      <dsp:spPr>
        <a:xfrm>
          <a:off x="7156610" y="131127"/>
          <a:ext cx="3627636" cy="1088290"/>
        </a:xfrm>
        <a:prstGeom prst="chevron">
          <a:avLst>
            <a:gd name="adj" fmla="val 30000"/>
          </a:avLst>
        </a:prstGeom>
        <a:blipFill rotWithShape="0">
          <a:blip xmlns:r="http://schemas.openxmlformats.org/officeDocument/2006/relationships" r:embed="rId1">
            <a:duotone>
              <a:schemeClr val="accent2">
                <a:hueOff val="-2842760"/>
                <a:satOff val="-28935"/>
                <a:lumOff val="-19216"/>
                <a:alphaOff val="0"/>
                <a:shade val="88000"/>
                <a:lumMod val="88000"/>
              </a:schemeClr>
              <a:schemeClr val="accent2">
                <a:hueOff val="-2842760"/>
                <a:satOff val="-28935"/>
                <a:lumOff val="-19216"/>
                <a:alphaOff val="0"/>
              </a:schemeClr>
            </a:duotone>
          </a:blip>
          <a:tile tx="0" ty="0" sx="100000" sy="100000" flip="none" algn="tl"/>
        </a:blipFill>
        <a:ln w="9525" cap="flat" cmpd="sng" algn="ctr">
          <a:solidFill>
            <a:schemeClr val="accent2">
              <a:hueOff val="-2842760"/>
              <a:satOff val="-28935"/>
              <a:lumOff val="-1921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4374" tIns="134374" rIns="134374" bIns="134374" numCol="1" spcCol="1270" anchor="ctr" anchorCtr="0">
          <a:noAutofit/>
        </a:bodyPr>
        <a:lstStyle/>
        <a:p>
          <a:pPr lvl="0" algn="ctr" defTabSz="1244600">
            <a:lnSpc>
              <a:spcPct val="90000"/>
            </a:lnSpc>
            <a:spcBef>
              <a:spcPct val="0"/>
            </a:spcBef>
            <a:spcAft>
              <a:spcPct val="35000"/>
            </a:spcAft>
          </a:pPr>
          <a:r>
            <a:rPr lang="en-US" sz="2800" b="1" kern="1200">
              <a:latin typeface="Tahoma" panose="020B0604030504040204" pitchFamily="34" charset="0"/>
              <a:ea typeface="Tahoma" panose="020B0604030504040204" pitchFamily="34" charset="0"/>
              <a:cs typeface="Tahoma" panose="020B0604030504040204" pitchFamily="34" charset="0"/>
            </a:rPr>
            <a:t>Solution #3</a:t>
          </a:r>
        </a:p>
      </dsp:txBody>
      <dsp:txXfrm>
        <a:off x="7483097" y="131127"/>
        <a:ext cx="2974662" cy="1088290"/>
      </dsp:txXfrm>
    </dsp:sp>
    <dsp:sp modelId="{14A73ACF-6C8E-4183-8678-AEE7520AA8F5}">
      <dsp:nvSpPr>
        <dsp:cNvPr id="0" name=""/>
        <dsp:cNvSpPr/>
      </dsp:nvSpPr>
      <dsp:spPr>
        <a:xfrm>
          <a:off x="7156610" y="1219418"/>
          <a:ext cx="3301149" cy="2557879"/>
        </a:xfrm>
        <a:prstGeom prst="rect">
          <a:avLst/>
        </a:prstGeom>
        <a:solidFill>
          <a:schemeClr val="accent2">
            <a:tint val="40000"/>
            <a:alpha val="90000"/>
            <a:hueOff val="-3368871"/>
            <a:satOff val="-33439"/>
            <a:lumOff val="-4772"/>
            <a:alphaOff val="0"/>
          </a:schemeClr>
        </a:solidFill>
        <a:ln w="9525" cap="flat" cmpd="sng" algn="ctr">
          <a:solidFill>
            <a:schemeClr val="accent2">
              <a:tint val="40000"/>
              <a:alpha val="90000"/>
              <a:hueOff val="-3368871"/>
              <a:satOff val="-33439"/>
              <a:lumOff val="-477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0864" tIns="260864" rIns="260864" bIns="521728" numCol="1" spcCol="1270" anchor="t" anchorCtr="0">
          <a:noAutofit/>
        </a:bodyPr>
        <a:lstStyle/>
        <a:p>
          <a:pPr lvl="0" algn="l" defTabSz="711200">
            <a:lnSpc>
              <a:spcPct val="90000"/>
            </a:lnSpc>
            <a:spcBef>
              <a:spcPct val="0"/>
            </a:spcBef>
            <a:spcAft>
              <a:spcPct val="35000"/>
            </a:spcAft>
            <a:buFont typeface="Wingdings" panose="05000000000000000000" pitchFamily="2" charset="2"/>
            <a:buChar char=""/>
          </a:pPr>
          <a:r>
            <a:rPr lang="en-US" sz="1600" kern="1200" dirty="0">
              <a:latin typeface="Tahoma" panose="020B0604030504040204" pitchFamily="34" charset="0"/>
              <a:ea typeface="Tahoma" panose="020B0604030504040204" pitchFamily="34" charset="0"/>
              <a:cs typeface="Tahoma" panose="020B0604030504040204" pitchFamily="34" charset="0"/>
            </a:rPr>
            <a:t>Using Fico score or </a:t>
          </a:r>
          <a:r>
            <a:rPr lang="en-US" sz="1600" kern="1200" dirty="0" err="1">
              <a:latin typeface="Tahoma" panose="020B0604030504040204" pitchFamily="34" charset="0"/>
              <a:ea typeface="Tahoma" panose="020B0604030504040204" pitchFamily="34" charset="0"/>
              <a:cs typeface="Tahoma" panose="020B0604030504040204" pitchFamily="34" charset="0"/>
            </a:rPr>
            <a:t>Cibil</a:t>
          </a:r>
          <a:r>
            <a:rPr lang="en-US" sz="1600" kern="1200" dirty="0">
              <a:latin typeface="Tahoma" panose="020B0604030504040204" pitchFamily="34" charset="0"/>
              <a:ea typeface="Tahoma" panose="020B0604030504040204" pitchFamily="34" charset="0"/>
              <a:cs typeface="Tahoma" panose="020B0604030504040204" pitchFamily="34" charset="0"/>
            </a:rPr>
            <a:t> score, we can analyze using EDA to find out the driving factors of defaulters </a:t>
          </a:r>
        </a:p>
      </dsp:txBody>
      <dsp:txXfrm>
        <a:off x="7156610" y="1219418"/>
        <a:ext cx="3301149" cy="25578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3/9/2022</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271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591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542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7179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86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937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566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956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562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883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146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303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209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763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3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95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257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054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48A87A34-81AB-432B-8DAE-1953F412C126}" type="datetimeFigureOut">
              <a:rPr lang="en-US" smtClean="0"/>
              <a:pPr/>
              <a:t>3/9/2022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76810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Freeform: Shape 7">
            <a:extLst>
              <a:ext uri="{FF2B5EF4-FFF2-40B4-BE49-F238E27FC236}">
                <a16:creationId xmlns:a16="http://schemas.microsoft.com/office/drawing/2014/main" xmlns="" id="{9EC0B389-6C5B-4613-955F-777B28DFB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218407" y="943953"/>
            <a:ext cx="9755187" cy="3060345"/>
          </a:xfrm>
        </p:spPr>
        <p:txBody>
          <a:bodyPr>
            <a:normAutofit/>
          </a:bodyPr>
          <a:lstStyle/>
          <a:p>
            <a:pPr algn="ctr"/>
            <a:r>
              <a:rPr lang="en-US" sz="7200">
                <a:latin typeface="Rockwell" panose="02060603020205020403" pitchFamily="18" charset="0"/>
              </a:rPr>
              <a:t>Lending loan case study</a:t>
            </a: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218406" y="4105403"/>
            <a:ext cx="9755187" cy="1073254"/>
          </a:xfrm>
        </p:spPr>
        <p:txBody>
          <a:bodyPr>
            <a:normAutofit lnSpcReduction="10000"/>
          </a:bodyPr>
          <a:lstStyle/>
          <a:p>
            <a:pPr algn="ctr">
              <a:lnSpc>
                <a:spcPct val="110000"/>
              </a:lnSpc>
            </a:pPr>
            <a:r>
              <a:rPr lang="en-US" sz="2600" b="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Dwaraganathan DK</a:t>
            </a:r>
          </a:p>
          <a:p>
            <a:pPr algn="ctr">
              <a:lnSpc>
                <a:spcPct val="110000"/>
              </a:lnSpc>
            </a:pPr>
            <a:r>
              <a:rPr lang="en-US" sz="2600" b="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SUGANYA T</a:t>
            </a:r>
          </a:p>
        </p:txBody>
      </p:sp>
      <p:sp>
        <p:nvSpPr>
          <p:cNvPr id="15" name="Freeform: Shape 9">
            <a:extLst>
              <a:ext uri="{FF2B5EF4-FFF2-40B4-BE49-F238E27FC236}">
                <a16:creationId xmlns:a16="http://schemas.microsoft.com/office/drawing/2014/main" xmlns="" id="{8AC43696-2597-400A-96DE-C9CA146340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369332"/>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Consumers who are paying rent or who have mortgage loan, tend to be defaulters</a:t>
            </a:r>
          </a:p>
        </p:txBody>
      </p:sp>
      <p:pic>
        <p:nvPicPr>
          <p:cNvPr id="4" name="Picture 3">
            <a:extLst>
              <a:ext uri="{FF2B5EF4-FFF2-40B4-BE49-F238E27FC236}">
                <a16:creationId xmlns:a16="http://schemas.microsoft.com/office/drawing/2014/main" xmlns="" id="{B408D593-D283-471B-B770-5D6073F1AC6C}"/>
              </a:ext>
            </a:extLst>
          </p:cNvPr>
          <p:cNvPicPr>
            <a:picLocks noChangeAspect="1"/>
          </p:cNvPicPr>
          <p:nvPr/>
        </p:nvPicPr>
        <p:blipFill>
          <a:blip r:embed="rId2"/>
          <a:stretch>
            <a:fillRect/>
          </a:stretch>
        </p:blipFill>
        <p:spPr>
          <a:xfrm>
            <a:off x="3626817" y="2082805"/>
            <a:ext cx="4514850" cy="3457575"/>
          </a:xfrm>
          <a:prstGeom prst="rect">
            <a:avLst/>
          </a:prstGeom>
        </p:spPr>
      </p:pic>
    </p:spTree>
    <p:extLst>
      <p:ext uri="{BB962C8B-B14F-4D97-AF65-F5344CB8AC3E}">
        <p14:creationId xmlns:p14="http://schemas.microsoft.com/office/powerpoint/2010/main" val="229891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369332"/>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Consumers who are in lower grade between B to D are tend to become defaulters</a:t>
            </a:r>
          </a:p>
        </p:txBody>
      </p:sp>
      <p:pic>
        <p:nvPicPr>
          <p:cNvPr id="3" name="Picture 2">
            <a:extLst>
              <a:ext uri="{FF2B5EF4-FFF2-40B4-BE49-F238E27FC236}">
                <a16:creationId xmlns:a16="http://schemas.microsoft.com/office/drawing/2014/main" xmlns="" id="{258D0234-7AC7-4B26-94FC-A73E31F043D5}"/>
              </a:ext>
            </a:extLst>
          </p:cNvPr>
          <p:cNvPicPr>
            <a:picLocks noChangeAspect="1"/>
          </p:cNvPicPr>
          <p:nvPr/>
        </p:nvPicPr>
        <p:blipFill>
          <a:blip r:embed="rId2"/>
          <a:stretch>
            <a:fillRect/>
          </a:stretch>
        </p:blipFill>
        <p:spPr>
          <a:xfrm>
            <a:off x="3356360" y="2313789"/>
            <a:ext cx="4467225" cy="2905125"/>
          </a:xfrm>
          <a:prstGeom prst="rect">
            <a:avLst/>
          </a:prstGeom>
        </p:spPr>
      </p:pic>
    </p:spTree>
    <p:extLst>
      <p:ext uri="{BB962C8B-B14F-4D97-AF65-F5344CB8AC3E}">
        <p14:creationId xmlns:p14="http://schemas.microsoft.com/office/powerpoint/2010/main" val="353648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369332"/>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Consumers whose annual income in the range between 40,000-70,000 are defaulters</a:t>
            </a:r>
          </a:p>
        </p:txBody>
      </p:sp>
      <p:pic>
        <p:nvPicPr>
          <p:cNvPr id="4" name="Picture 3">
            <a:extLst>
              <a:ext uri="{FF2B5EF4-FFF2-40B4-BE49-F238E27FC236}">
                <a16:creationId xmlns:a16="http://schemas.microsoft.com/office/drawing/2014/main" xmlns="" id="{F594386B-7EFE-4614-B6B6-AC59D0942E8B}"/>
              </a:ext>
            </a:extLst>
          </p:cNvPr>
          <p:cNvPicPr>
            <a:picLocks noChangeAspect="1"/>
          </p:cNvPicPr>
          <p:nvPr/>
        </p:nvPicPr>
        <p:blipFill>
          <a:blip r:embed="rId2"/>
          <a:stretch>
            <a:fillRect/>
          </a:stretch>
        </p:blipFill>
        <p:spPr>
          <a:xfrm>
            <a:off x="557767" y="2450422"/>
            <a:ext cx="4486275" cy="2933700"/>
          </a:xfrm>
          <a:prstGeom prst="rect">
            <a:avLst/>
          </a:prstGeom>
        </p:spPr>
      </p:pic>
      <p:pic>
        <p:nvPicPr>
          <p:cNvPr id="5" name="Picture 4">
            <a:extLst>
              <a:ext uri="{FF2B5EF4-FFF2-40B4-BE49-F238E27FC236}">
                <a16:creationId xmlns:a16="http://schemas.microsoft.com/office/drawing/2014/main" xmlns="" id="{987FC056-1022-4701-9DE2-8AD3308B9D7D}"/>
              </a:ext>
            </a:extLst>
          </p:cNvPr>
          <p:cNvPicPr>
            <a:picLocks noChangeAspect="1"/>
          </p:cNvPicPr>
          <p:nvPr/>
        </p:nvPicPr>
        <p:blipFill>
          <a:blip r:embed="rId3"/>
          <a:stretch>
            <a:fillRect/>
          </a:stretch>
        </p:blipFill>
        <p:spPr>
          <a:xfrm>
            <a:off x="5474933" y="2450422"/>
            <a:ext cx="4953000" cy="2867025"/>
          </a:xfrm>
          <a:prstGeom prst="rect">
            <a:avLst/>
          </a:prstGeom>
        </p:spPr>
      </p:pic>
    </p:spTree>
    <p:extLst>
      <p:ext uri="{BB962C8B-B14F-4D97-AF65-F5344CB8AC3E}">
        <p14:creationId xmlns:p14="http://schemas.microsoft.com/office/powerpoint/2010/main" val="340685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Using loan amount field, we could see that defaulters are more when the loan amount is in the lower range</a:t>
            </a:r>
          </a:p>
        </p:txBody>
      </p:sp>
      <p:pic>
        <p:nvPicPr>
          <p:cNvPr id="3" name="Picture 2">
            <a:extLst>
              <a:ext uri="{FF2B5EF4-FFF2-40B4-BE49-F238E27FC236}">
                <a16:creationId xmlns:a16="http://schemas.microsoft.com/office/drawing/2014/main" xmlns="" id="{1B9C9612-A6BA-4B6B-860C-55C7B453262A}"/>
              </a:ext>
            </a:extLst>
          </p:cNvPr>
          <p:cNvPicPr>
            <a:picLocks noChangeAspect="1"/>
          </p:cNvPicPr>
          <p:nvPr/>
        </p:nvPicPr>
        <p:blipFill>
          <a:blip r:embed="rId2"/>
          <a:stretch>
            <a:fillRect/>
          </a:stretch>
        </p:blipFill>
        <p:spPr>
          <a:xfrm>
            <a:off x="3545854" y="2283734"/>
            <a:ext cx="4676775" cy="3267075"/>
          </a:xfrm>
          <a:prstGeom prst="rect">
            <a:avLst/>
          </a:prstGeom>
        </p:spPr>
      </p:pic>
    </p:spTree>
    <p:extLst>
      <p:ext uri="{BB962C8B-B14F-4D97-AF65-F5344CB8AC3E}">
        <p14:creationId xmlns:p14="http://schemas.microsoft.com/office/powerpoint/2010/main" val="36490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With distribution plot, we see that interest rate in between 12-17% density is more, and the consumers tend to be defaulters.</a:t>
            </a:r>
          </a:p>
        </p:txBody>
      </p:sp>
      <p:pic>
        <p:nvPicPr>
          <p:cNvPr id="7" name="Picture 6">
            <a:extLst>
              <a:ext uri="{FF2B5EF4-FFF2-40B4-BE49-F238E27FC236}">
                <a16:creationId xmlns:a16="http://schemas.microsoft.com/office/drawing/2014/main" xmlns="" id="{10A78E2E-D32F-4B1E-8A1F-580E78ACB930}"/>
              </a:ext>
            </a:extLst>
          </p:cNvPr>
          <p:cNvPicPr>
            <a:picLocks noChangeAspect="1"/>
          </p:cNvPicPr>
          <p:nvPr/>
        </p:nvPicPr>
        <p:blipFill>
          <a:blip r:embed="rId2"/>
          <a:stretch>
            <a:fillRect/>
          </a:stretch>
        </p:blipFill>
        <p:spPr>
          <a:xfrm>
            <a:off x="2124075" y="2359804"/>
            <a:ext cx="4838700" cy="3238500"/>
          </a:xfrm>
          <a:prstGeom prst="rect">
            <a:avLst/>
          </a:prstGeom>
        </p:spPr>
      </p:pic>
    </p:spTree>
    <p:extLst>
      <p:ext uri="{BB962C8B-B14F-4D97-AF65-F5344CB8AC3E}">
        <p14:creationId xmlns:p14="http://schemas.microsoft.com/office/powerpoint/2010/main" val="336290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With distribution plot for the </a:t>
            </a:r>
            <a:r>
              <a:rPr lang="en-US"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dti</a:t>
            </a: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field we could see that defaulters are more in the range of ratio 10-22.5% </a:t>
            </a:r>
          </a:p>
        </p:txBody>
      </p:sp>
      <p:pic>
        <p:nvPicPr>
          <p:cNvPr id="4" name="Picture 3">
            <a:extLst>
              <a:ext uri="{FF2B5EF4-FFF2-40B4-BE49-F238E27FC236}">
                <a16:creationId xmlns:a16="http://schemas.microsoft.com/office/drawing/2014/main" xmlns="" id="{B37DD058-EECF-4823-929C-85727A668B6D}"/>
              </a:ext>
            </a:extLst>
          </p:cNvPr>
          <p:cNvPicPr>
            <a:picLocks noChangeAspect="1"/>
          </p:cNvPicPr>
          <p:nvPr/>
        </p:nvPicPr>
        <p:blipFill>
          <a:blip r:embed="rId2"/>
          <a:stretch>
            <a:fillRect/>
          </a:stretch>
        </p:blipFill>
        <p:spPr>
          <a:xfrm>
            <a:off x="2447925" y="2359804"/>
            <a:ext cx="4895850" cy="3181350"/>
          </a:xfrm>
          <a:prstGeom prst="rect">
            <a:avLst/>
          </a:prstGeom>
        </p:spPr>
      </p:pic>
    </p:spTree>
    <p:extLst>
      <p:ext uri="{BB962C8B-B14F-4D97-AF65-F5344CB8AC3E}">
        <p14:creationId xmlns:p14="http://schemas.microsoft.com/office/powerpoint/2010/main" val="408276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With distribution plot for the open credit line, we could see more defaulters are when they have lower range of credit line.</a:t>
            </a:r>
          </a:p>
        </p:txBody>
      </p:sp>
      <p:pic>
        <p:nvPicPr>
          <p:cNvPr id="3" name="Picture 2">
            <a:extLst>
              <a:ext uri="{FF2B5EF4-FFF2-40B4-BE49-F238E27FC236}">
                <a16:creationId xmlns:a16="http://schemas.microsoft.com/office/drawing/2014/main" xmlns="" id="{CFCAC99B-5C8A-46BA-801E-BD70B3D1A5A5}"/>
              </a:ext>
            </a:extLst>
          </p:cNvPr>
          <p:cNvPicPr>
            <a:picLocks noChangeAspect="1"/>
          </p:cNvPicPr>
          <p:nvPr/>
        </p:nvPicPr>
        <p:blipFill>
          <a:blip r:embed="rId2"/>
          <a:stretch>
            <a:fillRect/>
          </a:stretch>
        </p:blipFill>
        <p:spPr>
          <a:xfrm>
            <a:off x="2118942" y="2309783"/>
            <a:ext cx="4810125" cy="3257550"/>
          </a:xfrm>
          <a:prstGeom prst="rect">
            <a:avLst/>
          </a:prstGeom>
        </p:spPr>
      </p:pic>
    </p:spTree>
    <p:extLst>
      <p:ext uri="{BB962C8B-B14F-4D97-AF65-F5344CB8AC3E}">
        <p14:creationId xmlns:p14="http://schemas.microsoft.com/office/powerpoint/2010/main" val="393414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Using the details below, we see that consumers from Bank of America, US Army, Walmart, UPS are in the defaulter list.</a:t>
            </a:r>
          </a:p>
        </p:txBody>
      </p:sp>
      <p:pic>
        <p:nvPicPr>
          <p:cNvPr id="4" name="Picture 3">
            <a:extLst>
              <a:ext uri="{FF2B5EF4-FFF2-40B4-BE49-F238E27FC236}">
                <a16:creationId xmlns:a16="http://schemas.microsoft.com/office/drawing/2014/main" xmlns="" id="{3FF90998-0CCF-494E-8361-D8A10633D61F}"/>
              </a:ext>
            </a:extLst>
          </p:cNvPr>
          <p:cNvPicPr>
            <a:picLocks noChangeAspect="1"/>
          </p:cNvPicPr>
          <p:nvPr/>
        </p:nvPicPr>
        <p:blipFill>
          <a:blip r:embed="rId2"/>
          <a:stretch>
            <a:fillRect/>
          </a:stretch>
        </p:blipFill>
        <p:spPr>
          <a:xfrm>
            <a:off x="685801" y="2587054"/>
            <a:ext cx="5105400" cy="2771775"/>
          </a:xfrm>
          <a:prstGeom prst="rect">
            <a:avLst/>
          </a:prstGeom>
        </p:spPr>
      </p:pic>
    </p:spTree>
    <p:extLst>
      <p:ext uri="{BB962C8B-B14F-4D97-AF65-F5344CB8AC3E}">
        <p14:creationId xmlns:p14="http://schemas.microsoft.com/office/powerpoint/2010/main" val="263869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1200329"/>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From the bar chart we can see that equal number of defaulters are in both cases "Not Verified" and "Verified". So, this factor doesn't tend for the defaulter.</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xmlns="" id="{FAACDCD8-AE8D-420F-B2CC-AD8463A6985D}"/>
              </a:ext>
            </a:extLst>
          </p:cNvPr>
          <p:cNvPicPr>
            <a:picLocks noChangeAspect="1"/>
          </p:cNvPicPr>
          <p:nvPr/>
        </p:nvPicPr>
        <p:blipFill>
          <a:blip r:embed="rId2"/>
          <a:stretch>
            <a:fillRect/>
          </a:stretch>
        </p:blipFill>
        <p:spPr>
          <a:xfrm>
            <a:off x="3550617" y="2583032"/>
            <a:ext cx="3587030" cy="2869624"/>
          </a:xfrm>
          <a:prstGeom prst="rect">
            <a:avLst/>
          </a:prstGeom>
        </p:spPr>
      </p:pic>
    </p:spTree>
    <p:extLst>
      <p:ext uri="{BB962C8B-B14F-4D97-AF65-F5344CB8AC3E}">
        <p14:creationId xmlns:p14="http://schemas.microsoft.com/office/powerpoint/2010/main" val="393575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685800" y="1606858"/>
            <a:ext cx="10396883" cy="3888420"/>
          </a:xfrm>
        </p:spPr>
        <p:txBody>
          <a:bodyPr vert="horz" lIns="91440" tIns="45720" rIns="91440" bIns="45720" rtlCol="0" anchor="t">
            <a:normAutofit fontScale="25000" lnSpcReduction="20000"/>
          </a:bodyPr>
          <a:lstStyle/>
          <a:p>
            <a:r>
              <a:rPr lang="en-US" sz="4000" dirty="0">
                <a:latin typeface="Tahoma" panose="020B0604030504040204" pitchFamily="34" charset="0"/>
                <a:ea typeface="Tahoma" panose="020B0604030504040204" pitchFamily="34" charset="0"/>
                <a:cs typeface="Tahoma" panose="020B0604030504040204" pitchFamily="34" charset="0"/>
              </a:rPr>
              <a:t>The consumer who has been working for over 10 years is more likely to default, based on his or her Employment length.</a:t>
            </a:r>
          </a:p>
          <a:p>
            <a:r>
              <a:rPr lang="en-US" sz="4000" dirty="0">
                <a:latin typeface="Tahoma" panose="020B0604030504040204" pitchFamily="34" charset="0"/>
                <a:ea typeface="Tahoma" panose="020B0604030504040204" pitchFamily="34" charset="0"/>
                <a:cs typeface="Tahoma" panose="020B0604030504040204" pitchFamily="34" charset="0"/>
              </a:rPr>
              <a:t>The purpose of the loan determines how likely consumers are to default. Consumers who consolidate their debts are more likely to default. Since these consumers already have debt, they tend to default.</a:t>
            </a:r>
          </a:p>
          <a:p>
            <a:r>
              <a:rPr lang="en-US" sz="4000" dirty="0">
                <a:latin typeface="Tahoma" panose="020B0604030504040204" pitchFamily="34" charset="0"/>
                <a:ea typeface="Tahoma" panose="020B0604030504040204" pitchFamily="34" charset="0"/>
                <a:cs typeface="Tahoma" panose="020B0604030504040204" pitchFamily="34" charset="0"/>
              </a:rPr>
              <a:t>Majority of defaulters are from California, Florida, New York, Texas and New Jersey. When lending money to consumers from these states, we must verify their credit status.</a:t>
            </a:r>
          </a:p>
          <a:p>
            <a:r>
              <a:rPr lang="en-US" sz="4000" dirty="0">
                <a:latin typeface="Tahoma" panose="020B0604030504040204" pitchFamily="34" charset="0"/>
                <a:ea typeface="Tahoma" panose="020B0604030504040204" pitchFamily="34" charset="0"/>
                <a:cs typeface="Tahoma" panose="020B0604030504040204" pitchFamily="34" charset="0"/>
              </a:rPr>
              <a:t>Customers opting for shorter terms tend to default more often.</a:t>
            </a:r>
          </a:p>
          <a:p>
            <a:r>
              <a:rPr lang="en-US" sz="4000" dirty="0">
                <a:latin typeface="Tahoma" panose="020B0604030504040204" pitchFamily="34" charset="0"/>
                <a:ea typeface="Tahoma" panose="020B0604030504040204" pitchFamily="34" charset="0"/>
                <a:cs typeface="Tahoma" panose="020B0604030504040204" pitchFamily="34" charset="0"/>
              </a:rPr>
              <a:t>Paying rent or having a mortgage loan tends to put consumers at risk of default.</a:t>
            </a:r>
          </a:p>
          <a:p>
            <a:r>
              <a:rPr lang="en-US" sz="4000" dirty="0">
                <a:latin typeface="Tahoma" panose="020B0604030504040204" pitchFamily="34" charset="0"/>
                <a:ea typeface="Tahoma" panose="020B0604030504040204" pitchFamily="34" charset="0"/>
                <a:cs typeface="Tahoma" panose="020B0604030504040204" pitchFamily="34" charset="0"/>
              </a:rPr>
              <a:t>In lower grades between B and D, consumers are more likely to default.</a:t>
            </a:r>
          </a:p>
          <a:p>
            <a:r>
              <a:rPr lang="en-US" sz="4000" dirty="0">
                <a:latin typeface="Tahoma" panose="020B0604030504040204" pitchFamily="34" charset="0"/>
                <a:ea typeface="Tahoma" panose="020B0604030504040204" pitchFamily="34" charset="0"/>
                <a:cs typeface="Tahoma" panose="020B0604030504040204" pitchFamily="34" charset="0"/>
              </a:rPr>
              <a:t>Consumers whose annual income is in the range of 40,000-70,000 are at a greater risk of default</a:t>
            </a:r>
          </a:p>
          <a:p>
            <a:r>
              <a:rPr lang="en-US" sz="4000" dirty="0">
                <a:latin typeface="Tahoma" panose="020B0604030504040204" pitchFamily="34" charset="0"/>
                <a:ea typeface="Tahoma" panose="020B0604030504040204" pitchFamily="34" charset="0"/>
                <a:cs typeface="Tahoma" panose="020B0604030504040204" pitchFamily="34" charset="0"/>
              </a:rPr>
              <a:t>As we can see from the loan amount, default rates are higher when loan amounts are lower.</a:t>
            </a:r>
          </a:p>
          <a:p>
            <a:r>
              <a:rPr lang="en-US" sz="4000" dirty="0">
                <a:latin typeface="Tahoma" panose="020B0604030504040204" pitchFamily="34" charset="0"/>
                <a:ea typeface="Tahoma" panose="020B0604030504040204" pitchFamily="34" charset="0"/>
                <a:cs typeface="Tahoma" panose="020B0604030504040204" pitchFamily="34" charset="0"/>
              </a:rPr>
              <a:t>We can see that interest rates between 12-17% tend to be more dense, and the consumers tend to default.</a:t>
            </a:r>
          </a:p>
          <a:p>
            <a:r>
              <a:rPr lang="en-US" sz="4000" dirty="0">
                <a:latin typeface="Tahoma" panose="020B0604030504040204" pitchFamily="34" charset="0"/>
                <a:ea typeface="Tahoma" panose="020B0604030504040204" pitchFamily="34" charset="0"/>
                <a:cs typeface="Tahoma" panose="020B0604030504040204" pitchFamily="34" charset="0"/>
              </a:rPr>
              <a:t>In the distribution plot for the </a:t>
            </a:r>
            <a:r>
              <a:rPr lang="en-US" sz="4000" dirty="0" err="1">
                <a:latin typeface="Tahoma" panose="020B0604030504040204" pitchFamily="34" charset="0"/>
                <a:ea typeface="Tahoma" panose="020B0604030504040204" pitchFamily="34" charset="0"/>
                <a:cs typeface="Tahoma" panose="020B0604030504040204" pitchFamily="34" charset="0"/>
              </a:rPr>
              <a:t>dti</a:t>
            </a:r>
            <a:r>
              <a:rPr lang="en-US" sz="4000" dirty="0">
                <a:latin typeface="Tahoma" panose="020B0604030504040204" pitchFamily="34" charset="0"/>
                <a:ea typeface="Tahoma" panose="020B0604030504040204" pitchFamily="34" charset="0"/>
                <a:cs typeface="Tahoma" panose="020B0604030504040204" pitchFamily="34" charset="0"/>
              </a:rPr>
              <a:t> field, we see defaulters are more in the range of 10-22.5%</a:t>
            </a:r>
          </a:p>
          <a:p>
            <a:r>
              <a:rPr lang="en-US" sz="4000" dirty="0">
                <a:latin typeface="Tahoma" panose="020B0604030504040204" pitchFamily="34" charset="0"/>
                <a:ea typeface="Tahoma" panose="020B0604030504040204" pitchFamily="34" charset="0"/>
                <a:cs typeface="Tahoma" panose="020B0604030504040204" pitchFamily="34" charset="0"/>
              </a:rPr>
              <a:t>We can see from the distribution plot for the open credit line that defaulters are more likely to occur when the credit line is lower.</a:t>
            </a:r>
          </a:p>
          <a:p>
            <a:r>
              <a:rPr lang="en-US" sz="4000" dirty="0">
                <a:latin typeface="Tahoma" panose="020B0604030504040204" pitchFamily="34" charset="0"/>
                <a:ea typeface="Tahoma" panose="020B0604030504040204" pitchFamily="34" charset="0"/>
                <a:cs typeface="Tahoma" panose="020B0604030504040204" pitchFamily="34" charset="0"/>
              </a:rPr>
              <a:t>Consumers from Bank of America, US Army, Walmart, and UPS are listed as defaulters.</a:t>
            </a:r>
          </a:p>
          <a:p>
            <a:r>
              <a:rPr lang="en-US" sz="4000" dirty="0">
                <a:latin typeface="Tahoma" panose="020B0604030504040204" pitchFamily="34" charset="0"/>
                <a:ea typeface="Tahoma" panose="020B0604030504040204" pitchFamily="34" charset="0"/>
                <a:cs typeface="Tahoma" panose="020B0604030504040204" pitchFamily="34" charset="0"/>
              </a:rPr>
              <a:t>We can see that the percentage of defaulters is equal in both cases. As a result, this factor does not favor the defaulter.</a:t>
            </a:r>
          </a:p>
          <a:p>
            <a:pPr lvl="0"/>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685801" y="685800"/>
            <a:ext cx="10396882" cy="1151965"/>
          </a:xfrm>
        </p:spPr>
        <p:txBody>
          <a:bodyPr>
            <a:normAutofit/>
          </a:bodyPr>
          <a:lstStyle/>
          <a:p>
            <a:r>
              <a:rPr lang="en-US">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142598912"/>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xmlns="" id="{1BCAD38B-5F61-4FEB-A1D1-5FC0D666D2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43">
            <a:extLst>
              <a:ext uri="{FF2B5EF4-FFF2-40B4-BE49-F238E27FC236}">
                <a16:creationId xmlns:a16="http://schemas.microsoft.com/office/drawing/2014/main" xmlns="" id="{C04E869F-EBC2-416E-8FB7-4F6A45F66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46" name="Freeform 9">
            <a:extLst>
              <a:ext uri="{FF2B5EF4-FFF2-40B4-BE49-F238E27FC236}">
                <a16:creationId xmlns:a16="http://schemas.microsoft.com/office/drawing/2014/main" xmlns="" id="{7D1C9B27-27B9-4E9E-82C8-6F9B7D12B8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685801" y="685801"/>
            <a:ext cx="10396882" cy="609600"/>
          </a:xfrm>
        </p:spPr>
        <p:txBody>
          <a:bodyPr>
            <a:normAutofit fontScale="90000"/>
          </a:bodyPr>
          <a:lstStyle/>
          <a:p>
            <a:r>
              <a:rPr lang="en-US" sz="6000" dirty="0">
                <a:latin typeface="Rockwell" panose="02060603020205020403" pitchFamily="18" charset="0"/>
              </a:rPr>
              <a:t>Problem</a:t>
            </a:r>
            <a:r>
              <a:rPr lang="en-US" sz="4000" dirty="0">
                <a:latin typeface="Rockwell" panose="02060603020205020403" pitchFamily="18" charset="0"/>
              </a:rPr>
              <a:t> </a:t>
            </a:r>
            <a:r>
              <a:rPr lang="en-US" sz="6000" dirty="0">
                <a:latin typeface="Rockwell" panose="02060603020205020403" pitchFamily="18" charset="0"/>
              </a:rPr>
              <a:t>Statement</a:t>
            </a:r>
          </a:p>
        </p:txBody>
      </p:sp>
      <p:sp>
        <p:nvSpPr>
          <p:cNvPr id="48" name="Rectangle 47">
            <a:extLst>
              <a:ext uri="{FF2B5EF4-FFF2-40B4-BE49-F238E27FC236}">
                <a16:creationId xmlns:a16="http://schemas.microsoft.com/office/drawing/2014/main" xmlns="" id="{7E9AE32D-417D-4951-BD6D-383A7A5E60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8FCC23E2-B27E-45DD-B179-91B3C1994153}"/>
              </a:ext>
            </a:extLst>
          </p:cNvPr>
          <p:cNvGraphicFramePr>
            <a:graphicFrameLocks noGrp="1"/>
          </p:cNvGraphicFramePr>
          <p:nvPr>
            <p:ph idx="1"/>
            <p:extLst>
              <p:ext uri="{D42A27DB-BD31-4B8C-83A1-F6EECF244321}">
                <p14:modId xmlns:p14="http://schemas.microsoft.com/office/powerpoint/2010/main" val="1644183704"/>
              </p:ext>
            </p:extLst>
          </p:nvPr>
        </p:nvGraphicFramePr>
        <p:xfrm>
          <a:off x="590550" y="1295402"/>
          <a:ext cx="10489957" cy="4079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xmlns="" id="{952F9FBB-76DE-443C-9825-9BF1879275D9}"/>
              </a:ext>
            </a:extLst>
          </p:cNvPr>
          <p:cNvSpPr txBox="1"/>
          <p:nvPr/>
        </p:nvSpPr>
        <p:spPr>
          <a:xfrm>
            <a:off x="2060796" y="3729931"/>
            <a:ext cx="9019712" cy="1046440"/>
          </a:xfrm>
          <a:prstGeom prst="rect">
            <a:avLst/>
          </a:prstGeom>
          <a:noFill/>
        </p:spPr>
        <p:txBody>
          <a:bodyPr wrap="square" rtlCol="0">
            <a:spAutoFit/>
          </a:bodyPr>
          <a:lstStyle/>
          <a:p>
            <a:r>
              <a:rPr lang="en-US" sz="1600" dirty="0" smtClean="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1. </a:t>
            </a:r>
            <a:r>
              <a:rPr lang="en-US" sz="1600" dirty="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Does a higher interest rate or loan amount influence the defaulters</a:t>
            </a:r>
          </a:p>
          <a:p>
            <a:r>
              <a:rPr lang="en-US" sz="1600" dirty="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2. What factors affect the defaulters in nature?</a:t>
            </a:r>
          </a:p>
          <a:p>
            <a:r>
              <a:rPr lang="en-US" sz="1600" dirty="0">
                <a:solidFill>
                  <a:prstClr val="white">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3. Which consumers become defaulters?</a:t>
            </a:r>
          </a:p>
          <a:p>
            <a:endParaRPr lang="en-US" sz="1400" dirty="0"/>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xmlns="" id="{409B9083-705E-4BE4-AD59-3AF21218EE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685800" y="685800"/>
            <a:ext cx="10792837" cy="1151965"/>
          </a:xfrm>
        </p:spPr>
        <p:txBody>
          <a:bodyPr>
            <a:normAutofit/>
          </a:bodyPr>
          <a:lstStyle/>
          <a:p>
            <a:r>
              <a:rPr lang="en-US"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xmlns=""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215391502"/>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685801" y="685801"/>
            <a:ext cx="10396882" cy="832282"/>
          </a:xfrm>
        </p:spPr>
        <p:txBody>
          <a:bodyPr>
            <a:normAutofit/>
          </a:bodyPr>
          <a:lstStyle/>
          <a:p>
            <a:r>
              <a:rPr lang="en-US" dirty="0">
                <a:latin typeface="Rockwell" panose="02060603020205020403" pitchFamily="18" charset="0"/>
              </a:rPr>
              <a:t>Approach</a:t>
            </a:r>
          </a:p>
        </p:txBody>
      </p:sp>
      <p:sp>
        <p:nvSpPr>
          <p:cNvPr id="7" name="TextBox 6">
            <a:extLst>
              <a:ext uri="{FF2B5EF4-FFF2-40B4-BE49-F238E27FC236}">
                <a16:creationId xmlns:a16="http://schemas.microsoft.com/office/drawing/2014/main" xmlns="" id="{DCE1C3D5-4BD7-4176-9D6E-7B3AB12B3AC2}"/>
              </a:ext>
            </a:extLst>
          </p:cNvPr>
          <p:cNvSpPr txBox="1"/>
          <p:nvPr/>
        </p:nvSpPr>
        <p:spPr>
          <a:xfrm>
            <a:off x="381740" y="1713473"/>
            <a:ext cx="10839635" cy="3970318"/>
          </a:xfrm>
          <a:prstGeom prst="rect">
            <a:avLst/>
          </a:prstGeom>
          <a:noFill/>
        </p:spPr>
        <p:txBody>
          <a:bodyPr wrap="square" rtlCol="0">
            <a:spAutoFit/>
          </a:bodyPr>
          <a:lstStyle/>
          <a:p>
            <a:r>
              <a:rPr lang="en-US"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The EDA steps followed for this case study are </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Data Initialization Overview (Distribution of Loans)</a:t>
            </a:r>
          </a:p>
          <a:p>
            <a:pPr marL="342900" indent="-342900">
              <a:buFont typeface="+mj-lt"/>
              <a:buAutoNum type="arabicPeriod"/>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Data Cleaning (Missing Values, Standardize Data, Outlier Treatment, Fixing Rows and Columns, Fix                 	  			     Invalid Values, Filtering data)</a:t>
            </a:r>
          </a:p>
          <a:p>
            <a:pPr marL="342900" indent="-342900">
              <a:buFont typeface="+mj-lt"/>
              <a:buAutoNum type="arabicPeriod"/>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Metrics Derivation (Month and Year)</a:t>
            </a:r>
          </a:p>
          <a:p>
            <a:pPr marL="342900" indent="-342900">
              <a:buFont typeface="+mj-lt"/>
              <a:buAutoNum type="arabicPeriod"/>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Univariate Analysis (Categorical/Continuous Features)</a:t>
            </a:r>
          </a:p>
          <a:p>
            <a:pPr marL="342900" indent="-342900">
              <a:buFont typeface="+mj-lt"/>
              <a:buAutoNum type="arabicPeriod"/>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Bivariate Analysis (Joint Plot, Box Plots, Scatter Plots, Bar Plots)</a:t>
            </a:r>
          </a:p>
          <a:p>
            <a:pPr marL="342900" indent="-342900">
              <a:buFont typeface="+mj-lt"/>
              <a:buAutoNum type="arabicPeriod"/>
            </a:pPr>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Multivariate Analysis (Correlation, Pair Plots, Line Chart, Stacked Bar)</a:t>
            </a: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1200329"/>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Based on the Employment length, consumers who has more than 10 years of experience are tend to become the defaulters </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xmlns="" id="{E7BCFBB3-B7C7-4F36-AA40-3C22D9F57895}"/>
              </a:ext>
            </a:extLst>
          </p:cNvPr>
          <p:cNvPicPr>
            <a:picLocks noChangeAspect="1"/>
          </p:cNvPicPr>
          <p:nvPr/>
        </p:nvPicPr>
        <p:blipFill>
          <a:blip r:embed="rId2"/>
          <a:stretch>
            <a:fillRect/>
          </a:stretch>
        </p:blipFill>
        <p:spPr>
          <a:xfrm>
            <a:off x="3544132" y="2573415"/>
            <a:ext cx="4514850" cy="2971800"/>
          </a:xfrm>
          <a:prstGeom prst="rect">
            <a:avLst/>
          </a:prstGeom>
        </p:spPr>
      </p:pic>
    </p:spTree>
    <p:extLst>
      <p:ext uri="{BB962C8B-B14F-4D97-AF65-F5344CB8AC3E}">
        <p14:creationId xmlns:p14="http://schemas.microsoft.com/office/powerpoint/2010/main" val="291955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1200329"/>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Based on the purpose of the loan, consumers who bought the loan for </a:t>
            </a:r>
            <a:r>
              <a:rPr lang="en-US"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debt_consolidation</a:t>
            </a: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are tend to become defaulters. These consumers are having debt loan already and they tend to become defaulters </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xmlns="" id="{8598106D-4029-4DB6-A8AF-24EAE3285B30}"/>
              </a:ext>
            </a:extLst>
          </p:cNvPr>
          <p:cNvPicPr>
            <a:picLocks noChangeAspect="1"/>
          </p:cNvPicPr>
          <p:nvPr/>
        </p:nvPicPr>
        <p:blipFill>
          <a:blip r:embed="rId2"/>
          <a:stretch>
            <a:fillRect/>
          </a:stretch>
        </p:blipFill>
        <p:spPr>
          <a:xfrm>
            <a:off x="4305671" y="2590496"/>
            <a:ext cx="3146347" cy="2827056"/>
          </a:xfrm>
          <a:prstGeom prst="rect">
            <a:avLst/>
          </a:prstGeom>
        </p:spPr>
      </p:pic>
    </p:spTree>
    <p:extLst>
      <p:ext uri="{BB962C8B-B14F-4D97-AF65-F5344CB8AC3E}">
        <p14:creationId xmlns:p14="http://schemas.microsoft.com/office/powerpoint/2010/main" val="357160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1200329"/>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Consumers who belongs to state CA, FL, NY, TX and NJ are major defaulters. So while lending loan, to the consumers from these states we need to verify</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xmlns="" id="{F44FF118-B9EE-4B15-A6BA-0BD657CCC427}"/>
              </a:ext>
            </a:extLst>
          </p:cNvPr>
          <p:cNvPicPr>
            <a:picLocks noChangeAspect="1"/>
          </p:cNvPicPr>
          <p:nvPr/>
        </p:nvPicPr>
        <p:blipFill>
          <a:blip r:embed="rId2"/>
          <a:stretch>
            <a:fillRect/>
          </a:stretch>
        </p:blipFill>
        <p:spPr>
          <a:xfrm>
            <a:off x="4329944" y="2655600"/>
            <a:ext cx="2943225" cy="2571750"/>
          </a:xfrm>
          <a:prstGeom prst="rect">
            <a:avLst/>
          </a:prstGeom>
        </p:spPr>
      </p:pic>
    </p:spTree>
    <p:extLst>
      <p:ext uri="{BB962C8B-B14F-4D97-AF65-F5344CB8AC3E}">
        <p14:creationId xmlns:p14="http://schemas.microsoft.com/office/powerpoint/2010/main" val="425185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6" name="TextBox 5">
            <a:extLst>
              <a:ext uri="{FF2B5EF4-FFF2-40B4-BE49-F238E27FC236}">
                <a16:creationId xmlns:a16="http://schemas.microsoft.com/office/drawing/2014/main" xmlns="" id="{753E6451-6FE0-4B09-B3D8-0289A424BCDB}"/>
              </a:ext>
            </a:extLst>
          </p:cNvPr>
          <p:cNvSpPr txBox="1"/>
          <p:nvPr/>
        </p:nvSpPr>
        <p:spPr>
          <a:xfrm>
            <a:off x="381740" y="1713473"/>
            <a:ext cx="10839635" cy="646331"/>
          </a:xfrm>
          <a:prstGeom prst="rect">
            <a:avLst/>
          </a:prstGeom>
          <a:noFill/>
        </p:spPr>
        <p:txBody>
          <a:bodyPr wrap="square" rtlCol="0">
            <a:spAutoFit/>
          </a:bodyPr>
          <a:lstStyle/>
          <a:p>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Consumers who</a:t>
            </a:r>
            <a:r>
              <a:rPr lang="en-US" dirty="0"/>
              <a:t> </a:t>
            </a:r>
            <a:r>
              <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go for lesser term tend to be defaulters</a:t>
            </a:r>
          </a:p>
          <a:p>
            <a:endParaRPr lang="en-US"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xmlns="" id="{A3C27FD5-5782-4A23-B795-A5A86671EEB9}"/>
              </a:ext>
            </a:extLst>
          </p:cNvPr>
          <p:cNvPicPr>
            <a:picLocks noChangeAspect="1"/>
          </p:cNvPicPr>
          <p:nvPr/>
        </p:nvPicPr>
        <p:blipFill>
          <a:blip r:embed="rId2"/>
          <a:stretch>
            <a:fillRect/>
          </a:stretch>
        </p:blipFill>
        <p:spPr>
          <a:xfrm>
            <a:off x="3539369" y="2036638"/>
            <a:ext cx="4524375" cy="3419475"/>
          </a:xfrm>
          <a:prstGeom prst="rect">
            <a:avLst/>
          </a:prstGeom>
        </p:spPr>
      </p:pic>
    </p:spTree>
    <p:extLst>
      <p:ext uri="{BB962C8B-B14F-4D97-AF65-F5344CB8AC3E}">
        <p14:creationId xmlns:p14="http://schemas.microsoft.com/office/powerpoint/2010/main" val="3153859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purl.org/dc/terms/"/>
    <ds:schemaRef ds:uri="16c05727-aa75-4e4a-9b5f-8a80a1165891"/>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TM03457485[[fn=Mesh]]</Template>
  <TotalTime>0</TotalTime>
  <Words>907</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Impact</vt:lpstr>
      <vt:lpstr>Rockwell</vt:lpstr>
      <vt:lpstr>Tahoma</vt:lpstr>
      <vt:lpstr>Wingdings</vt:lpstr>
      <vt:lpstr>Main Event</vt:lpstr>
      <vt:lpstr>Lending loan case study</vt:lpstr>
      <vt:lpstr>The Problem</vt:lpstr>
      <vt:lpstr>Problem Statement</vt:lpstr>
      <vt:lpstr>Workable Solutions </vt:lpstr>
      <vt:lpstr>Approach</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CONCLUSION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Loan Case Study</dc:title>
  <dc:creator/>
  <cp:lastModifiedBy/>
  <cp:revision>1</cp:revision>
  <dcterms:created xsi:type="dcterms:W3CDTF">2022-03-09T05:50:56Z</dcterms:created>
  <dcterms:modified xsi:type="dcterms:W3CDTF">2022-03-09T11:59:20Z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d111c4b-49e3-4225-99d5-171502db0107_Enabled">
    <vt:lpwstr>true</vt:lpwstr>
  </property>
  <property fmtid="{D5CDD505-2E9C-101B-9397-08002B2CF9AE}" pid="4" name="MSIP_Label_0d111c4b-49e3-4225-99d5-171502db0107_SetDate">
    <vt:lpwstr>2022-03-09T06:29:57Z</vt:lpwstr>
  </property>
  <property fmtid="{D5CDD505-2E9C-101B-9397-08002B2CF9AE}" pid="5" name="MSIP_Label_0d111c4b-49e3-4225-99d5-171502db0107_Method">
    <vt:lpwstr>Standard</vt:lpwstr>
  </property>
  <property fmtid="{D5CDD505-2E9C-101B-9397-08002B2CF9AE}" pid="6" name="MSIP_Label_0d111c4b-49e3-4225-99d5-171502db0107_Name">
    <vt:lpwstr>Authorized Use</vt:lpwstr>
  </property>
  <property fmtid="{D5CDD505-2E9C-101B-9397-08002B2CF9AE}" pid="7" name="MSIP_Label_0d111c4b-49e3-4225-99d5-171502db0107_SiteId">
    <vt:lpwstr>bcfa3e87-841e-48c7-983b-584159dd1a69</vt:lpwstr>
  </property>
  <property fmtid="{D5CDD505-2E9C-101B-9397-08002B2CF9AE}" pid="8" name="MSIP_Label_0d111c4b-49e3-4225-99d5-171502db0107_ActionId">
    <vt:lpwstr>c2e8d280-1cbc-4996-8178-6c169843cd1d</vt:lpwstr>
  </property>
  <property fmtid="{D5CDD505-2E9C-101B-9397-08002B2CF9AE}" pid="9" name="MSIP_Label_0d111c4b-49e3-4225-99d5-171502db0107_ContentBits">
    <vt:lpwstr>0</vt:lpwstr>
  </property>
</Properties>
</file>