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260" r:id="rId3"/>
    <p:sldId id="261" r:id="rId4"/>
    <p:sldId id="259" r:id="rId5"/>
    <p:sldId id="267" r:id="rId6"/>
    <p:sldId id="268" r:id="rId7"/>
    <p:sldId id="262" r:id="rId8"/>
    <p:sldId id="263" r:id="rId9"/>
    <p:sldId id="264" r:id="rId10"/>
    <p:sldId id="269" r:id="rId11"/>
    <p:sldId id="270" r:id="rId12"/>
    <p:sldId id="265" r:id="rId13"/>
    <p:sldId id="266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379"/>
  </p:normalViewPr>
  <p:slideViewPr>
    <p:cSldViewPr snapToGrid="0" snapToObjects="1">
      <p:cViewPr varScale="1">
        <p:scale>
          <a:sx n="100" d="100"/>
          <a:sy n="100" d="100"/>
        </p:scale>
        <p:origin x="10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5605B-3908-654F-938F-8483333E52CB}" type="datetimeFigureOut">
              <a:rPr lang="en-US" smtClean="0"/>
              <a:t>4/25/19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F9CEF-99A3-5044-85FC-55249C73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4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40807-69E4-6040-84F8-2598D9A0E6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00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40807-69E4-6040-84F8-2598D9A0E6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42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40807-69E4-6040-84F8-2598D9A0E6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20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40807-69E4-6040-84F8-2598D9A0E6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87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40807-69E4-6040-84F8-2598D9A0E6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86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40807-69E4-6040-84F8-2598D9A0E6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99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40807-69E4-6040-84F8-2598D9A0E6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69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40807-69E4-6040-84F8-2598D9A0E6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46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40807-69E4-6040-84F8-2598D9A0E6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11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40807-69E4-6040-84F8-2598D9A0E6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45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40807-69E4-6040-84F8-2598D9A0E65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78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40807-69E4-6040-84F8-2598D9A0E6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355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40807-69E4-6040-84F8-2598D9A0E65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018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40807-69E4-6040-84F8-2598D9A0E6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7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40807-69E4-6040-84F8-2598D9A0E65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892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40807-69E4-6040-84F8-2598D9A0E65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590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40807-69E4-6040-84F8-2598D9A0E65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71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40807-69E4-6040-84F8-2598D9A0E6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96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40807-69E4-6040-84F8-2598D9A0E6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67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40807-69E4-6040-84F8-2598D9A0E6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25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40807-69E4-6040-84F8-2598D9A0E6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24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40807-69E4-6040-84F8-2598D9A0E6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82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40807-69E4-6040-84F8-2598D9A0E6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16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40807-69E4-6040-84F8-2598D9A0E6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84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773C-E7E4-E34E-BB31-DF9C55D97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B73F7-1270-4A43-AC28-375EE2AB4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6BF04-FA57-AA41-8A03-E21E4494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782D-CDEC-2F42-9E12-2C2BF58A226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18A5B-2874-AD4D-99ED-FCE9EAED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08985-E9C7-D643-AD08-ED52FF3EA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B18B-5BF0-6048-824A-001BF53F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533C-70F4-0F4D-A418-4ACC5708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E337B-9940-C44C-A940-E67D2ED79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FE122-B2F5-E54C-B8DE-744ADB69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782D-CDEC-2F42-9E12-2C2BF58A226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93E69-77C8-DF40-B155-6DDEA940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E6F4C-0B7D-4641-BC78-59C85F64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B18B-5BF0-6048-824A-001BF53F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1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AED964-A726-364F-8F12-7B41215FD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23F3A-7B46-D54D-AFF6-F64FF8188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21A8F-407F-9B4E-B5E6-85ADD9CB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782D-CDEC-2F42-9E12-2C2BF58A226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588EA-7C7B-C240-A3DA-AE65C18E4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F355A-05D8-724C-B537-A3E306C0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B18B-5BF0-6048-824A-001BF53F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8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92FD-59F1-0641-8DCB-A339DFB8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2E542-E21E-B04D-8209-B802D34F4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61B5A-B593-4149-8905-B33356F8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782D-CDEC-2F42-9E12-2C2BF58A226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90903-38AB-A749-987F-1A2FBD37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A7BD7-F9CF-8A4C-9BD0-81BF937D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B18B-5BF0-6048-824A-001BF53F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0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F1BB-02E9-7843-9586-3AE8C471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99C2-1821-D84F-8521-FFAB77CA6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05421-BFB2-9840-9CA2-9DD3254C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782D-CDEC-2F42-9E12-2C2BF58A226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32661-23A1-FB45-BAA3-5CD8B63F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C279D-C0D5-A141-917B-EAE9994C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B18B-5BF0-6048-824A-001BF53F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6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5C7BB-9012-194D-A8FF-E4CE6B7F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248C-2862-8E48-A3B6-CC6611FEF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B52A1-D7DE-1A49-A941-4EEAB2FDB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F9428-19D0-8645-B50C-038E16B4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782D-CDEC-2F42-9E12-2C2BF58A226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BD96D-112E-7E4B-A096-723EED22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973FF-8B88-BF43-929C-53308983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B18B-5BF0-6048-824A-001BF53F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3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1F71-20DE-0E4E-BF06-70E69B50F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3916B-5262-FA4D-9384-1BAF38966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F17B1-FABD-3E4D-A280-B051B145F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B19000-6C7C-9742-8F24-836638F0F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18ED6-3031-A940-985C-BA95E6B0F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92527-3A43-9840-9FE7-F3BF7C49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782D-CDEC-2F42-9E12-2C2BF58A226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BF7125-02E3-FF44-9A6D-89E18E08A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1C46AB-6904-1B46-B1D2-3D33126E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B18B-5BF0-6048-824A-001BF53F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9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5BDF-6B61-8043-9757-25237909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4763AE-F22C-0D42-A348-4E86F4340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782D-CDEC-2F42-9E12-2C2BF58A226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16BD3-1D26-F04B-B2CD-128FC142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659A2-81F8-C647-BE21-07B8A900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B18B-5BF0-6048-824A-001BF53F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1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BAC48F-7CFC-5A49-9415-6672C9464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782D-CDEC-2F42-9E12-2C2BF58A226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4CDBE-E8DA-D344-82EC-4A674BCB0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6FD27-7F36-8345-92D9-115B0301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B18B-5BF0-6048-824A-001BF53F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0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38C51-6E99-2F44-A197-9EE6BB3A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0CD98-CA73-D54F-8114-1AC4C33DE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2029F-2F5D-954B-B336-3B42BE316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650E5-8F57-3840-9D76-BFE64BA6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782D-CDEC-2F42-9E12-2C2BF58A226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96AC6-C665-6546-8C4D-87FF58B7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80DA2-8024-0E42-B0B7-C3D8E395F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B18B-5BF0-6048-824A-001BF53F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7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4E0F-0279-514B-8A4E-521CF983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38A76-65B3-674F-9F5C-2F71E866A7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71380-3D7C-954A-8CAE-EA9C743B1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20D83-0AC9-4040-9ACC-6DA6052AB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782D-CDEC-2F42-9E12-2C2BF58A226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5792E-E0E6-6343-B916-5C5CB94A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EEA51-49C8-CB4E-9A6B-633CC9ED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9B18B-5BF0-6048-824A-001BF53F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6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AF981-EBA5-4C45-91AE-B6C006F8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DAE29-3A4A-D843-BE35-D4DC8BC22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AB7C6-DFE3-6441-87D5-334EF5984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1782D-CDEC-2F42-9E12-2C2BF58A226F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7AC08-1839-7A40-9059-4C41A32C9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BC240-938D-8D41-9F43-9EE76C3AB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9B18B-5BF0-6048-824A-001BF53F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0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4D075-1FEF-3943-8765-54BD00B4EEB6}"/>
              </a:ext>
            </a:extLst>
          </p:cNvPr>
          <p:cNvSpPr/>
          <p:nvPr/>
        </p:nvSpPr>
        <p:spPr>
          <a:xfrm>
            <a:off x="-47847" y="0"/>
            <a:ext cx="12287693" cy="68103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latin typeface="Helvetica" pitchFamily="2" charset="0"/>
              </a:rPr>
              <a:t>ECE 753 project</a:t>
            </a:r>
            <a:endParaRPr lang="en-US" sz="3200" b="1" i="1" dirty="0">
              <a:latin typeface="Helvetica Bold Oblique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3EE59F-F938-6C4A-8DA3-F53A4D52348F}"/>
              </a:ext>
            </a:extLst>
          </p:cNvPr>
          <p:cNvSpPr txBox="1"/>
          <p:nvPr/>
        </p:nvSpPr>
        <p:spPr>
          <a:xfrm>
            <a:off x="867644" y="2508422"/>
            <a:ext cx="104017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" pitchFamily="2" charset="0"/>
              </a:rPr>
              <a:t>Pumped storage hydro turbine bidding strategies</a:t>
            </a:r>
          </a:p>
          <a:p>
            <a:pPr algn="ctr"/>
            <a:r>
              <a:rPr lang="en-US" sz="2800" b="1" dirty="0">
                <a:latin typeface="Helvetica" pitchFamily="2" charset="0"/>
              </a:rPr>
              <a:t> in day-ahead market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30FD9-139B-1A42-935B-971F5A871B4A}"/>
              </a:ext>
            </a:extLst>
          </p:cNvPr>
          <p:cNvSpPr txBox="1"/>
          <p:nvPr/>
        </p:nvSpPr>
        <p:spPr>
          <a:xfrm>
            <a:off x="867644" y="5387546"/>
            <a:ext cx="2993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Dwaraknaath Varadharajan</a:t>
            </a:r>
          </a:p>
          <a:p>
            <a:r>
              <a:rPr lang="en-US" i="1" dirty="0">
                <a:latin typeface="Helvetica Light Oblique" panose="020B0403020202020204" pitchFamily="34" charset="0"/>
              </a:rPr>
              <a:t>MS in EE</a:t>
            </a:r>
          </a:p>
          <a:p>
            <a:r>
              <a:rPr lang="en-US" i="1" dirty="0">
                <a:latin typeface="Helvetica Light Oblique" panose="020B0403020202020204" pitchFamily="34" charset="0"/>
              </a:rPr>
              <a:t>NC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16988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4D075-1FEF-3943-8765-54BD00B4EEB6}"/>
              </a:ext>
            </a:extLst>
          </p:cNvPr>
          <p:cNvSpPr/>
          <p:nvPr/>
        </p:nvSpPr>
        <p:spPr>
          <a:xfrm>
            <a:off x="-47847" y="0"/>
            <a:ext cx="12287693" cy="68103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latin typeface="Helvetica" pitchFamily="2" charset="0"/>
              </a:rPr>
              <a:t>Energy stored – week 2</a:t>
            </a:r>
            <a:endParaRPr lang="en-US" sz="3200" b="1" i="1" dirty="0">
              <a:latin typeface="Helvetica Bold Oblique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7BD3C6-2323-5544-BB3F-A16E48F0D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200" y="737876"/>
            <a:ext cx="11785600" cy="6120124"/>
          </a:xfrm>
        </p:spPr>
      </p:pic>
    </p:spTree>
    <p:extLst>
      <p:ext uri="{BB962C8B-B14F-4D97-AF65-F5344CB8AC3E}">
        <p14:creationId xmlns:p14="http://schemas.microsoft.com/office/powerpoint/2010/main" val="222965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4D075-1FEF-3943-8765-54BD00B4EEB6}"/>
              </a:ext>
            </a:extLst>
          </p:cNvPr>
          <p:cNvSpPr/>
          <p:nvPr/>
        </p:nvSpPr>
        <p:spPr>
          <a:xfrm>
            <a:off x="-47847" y="0"/>
            <a:ext cx="12287693" cy="68103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latin typeface="Helvetica" pitchFamily="2" charset="0"/>
              </a:rPr>
              <a:t>Status of pumped storage – week 2</a:t>
            </a:r>
            <a:endParaRPr lang="en-US" sz="3200" b="1" i="1" dirty="0">
              <a:latin typeface="Helvetica Bold Oblique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7BD3C6-2323-5544-BB3F-A16E48F0D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737876"/>
            <a:ext cx="12192002" cy="6120124"/>
          </a:xfrm>
        </p:spPr>
      </p:pic>
    </p:spTree>
    <p:extLst>
      <p:ext uri="{BB962C8B-B14F-4D97-AF65-F5344CB8AC3E}">
        <p14:creationId xmlns:p14="http://schemas.microsoft.com/office/powerpoint/2010/main" val="2991491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4D075-1FEF-3943-8765-54BD00B4EEB6}"/>
              </a:ext>
            </a:extLst>
          </p:cNvPr>
          <p:cNvSpPr/>
          <p:nvPr/>
        </p:nvSpPr>
        <p:spPr>
          <a:xfrm>
            <a:off x="-47847" y="0"/>
            <a:ext cx="12287693" cy="68103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latin typeface="Helvetica" pitchFamily="2" charset="0"/>
              </a:rPr>
              <a:t>Results – week 2</a:t>
            </a:r>
            <a:endParaRPr lang="en-US" sz="3200" b="1" i="1" dirty="0">
              <a:latin typeface="Helvetica Bold Oblique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D08AD-74E5-5F4A-B169-625343C5E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i="1" dirty="0">
              <a:latin typeface="Helvetica Light Oblique" panose="020B0403020202020204" pitchFamily="34" charset="0"/>
            </a:endParaRPr>
          </a:p>
          <a:p>
            <a:pPr>
              <a:lnSpc>
                <a:spcPct val="150000"/>
              </a:lnSpc>
            </a:pPr>
            <a:endParaRPr lang="en-US" i="1" dirty="0">
              <a:latin typeface="Helvetica Light Oblique" panose="020B0403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385A1FB-DA4B-BA45-93F4-9216948E9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74310"/>
              </p:ext>
            </p:extLst>
          </p:nvPr>
        </p:nvGraphicFramePr>
        <p:xfrm>
          <a:off x="838199" y="765775"/>
          <a:ext cx="10713312" cy="5516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164">
                  <a:extLst>
                    <a:ext uri="{9D8B030D-6E8A-4147-A177-3AD203B41FA5}">
                      <a16:colId xmlns:a16="http://schemas.microsoft.com/office/drawing/2014/main" val="1782979886"/>
                    </a:ext>
                  </a:extLst>
                </a:gridCol>
                <a:gridCol w="1339164">
                  <a:extLst>
                    <a:ext uri="{9D8B030D-6E8A-4147-A177-3AD203B41FA5}">
                      <a16:colId xmlns:a16="http://schemas.microsoft.com/office/drawing/2014/main" val="2948681547"/>
                    </a:ext>
                  </a:extLst>
                </a:gridCol>
                <a:gridCol w="1339164">
                  <a:extLst>
                    <a:ext uri="{9D8B030D-6E8A-4147-A177-3AD203B41FA5}">
                      <a16:colId xmlns:a16="http://schemas.microsoft.com/office/drawing/2014/main" val="1031572467"/>
                    </a:ext>
                  </a:extLst>
                </a:gridCol>
                <a:gridCol w="1339164">
                  <a:extLst>
                    <a:ext uri="{9D8B030D-6E8A-4147-A177-3AD203B41FA5}">
                      <a16:colId xmlns:a16="http://schemas.microsoft.com/office/drawing/2014/main" val="1494677969"/>
                    </a:ext>
                  </a:extLst>
                </a:gridCol>
                <a:gridCol w="1339164">
                  <a:extLst>
                    <a:ext uri="{9D8B030D-6E8A-4147-A177-3AD203B41FA5}">
                      <a16:colId xmlns:a16="http://schemas.microsoft.com/office/drawing/2014/main" val="2221434512"/>
                    </a:ext>
                  </a:extLst>
                </a:gridCol>
                <a:gridCol w="1339164">
                  <a:extLst>
                    <a:ext uri="{9D8B030D-6E8A-4147-A177-3AD203B41FA5}">
                      <a16:colId xmlns:a16="http://schemas.microsoft.com/office/drawing/2014/main" val="1687530461"/>
                    </a:ext>
                  </a:extLst>
                </a:gridCol>
                <a:gridCol w="1339164">
                  <a:extLst>
                    <a:ext uri="{9D8B030D-6E8A-4147-A177-3AD203B41FA5}">
                      <a16:colId xmlns:a16="http://schemas.microsoft.com/office/drawing/2014/main" val="856350244"/>
                    </a:ext>
                  </a:extLst>
                </a:gridCol>
                <a:gridCol w="1339164">
                  <a:extLst>
                    <a:ext uri="{9D8B030D-6E8A-4147-A177-3AD203B41FA5}">
                      <a16:colId xmlns:a16="http://schemas.microsoft.com/office/drawing/2014/main" val="1725153734"/>
                    </a:ext>
                  </a:extLst>
                </a:gridCol>
              </a:tblGrid>
              <a:tr h="2206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hour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Monday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Tuesday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Wednesday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Thursday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Friday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Saturday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Sunday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4079415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9353155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854784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0009794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3540096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6637395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4361481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0391856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7401595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3068692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4512759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8401247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6182709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5000677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0740544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6028677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7127822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2833185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025571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969796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6377868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758474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0959543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0410383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69018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77CB93-E20C-4A43-B64A-168BE8192691}"/>
              </a:ext>
            </a:extLst>
          </p:cNvPr>
          <p:cNvSpPr txBox="1"/>
          <p:nvPr/>
        </p:nvSpPr>
        <p:spPr>
          <a:xfrm>
            <a:off x="-47847" y="6477570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</a:rPr>
              <a:t>-1 denotes pumping</a:t>
            </a:r>
          </a:p>
          <a:p>
            <a:r>
              <a:rPr lang="en-US" sz="1000" dirty="0">
                <a:latin typeface="Helvetica Light" panose="020B0403020202020204" pitchFamily="34" charset="0"/>
              </a:rPr>
              <a:t>+1 denotes generating</a:t>
            </a:r>
          </a:p>
        </p:txBody>
      </p:sp>
    </p:spTree>
    <p:extLst>
      <p:ext uri="{BB962C8B-B14F-4D97-AF65-F5344CB8AC3E}">
        <p14:creationId xmlns:p14="http://schemas.microsoft.com/office/powerpoint/2010/main" val="3029071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4D075-1FEF-3943-8765-54BD00B4EEB6}"/>
              </a:ext>
            </a:extLst>
          </p:cNvPr>
          <p:cNvSpPr/>
          <p:nvPr/>
        </p:nvSpPr>
        <p:spPr>
          <a:xfrm>
            <a:off x="-47847" y="0"/>
            <a:ext cx="12287693" cy="68103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latin typeface="Helvetica" pitchFamily="2" charset="0"/>
              </a:rPr>
              <a:t>Results – week 2</a:t>
            </a:r>
            <a:endParaRPr lang="en-US" sz="3200" b="1" i="1" dirty="0">
              <a:latin typeface="Helvetica Bold Oblique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D08AD-74E5-5F4A-B169-625343C5E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i="1" dirty="0">
              <a:latin typeface="Helvetica Light Oblique" panose="020B0403020202020204" pitchFamily="34" charset="0"/>
            </a:endParaRPr>
          </a:p>
          <a:p>
            <a:pPr>
              <a:lnSpc>
                <a:spcPct val="150000"/>
              </a:lnSpc>
            </a:pPr>
            <a:endParaRPr lang="en-US" i="1" dirty="0">
              <a:latin typeface="Helvetica Light Oblique" panose="020B0403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F6334E-9345-A04C-A6D2-DDE49276A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263183"/>
              </p:ext>
            </p:extLst>
          </p:nvPr>
        </p:nvGraphicFramePr>
        <p:xfrm>
          <a:off x="1879600" y="1018540"/>
          <a:ext cx="8128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358865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909040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653423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657365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832740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191787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3261833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77815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Iterations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Start_time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End_time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Bp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Bg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tp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tg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Profit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252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38.2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41.3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0.866666667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3447.4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1490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41.2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48.1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3.466666667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8718.73333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302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28.1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28.4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0.866666667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2298.83333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301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34.8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39.3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0.866666667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3477.43333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7493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34.3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36.4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2.6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2255.6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5502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42.5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45.2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2.6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4987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4508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42.1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1.733333333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4009.63333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80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35.3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41.6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0.866666667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3872.2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036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39.5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1.733333333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2258.26667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1987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49.7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55.4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2.6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3826.7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301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34.1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45.4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0.866666667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4696.86667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587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40.5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68.3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11.26666667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42134.7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5883040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IN" sz="1100" b="0" i="0" u="none" strike="noStrike"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IN" sz="1100" b="0" i="0" u="none" strike="noStrike"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IN" sz="1100" b="0" i="0" u="none" strike="noStrike"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IN" sz="1100" b="0" i="0" u="none" strike="noStrike"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IN" sz="1100" b="0" i="0" u="none" strike="noStrike" dirty="0"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IN" sz="1100" b="0" i="0" u="none" strike="noStrike" dirty="0"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 dirty="0">
                          <a:effectLst/>
                          <a:latin typeface="Helvetica" pitchFamily="2" charset="0"/>
                        </a:rPr>
                        <a:t>85983.3667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4071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804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4D075-1FEF-3943-8765-54BD00B4EEB6}"/>
              </a:ext>
            </a:extLst>
          </p:cNvPr>
          <p:cNvSpPr/>
          <p:nvPr/>
        </p:nvSpPr>
        <p:spPr>
          <a:xfrm>
            <a:off x="-47847" y="0"/>
            <a:ext cx="12287693" cy="68103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latin typeface="Helvetica" pitchFamily="2" charset="0"/>
              </a:rPr>
              <a:t>LMP and MCP – week 3</a:t>
            </a:r>
            <a:endParaRPr lang="en-US" sz="3200" b="1" i="1" dirty="0">
              <a:latin typeface="Helvetica Bold Oblique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7BD3C6-2323-5544-BB3F-A16E48F0D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737876"/>
            <a:ext cx="12192000" cy="6120124"/>
          </a:xfrm>
        </p:spPr>
      </p:pic>
    </p:spTree>
    <p:extLst>
      <p:ext uri="{BB962C8B-B14F-4D97-AF65-F5344CB8AC3E}">
        <p14:creationId xmlns:p14="http://schemas.microsoft.com/office/powerpoint/2010/main" val="1040205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4D075-1FEF-3943-8765-54BD00B4EEB6}"/>
              </a:ext>
            </a:extLst>
          </p:cNvPr>
          <p:cNvSpPr/>
          <p:nvPr/>
        </p:nvSpPr>
        <p:spPr>
          <a:xfrm>
            <a:off x="-47847" y="0"/>
            <a:ext cx="12287693" cy="68103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latin typeface="Helvetica" pitchFamily="2" charset="0"/>
              </a:rPr>
              <a:t>Energy stored – week 3</a:t>
            </a:r>
            <a:endParaRPr lang="en-US" sz="3200" b="1" i="1" dirty="0">
              <a:latin typeface="Helvetica Bold Oblique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7BD3C6-2323-5544-BB3F-A16E48F0D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600" y="737876"/>
            <a:ext cx="11988800" cy="6120124"/>
          </a:xfrm>
        </p:spPr>
      </p:pic>
    </p:spTree>
    <p:extLst>
      <p:ext uri="{BB962C8B-B14F-4D97-AF65-F5344CB8AC3E}">
        <p14:creationId xmlns:p14="http://schemas.microsoft.com/office/powerpoint/2010/main" val="4037656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4D075-1FEF-3943-8765-54BD00B4EEB6}"/>
              </a:ext>
            </a:extLst>
          </p:cNvPr>
          <p:cNvSpPr/>
          <p:nvPr/>
        </p:nvSpPr>
        <p:spPr>
          <a:xfrm>
            <a:off x="-47847" y="0"/>
            <a:ext cx="12287693" cy="68103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latin typeface="Helvetica" pitchFamily="2" charset="0"/>
              </a:rPr>
              <a:t>Status of pumped storage – week 3</a:t>
            </a:r>
            <a:endParaRPr lang="en-US" sz="3200" b="1" i="1" dirty="0">
              <a:latin typeface="Helvetica Bold Oblique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7BD3C6-2323-5544-BB3F-A16E48F0D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737876"/>
            <a:ext cx="12192002" cy="6120124"/>
          </a:xfrm>
        </p:spPr>
      </p:pic>
    </p:spTree>
    <p:extLst>
      <p:ext uri="{BB962C8B-B14F-4D97-AF65-F5344CB8AC3E}">
        <p14:creationId xmlns:p14="http://schemas.microsoft.com/office/powerpoint/2010/main" val="2393519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4D075-1FEF-3943-8765-54BD00B4EEB6}"/>
              </a:ext>
            </a:extLst>
          </p:cNvPr>
          <p:cNvSpPr/>
          <p:nvPr/>
        </p:nvSpPr>
        <p:spPr>
          <a:xfrm>
            <a:off x="-47847" y="0"/>
            <a:ext cx="12287693" cy="68103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latin typeface="Helvetica" pitchFamily="2" charset="0"/>
              </a:rPr>
              <a:t>Results – week 3</a:t>
            </a:r>
            <a:endParaRPr lang="en-US" sz="3200" b="1" i="1" dirty="0">
              <a:latin typeface="Helvetica Bold Oblique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D08AD-74E5-5F4A-B169-625343C5E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i="1" dirty="0">
              <a:latin typeface="Helvetica Light Oblique" panose="020B0403020202020204" pitchFamily="34" charset="0"/>
            </a:endParaRPr>
          </a:p>
          <a:p>
            <a:pPr>
              <a:lnSpc>
                <a:spcPct val="150000"/>
              </a:lnSpc>
            </a:pPr>
            <a:endParaRPr lang="en-US" i="1" dirty="0">
              <a:latin typeface="Helvetica Light Oblique" panose="020B04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7CB93-E20C-4A43-B64A-168BE8192691}"/>
              </a:ext>
            </a:extLst>
          </p:cNvPr>
          <p:cNvSpPr txBox="1"/>
          <p:nvPr/>
        </p:nvSpPr>
        <p:spPr>
          <a:xfrm>
            <a:off x="-47847" y="6477570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</a:rPr>
              <a:t>-1 denotes pumping</a:t>
            </a:r>
          </a:p>
          <a:p>
            <a:r>
              <a:rPr lang="en-US" sz="1000" dirty="0">
                <a:latin typeface="Helvetica Light" panose="020B0403020202020204" pitchFamily="34" charset="0"/>
              </a:rPr>
              <a:t>+1 denotes generating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762D6D-1EF3-154D-9367-4CC1F617E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224774"/>
              </p:ext>
            </p:extLst>
          </p:nvPr>
        </p:nvGraphicFramePr>
        <p:xfrm>
          <a:off x="-2" y="681037"/>
          <a:ext cx="12192000" cy="5796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21342971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5983961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6597637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9746925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7530128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774982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8230742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44667312"/>
                    </a:ext>
                  </a:extLst>
                </a:gridCol>
              </a:tblGrid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hour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Monday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Tuesday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Wednesday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Thursday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Friday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Saturday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Sunday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8602439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79864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1298362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1968707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6446817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4375535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0107988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1656669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9300447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3896389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7132654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8389355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4414906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1075172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011465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8540872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9333645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385350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8772448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576313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4161069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5422114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9209419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249080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5666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692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4D075-1FEF-3943-8765-54BD00B4EEB6}"/>
              </a:ext>
            </a:extLst>
          </p:cNvPr>
          <p:cNvSpPr/>
          <p:nvPr/>
        </p:nvSpPr>
        <p:spPr>
          <a:xfrm>
            <a:off x="-47847" y="0"/>
            <a:ext cx="12287693" cy="68103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latin typeface="Helvetica" pitchFamily="2" charset="0"/>
              </a:rPr>
              <a:t>Results – week 3</a:t>
            </a:r>
            <a:endParaRPr lang="en-US" sz="3200" b="1" i="1" dirty="0">
              <a:latin typeface="Helvetica Bold Oblique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D08AD-74E5-5F4A-B169-625343C5E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i="1" dirty="0">
              <a:latin typeface="Helvetica Light Oblique" panose="020B0403020202020204" pitchFamily="34" charset="0"/>
            </a:endParaRPr>
          </a:p>
          <a:p>
            <a:pPr>
              <a:lnSpc>
                <a:spcPct val="150000"/>
              </a:lnSpc>
            </a:pPr>
            <a:endParaRPr lang="en-US" i="1" dirty="0">
              <a:latin typeface="Helvetica Light Oblique" panose="020B0403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81D3EC-6E33-3A42-9FB3-B37C8E6CE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747124"/>
              </p:ext>
            </p:extLst>
          </p:nvPr>
        </p:nvGraphicFramePr>
        <p:xfrm>
          <a:off x="1765300" y="1011766"/>
          <a:ext cx="81280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5551682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878561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82381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2608909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3712971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907325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609702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03468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Iterations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Start_time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End_time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Bp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Bg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tp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tg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Profit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0622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45.9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76.65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0.866666667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9752.86667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416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57.6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62.15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1.733333333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4740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534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48.9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54.33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2.6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5170.1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623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56.3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59.5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1.733333333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5449.76667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0335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55.6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65.65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1.733333333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4901.86667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477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55.6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56.97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1.733333333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2859.93333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975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59.1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67.53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1.733333333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5046.33333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6120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1.733333333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4885.23333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3754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66.6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66.86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1.733333333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2535.1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7926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63.1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88.43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0.866666667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8961.9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66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94.7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104.8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2.6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5018.6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456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81.4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85.19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1.733333333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5442.9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537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92.7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0.866666667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17360.8667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4632159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IN" sz="1100" b="0" i="0" u="none" strike="noStrike"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IN" sz="1100" b="0" i="0" u="none" strike="noStrike"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IN" sz="1100" b="0" i="0" u="none" strike="noStrike"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IN" sz="1100" b="0" i="0" u="none" strike="noStrike"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IN" sz="1100" b="0" i="0" u="none" strike="noStrike"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IN" sz="1100" b="0" i="0" u="none" strike="noStrike" dirty="0">
                        <a:effectLst/>
                        <a:latin typeface="Helvetica Light" panose="020B04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82125.4667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0365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355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4D075-1FEF-3943-8765-54BD00B4EEB6}"/>
              </a:ext>
            </a:extLst>
          </p:cNvPr>
          <p:cNvSpPr/>
          <p:nvPr/>
        </p:nvSpPr>
        <p:spPr>
          <a:xfrm>
            <a:off x="-47847" y="0"/>
            <a:ext cx="12287693" cy="68103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latin typeface="Helvetica" pitchFamily="2" charset="0"/>
              </a:rPr>
              <a:t>LMP and MCP – week 4</a:t>
            </a:r>
            <a:endParaRPr lang="en-US" sz="3200" b="1" i="1" dirty="0">
              <a:latin typeface="Helvetica Bold Oblique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7BD3C6-2323-5544-BB3F-A16E48F0D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737876"/>
            <a:ext cx="12191998" cy="6120124"/>
          </a:xfrm>
        </p:spPr>
      </p:pic>
    </p:spTree>
    <p:extLst>
      <p:ext uri="{BB962C8B-B14F-4D97-AF65-F5344CB8AC3E}">
        <p14:creationId xmlns:p14="http://schemas.microsoft.com/office/powerpoint/2010/main" val="86854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4D075-1FEF-3943-8765-54BD00B4EEB6}"/>
              </a:ext>
            </a:extLst>
          </p:cNvPr>
          <p:cNvSpPr/>
          <p:nvPr/>
        </p:nvSpPr>
        <p:spPr>
          <a:xfrm>
            <a:off x="-47847" y="0"/>
            <a:ext cx="12287693" cy="68103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latin typeface="Helvetica" pitchFamily="2" charset="0"/>
              </a:rPr>
              <a:t>Observations and inference</a:t>
            </a:r>
            <a:endParaRPr lang="en-US" sz="3200" b="1" i="1" dirty="0">
              <a:latin typeface="Helvetica Bold Oblique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D08AD-74E5-5F4A-B169-625343C5E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i="1" dirty="0">
                <a:latin typeface="Helvetica Light Oblique" panose="020B0403020202020204" pitchFamily="34" charset="0"/>
              </a:rPr>
              <a:t>Price peaks do not occur at load peaks in all cases.</a:t>
            </a:r>
          </a:p>
          <a:p>
            <a:pPr>
              <a:lnSpc>
                <a:spcPct val="150000"/>
              </a:lnSpc>
            </a:pPr>
            <a:r>
              <a:rPr lang="en-US" i="1" dirty="0">
                <a:latin typeface="Helvetica Light Oblique" panose="020B0403020202020204" pitchFamily="34" charset="0"/>
              </a:rPr>
              <a:t>The profits for a pumped storage owner is maximized if the owner buys power at least cost and sells stored power at a higher price.</a:t>
            </a:r>
          </a:p>
          <a:p>
            <a:pPr>
              <a:lnSpc>
                <a:spcPct val="150000"/>
              </a:lnSpc>
            </a:pPr>
            <a:r>
              <a:rPr lang="en-US" i="1" dirty="0">
                <a:latin typeface="Helvetica Light Oblique" panose="020B0403020202020204" pitchFamily="34" charset="0"/>
              </a:rPr>
              <a:t>The owner can also bid into the reserve market when it is not generating. This increases the profit as well.</a:t>
            </a:r>
          </a:p>
          <a:p>
            <a:pPr>
              <a:lnSpc>
                <a:spcPct val="150000"/>
              </a:lnSpc>
            </a:pPr>
            <a:r>
              <a:rPr lang="en-US" i="1" dirty="0">
                <a:latin typeface="Helvetica Light Oblique" panose="020B0403020202020204" pitchFamily="34" charset="0"/>
              </a:rPr>
              <a:t>The pumped storage can also be bid into the spinning reserve during pumping because it can readily reduce its power consumption.</a:t>
            </a:r>
          </a:p>
          <a:p>
            <a:pPr>
              <a:lnSpc>
                <a:spcPct val="150000"/>
              </a:lnSpc>
            </a:pPr>
            <a:endParaRPr lang="en-US" i="1" dirty="0">
              <a:latin typeface="Helvetica Light Oblique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721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4D075-1FEF-3943-8765-54BD00B4EEB6}"/>
              </a:ext>
            </a:extLst>
          </p:cNvPr>
          <p:cNvSpPr/>
          <p:nvPr/>
        </p:nvSpPr>
        <p:spPr>
          <a:xfrm>
            <a:off x="-47847" y="0"/>
            <a:ext cx="12287693" cy="68103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latin typeface="Helvetica" pitchFamily="2" charset="0"/>
              </a:rPr>
              <a:t>Energy stored – week 4</a:t>
            </a:r>
            <a:endParaRPr lang="en-US" sz="3200" b="1" i="1" dirty="0">
              <a:latin typeface="Helvetica Bold Oblique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7BD3C6-2323-5544-BB3F-A16E48F0D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737876"/>
            <a:ext cx="12192002" cy="6120124"/>
          </a:xfrm>
        </p:spPr>
      </p:pic>
    </p:spTree>
    <p:extLst>
      <p:ext uri="{BB962C8B-B14F-4D97-AF65-F5344CB8AC3E}">
        <p14:creationId xmlns:p14="http://schemas.microsoft.com/office/powerpoint/2010/main" val="3080337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4D075-1FEF-3943-8765-54BD00B4EEB6}"/>
              </a:ext>
            </a:extLst>
          </p:cNvPr>
          <p:cNvSpPr/>
          <p:nvPr/>
        </p:nvSpPr>
        <p:spPr>
          <a:xfrm>
            <a:off x="-47847" y="0"/>
            <a:ext cx="12287693" cy="68103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latin typeface="Helvetica" pitchFamily="2" charset="0"/>
              </a:rPr>
              <a:t>Status of pumped storage – week 4</a:t>
            </a:r>
            <a:endParaRPr lang="en-US" sz="3200" b="1" i="1" dirty="0">
              <a:latin typeface="Helvetica Bold Oblique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7BD3C6-2323-5544-BB3F-A16E48F0D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699" y="737876"/>
            <a:ext cx="11912602" cy="6120124"/>
          </a:xfrm>
        </p:spPr>
      </p:pic>
    </p:spTree>
    <p:extLst>
      <p:ext uri="{BB962C8B-B14F-4D97-AF65-F5344CB8AC3E}">
        <p14:creationId xmlns:p14="http://schemas.microsoft.com/office/powerpoint/2010/main" val="1269181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4D075-1FEF-3943-8765-54BD00B4EEB6}"/>
              </a:ext>
            </a:extLst>
          </p:cNvPr>
          <p:cNvSpPr/>
          <p:nvPr/>
        </p:nvSpPr>
        <p:spPr>
          <a:xfrm>
            <a:off x="-47847" y="0"/>
            <a:ext cx="12287693" cy="68103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latin typeface="Helvetica" pitchFamily="2" charset="0"/>
              </a:rPr>
              <a:t>Results – week 4</a:t>
            </a:r>
            <a:endParaRPr lang="en-US" sz="3200" b="1" i="1" dirty="0">
              <a:latin typeface="Helvetica Bold Oblique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D08AD-74E5-5F4A-B169-625343C5E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i="1" dirty="0">
              <a:latin typeface="Helvetica Light Oblique" panose="020B0403020202020204" pitchFamily="34" charset="0"/>
            </a:endParaRPr>
          </a:p>
          <a:p>
            <a:pPr>
              <a:lnSpc>
                <a:spcPct val="150000"/>
              </a:lnSpc>
            </a:pPr>
            <a:endParaRPr lang="en-US" i="1" dirty="0">
              <a:latin typeface="Helvetica Light Oblique" panose="020B04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7CB93-E20C-4A43-B64A-168BE8192691}"/>
              </a:ext>
            </a:extLst>
          </p:cNvPr>
          <p:cNvSpPr txBox="1"/>
          <p:nvPr/>
        </p:nvSpPr>
        <p:spPr>
          <a:xfrm>
            <a:off x="-47847" y="6477570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</a:rPr>
              <a:t>-1 denotes pumping</a:t>
            </a:r>
          </a:p>
          <a:p>
            <a:r>
              <a:rPr lang="en-US" sz="1000" dirty="0">
                <a:latin typeface="Helvetica Light" panose="020B0403020202020204" pitchFamily="34" charset="0"/>
              </a:rPr>
              <a:t>+1 denotes generating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762D6D-1EF3-154D-9367-4CC1F617E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285600"/>
              </p:ext>
            </p:extLst>
          </p:nvPr>
        </p:nvGraphicFramePr>
        <p:xfrm>
          <a:off x="-2" y="681037"/>
          <a:ext cx="12192000" cy="5796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21342971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5983961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6597637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9746925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7530128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774982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8230742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44667312"/>
                    </a:ext>
                  </a:extLst>
                </a:gridCol>
              </a:tblGrid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hour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Monday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Tuesday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Wednesday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Thursday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Friday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Saturday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Sunday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8602439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79864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1298362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1968707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6446817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4375535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0107988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1656669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9300447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3896389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7132654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8389355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4414906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1075172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011465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8540872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9333645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385350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8772448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576313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4161069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5422114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9209419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249080"/>
                  </a:ext>
                </a:extLst>
              </a:tr>
              <a:tr h="23186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5666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779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4D075-1FEF-3943-8765-54BD00B4EEB6}"/>
              </a:ext>
            </a:extLst>
          </p:cNvPr>
          <p:cNvSpPr/>
          <p:nvPr/>
        </p:nvSpPr>
        <p:spPr>
          <a:xfrm>
            <a:off x="-47847" y="0"/>
            <a:ext cx="12287693" cy="68103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latin typeface="Helvetica" pitchFamily="2" charset="0"/>
              </a:rPr>
              <a:t>Results – week 4</a:t>
            </a:r>
            <a:endParaRPr lang="en-US" sz="3200" b="1" i="1" dirty="0">
              <a:latin typeface="Helvetica Bold Oblique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D08AD-74E5-5F4A-B169-625343C5E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i="1" dirty="0">
              <a:latin typeface="Helvetica Light Oblique" panose="020B0403020202020204" pitchFamily="34" charset="0"/>
            </a:endParaRPr>
          </a:p>
          <a:p>
            <a:pPr>
              <a:lnSpc>
                <a:spcPct val="150000"/>
              </a:lnSpc>
            </a:pPr>
            <a:endParaRPr lang="en-US" i="1" dirty="0">
              <a:latin typeface="Helvetica Light Oblique" panose="020B0403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A67053-8582-CD41-AA35-3D2847C82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940133"/>
              </p:ext>
            </p:extLst>
          </p:nvPr>
        </p:nvGraphicFramePr>
        <p:xfrm>
          <a:off x="2031999" y="1773766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7376329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554653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04949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319860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855478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581485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905969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45102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 dirty="0">
                          <a:effectLst/>
                          <a:latin typeface="Helvetica" pitchFamily="2" charset="0"/>
                        </a:rPr>
                        <a:t>Iterations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Start_time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End_time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Bp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Bg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tp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tg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Profit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375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122.9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126.3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6.933333333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-6342.4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296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150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182.9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0.866666667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15295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8474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60.19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61.48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0.866666667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4308.23333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875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60.06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60.46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0.866666667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4134.73333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3108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168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31.64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57.47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10.4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34140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132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IN" sz="1100" b="0" i="0" u="none" strike="noStrike"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IN" sz="1100" b="0" i="0" u="none" strike="noStrike"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IN" sz="1100" b="0" i="0" u="none" strike="noStrike"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IN" sz="1100" b="0" i="0" u="none" strike="noStrike"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IN" sz="1100" b="0" i="0" u="none" strike="noStrike"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IN" sz="1100" b="0" i="0" u="none" strike="noStrike"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>
                          <a:effectLst/>
                          <a:latin typeface="Helvetica" pitchFamily="2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100" b="0" i="0" u="none" strike="noStrike" dirty="0">
                          <a:effectLst/>
                          <a:latin typeface="Helvetica" pitchFamily="2" charset="0"/>
                        </a:rPr>
                        <a:t>51535.5667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4825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46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4D075-1FEF-3943-8765-54BD00B4EEB6}"/>
              </a:ext>
            </a:extLst>
          </p:cNvPr>
          <p:cNvSpPr/>
          <p:nvPr/>
        </p:nvSpPr>
        <p:spPr>
          <a:xfrm>
            <a:off x="-47847" y="0"/>
            <a:ext cx="12287693" cy="68103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latin typeface="Helvetica" pitchFamily="2" charset="0"/>
              </a:rPr>
              <a:t>Results – Jan 2019</a:t>
            </a:r>
            <a:endParaRPr lang="en-US" sz="3200" b="1" i="1" dirty="0">
              <a:latin typeface="Helvetica Bold Oblique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D08AD-74E5-5F4A-B169-625343C5E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i="1" dirty="0">
              <a:latin typeface="Helvetica Light Oblique" panose="020B0403020202020204" pitchFamily="34" charset="0"/>
            </a:endParaRPr>
          </a:p>
          <a:p>
            <a:pPr>
              <a:lnSpc>
                <a:spcPct val="150000"/>
              </a:lnSpc>
            </a:pPr>
            <a:endParaRPr lang="en-US" i="1" dirty="0">
              <a:latin typeface="Helvetica Light Oblique" panose="020B0403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7191B1-A8B6-C346-8F26-8A886C1FF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088069"/>
              </p:ext>
            </p:extLst>
          </p:nvPr>
        </p:nvGraphicFramePr>
        <p:xfrm>
          <a:off x="838199" y="1217676"/>
          <a:ext cx="10515600" cy="2779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1907452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8057655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35818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 i="0" dirty="0">
                          <a:latin typeface="Helvetica Light" panose="020B0403020202020204" pitchFamily="34" charset="0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 i="0" dirty="0">
                          <a:latin typeface="Helvetica Light" panose="020B0403020202020204" pitchFamily="34" charset="0"/>
                        </a:rPr>
                        <a:t>Week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 i="0" dirty="0">
                          <a:latin typeface="Helvetica Light" panose="020B0403020202020204" pitchFamily="34" charset="0"/>
                        </a:rPr>
                        <a:t>Profit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75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 i="0" dirty="0">
                          <a:latin typeface="Helvetica Light" panose="020B0403020202020204" pitchFamily="34" charset="0"/>
                        </a:rPr>
                        <a:t>31 Dec 2018 - 6 Jan 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 i="0" dirty="0"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$ 74,343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212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 i="0" dirty="0">
                          <a:latin typeface="Helvetica Light" panose="020B0403020202020204" pitchFamily="34" charset="0"/>
                        </a:rPr>
                        <a:t>7 Jan 2019 – 13 Jan 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 i="0" dirty="0">
                          <a:latin typeface="Helvetica Light" panose="020B0403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$ 85,983.3667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58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 i="0" dirty="0">
                          <a:latin typeface="Helvetica Light" panose="020B0403020202020204" pitchFamily="34" charset="0"/>
                        </a:rPr>
                        <a:t>14 Jan 2019 – 20 Jan 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 i="0" dirty="0">
                          <a:latin typeface="Helvetica Light" panose="020B0403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$ 82,125.4667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81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 i="0" dirty="0">
                          <a:latin typeface="Helvetica Light" panose="020B0403020202020204" pitchFamily="34" charset="0"/>
                        </a:rPr>
                        <a:t>21 Jan 2019 – 27 Jan 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 i="0" dirty="0">
                          <a:latin typeface="Helvetica Light" panose="020B0403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$ 51,535.5667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9349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 i="0" dirty="0">
                          <a:latin typeface="Helvetica Light" panose="020B0403020202020204" pitchFamily="34" charset="0"/>
                        </a:rPr>
                        <a:t>Total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b="0" i="0" dirty="0">
                        <a:latin typeface="Helvetica Light" panose="020B04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dirty="0">
                          <a:effectLst/>
                          <a:latin typeface="Helvetica Light" panose="020B0403020202020204" pitchFamily="34" charset="0"/>
                        </a:rPr>
                        <a:t>$ 293,987.334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981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79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4D075-1FEF-3943-8765-54BD00B4EEB6}"/>
              </a:ext>
            </a:extLst>
          </p:cNvPr>
          <p:cNvSpPr/>
          <p:nvPr/>
        </p:nvSpPr>
        <p:spPr>
          <a:xfrm>
            <a:off x="-47847" y="0"/>
            <a:ext cx="12287693" cy="68103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latin typeface="Helvetica" pitchFamily="2" charset="0"/>
              </a:rPr>
              <a:t>Operational constraints</a:t>
            </a:r>
            <a:endParaRPr lang="en-US" sz="3200" b="1" i="1" dirty="0">
              <a:latin typeface="Helvetica Bold Oblique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3D08AD-74E5-5F4A-B169-625343C5E1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53331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i="1" dirty="0">
                    <a:latin typeface="Helvetica Light Oblique" panose="020B0403020202020204" pitchFamily="34" charset="0"/>
                  </a:rPr>
                  <a:t>Tpmax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𝑃𝑝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𝑃𝑔</m:t>
                            </m:r>
                          </m:den>
                        </m:f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2400" i="1" dirty="0">
                    <a:latin typeface="Helvetica Light Oblique" panose="020B0403020202020204" pitchFamily="34" charset="0"/>
                  </a:rPr>
                  <a:t>  - Maximum pumping time within a period 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i="1" dirty="0">
                    <a:latin typeface="Helvetica Light Oblique" panose="020B0403020202020204" pitchFamily="34" charset="0"/>
                  </a:rPr>
                  <a:t>E</a:t>
                </a:r>
                <a:r>
                  <a:rPr lang="en-US" sz="2400" i="1" baseline="-25000" dirty="0">
                    <a:latin typeface="Helvetica Light Oblique" panose="020B0403020202020204" pitchFamily="34" charset="0"/>
                  </a:rPr>
                  <a:t>t</a:t>
                </a:r>
                <a:r>
                  <a:rPr lang="en-US" sz="2400" i="1" dirty="0">
                    <a:latin typeface="Helvetica Light Oblique" panose="020B0403020202020204" pitchFamily="34" charset="0"/>
                  </a:rPr>
                  <a:t>=E</a:t>
                </a:r>
                <a:r>
                  <a:rPr lang="en-US" sz="2400" i="1" baseline="-25000" dirty="0">
                    <a:latin typeface="Helvetica Light Oblique" panose="020B0403020202020204" pitchFamily="34" charset="0"/>
                  </a:rPr>
                  <a:t>0</a:t>
                </a:r>
                <a:r>
                  <a:rPr lang="en-US" sz="2400" i="1" dirty="0">
                    <a:latin typeface="Helvetica Light Oblique" panose="020B0403020202020204" pitchFamily="34" charset="0"/>
                  </a:rPr>
                  <a:t>+E</a:t>
                </a:r>
                <a:r>
                  <a:rPr lang="en-US" sz="2400" i="1" baseline="-25000" dirty="0">
                    <a:latin typeface="Helvetica Light Oblique" panose="020B0403020202020204" pitchFamily="34" charset="0"/>
                  </a:rPr>
                  <a:t>in</a:t>
                </a:r>
                <a:r>
                  <a:rPr lang="en-US" sz="2400" i="1" dirty="0">
                    <a:latin typeface="Helvetica Light Oblique" panose="020B0403020202020204" pitchFamily="34" charset="0"/>
                  </a:rPr>
                  <a:t>-E</a:t>
                </a:r>
                <a:r>
                  <a:rPr lang="en-US" sz="2400" i="1" baseline="-25000" dirty="0">
                    <a:latin typeface="Helvetica Light Oblique" panose="020B0403020202020204" pitchFamily="34" charset="0"/>
                  </a:rPr>
                  <a:t>out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i="1" dirty="0">
                    <a:latin typeface="Helvetica Light Oblique" panose="020B0403020202020204" pitchFamily="34" charset="0"/>
                  </a:rPr>
                  <a:t>At any time,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000" i="1" dirty="0">
                    <a:latin typeface="Helvetica Light Oblique" panose="020B0403020202020204" pitchFamily="34" charset="0"/>
                  </a:rPr>
                  <a:t>E</a:t>
                </a:r>
                <a:r>
                  <a:rPr lang="en-US" sz="2000" i="1" baseline="-25000" dirty="0">
                    <a:latin typeface="Helvetica Light Oblique" panose="020B0403020202020204" pitchFamily="34" charset="0"/>
                  </a:rPr>
                  <a:t>t</a:t>
                </a:r>
                <a:r>
                  <a:rPr lang="en-US" sz="2000" i="1" dirty="0">
                    <a:latin typeface="Helvetica Light Oblique" panose="020B0403020202020204" pitchFamily="34" charset="0"/>
                  </a:rPr>
                  <a:t> &gt; </a:t>
                </a:r>
                <a:r>
                  <a:rPr lang="en-US" sz="2000" i="1" dirty="0" err="1">
                    <a:latin typeface="Helvetica Light Oblique" panose="020B0403020202020204" pitchFamily="34" charset="0"/>
                  </a:rPr>
                  <a:t>Emin</a:t>
                </a:r>
                <a:r>
                  <a:rPr lang="en-US" sz="2000" i="1" dirty="0">
                    <a:latin typeface="Helvetica Light Oblique" panose="020B0403020202020204" pitchFamily="34" charset="0"/>
                  </a:rPr>
                  <a:t> &amp;&amp; E</a:t>
                </a:r>
                <a:r>
                  <a:rPr lang="en-US" sz="2000" i="1" baseline="-25000" dirty="0">
                    <a:latin typeface="Helvetica Light Oblique" panose="020B0403020202020204" pitchFamily="34" charset="0"/>
                  </a:rPr>
                  <a:t>t </a:t>
                </a:r>
                <a:r>
                  <a:rPr lang="en-US" sz="2000" i="1" dirty="0">
                    <a:latin typeface="Helvetica Light Oblique" panose="020B0403020202020204" pitchFamily="34" charset="0"/>
                  </a:rPr>
                  <a:t>&lt; </a:t>
                </a:r>
                <a:r>
                  <a:rPr lang="en-US" sz="2000" i="1" dirty="0" err="1">
                    <a:latin typeface="Helvetica Light Oblique" panose="020B0403020202020204" pitchFamily="34" charset="0"/>
                  </a:rPr>
                  <a:t>Emax</a:t>
                </a:r>
                <a:endParaRPr lang="en-US" sz="2000" i="1" dirty="0">
                  <a:latin typeface="Helvetica Light Oblique" panose="020B0403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i="1" dirty="0">
                  <a:latin typeface="Helvetica Light Oblique" panose="020B0403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i="1" dirty="0">
                  <a:latin typeface="Helvetica Light Oblique" panose="020B0403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3D08AD-74E5-5F4A-B169-625343C5E1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53331"/>
                <a:ext cx="10515600" cy="4351338"/>
              </a:xfrm>
              <a:blipFill>
                <a:blip r:embed="rId3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04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4D075-1FEF-3943-8765-54BD00B4EEB6}"/>
              </a:ext>
            </a:extLst>
          </p:cNvPr>
          <p:cNvSpPr/>
          <p:nvPr/>
        </p:nvSpPr>
        <p:spPr>
          <a:xfrm>
            <a:off x="-47847" y="0"/>
            <a:ext cx="12287693" cy="68103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latin typeface="Helvetica" pitchFamily="2" charset="0"/>
              </a:rPr>
              <a:t>LMP and MCP – week 1</a:t>
            </a:r>
            <a:endParaRPr lang="en-US" sz="3200" b="1" i="1" dirty="0">
              <a:latin typeface="Helvetica Bold Oblique" pitchFamily="2" charset="0"/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17BD3C6-2323-5544-BB3F-A16E48F0D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737876"/>
            <a:ext cx="12192000" cy="6120124"/>
          </a:xfrm>
        </p:spPr>
      </p:pic>
    </p:spTree>
    <p:extLst>
      <p:ext uri="{BB962C8B-B14F-4D97-AF65-F5344CB8AC3E}">
        <p14:creationId xmlns:p14="http://schemas.microsoft.com/office/powerpoint/2010/main" val="407648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4D075-1FEF-3943-8765-54BD00B4EEB6}"/>
              </a:ext>
            </a:extLst>
          </p:cNvPr>
          <p:cNvSpPr/>
          <p:nvPr/>
        </p:nvSpPr>
        <p:spPr>
          <a:xfrm>
            <a:off x="-47847" y="0"/>
            <a:ext cx="12287693" cy="68103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latin typeface="Helvetica" pitchFamily="2" charset="0"/>
              </a:rPr>
              <a:t>Energy stored – week 1</a:t>
            </a:r>
            <a:endParaRPr lang="en-US" sz="3200" b="1" i="1" dirty="0">
              <a:latin typeface="Helvetica Bold Oblique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7BD3C6-2323-5544-BB3F-A16E48F0D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518" y="737876"/>
            <a:ext cx="11878964" cy="6120124"/>
          </a:xfrm>
        </p:spPr>
      </p:pic>
    </p:spTree>
    <p:extLst>
      <p:ext uri="{BB962C8B-B14F-4D97-AF65-F5344CB8AC3E}">
        <p14:creationId xmlns:p14="http://schemas.microsoft.com/office/powerpoint/2010/main" val="143841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4D075-1FEF-3943-8765-54BD00B4EEB6}"/>
              </a:ext>
            </a:extLst>
          </p:cNvPr>
          <p:cNvSpPr/>
          <p:nvPr/>
        </p:nvSpPr>
        <p:spPr>
          <a:xfrm>
            <a:off x="-47847" y="0"/>
            <a:ext cx="12287693" cy="68103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latin typeface="Helvetica" pitchFamily="2" charset="0"/>
              </a:rPr>
              <a:t>Status of pumped storage – week 1</a:t>
            </a:r>
            <a:endParaRPr lang="en-US" sz="3200" b="1" i="1" dirty="0">
              <a:latin typeface="Helvetica Bold Oblique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7BD3C6-2323-5544-BB3F-A16E48F0D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737876"/>
            <a:ext cx="12192000" cy="6120124"/>
          </a:xfrm>
        </p:spPr>
      </p:pic>
    </p:spTree>
    <p:extLst>
      <p:ext uri="{BB962C8B-B14F-4D97-AF65-F5344CB8AC3E}">
        <p14:creationId xmlns:p14="http://schemas.microsoft.com/office/powerpoint/2010/main" val="75397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4D075-1FEF-3943-8765-54BD00B4EEB6}"/>
              </a:ext>
            </a:extLst>
          </p:cNvPr>
          <p:cNvSpPr/>
          <p:nvPr/>
        </p:nvSpPr>
        <p:spPr>
          <a:xfrm>
            <a:off x="-47847" y="0"/>
            <a:ext cx="12287693" cy="68103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latin typeface="Helvetica" pitchFamily="2" charset="0"/>
              </a:rPr>
              <a:t>Results – week 1</a:t>
            </a:r>
            <a:endParaRPr lang="en-US" sz="3200" b="1" i="1" dirty="0">
              <a:latin typeface="Helvetica Bold Oblique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D08AD-74E5-5F4A-B169-625343C5E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i="1" dirty="0">
              <a:latin typeface="Helvetica Light Oblique" panose="020B0403020202020204" pitchFamily="34" charset="0"/>
            </a:endParaRPr>
          </a:p>
          <a:p>
            <a:pPr>
              <a:lnSpc>
                <a:spcPct val="150000"/>
              </a:lnSpc>
            </a:pPr>
            <a:endParaRPr lang="en-US" i="1" dirty="0">
              <a:latin typeface="Helvetica Light Oblique" panose="020B0403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385A1FB-DA4B-BA45-93F4-9216948E9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480432"/>
              </p:ext>
            </p:extLst>
          </p:nvPr>
        </p:nvGraphicFramePr>
        <p:xfrm>
          <a:off x="838199" y="765775"/>
          <a:ext cx="10713312" cy="5678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164">
                  <a:extLst>
                    <a:ext uri="{9D8B030D-6E8A-4147-A177-3AD203B41FA5}">
                      <a16:colId xmlns:a16="http://schemas.microsoft.com/office/drawing/2014/main" val="1782979886"/>
                    </a:ext>
                  </a:extLst>
                </a:gridCol>
                <a:gridCol w="1339164">
                  <a:extLst>
                    <a:ext uri="{9D8B030D-6E8A-4147-A177-3AD203B41FA5}">
                      <a16:colId xmlns:a16="http://schemas.microsoft.com/office/drawing/2014/main" val="2948681547"/>
                    </a:ext>
                  </a:extLst>
                </a:gridCol>
                <a:gridCol w="1339164">
                  <a:extLst>
                    <a:ext uri="{9D8B030D-6E8A-4147-A177-3AD203B41FA5}">
                      <a16:colId xmlns:a16="http://schemas.microsoft.com/office/drawing/2014/main" val="1031572467"/>
                    </a:ext>
                  </a:extLst>
                </a:gridCol>
                <a:gridCol w="1339164">
                  <a:extLst>
                    <a:ext uri="{9D8B030D-6E8A-4147-A177-3AD203B41FA5}">
                      <a16:colId xmlns:a16="http://schemas.microsoft.com/office/drawing/2014/main" val="1494677969"/>
                    </a:ext>
                  </a:extLst>
                </a:gridCol>
                <a:gridCol w="1339164">
                  <a:extLst>
                    <a:ext uri="{9D8B030D-6E8A-4147-A177-3AD203B41FA5}">
                      <a16:colId xmlns:a16="http://schemas.microsoft.com/office/drawing/2014/main" val="2221434512"/>
                    </a:ext>
                  </a:extLst>
                </a:gridCol>
                <a:gridCol w="1339164">
                  <a:extLst>
                    <a:ext uri="{9D8B030D-6E8A-4147-A177-3AD203B41FA5}">
                      <a16:colId xmlns:a16="http://schemas.microsoft.com/office/drawing/2014/main" val="1687530461"/>
                    </a:ext>
                  </a:extLst>
                </a:gridCol>
                <a:gridCol w="1339164">
                  <a:extLst>
                    <a:ext uri="{9D8B030D-6E8A-4147-A177-3AD203B41FA5}">
                      <a16:colId xmlns:a16="http://schemas.microsoft.com/office/drawing/2014/main" val="856350244"/>
                    </a:ext>
                  </a:extLst>
                </a:gridCol>
                <a:gridCol w="1339164">
                  <a:extLst>
                    <a:ext uri="{9D8B030D-6E8A-4147-A177-3AD203B41FA5}">
                      <a16:colId xmlns:a16="http://schemas.microsoft.com/office/drawing/2014/main" val="1725153734"/>
                    </a:ext>
                  </a:extLst>
                </a:gridCol>
              </a:tblGrid>
              <a:tr h="220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hour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Monday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Tuesday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Wednesday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Thursday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Friday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Saturday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Sunday</a:t>
                      </a: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044079415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3219353155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2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290854784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3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2500009794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4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433540096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5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2236637395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6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4214361481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7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930391856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8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3967401595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9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3633068692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10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2314512759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11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828401247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12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4226182709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13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505000677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14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550740544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15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436028677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16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2167127822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17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982833185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18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266025571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19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291969796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20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3596377868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21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404758474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22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940959543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23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3860410383"/>
                  </a:ext>
                </a:extLst>
              </a:tr>
              <a:tr h="220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24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>
                          <a:effectLst/>
                          <a:latin typeface="Helvetica Light" panose="020B0403020202020204" pitchFamily="34" charset="0"/>
                        </a:rPr>
                        <a:t>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b="0" i="0" dirty="0">
                          <a:effectLst/>
                          <a:latin typeface="Helvetica Light" panose="020B0403020202020204" pitchFamily="34" charset="0"/>
                        </a:rPr>
                        <a:t>-1</a:t>
                      </a: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8369018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77CB93-E20C-4A43-B64A-168BE8192691}"/>
              </a:ext>
            </a:extLst>
          </p:cNvPr>
          <p:cNvSpPr txBox="1"/>
          <p:nvPr/>
        </p:nvSpPr>
        <p:spPr>
          <a:xfrm>
            <a:off x="-47847" y="6477570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</a:rPr>
              <a:t>-1 denotes pumping</a:t>
            </a:r>
          </a:p>
          <a:p>
            <a:r>
              <a:rPr lang="en-US" sz="1000" dirty="0">
                <a:latin typeface="Helvetica Light" panose="020B0403020202020204" pitchFamily="34" charset="0"/>
              </a:rPr>
              <a:t>+1 denotes generating</a:t>
            </a:r>
          </a:p>
        </p:txBody>
      </p:sp>
    </p:spTree>
    <p:extLst>
      <p:ext uri="{BB962C8B-B14F-4D97-AF65-F5344CB8AC3E}">
        <p14:creationId xmlns:p14="http://schemas.microsoft.com/office/powerpoint/2010/main" val="2314047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4D075-1FEF-3943-8765-54BD00B4EEB6}"/>
              </a:ext>
            </a:extLst>
          </p:cNvPr>
          <p:cNvSpPr/>
          <p:nvPr/>
        </p:nvSpPr>
        <p:spPr>
          <a:xfrm>
            <a:off x="-47847" y="0"/>
            <a:ext cx="12287693" cy="68103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latin typeface="Helvetica" pitchFamily="2" charset="0"/>
              </a:rPr>
              <a:t>Results – week 1</a:t>
            </a:r>
            <a:endParaRPr lang="en-US" sz="3200" b="1" i="1" dirty="0">
              <a:latin typeface="Helvetica Bold Oblique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D08AD-74E5-5F4A-B169-625343C5E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i="1" dirty="0">
              <a:latin typeface="Helvetica Light Oblique" panose="020B0403020202020204" pitchFamily="34" charset="0"/>
            </a:endParaRPr>
          </a:p>
          <a:p>
            <a:pPr>
              <a:lnSpc>
                <a:spcPct val="150000"/>
              </a:lnSpc>
            </a:pPr>
            <a:endParaRPr lang="en-US" i="1" dirty="0">
              <a:latin typeface="Helvetica Light Oblique" panose="020B0403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DD22EE-020F-BB46-942D-535031B9F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879239"/>
              </p:ext>
            </p:extLst>
          </p:nvPr>
        </p:nvGraphicFramePr>
        <p:xfrm>
          <a:off x="1245972" y="1458097"/>
          <a:ext cx="9430264" cy="3923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783">
                  <a:extLst>
                    <a:ext uri="{9D8B030D-6E8A-4147-A177-3AD203B41FA5}">
                      <a16:colId xmlns:a16="http://schemas.microsoft.com/office/drawing/2014/main" val="4063388519"/>
                    </a:ext>
                  </a:extLst>
                </a:gridCol>
                <a:gridCol w="1178783">
                  <a:extLst>
                    <a:ext uri="{9D8B030D-6E8A-4147-A177-3AD203B41FA5}">
                      <a16:colId xmlns:a16="http://schemas.microsoft.com/office/drawing/2014/main" val="2590120949"/>
                    </a:ext>
                  </a:extLst>
                </a:gridCol>
                <a:gridCol w="1178783">
                  <a:extLst>
                    <a:ext uri="{9D8B030D-6E8A-4147-A177-3AD203B41FA5}">
                      <a16:colId xmlns:a16="http://schemas.microsoft.com/office/drawing/2014/main" val="1367104602"/>
                    </a:ext>
                  </a:extLst>
                </a:gridCol>
                <a:gridCol w="1178783">
                  <a:extLst>
                    <a:ext uri="{9D8B030D-6E8A-4147-A177-3AD203B41FA5}">
                      <a16:colId xmlns:a16="http://schemas.microsoft.com/office/drawing/2014/main" val="2036894457"/>
                    </a:ext>
                  </a:extLst>
                </a:gridCol>
                <a:gridCol w="1178783">
                  <a:extLst>
                    <a:ext uri="{9D8B030D-6E8A-4147-A177-3AD203B41FA5}">
                      <a16:colId xmlns:a16="http://schemas.microsoft.com/office/drawing/2014/main" val="2473091854"/>
                    </a:ext>
                  </a:extLst>
                </a:gridCol>
                <a:gridCol w="1178783">
                  <a:extLst>
                    <a:ext uri="{9D8B030D-6E8A-4147-A177-3AD203B41FA5}">
                      <a16:colId xmlns:a16="http://schemas.microsoft.com/office/drawing/2014/main" val="1194089876"/>
                    </a:ext>
                  </a:extLst>
                </a:gridCol>
                <a:gridCol w="1178783">
                  <a:extLst>
                    <a:ext uri="{9D8B030D-6E8A-4147-A177-3AD203B41FA5}">
                      <a16:colId xmlns:a16="http://schemas.microsoft.com/office/drawing/2014/main" val="3906447010"/>
                    </a:ext>
                  </a:extLst>
                </a:gridCol>
                <a:gridCol w="1178783">
                  <a:extLst>
                    <a:ext uri="{9D8B030D-6E8A-4147-A177-3AD203B41FA5}">
                      <a16:colId xmlns:a16="http://schemas.microsoft.com/office/drawing/2014/main" val="1622015375"/>
                    </a:ext>
                  </a:extLst>
                </a:gridCol>
              </a:tblGrid>
              <a:tr h="78465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400" b="0" i="0" u="none" strike="noStrike">
                          <a:effectLst/>
                          <a:latin typeface="Helvetica" pitchFamily="2" charset="0"/>
                        </a:rPr>
                        <a:t>Iterations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400" b="0" i="0" u="none" strike="noStrike">
                          <a:effectLst/>
                          <a:latin typeface="Helvetica" pitchFamily="2" charset="0"/>
                        </a:rPr>
                        <a:t>Start_time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400" b="0" i="0" u="none" strike="noStrike">
                          <a:effectLst/>
                          <a:latin typeface="Helvetica" pitchFamily="2" charset="0"/>
                        </a:rPr>
                        <a:t>End_time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400" b="0" i="0" u="none" strike="noStrike">
                          <a:effectLst/>
                          <a:latin typeface="Helvetica" pitchFamily="2" charset="0"/>
                        </a:rPr>
                        <a:t>Bp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400" b="0" i="0" u="none" strike="noStrike">
                          <a:effectLst/>
                          <a:latin typeface="Helvetica" pitchFamily="2" charset="0"/>
                        </a:rPr>
                        <a:t>Bg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400" b="0" i="0" u="none" strike="noStrike">
                          <a:effectLst/>
                          <a:latin typeface="Helvetica" pitchFamily="2" charset="0"/>
                        </a:rPr>
                        <a:t>tp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400" b="0" i="0" u="none" strike="noStrike">
                          <a:effectLst/>
                          <a:latin typeface="Helvetica" pitchFamily="2" charset="0"/>
                        </a:rPr>
                        <a:t>tg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400" b="0" i="0" u="none" strike="noStrike">
                          <a:effectLst/>
                          <a:latin typeface="Helvetica" pitchFamily="2" charset="0"/>
                        </a:rPr>
                        <a:t>Profit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1842333"/>
                  </a:ext>
                </a:extLst>
              </a:tr>
              <a:tr h="78465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400" b="0" i="0" u="none" strike="noStrike"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400" b="0" i="0" u="none" strike="noStrike">
                          <a:effectLst/>
                          <a:latin typeface="Helvetica" pitchFamily="2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400" b="0" i="0" u="none" strike="noStrike">
                          <a:effectLst/>
                          <a:latin typeface="Helvetica" pitchFamily="2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400" b="0" i="0" u="none" strike="noStrike" dirty="0">
                          <a:effectLst/>
                          <a:latin typeface="Helvetica" pitchFamily="2" charset="0"/>
                        </a:rPr>
                        <a:t>35.4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400" b="0" i="0" u="none" strike="noStrike">
                          <a:effectLst/>
                          <a:latin typeface="Helvetica" pitchFamily="2" charset="0"/>
                        </a:rPr>
                        <a:t>37.1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400" b="0" i="0" u="none" strike="noStrike">
                          <a:effectLst/>
                          <a:latin typeface="Helvetica" pitchFamily="2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400" b="0" i="0" u="none" strike="noStrike">
                          <a:effectLst/>
                          <a:latin typeface="Helvetica" pitchFamily="2" charset="0"/>
                        </a:rPr>
                        <a:t>9.533333333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400" b="0" i="0" u="none" strike="noStrike">
                          <a:effectLst/>
                          <a:latin typeface="Helvetica" pitchFamily="2" charset="0"/>
                        </a:rPr>
                        <a:t>17602.2333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2585983"/>
                  </a:ext>
                </a:extLst>
              </a:tr>
              <a:tr h="78465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400" b="0" i="0" u="none" strike="noStrike">
                          <a:effectLst/>
                          <a:latin typeface="Helvetica" pitchFamily="2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400" b="0" i="0" u="none" strike="noStrike">
                          <a:effectLst/>
                          <a:latin typeface="Helvetica" pitchFamily="2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400" b="0" i="0" u="none" strike="noStrike">
                          <a:effectLst/>
                          <a:latin typeface="Helvetica" pitchFamily="2" charset="0"/>
                        </a:rPr>
                        <a:t>150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400" b="0" i="0" u="none" strike="noStrike">
                          <a:effectLst/>
                          <a:latin typeface="Helvetica" pitchFamily="2" charset="0"/>
                        </a:rPr>
                        <a:t>22.7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400" b="0" i="0" u="none" strike="noStrike">
                          <a:effectLst/>
                          <a:latin typeface="Helvetica" pitchFamily="2" charset="0"/>
                        </a:rPr>
                        <a:t>41.7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400" b="0" i="0" u="none" strike="noStrike" dirty="0">
                          <a:effectLst/>
                          <a:latin typeface="Helvetica" pitchFamily="2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400" b="0" i="0" u="none" strike="noStrike">
                          <a:effectLst/>
                          <a:latin typeface="Helvetica" pitchFamily="2" charset="0"/>
                        </a:rPr>
                        <a:t>18.2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400" b="0" i="0" u="none" strike="noStrike">
                          <a:effectLst/>
                          <a:latin typeface="Helvetica" pitchFamily="2" charset="0"/>
                        </a:rPr>
                        <a:t>53652.3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4497989"/>
                  </a:ext>
                </a:extLst>
              </a:tr>
              <a:tr h="78465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400" b="0" i="0" u="none" strike="noStrike">
                          <a:effectLst/>
                          <a:latin typeface="Helvetica" pitchFamily="2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400" b="0" i="0" u="none" strike="noStrike">
                          <a:effectLst/>
                          <a:latin typeface="Helvetica" pitchFamily="2" charset="0"/>
                        </a:rPr>
                        <a:t>150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400" b="0" i="0" u="none" strike="noStrike">
                          <a:effectLst/>
                          <a:latin typeface="Helvetica" pitchFamily="2" charset="0"/>
                        </a:rPr>
                        <a:t>151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400" b="0" i="0" u="none" strike="noStrike">
                          <a:effectLst/>
                          <a:latin typeface="Helvetica" pitchFamily="2" charset="0"/>
                        </a:rPr>
                        <a:t>18.1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400" b="0" i="0" u="none" strike="noStrike">
                          <a:effectLst/>
                          <a:latin typeface="Helvetica" pitchFamily="2" charset="0"/>
                        </a:rPr>
                        <a:t>19.1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400" b="0" i="0" u="none" strike="noStrike" dirty="0"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400" b="0" i="0" u="none" strike="noStrike">
                          <a:effectLst/>
                          <a:latin typeface="Helvetica" pitchFamily="2" charset="0"/>
                        </a:rPr>
                        <a:t>0.866666667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400" b="0" i="0" u="none" strike="noStrike" dirty="0">
                          <a:effectLst/>
                          <a:latin typeface="Helvetica" pitchFamily="2" charset="0"/>
                        </a:rPr>
                        <a:t>1857.63333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8405151"/>
                  </a:ext>
                </a:extLst>
              </a:tr>
              <a:tr h="784655">
                <a:tc gridSpan="7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400" b="0" i="0" u="none" strike="noStrike" dirty="0">
                          <a:effectLst/>
                          <a:latin typeface="Helvetica" pitchFamily="2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IN" sz="1400" b="0" i="0" u="none" strike="noStrike"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IN" sz="1400" b="0" i="0" u="none" strike="noStrike"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IN" sz="1400" b="0" i="0" u="none" strike="noStrike"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IN" sz="1400" b="0" i="0" u="none" strike="noStrike"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IN" sz="1400" b="0" i="0" u="none" strike="noStrike" dirty="0"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IN" sz="1400" b="0" i="0" u="none" strike="noStrike" dirty="0"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400" b="0" i="0" u="none" strike="noStrike" dirty="0">
                          <a:effectLst/>
                          <a:latin typeface="Helvetica" pitchFamily="2" charset="0"/>
                        </a:rPr>
                        <a:t>74343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5118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9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4D075-1FEF-3943-8765-54BD00B4EEB6}"/>
              </a:ext>
            </a:extLst>
          </p:cNvPr>
          <p:cNvSpPr/>
          <p:nvPr/>
        </p:nvSpPr>
        <p:spPr>
          <a:xfrm>
            <a:off x="-47847" y="0"/>
            <a:ext cx="12287693" cy="68103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latin typeface="Helvetica" pitchFamily="2" charset="0"/>
              </a:rPr>
              <a:t>LMP and MCP – week 2</a:t>
            </a:r>
            <a:endParaRPr lang="en-US" sz="3200" b="1" i="1" dirty="0">
              <a:latin typeface="Helvetica Bold Oblique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7BD3C6-2323-5544-BB3F-A16E48F0D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737876"/>
            <a:ext cx="12192002" cy="6120124"/>
          </a:xfrm>
        </p:spPr>
      </p:pic>
    </p:spTree>
    <p:extLst>
      <p:ext uri="{BB962C8B-B14F-4D97-AF65-F5344CB8AC3E}">
        <p14:creationId xmlns:p14="http://schemas.microsoft.com/office/powerpoint/2010/main" val="46916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7D61C3FD-1C05-BB4B-9BEB-121421E87D11}" vid="{E23B6E3C-D4CE-E343-A6E7-1BA5C45CDA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</TotalTime>
  <Words>1587</Words>
  <Application>Microsoft Macintosh PowerPoint</Application>
  <PresentationFormat>Widescreen</PresentationFormat>
  <Paragraphs>1190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Helvetica</vt:lpstr>
      <vt:lpstr>Helvetica Bold Oblique</vt:lpstr>
      <vt:lpstr>Helvetica Light</vt:lpstr>
      <vt:lpstr>Helvetica Light Oblique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131</cp:revision>
  <dcterms:created xsi:type="dcterms:W3CDTF">2019-03-25T18:33:14Z</dcterms:created>
  <dcterms:modified xsi:type="dcterms:W3CDTF">2019-04-25T11:35:41Z</dcterms:modified>
</cp:coreProperties>
</file>