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notesMasterIdLst>
    <p:notesMasterId r:id="rId32"/>
  </p:notesMasterIdLst>
  <p:sldIdLst>
    <p:sldId id="256" r:id="rId2"/>
    <p:sldId id="257" r:id="rId3"/>
    <p:sldId id="267" r:id="rId4"/>
    <p:sldId id="277" r:id="rId5"/>
    <p:sldId id="263" r:id="rId6"/>
    <p:sldId id="262" r:id="rId7"/>
    <p:sldId id="265" r:id="rId8"/>
    <p:sldId id="261" r:id="rId9"/>
    <p:sldId id="264" r:id="rId10"/>
    <p:sldId id="269" r:id="rId11"/>
    <p:sldId id="270" r:id="rId12"/>
    <p:sldId id="271" r:id="rId13"/>
    <p:sldId id="272" r:id="rId14"/>
    <p:sldId id="273" r:id="rId15"/>
    <p:sldId id="274" r:id="rId16"/>
    <p:sldId id="275" r:id="rId17"/>
    <p:sldId id="276" r:id="rId18"/>
    <p:sldId id="285" r:id="rId19"/>
    <p:sldId id="286" r:id="rId20"/>
    <p:sldId id="278" r:id="rId21"/>
    <p:sldId id="288" r:id="rId22"/>
    <p:sldId id="268" r:id="rId23"/>
    <p:sldId id="280" r:id="rId24"/>
    <p:sldId id="289" r:id="rId25"/>
    <p:sldId id="290" r:id="rId26"/>
    <p:sldId id="287" r:id="rId27"/>
    <p:sldId id="281" r:id="rId28"/>
    <p:sldId id="291" r:id="rId29"/>
    <p:sldId id="284" r:id="rId30"/>
    <p:sldId id="29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7279"/>
  </p:normalViewPr>
  <p:slideViewPr>
    <p:cSldViewPr snapToGrid="0" snapToObjects="1">
      <p:cViewPr varScale="1">
        <p:scale>
          <a:sx n="110" d="100"/>
          <a:sy n="110" d="100"/>
        </p:scale>
        <p:origin x="6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7DF71F-584B-3C4F-974D-929B1A565BD7}" type="datetimeFigureOut">
              <a:rPr lang="en-US" smtClean="0"/>
              <a:t>2/8/19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340807-69E4-6040-84F8-2598D9A0E659}" type="slidenum">
              <a:rPr lang="en-US" smtClean="0"/>
              <a:t>‹#›</a:t>
            </a:fld>
            <a:endParaRPr lang="en-US"/>
          </a:p>
        </p:txBody>
      </p:sp>
    </p:spTree>
    <p:extLst>
      <p:ext uri="{BB962C8B-B14F-4D97-AF65-F5344CB8AC3E}">
        <p14:creationId xmlns:p14="http://schemas.microsoft.com/office/powerpoint/2010/main" val="1843090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﻿recent challenges caused by the increasing penetration of renewable generation have drawn a tremendous amount of interest worldwide in improving UC models and algorithms. ﻿Due to the significant uncertainty and variability from renewable generation, high levels of renewable generation increase the flexibility requirements of the system in response to fast and large variations in load and renewable energy output. Since many conventional generators such as coal-fired and nuclear units have limited flexibilities (e.g., ramping and minimum on/off times), novel power system operational methods are required to schedule the generating units more efficiently in order to accommodate the large fluctuations in renewable generation outputs while main- </a:t>
            </a:r>
            <a:r>
              <a:rPr lang="en-IN" dirty="0" err="1"/>
              <a:t>taining</a:t>
            </a:r>
            <a:r>
              <a:rPr lang="en-IN" dirty="0"/>
              <a:t> power system reliability.</a:t>
            </a:r>
            <a:endParaRPr lang="en-US" dirty="0"/>
          </a:p>
        </p:txBody>
      </p:sp>
      <p:sp>
        <p:nvSpPr>
          <p:cNvPr id="4" name="Slide Number Placeholder 3"/>
          <p:cNvSpPr>
            <a:spLocks noGrp="1"/>
          </p:cNvSpPr>
          <p:nvPr>
            <p:ph type="sldNum" sz="quarter" idx="5"/>
          </p:nvPr>
        </p:nvSpPr>
        <p:spPr/>
        <p:txBody>
          <a:bodyPr/>
          <a:lstStyle/>
          <a:p>
            <a:fld id="{24340807-69E4-6040-84F8-2598D9A0E659}" type="slidenum">
              <a:rPr lang="en-US" smtClean="0"/>
              <a:t>2</a:t>
            </a:fld>
            <a:endParaRPr lang="en-US"/>
          </a:p>
        </p:txBody>
      </p:sp>
    </p:spTree>
    <p:extLst>
      <p:ext uri="{BB962C8B-B14F-4D97-AF65-F5344CB8AC3E}">
        <p14:creationId xmlns:p14="http://schemas.microsoft.com/office/powerpoint/2010/main" val="2565565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Usually forecasting errors are modelled as normal distribution  but wind speed can be directly modelled using Weibull distribution or normal distribution. Discrete probability functions are also used to represent wind power output</a:t>
            </a:r>
          </a:p>
        </p:txBody>
      </p:sp>
      <p:sp>
        <p:nvSpPr>
          <p:cNvPr id="4" name="Slide Number Placeholder 3"/>
          <p:cNvSpPr>
            <a:spLocks noGrp="1"/>
          </p:cNvSpPr>
          <p:nvPr>
            <p:ph type="sldNum" sz="quarter" idx="5"/>
          </p:nvPr>
        </p:nvSpPr>
        <p:spPr/>
        <p:txBody>
          <a:bodyPr/>
          <a:lstStyle/>
          <a:p>
            <a:fld id="{24340807-69E4-6040-84F8-2598D9A0E659}" type="slidenum">
              <a:rPr lang="en-US" smtClean="0"/>
              <a:t>12</a:t>
            </a:fld>
            <a:endParaRPr lang="en-US"/>
          </a:p>
        </p:txBody>
      </p:sp>
    </p:spTree>
    <p:extLst>
      <p:ext uri="{BB962C8B-B14F-4D97-AF65-F5344CB8AC3E}">
        <p14:creationId xmlns:p14="http://schemas.microsoft.com/office/powerpoint/2010/main" val="4761501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Trade off between computational requirements and number of scenarios. </a:t>
            </a:r>
            <a:r>
              <a:rPr lang="en-US" sz="1200" dirty="0">
                <a:latin typeface="Helvetica Light" panose="020B0403020202020204" pitchFamily="34" charset="0"/>
              </a:rPr>
              <a:t>Scenario reduction techniques based on probabilistic metrics to bundle similar scenarios. </a:t>
            </a:r>
            <a:r>
              <a:rPr lang="en-IN" sz="1200" dirty="0">
                <a:latin typeface="Helvetica Light" panose="020B0403020202020204" pitchFamily="34" charset="0"/>
              </a:rPr>
              <a:t>﻿</a:t>
            </a:r>
          </a:p>
          <a:p>
            <a:r>
              <a:rPr lang="en-IN" sz="1200" dirty="0">
                <a:latin typeface="Helvetica Light" panose="020B0403020202020204" pitchFamily="34" charset="0"/>
              </a:rPr>
              <a:t>The goal is to reduce the number of scenarios without sacrificing their accuracy to a large extent.</a:t>
            </a:r>
            <a:endParaRPr lang="en-US" dirty="0"/>
          </a:p>
        </p:txBody>
      </p:sp>
      <p:sp>
        <p:nvSpPr>
          <p:cNvPr id="4" name="Slide Number Placeholder 3"/>
          <p:cNvSpPr>
            <a:spLocks noGrp="1"/>
          </p:cNvSpPr>
          <p:nvPr>
            <p:ph type="sldNum" sz="quarter" idx="5"/>
          </p:nvPr>
        </p:nvSpPr>
        <p:spPr/>
        <p:txBody>
          <a:bodyPr/>
          <a:lstStyle/>
          <a:p>
            <a:fld id="{24340807-69E4-6040-84F8-2598D9A0E659}" type="slidenum">
              <a:rPr lang="en-US" smtClean="0"/>
              <a:t>13</a:t>
            </a:fld>
            <a:endParaRPr lang="en-US"/>
          </a:p>
        </p:txBody>
      </p:sp>
    </p:spTree>
    <p:extLst>
      <p:ext uri="{BB962C8B-B14F-4D97-AF65-F5344CB8AC3E}">
        <p14:creationId xmlns:p14="http://schemas.microsoft.com/office/powerpoint/2010/main" val="24749545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Range or band means, wind speed range and solar irradiance range. </a:t>
            </a:r>
            <a:r>
              <a:rPr lang="en-IN" dirty="0"/>
              <a:t>﻿Probabilistic forecasting is a natural fit in such problems, because it can predict the level of a forecast output at a certain probability.</a:t>
            </a:r>
          </a:p>
          <a:p>
            <a:endParaRPr lang="en-IN" dirty="0"/>
          </a:p>
          <a:p>
            <a:r>
              <a:rPr lang="en-IN" sz="1200" b="0" i="0" kern="1200" dirty="0">
                <a:solidFill>
                  <a:schemeClr val="tx1"/>
                </a:solidFill>
                <a:effectLst/>
                <a:latin typeface="+mn-lt"/>
                <a:ea typeface="+mn-ea"/>
                <a:cs typeface="+mn-cs"/>
              </a:rPr>
              <a:t>probabilistic forecasts assign a probability to each of a number of different outcomes</a:t>
            </a:r>
            <a:endParaRPr lang="en-US" dirty="0"/>
          </a:p>
        </p:txBody>
      </p:sp>
      <p:sp>
        <p:nvSpPr>
          <p:cNvPr id="4" name="Slide Number Placeholder 3"/>
          <p:cNvSpPr>
            <a:spLocks noGrp="1"/>
          </p:cNvSpPr>
          <p:nvPr>
            <p:ph type="sldNum" sz="quarter" idx="5"/>
          </p:nvPr>
        </p:nvSpPr>
        <p:spPr/>
        <p:txBody>
          <a:bodyPr/>
          <a:lstStyle/>
          <a:p>
            <a:fld id="{24340807-69E4-6040-84F8-2598D9A0E659}" type="slidenum">
              <a:rPr lang="en-US" smtClean="0"/>
              <a:t>14</a:t>
            </a:fld>
            <a:endParaRPr lang="en-US"/>
          </a:p>
        </p:txBody>
      </p:sp>
    </p:spTree>
    <p:extLst>
      <p:ext uri="{BB962C8B-B14F-4D97-AF65-F5344CB8AC3E}">
        <p14:creationId xmlns:p14="http://schemas.microsoft.com/office/powerpoint/2010/main" val="30350856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﻿Although stochastic methods including stochastic optimization (SO) have advantages in accounting for uncertainty and risks in many other fields [7], questions and barriers for their application to UC remain. System.</a:t>
            </a:r>
            <a:endParaRPr lang="en-US" dirty="0"/>
          </a:p>
        </p:txBody>
      </p:sp>
      <p:sp>
        <p:nvSpPr>
          <p:cNvPr id="4" name="Slide Number Placeholder 3"/>
          <p:cNvSpPr>
            <a:spLocks noGrp="1"/>
          </p:cNvSpPr>
          <p:nvPr>
            <p:ph type="sldNum" sz="quarter" idx="5"/>
          </p:nvPr>
        </p:nvSpPr>
        <p:spPr/>
        <p:txBody>
          <a:bodyPr/>
          <a:lstStyle/>
          <a:p>
            <a:fld id="{24340807-69E4-6040-84F8-2598D9A0E659}" type="slidenum">
              <a:rPr lang="en-US" smtClean="0"/>
              <a:t>15</a:t>
            </a:fld>
            <a:endParaRPr lang="en-US"/>
          </a:p>
        </p:txBody>
      </p:sp>
    </p:spTree>
    <p:extLst>
      <p:ext uri="{BB962C8B-B14F-4D97-AF65-F5344CB8AC3E}">
        <p14:creationId xmlns:p14="http://schemas.microsoft.com/office/powerpoint/2010/main" val="9340012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﻿Although stochastic methods including stochastic optimization (SO) have advantages in accounting for uncertainty and risks in many other fields [7], questions and barriers for their application to UC remain. System.</a:t>
            </a:r>
            <a:endParaRPr lang="en-US" dirty="0"/>
          </a:p>
        </p:txBody>
      </p:sp>
      <p:sp>
        <p:nvSpPr>
          <p:cNvPr id="4" name="Slide Number Placeholder 3"/>
          <p:cNvSpPr>
            <a:spLocks noGrp="1"/>
          </p:cNvSpPr>
          <p:nvPr>
            <p:ph type="sldNum" sz="quarter" idx="5"/>
          </p:nvPr>
        </p:nvSpPr>
        <p:spPr/>
        <p:txBody>
          <a:bodyPr/>
          <a:lstStyle/>
          <a:p>
            <a:fld id="{24340807-69E4-6040-84F8-2598D9A0E659}" type="slidenum">
              <a:rPr lang="en-US" smtClean="0"/>
              <a:t>16</a:t>
            </a:fld>
            <a:endParaRPr lang="en-US"/>
          </a:p>
        </p:txBody>
      </p:sp>
    </p:spTree>
    <p:extLst>
      <p:ext uri="{BB962C8B-B14F-4D97-AF65-F5344CB8AC3E}">
        <p14:creationId xmlns:p14="http://schemas.microsoft.com/office/powerpoint/2010/main" val="31137758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﻿Although stochastic methods including stochastic optimization (SO) have advantages in accounting for uncertainty and risks in many other fields [7], questions and barriers for their application to UC remain. System.</a:t>
            </a:r>
            <a:endParaRPr lang="en-US" dirty="0"/>
          </a:p>
        </p:txBody>
      </p:sp>
      <p:sp>
        <p:nvSpPr>
          <p:cNvPr id="4" name="Slide Number Placeholder 3"/>
          <p:cNvSpPr>
            <a:spLocks noGrp="1"/>
          </p:cNvSpPr>
          <p:nvPr>
            <p:ph type="sldNum" sz="quarter" idx="5"/>
          </p:nvPr>
        </p:nvSpPr>
        <p:spPr/>
        <p:txBody>
          <a:bodyPr/>
          <a:lstStyle/>
          <a:p>
            <a:fld id="{24340807-69E4-6040-84F8-2598D9A0E659}" type="slidenum">
              <a:rPr lang="en-US" smtClean="0"/>
              <a:t>17</a:t>
            </a:fld>
            <a:endParaRPr lang="en-US"/>
          </a:p>
        </p:txBody>
      </p:sp>
    </p:spTree>
    <p:extLst>
      <p:ext uri="{BB962C8B-B14F-4D97-AF65-F5344CB8AC3E}">
        <p14:creationId xmlns:p14="http://schemas.microsoft.com/office/powerpoint/2010/main" val="18120901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﻿Although stochastic methods including stochastic optimization (SO) have advantages in accounting for uncertainty and risks in many other fields [7], questions and barriers for their application to UC remain. System.</a:t>
            </a:r>
            <a:endParaRPr lang="en-US" dirty="0"/>
          </a:p>
        </p:txBody>
      </p:sp>
      <p:sp>
        <p:nvSpPr>
          <p:cNvPr id="4" name="Slide Number Placeholder 3"/>
          <p:cNvSpPr>
            <a:spLocks noGrp="1"/>
          </p:cNvSpPr>
          <p:nvPr>
            <p:ph type="sldNum" sz="quarter" idx="5"/>
          </p:nvPr>
        </p:nvSpPr>
        <p:spPr/>
        <p:txBody>
          <a:bodyPr/>
          <a:lstStyle/>
          <a:p>
            <a:fld id="{24340807-69E4-6040-84F8-2598D9A0E659}" type="slidenum">
              <a:rPr lang="en-US" smtClean="0"/>
              <a:t>18</a:t>
            </a:fld>
            <a:endParaRPr lang="en-US"/>
          </a:p>
        </p:txBody>
      </p:sp>
    </p:spTree>
    <p:extLst>
      <p:ext uri="{BB962C8B-B14F-4D97-AF65-F5344CB8AC3E}">
        <p14:creationId xmlns:p14="http://schemas.microsoft.com/office/powerpoint/2010/main" val="38113856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﻿Although stochastic methods including stochastic optimization (SO) have advantages in accounting for uncertainty and risks in many other fields [7], questions and barriers for their application to UC remain. System.</a:t>
            </a:r>
            <a:endParaRPr lang="en-US" dirty="0"/>
          </a:p>
        </p:txBody>
      </p:sp>
      <p:sp>
        <p:nvSpPr>
          <p:cNvPr id="4" name="Slide Number Placeholder 3"/>
          <p:cNvSpPr>
            <a:spLocks noGrp="1"/>
          </p:cNvSpPr>
          <p:nvPr>
            <p:ph type="sldNum" sz="quarter" idx="5"/>
          </p:nvPr>
        </p:nvSpPr>
        <p:spPr/>
        <p:txBody>
          <a:bodyPr/>
          <a:lstStyle/>
          <a:p>
            <a:fld id="{24340807-69E4-6040-84F8-2598D9A0E659}" type="slidenum">
              <a:rPr lang="en-US" smtClean="0"/>
              <a:t>19</a:t>
            </a:fld>
            <a:endParaRPr lang="en-US"/>
          </a:p>
        </p:txBody>
      </p:sp>
    </p:spTree>
    <p:extLst>
      <p:ext uri="{BB962C8B-B14F-4D97-AF65-F5344CB8AC3E}">
        <p14:creationId xmlns:p14="http://schemas.microsoft.com/office/powerpoint/2010/main" val="21190475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 can be quadratic or piece wise linear. Second stage decisions are hydro, battery storage constraints etc. where the capacity is minimum.</a:t>
            </a:r>
            <a:endParaRPr lang="en-US" dirty="0"/>
          </a:p>
        </p:txBody>
      </p:sp>
      <p:sp>
        <p:nvSpPr>
          <p:cNvPr id="4" name="Slide Number Placeholder 3"/>
          <p:cNvSpPr>
            <a:spLocks noGrp="1"/>
          </p:cNvSpPr>
          <p:nvPr>
            <p:ph type="sldNum" sz="quarter" idx="5"/>
          </p:nvPr>
        </p:nvSpPr>
        <p:spPr/>
        <p:txBody>
          <a:bodyPr/>
          <a:lstStyle/>
          <a:p>
            <a:fld id="{24340807-69E4-6040-84F8-2598D9A0E659}" type="slidenum">
              <a:rPr lang="en-US" smtClean="0"/>
              <a:t>20</a:t>
            </a:fld>
            <a:endParaRPr lang="en-US"/>
          </a:p>
        </p:txBody>
      </p:sp>
    </p:spTree>
    <p:extLst>
      <p:ext uri="{BB962C8B-B14F-4D97-AF65-F5344CB8AC3E}">
        <p14:creationId xmlns:p14="http://schemas.microsoft.com/office/powerpoint/2010/main" val="21457806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﻿Although stochastic methods including stochastic optimization (SO) have advantages in accounting for uncertainty and risks in many other fields [7], questions and barriers for their application to UC remain. System.</a:t>
            </a:r>
            <a:endParaRPr lang="en-US" dirty="0"/>
          </a:p>
        </p:txBody>
      </p:sp>
      <p:sp>
        <p:nvSpPr>
          <p:cNvPr id="4" name="Slide Number Placeholder 3"/>
          <p:cNvSpPr>
            <a:spLocks noGrp="1"/>
          </p:cNvSpPr>
          <p:nvPr>
            <p:ph type="sldNum" sz="quarter" idx="5"/>
          </p:nvPr>
        </p:nvSpPr>
        <p:spPr/>
        <p:txBody>
          <a:bodyPr/>
          <a:lstStyle/>
          <a:p>
            <a:fld id="{24340807-69E4-6040-84F8-2598D9A0E659}" type="slidenum">
              <a:rPr lang="en-US" smtClean="0"/>
              <a:t>21</a:t>
            </a:fld>
            <a:endParaRPr lang="en-US"/>
          </a:p>
        </p:txBody>
      </p:sp>
    </p:spTree>
    <p:extLst>
      <p:ext uri="{BB962C8B-B14F-4D97-AF65-F5344CB8AC3E}">
        <p14:creationId xmlns:p14="http://schemas.microsoft.com/office/powerpoint/2010/main" val="3334927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graphs are just to show you the ramping capabilities of solar and wind power.</a:t>
            </a:r>
          </a:p>
        </p:txBody>
      </p:sp>
      <p:sp>
        <p:nvSpPr>
          <p:cNvPr id="4" name="Slide Number Placeholder 3"/>
          <p:cNvSpPr>
            <a:spLocks noGrp="1"/>
          </p:cNvSpPr>
          <p:nvPr>
            <p:ph type="sldNum" sz="quarter" idx="5"/>
          </p:nvPr>
        </p:nvSpPr>
        <p:spPr/>
        <p:txBody>
          <a:bodyPr/>
          <a:lstStyle/>
          <a:p>
            <a:fld id="{24340807-69E4-6040-84F8-2598D9A0E659}" type="slidenum">
              <a:rPr lang="en-US" smtClean="0"/>
              <a:t>3</a:t>
            </a:fld>
            <a:endParaRPr lang="en-US"/>
          </a:p>
        </p:txBody>
      </p:sp>
    </p:spTree>
    <p:extLst>
      <p:ext uri="{BB962C8B-B14F-4D97-AF65-F5344CB8AC3E}">
        <p14:creationId xmlns:p14="http://schemas.microsoft.com/office/powerpoint/2010/main" val="12717483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﻿Although stochastic methods including stochastic optimization (SO) have advantages in accounting for uncertainty and risks in many other fields [7], questions and barriers for their application to UC remain. System.</a:t>
            </a:r>
            <a:endParaRPr lang="en-US" dirty="0"/>
          </a:p>
        </p:txBody>
      </p:sp>
      <p:sp>
        <p:nvSpPr>
          <p:cNvPr id="4" name="Slide Number Placeholder 3"/>
          <p:cNvSpPr>
            <a:spLocks noGrp="1"/>
          </p:cNvSpPr>
          <p:nvPr>
            <p:ph type="sldNum" sz="quarter" idx="5"/>
          </p:nvPr>
        </p:nvSpPr>
        <p:spPr/>
        <p:txBody>
          <a:bodyPr/>
          <a:lstStyle/>
          <a:p>
            <a:fld id="{24340807-69E4-6040-84F8-2598D9A0E659}" type="slidenum">
              <a:rPr lang="en-US" smtClean="0"/>
              <a:t>22</a:t>
            </a:fld>
            <a:endParaRPr lang="en-US"/>
          </a:p>
        </p:txBody>
      </p:sp>
    </p:spTree>
    <p:extLst>
      <p:ext uri="{BB962C8B-B14F-4D97-AF65-F5344CB8AC3E}">
        <p14:creationId xmlns:p14="http://schemas.microsoft.com/office/powerpoint/2010/main" val="24657365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conservative means more cautious solution. </a:t>
            </a:r>
            <a:r>
              <a:rPr lang="en-IN" dirty="0"/>
              <a:t>﻿First, it may be difficult to identify an accurate probability distribution of the uncertainty.</a:t>
            </a:r>
            <a:endParaRPr lang="en-US" dirty="0"/>
          </a:p>
        </p:txBody>
      </p:sp>
      <p:sp>
        <p:nvSpPr>
          <p:cNvPr id="4" name="Slide Number Placeholder 3"/>
          <p:cNvSpPr>
            <a:spLocks noGrp="1"/>
          </p:cNvSpPr>
          <p:nvPr>
            <p:ph type="sldNum" sz="quarter" idx="5"/>
          </p:nvPr>
        </p:nvSpPr>
        <p:spPr/>
        <p:txBody>
          <a:bodyPr/>
          <a:lstStyle/>
          <a:p>
            <a:fld id="{24340807-69E4-6040-84F8-2598D9A0E659}" type="slidenum">
              <a:rPr lang="en-US" smtClean="0"/>
              <a:t>23</a:t>
            </a:fld>
            <a:endParaRPr lang="en-US"/>
          </a:p>
        </p:txBody>
      </p:sp>
    </p:spTree>
    <p:extLst>
      <p:ext uri="{BB962C8B-B14F-4D97-AF65-F5344CB8AC3E}">
        <p14:creationId xmlns:p14="http://schemas.microsoft.com/office/powerpoint/2010/main" val="29883805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﻿Although stochastic methods including stochastic optimization (SO) have advantages in accounting for uncertainty and risks in many other fields [7], questions and barriers for their application to UC remain. System.</a:t>
            </a:r>
            <a:endParaRPr lang="en-US" dirty="0"/>
          </a:p>
        </p:txBody>
      </p:sp>
      <p:sp>
        <p:nvSpPr>
          <p:cNvPr id="4" name="Slide Number Placeholder 3"/>
          <p:cNvSpPr>
            <a:spLocks noGrp="1"/>
          </p:cNvSpPr>
          <p:nvPr>
            <p:ph type="sldNum" sz="quarter" idx="5"/>
          </p:nvPr>
        </p:nvSpPr>
        <p:spPr/>
        <p:txBody>
          <a:bodyPr/>
          <a:lstStyle/>
          <a:p>
            <a:fld id="{24340807-69E4-6040-84F8-2598D9A0E659}" type="slidenum">
              <a:rPr lang="en-US" smtClean="0"/>
              <a:t>24</a:t>
            </a:fld>
            <a:endParaRPr lang="en-US"/>
          </a:p>
        </p:txBody>
      </p:sp>
    </p:spTree>
    <p:extLst>
      <p:ext uri="{BB962C8B-B14F-4D97-AF65-F5344CB8AC3E}">
        <p14:creationId xmlns:p14="http://schemas.microsoft.com/office/powerpoint/2010/main" val="29355763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Random variable can take values within the closed bracket set.</a:t>
            </a:r>
          </a:p>
        </p:txBody>
      </p:sp>
      <p:sp>
        <p:nvSpPr>
          <p:cNvPr id="4" name="Slide Number Placeholder 3"/>
          <p:cNvSpPr>
            <a:spLocks noGrp="1"/>
          </p:cNvSpPr>
          <p:nvPr>
            <p:ph type="sldNum" sz="quarter" idx="5"/>
          </p:nvPr>
        </p:nvSpPr>
        <p:spPr/>
        <p:txBody>
          <a:bodyPr/>
          <a:lstStyle/>
          <a:p>
            <a:fld id="{24340807-69E4-6040-84F8-2598D9A0E659}" type="slidenum">
              <a:rPr lang="en-US" smtClean="0"/>
              <a:t>25</a:t>
            </a:fld>
            <a:endParaRPr lang="en-US"/>
          </a:p>
        </p:txBody>
      </p:sp>
    </p:spTree>
    <p:extLst>
      <p:ext uri="{BB962C8B-B14F-4D97-AF65-F5344CB8AC3E}">
        <p14:creationId xmlns:p14="http://schemas.microsoft.com/office/powerpoint/2010/main" val="24402060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﻿Although stochastic methods including stochastic optimization (SO) have advantages in accounting for uncertainty and risks in many other fields [7], questions and barriers for their application to UC remain. System.</a:t>
            </a:r>
            <a:endParaRPr lang="en-US" dirty="0"/>
          </a:p>
        </p:txBody>
      </p:sp>
      <p:sp>
        <p:nvSpPr>
          <p:cNvPr id="4" name="Slide Number Placeholder 3"/>
          <p:cNvSpPr>
            <a:spLocks noGrp="1"/>
          </p:cNvSpPr>
          <p:nvPr>
            <p:ph type="sldNum" sz="quarter" idx="5"/>
          </p:nvPr>
        </p:nvSpPr>
        <p:spPr/>
        <p:txBody>
          <a:bodyPr/>
          <a:lstStyle/>
          <a:p>
            <a:fld id="{24340807-69E4-6040-84F8-2598D9A0E659}" type="slidenum">
              <a:rPr lang="en-US" smtClean="0"/>
              <a:t>26</a:t>
            </a:fld>
            <a:endParaRPr lang="en-US"/>
          </a:p>
        </p:txBody>
      </p:sp>
    </p:spTree>
    <p:extLst>
      <p:ext uri="{BB962C8B-B14F-4D97-AF65-F5344CB8AC3E}">
        <p14:creationId xmlns:p14="http://schemas.microsoft.com/office/powerpoint/2010/main" val="36475548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Helvetica Light" panose="020B0403020202020204" pitchFamily="34" charset="0"/>
              </a:rPr>
              <a:t>RUC requires only ﻿mean and the standard deviation of the uncertain data. Probability distribution is hard to obtain when compared to the uncertainty set.</a:t>
            </a:r>
          </a:p>
          <a:p>
            <a:endParaRPr lang="en-US" dirty="0"/>
          </a:p>
        </p:txBody>
      </p:sp>
      <p:sp>
        <p:nvSpPr>
          <p:cNvPr id="4" name="Slide Number Placeholder 3"/>
          <p:cNvSpPr>
            <a:spLocks noGrp="1"/>
          </p:cNvSpPr>
          <p:nvPr>
            <p:ph type="sldNum" sz="quarter" idx="5"/>
          </p:nvPr>
        </p:nvSpPr>
        <p:spPr/>
        <p:txBody>
          <a:bodyPr/>
          <a:lstStyle/>
          <a:p>
            <a:fld id="{24340807-69E4-6040-84F8-2598D9A0E659}" type="slidenum">
              <a:rPr lang="en-US" smtClean="0"/>
              <a:t>27</a:t>
            </a:fld>
            <a:endParaRPr lang="en-US"/>
          </a:p>
        </p:txBody>
      </p:sp>
    </p:spTree>
    <p:extLst>
      <p:ext uri="{BB962C8B-B14F-4D97-AF65-F5344CB8AC3E}">
        <p14:creationId xmlns:p14="http://schemas.microsoft.com/office/powerpoint/2010/main" val="41320576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﻿Although stochastic methods including stochastic optimization (SO) have advantages in accounting for uncertainty and risks in many other fields [7], questions and barriers for their application to UC remain. System.</a:t>
            </a:r>
            <a:endParaRPr lang="en-US" dirty="0"/>
          </a:p>
        </p:txBody>
      </p:sp>
      <p:sp>
        <p:nvSpPr>
          <p:cNvPr id="4" name="Slide Number Placeholder 3"/>
          <p:cNvSpPr>
            <a:spLocks noGrp="1"/>
          </p:cNvSpPr>
          <p:nvPr>
            <p:ph type="sldNum" sz="quarter" idx="5"/>
          </p:nvPr>
        </p:nvSpPr>
        <p:spPr/>
        <p:txBody>
          <a:bodyPr/>
          <a:lstStyle/>
          <a:p>
            <a:fld id="{24340807-69E4-6040-84F8-2598D9A0E659}" type="slidenum">
              <a:rPr lang="en-US" smtClean="0"/>
              <a:t>28</a:t>
            </a:fld>
            <a:endParaRPr lang="en-US"/>
          </a:p>
        </p:txBody>
      </p:sp>
    </p:spTree>
    <p:extLst>
      <p:ext uri="{BB962C8B-B14F-4D97-AF65-F5344CB8AC3E}">
        <p14:creationId xmlns:p14="http://schemas.microsoft.com/office/powerpoint/2010/main" val="36539698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Joint dispatch method is capable of handling appropriate interactions among energy and ancillary service dispatch</a:t>
            </a:r>
          </a:p>
        </p:txBody>
      </p:sp>
      <p:sp>
        <p:nvSpPr>
          <p:cNvPr id="4" name="Slide Number Placeholder 3"/>
          <p:cNvSpPr>
            <a:spLocks noGrp="1"/>
          </p:cNvSpPr>
          <p:nvPr>
            <p:ph type="sldNum" sz="quarter" idx="5"/>
          </p:nvPr>
        </p:nvSpPr>
        <p:spPr/>
        <p:txBody>
          <a:bodyPr/>
          <a:lstStyle/>
          <a:p>
            <a:fld id="{24340807-69E4-6040-84F8-2598D9A0E659}" type="slidenum">
              <a:rPr lang="en-US" smtClean="0"/>
              <a:t>29</a:t>
            </a:fld>
            <a:endParaRPr lang="en-US"/>
          </a:p>
        </p:txBody>
      </p:sp>
    </p:spTree>
    <p:extLst>
      <p:ext uri="{BB962C8B-B14F-4D97-AF65-F5344CB8AC3E}">
        <p14:creationId xmlns:p14="http://schemas.microsoft.com/office/powerpoint/2010/main" val="7083647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t>
            </a:r>
            <a:endParaRPr lang="en-US" dirty="0"/>
          </a:p>
        </p:txBody>
      </p:sp>
      <p:sp>
        <p:nvSpPr>
          <p:cNvPr id="4" name="Slide Number Placeholder 3"/>
          <p:cNvSpPr>
            <a:spLocks noGrp="1"/>
          </p:cNvSpPr>
          <p:nvPr>
            <p:ph type="sldNum" sz="quarter" idx="5"/>
          </p:nvPr>
        </p:nvSpPr>
        <p:spPr/>
        <p:txBody>
          <a:bodyPr/>
          <a:lstStyle/>
          <a:p>
            <a:fld id="{24340807-69E4-6040-84F8-2598D9A0E659}" type="slidenum">
              <a:rPr lang="en-US" smtClean="0"/>
              <a:t>30</a:t>
            </a:fld>
            <a:endParaRPr lang="en-US"/>
          </a:p>
        </p:txBody>
      </p:sp>
    </p:spTree>
    <p:extLst>
      <p:ext uri="{BB962C8B-B14F-4D97-AF65-F5344CB8AC3E}">
        <p14:creationId xmlns:p14="http://schemas.microsoft.com/office/powerpoint/2010/main" val="1220221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 the past demand variations represent load forecasting but now it means load forecasting and demand response programs.</a:t>
            </a:r>
            <a:endParaRPr lang="en-US" dirty="0"/>
          </a:p>
        </p:txBody>
      </p:sp>
      <p:sp>
        <p:nvSpPr>
          <p:cNvPr id="4" name="Slide Number Placeholder 3"/>
          <p:cNvSpPr>
            <a:spLocks noGrp="1"/>
          </p:cNvSpPr>
          <p:nvPr>
            <p:ph type="sldNum" sz="quarter" idx="5"/>
          </p:nvPr>
        </p:nvSpPr>
        <p:spPr/>
        <p:txBody>
          <a:bodyPr/>
          <a:lstStyle/>
          <a:p>
            <a:fld id="{24340807-69E4-6040-84F8-2598D9A0E659}" type="slidenum">
              <a:rPr lang="en-US" smtClean="0"/>
              <a:t>4</a:t>
            </a:fld>
            <a:endParaRPr lang="en-US"/>
          </a:p>
        </p:txBody>
      </p:sp>
    </p:spTree>
    <p:extLst>
      <p:ext uri="{BB962C8B-B14F-4D97-AF65-F5344CB8AC3E}">
        <p14:creationId xmlns:p14="http://schemas.microsoft.com/office/powerpoint/2010/main" val="3528676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﻿Although stochastic methods including stochastic optimization (SO) have advantages in accounting for uncertainty and risks in many other fields [7], questions and barriers for their application to UC remain. System.</a:t>
            </a:r>
            <a:endParaRPr lang="en-US" dirty="0"/>
          </a:p>
        </p:txBody>
      </p:sp>
      <p:sp>
        <p:nvSpPr>
          <p:cNvPr id="4" name="Slide Number Placeholder 3"/>
          <p:cNvSpPr>
            <a:spLocks noGrp="1"/>
          </p:cNvSpPr>
          <p:nvPr>
            <p:ph type="sldNum" sz="quarter" idx="5"/>
          </p:nvPr>
        </p:nvSpPr>
        <p:spPr/>
        <p:txBody>
          <a:bodyPr/>
          <a:lstStyle/>
          <a:p>
            <a:fld id="{24340807-69E4-6040-84F8-2598D9A0E659}" type="slidenum">
              <a:rPr lang="en-US" smtClean="0"/>
              <a:t>5</a:t>
            </a:fld>
            <a:endParaRPr lang="en-US"/>
          </a:p>
        </p:txBody>
      </p:sp>
    </p:spTree>
    <p:extLst>
      <p:ext uri="{BB962C8B-B14F-4D97-AF65-F5344CB8AC3E}">
        <p14:creationId xmlns:p14="http://schemas.microsoft.com/office/powerpoint/2010/main" val="642692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Stochastic is random or uncertain. Stochastic does not mean varying quantity. </a:t>
            </a:r>
            <a:r>
              <a:rPr lang="en-US" dirty="0" err="1"/>
              <a:t>Eg</a:t>
            </a:r>
            <a:r>
              <a:rPr lang="en-US" dirty="0"/>
              <a:t>: The pattern of the sun is not stochastic, even though it varies but the solar radiance is stochastic since it depends on the cloud cover.</a:t>
            </a:r>
          </a:p>
          <a:p>
            <a:endParaRPr lang="en-US" dirty="0"/>
          </a:p>
          <a:p>
            <a:r>
              <a:rPr lang="en-US" sz="1200" dirty="0">
                <a:latin typeface="Helvetica Light" panose="020B0403020202020204" pitchFamily="34" charset="0"/>
              </a:rPr>
              <a:t>The idea is to make decisions to schedule generators tomorrow and then you observe the wind/solar power for all day tomorrow and then decide how much power each generator should generate after seeing the information about wind/solar power</a:t>
            </a:r>
            <a:endParaRPr lang="en-US" dirty="0"/>
          </a:p>
        </p:txBody>
      </p:sp>
      <p:sp>
        <p:nvSpPr>
          <p:cNvPr id="4" name="Slide Number Placeholder 3"/>
          <p:cNvSpPr>
            <a:spLocks noGrp="1"/>
          </p:cNvSpPr>
          <p:nvPr>
            <p:ph type="sldNum" sz="quarter" idx="5"/>
          </p:nvPr>
        </p:nvSpPr>
        <p:spPr/>
        <p:txBody>
          <a:bodyPr/>
          <a:lstStyle/>
          <a:p>
            <a:fld id="{24340807-69E4-6040-84F8-2598D9A0E659}" type="slidenum">
              <a:rPr lang="en-US" smtClean="0"/>
              <a:t>7</a:t>
            </a:fld>
            <a:endParaRPr lang="en-US"/>
          </a:p>
        </p:txBody>
      </p:sp>
    </p:spTree>
    <p:extLst>
      <p:ext uri="{BB962C8B-B14F-4D97-AF65-F5344CB8AC3E}">
        <p14:creationId xmlns:p14="http://schemas.microsoft.com/office/powerpoint/2010/main" val="1301624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on/off status of conventional generators will be decided by the hourly forecast of load and wind power.</a:t>
            </a:r>
          </a:p>
        </p:txBody>
      </p:sp>
      <p:sp>
        <p:nvSpPr>
          <p:cNvPr id="4" name="Slide Number Placeholder 3"/>
          <p:cNvSpPr>
            <a:spLocks noGrp="1"/>
          </p:cNvSpPr>
          <p:nvPr>
            <p:ph type="sldNum" sz="quarter" idx="5"/>
          </p:nvPr>
        </p:nvSpPr>
        <p:spPr/>
        <p:txBody>
          <a:bodyPr/>
          <a:lstStyle/>
          <a:p>
            <a:fld id="{24340807-69E4-6040-84F8-2598D9A0E659}" type="slidenum">
              <a:rPr lang="en-US" smtClean="0"/>
              <a:t>8</a:t>
            </a:fld>
            <a:endParaRPr lang="en-US"/>
          </a:p>
        </p:txBody>
      </p:sp>
    </p:spTree>
    <p:extLst>
      <p:ext uri="{BB962C8B-B14F-4D97-AF65-F5344CB8AC3E}">
        <p14:creationId xmlns:p14="http://schemas.microsoft.com/office/powerpoint/2010/main" val="1711084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Steps involved in solving SOUC. Uncertainty modeling depends on problem formulation. These 3 are dependent.</a:t>
            </a:r>
          </a:p>
        </p:txBody>
      </p:sp>
      <p:sp>
        <p:nvSpPr>
          <p:cNvPr id="4" name="Slide Number Placeholder 3"/>
          <p:cNvSpPr>
            <a:spLocks noGrp="1"/>
          </p:cNvSpPr>
          <p:nvPr>
            <p:ph type="sldNum" sz="quarter" idx="5"/>
          </p:nvPr>
        </p:nvSpPr>
        <p:spPr/>
        <p:txBody>
          <a:bodyPr/>
          <a:lstStyle/>
          <a:p>
            <a:fld id="{24340807-69E4-6040-84F8-2598D9A0E659}" type="slidenum">
              <a:rPr lang="en-US" smtClean="0"/>
              <a:t>9</a:t>
            </a:fld>
            <a:endParaRPr lang="en-US"/>
          </a:p>
        </p:txBody>
      </p:sp>
    </p:spTree>
    <p:extLst>
      <p:ext uri="{BB962C8B-B14F-4D97-AF65-F5344CB8AC3E}">
        <p14:creationId xmlns:p14="http://schemas.microsoft.com/office/powerpoint/2010/main" val="1325249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﻿Depending on the specific SO techniques used, the representation and </a:t>
            </a:r>
            <a:r>
              <a:rPr lang="en-IN" dirty="0" err="1"/>
              <a:t>modeling</a:t>
            </a:r>
            <a:r>
              <a:rPr lang="en-IN" dirty="0"/>
              <a:t> of uncertainty can be quite different. Uncertainty can be modelled by one of the above three methods. </a:t>
            </a:r>
            <a:endParaRPr lang="en-US" dirty="0"/>
          </a:p>
        </p:txBody>
      </p:sp>
      <p:sp>
        <p:nvSpPr>
          <p:cNvPr id="4" name="Slide Number Placeholder 3"/>
          <p:cNvSpPr>
            <a:spLocks noGrp="1"/>
          </p:cNvSpPr>
          <p:nvPr>
            <p:ph type="sldNum" sz="quarter" idx="5"/>
          </p:nvPr>
        </p:nvSpPr>
        <p:spPr/>
        <p:txBody>
          <a:bodyPr/>
          <a:lstStyle/>
          <a:p>
            <a:fld id="{24340807-69E4-6040-84F8-2598D9A0E659}" type="slidenum">
              <a:rPr lang="en-US" smtClean="0"/>
              <a:t>10</a:t>
            </a:fld>
            <a:endParaRPr lang="en-US"/>
          </a:p>
        </p:txBody>
      </p:sp>
    </p:spTree>
    <p:extLst>
      <p:ext uri="{BB962C8B-B14F-4D97-AF65-F5344CB8AC3E}">
        <p14:creationId xmlns:p14="http://schemas.microsoft.com/office/powerpoint/2010/main" val="4176355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Most commonly used technique. Solar power generation depend on cloud cover and temperature which are stochastic in nature. What is a scenario? </a:t>
            </a:r>
            <a:r>
              <a:rPr lang="en-IN" sz="1200" dirty="0">
                <a:latin typeface="Helvetica Light" panose="020B0403020202020204" pitchFamily="34" charset="0"/>
              </a:rPr>
              <a:t>Each scenario represents a possible realization of the underlying uncertain factors. (</a:t>
            </a:r>
            <a:r>
              <a:rPr lang="en-IN" sz="1200" dirty="0" err="1">
                <a:latin typeface="Helvetica Light" panose="020B0403020202020204" pitchFamily="34" charset="0"/>
              </a:rPr>
              <a:t>Eg</a:t>
            </a:r>
            <a:r>
              <a:rPr lang="en-IN" sz="1200" dirty="0">
                <a:latin typeface="Helvetica Light" panose="020B0403020202020204" pitchFamily="34" charset="0"/>
              </a:rPr>
              <a:t>: temperature, cloud cover)</a:t>
            </a:r>
          </a:p>
          <a:p>
            <a:endParaRPr lang="en-US" dirty="0"/>
          </a:p>
        </p:txBody>
      </p:sp>
      <p:sp>
        <p:nvSpPr>
          <p:cNvPr id="4" name="Slide Number Placeholder 3"/>
          <p:cNvSpPr>
            <a:spLocks noGrp="1"/>
          </p:cNvSpPr>
          <p:nvPr>
            <p:ph type="sldNum" sz="quarter" idx="5"/>
          </p:nvPr>
        </p:nvSpPr>
        <p:spPr/>
        <p:txBody>
          <a:bodyPr/>
          <a:lstStyle/>
          <a:p>
            <a:fld id="{24340807-69E4-6040-84F8-2598D9A0E659}" type="slidenum">
              <a:rPr lang="en-US" smtClean="0"/>
              <a:t>11</a:t>
            </a:fld>
            <a:endParaRPr lang="en-US"/>
          </a:p>
        </p:txBody>
      </p:sp>
    </p:spTree>
    <p:extLst>
      <p:ext uri="{BB962C8B-B14F-4D97-AF65-F5344CB8AC3E}">
        <p14:creationId xmlns:p14="http://schemas.microsoft.com/office/powerpoint/2010/main" val="3674529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12667-2710-1848-B620-E6B453630B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722C0D-B611-EE46-8F8B-959C53284F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BF54DD-08ED-5D4B-9379-DF9E69774FA5}"/>
              </a:ext>
            </a:extLst>
          </p:cNvPr>
          <p:cNvSpPr>
            <a:spLocks noGrp="1"/>
          </p:cNvSpPr>
          <p:nvPr>
            <p:ph type="dt" sz="half" idx="10"/>
          </p:nvPr>
        </p:nvSpPr>
        <p:spPr/>
        <p:txBody>
          <a:bodyPr/>
          <a:lstStyle/>
          <a:p>
            <a:fld id="{FA5BEA39-DC71-034C-82BE-1B66C1D8B0D9}" type="datetimeFigureOut">
              <a:rPr lang="en-US" smtClean="0"/>
              <a:t>2/8/19</a:t>
            </a:fld>
            <a:endParaRPr lang="en-US"/>
          </a:p>
        </p:txBody>
      </p:sp>
      <p:sp>
        <p:nvSpPr>
          <p:cNvPr id="5" name="Footer Placeholder 4">
            <a:extLst>
              <a:ext uri="{FF2B5EF4-FFF2-40B4-BE49-F238E27FC236}">
                <a16:creationId xmlns:a16="http://schemas.microsoft.com/office/drawing/2014/main" id="{12F92401-65A5-B744-A6CC-53D5C96395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5BCF4E-90F1-234A-8241-7FB7B18B5767}"/>
              </a:ext>
            </a:extLst>
          </p:cNvPr>
          <p:cNvSpPr>
            <a:spLocks noGrp="1"/>
          </p:cNvSpPr>
          <p:nvPr>
            <p:ph type="sldNum" sz="quarter" idx="12"/>
          </p:nvPr>
        </p:nvSpPr>
        <p:spPr/>
        <p:txBody>
          <a:bodyPr/>
          <a:lstStyle/>
          <a:p>
            <a:fld id="{6F521AA9-DEBA-AA46-ABA4-359C46C84918}" type="slidenum">
              <a:rPr lang="en-US" smtClean="0"/>
              <a:t>‹#›</a:t>
            </a:fld>
            <a:endParaRPr lang="en-US"/>
          </a:p>
        </p:txBody>
      </p:sp>
    </p:spTree>
    <p:extLst>
      <p:ext uri="{BB962C8B-B14F-4D97-AF65-F5344CB8AC3E}">
        <p14:creationId xmlns:p14="http://schemas.microsoft.com/office/powerpoint/2010/main" val="1308296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EBC52-7AB4-AD44-8E46-59EB16CC90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DA8484-FD19-E445-869C-01C559E6367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86C1EC-F80A-1A45-BB77-5E0005A56FB8}"/>
              </a:ext>
            </a:extLst>
          </p:cNvPr>
          <p:cNvSpPr>
            <a:spLocks noGrp="1"/>
          </p:cNvSpPr>
          <p:nvPr>
            <p:ph type="dt" sz="half" idx="10"/>
          </p:nvPr>
        </p:nvSpPr>
        <p:spPr/>
        <p:txBody>
          <a:bodyPr/>
          <a:lstStyle/>
          <a:p>
            <a:fld id="{FA5BEA39-DC71-034C-82BE-1B66C1D8B0D9}" type="datetimeFigureOut">
              <a:rPr lang="en-US" smtClean="0"/>
              <a:t>2/8/19</a:t>
            </a:fld>
            <a:endParaRPr lang="en-US"/>
          </a:p>
        </p:txBody>
      </p:sp>
      <p:sp>
        <p:nvSpPr>
          <p:cNvPr id="5" name="Footer Placeholder 4">
            <a:extLst>
              <a:ext uri="{FF2B5EF4-FFF2-40B4-BE49-F238E27FC236}">
                <a16:creationId xmlns:a16="http://schemas.microsoft.com/office/drawing/2014/main" id="{7EA68827-4BF0-F242-9C5D-14FDD542C9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80690C-C3CE-664C-BA8C-484B40325CE7}"/>
              </a:ext>
            </a:extLst>
          </p:cNvPr>
          <p:cNvSpPr>
            <a:spLocks noGrp="1"/>
          </p:cNvSpPr>
          <p:nvPr>
            <p:ph type="sldNum" sz="quarter" idx="12"/>
          </p:nvPr>
        </p:nvSpPr>
        <p:spPr/>
        <p:txBody>
          <a:bodyPr/>
          <a:lstStyle/>
          <a:p>
            <a:fld id="{6F521AA9-DEBA-AA46-ABA4-359C46C84918}" type="slidenum">
              <a:rPr lang="en-US" smtClean="0"/>
              <a:t>‹#›</a:t>
            </a:fld>
            <a:endParaRPr lang="en-US"/>
          </a:p>
        </p:txBody>
      </p:sp>
    </p:spTree>
    <p:extLst>
      <p:ext uri="{BB962C8B-B14F-4D97-AF65-F5344CB8AC3E}">
        <p14:creationId xmlns:p14="http://schemas.microsoft.com/office/powerpoint/2010/main" val="2530794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FC5664-A9F8-6C48-81D5-DBDC3FC1DA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FEA0A8-73D9-C647-B330-845E90CF541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A8BDBF-9B1F-4144-8136-DB524B56F7C5}"/>
              </a:ext>
            </a:extLst>
          </p:cNvPr>
          <p:cNvSpPr>
            <a:spLocks noGrp="1"/>
          </p:cNvSpPr>
          <p:nvPr>
            <p:ph type="dt" sz="half" idx="10"/>
          </p:nvPr>
        </p:nvSpPr>
        <p:spPr/>
        <p:txBody>
          <a:bodyPr/>
          <a:lstStyle/>
          <a:p>
            <a:fld id="{FA5BEA39-DC71-034C-82BE-1B66C1D8B0D9}" type="datetimeFigureOut">
              <a:rPr lang="en-US" smtClean="0"/>
              <a:t>2/8/19</a:t>
            </a:fld>
            <a:endParaRPr lang="en-US"/>
          </a:p>
        </p:txBody>
      </p:sp>
      <p:sp>
        <p:nvSpPr>
          <p:cNvPr id="5" name="Footer Placeholder 4">
            <a:extLst>
              <a:ext uri="{FF2B5EF4-FFF2-40B4-BE49-F238E27FC236}">
                <a16:creationId xmlns:a16="http://schemas.microsoft.com/office/drawing/2014/main" id="{3AE106F7-96D1-EC4D-A9F8-7F3FC54515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374EA6-CC5E-EF41-84F5-F049F4195DA9}"/>
              </a:ext>
            </a:extLst>
          </p:cNvPr>
          <p:cNvSpPr>
            <a:spLocks noGrp="1"/>
          </p:cNvSpPr>
          <p:nvPr>
            <p:ph type="sldNum" sz="quarter" idx="12"/>
          </p:nvPr>
        </p:nvSpPr>
        <p:spPr/>
        <p:txBody>
          <a:bodyPr/>
          <a:lstStyle/>
          <a:p>
            <a:fld id="{6F521AA9-DEBA-AA46-ABA4-359C46C84918}" type="slidenum">
              <a:rPr lang="en-US" smtClean="0"/>
              <a:t>‹#›</a:t>
            </a:fld>
            <a:endParaRPr lang="en-US"/>
          </a:p>
        </p:txBody>
      </p:sp>
    </p:spTree>
    <p:extLst>
      <p:ext uri="{BB962C8B-B14F-4D97-AF65-F5344CB8AC3E}">
        <p14:creationId xmlns:p14="http://schemas.microsoft.com/office/powerpoint/2010/main" val="754997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F5780-72F7-4D4D-98AA-9035A95AED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11EF7C-5EDA-D848-BF4D-26C0CFC1AA0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7BCC0C-FBFE-694B-9811-5DEBC9AD9914}"/>
              </a:ext>
            </a:extLst>
          </p:cNvPr>
          <p:cNvSpPr>
            <a:spLocks noGrp="1"/>
          </p:cNvSpPr>
          <p:nvPr>
            <p:ph type="dt" sz="half" idx="10"/>
          </p:nvPr>
        </p:nvSpPr>
        <p:spPr/>
        <p:txBody>
          <a:bodyPr/>
          <a:lstStyle/>
          <a:p>
            <a:fld id="{FA5BEA39-DC71-034C-82BE-1B66C1D8B0D9}" type="datetimeFigureOut">
              <a:rPr lang="en-US" smtClean="0"/>
              <a:t>2/8/19</a:t>
            </a:fld>
            <a:endParaRPr lang="en-US"/>
          </a:p>
        </p:txBody>
      </p:sp>
      <p:sp>
        <p:nvSpPr>
          <p:cNvPr id="5" name="Footer Placeholder 4">
            <a:extLst>
              <a:ext uri="{FF2B5EF4-FFF2-40B4-BE49-F238E27FC236}">
                <a16:creationId xmlns:a16="http://schemas.microsoft.com/office/drawing/2014/main" id="{A54A9C62-D502-5B4A-9E72-82B9E6DD19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DE7-9FCE-1745-B53D-99011A6E01F3}"/>
              </a:ext>
            </a:extLst>
          </p:cNvPr>
          <p:cNvSpPr>
            <a:spLocks noGrp="1"/>
          </p:cNvSpPr>
          <p:nvPr>
            <p:ph type="sldNum" sz="quarter" idx="12"/>
          </p:nvPr>
        </p:nvSpPr>
        <p:spPr/>
        <p:txBody>
          <a:bodyPr/>
          <a:lstStyle/>
          <a:p>
            <a:fld id="{6F521AA9-DEBA-AA46-ABA4-359C46C84918}" type="slidenum">
              <a:rPr lang="en-US" smtClean="0"/>
              <a:t>‹#›</a:t>
            </a:fld>
            <a:endParaRPr lang="en-US"/>
          </a:p>
        </p:txBody>
      </p:sp>
    </p:spTree>
    <p:extLst>
      <p:ext uri="{BB962C8B-B14F-4D97-AF65-F5344CB8AC3E}">
        <p14:creationId xmlns:p14="http://schemas.microsoft.com/office/powerpoint/2010/main" val="4294362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965BC-E4B2-DE4D-997F-C99275AC53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AC9D21-4DE6-F541-9EB5-235EE46F3A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E92C651-4B03-E141-9E02-96545FEA67C6}"/>
              </a:ext>
            </a:extLst>
          </p:cNvPr>
          <p:cNvSpPr>
            <a:spLocks noGrp="1"/>
          </p:cNvSpPr>
          <p:nvPr>
            <p:ph type="dt" sz="half" idx="10"/>
          </p:nvPr>
        </p:nvSpPr>
        <p:spPr/>
        <p:txBody>
          <a:bodyPr/>
          <a:lstStyle/>
          <a:p>
            <a:fld id="{FA5BEA39-DC71-034C-82BE-1B66C1D8B0D9}" type="datetimeFigureOut">
              <a:rPr lang="en-US" smtClean="0"/>
              <a:t>2/8/19</a:t>
            </a:fld>
            <a:endParaRPr lang="en-US"/>
          </a:p>
        </p:txBody>
      </p:sp>
      <p:sp>
        <p:nvSpPr>
          <p:cNvPr id="5" name="Footer Placeholder 4">
            <a:extLst>
              <a:ext uri="{FF2B5EF4-FFF2-40B4-BE49-F238E27FC236}">
                <a16:creationId xmlns:a16="http://schemas.microsoft.com/office/drawing/2014/main" id="{3B792999-05A1-6744-B7FC-FDA00BBB69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832045-F52B-174A-8CE3-F30BCE9985AF}"/>
              </a:ext>
            </a:extLst>
          </p:cNvPr>
          <p:cNvSpPr>
            <a:spLocks noGrp="1"/>
          </p:cNvSpPr>
          <p:nvPr>
            <p:ph type="sldNum" sz="quarter" idx="12"/>
          </p:nvPr>
        </p:nvSpPr>
        <p:spPr/>
        <p:txBody>
          <a:bodyPr/>
          <a:lstStyle/>
          <a:p>
            <a:fld id="{6F521AA9-DEBA-AA46-ABA4-359C46C84918}" type="slidenum">
              <a:rPr lang="en-US" smtClean="0"/>
              <a:t>‹#›</a:t>
            </a:fld>
            <a:endParaRPr lang="en-US"/>
          </a:p>
        </p:txBody>
      </p:sp>
    </p:spTree>
    <p:extLst>
      <p:ext uri="{BB962C8B-B14F-4D97-AF65-F5344CB8AC3E}">
        <p14:creationId xmlns:p14="http://schemas.microsoft.com/office/powerpoint/2010/main" val="2121953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1E508-8F24-D74D-A029-4A6C71216D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95D99C-6740-2746-AFEF-134EBCFDE85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A272D8-7C28-B342-9BDD-304479A6406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29B16A-AB51-884D-9C7E-9FC1B782D88A}"/>
              </a:ext>
            </a:extLst>
          </p:cNvPr>
          <p:cNvSpPr>
            <a:spLocks noGrp="1"/>
          </p:cNvSpPr>
          <p:nvPr>
            <p:ph type="dt" sz="half" idx="10"/>
          </p:nvPr>
        </p:nvSpPr>
        <p:spPr/>
        <p:txBody>
          <a:bodyPr/>
          <a:lstStyle/>
          <a:p>
            <a:fld id="{FA5BEA39-DC71-034C-82BE-1B66C1D8B0D9}" type="datetimeFigureOut">
              <a:rPr lang="en-US" smtClean="0"/>
              <a:t>2/8/19</a:t>
            </a:fld>
            <a:endParaRPr lang="en-US"/>
          </a:p>
        </p:txBody>
      </p:sp>
      <p:sp>
        <p:nvSpPr>
          <p:cNvPr id="6" name="Footer Placeholder 5">
            <a:extLst>
              <a:ext uri="{FF2B5EF4-FFF2-40B4-BE49-F238E27FC236}">
                <a16:creationId xmlns:a16="http://schemas.microsoft.com/office/drawing/2014/main" id="{2B29DDA3-7156-C949-BD56-3BCB4E4CBA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B61B6D-72A1-4442-8740-EA007EBAD7F4}"/>
              </a:ext>
            </a:extLst>
          </p:cNvPr>
          <p:cNvSpPr>
            <a:spLocks noGrp="1"/>
          </p:cNvSpPr>
          <p:nvPr>
            <p:ph type="sldNum" sz="quarter" idx="12"/>
          </p:nvPr>
        </p:nvSpPr>
        <p:spPr/>
        <p:txBody>
          <a:bodyPr/>
          <a:lstStyle/>
          <a:p>
            <a:fld id="{6F521AA9-DEBA-AA46-ABA4-359C46C84918}" type="slidenum">
              <a:rPr lang="en-US" smtClean="0"/>
              <a:t>‹#›</a:t>
            </a:fld>
            <a:endParaRPr lang="en-US"/>
          </a:p>
        </p:txBody>
      </p:sp>
    </p:spTree>
    <p:extLst>
      <p:ext uri="{BB962C8B-B14F-4D97-AF65-F5344CB8AC3E}">
        <p14:creationId xmlns:p14="http://schemas.microsoft.com/office/powerpoint/2010/main" val="1416970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4534D-925F-1744-A4DE-BB33861846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F210E4-A5F6-044C-A01A-983DC1636A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9FF1C51-F5DF-2748-8333-535FFDAC0AE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D09A70-40B3-1348-AF98-F23EDB77E2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FA7F60E-44A7-1B48-8767-E639C4EAD7B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CC95C1-88E1-7B4C-A8FF-0FCD3D8E7E43}"/>
              </a:ext>
            </a:extLst>
          </p:cNvPr>
          <p:cNvSpPr>
            <a:spLocks noGrp="1"/>
          </p:cNvSpPr>
          <p:nvPr>
            <p:ph type="dt" sz="half" idx="10"/>
          </p:nvPr>
        </p:nvSpPr>
        <p:spPr/>
        <p:txBody>
          <a:bodyPr/>
          <a:lstStyle/>
          <a:p>
            <a:fld id="{FA5BEA39-DC71-034C-82BE-1B66C1D8B0D9}" type="datetimeFigureOut">
              <a:rPr lang="en-US" smtClean="0"/>
              <a:t>2/8/19</a:t>
            </a:fld>
            <a:endParaRPr lang="en-US"/>
          </a:p>
        </p:txBody>
      </p:sp>
      <p:sp>
        <p:nvSpPr>
          <p:cNvPr id="8" name="Footer Placeholder 7">
            <a:extLst>
              <a:ext uri="{FF2B5EF4-FFF2-40B4-BE49-F238E27FC236}">
                <a16:creationId xmlns:a16="http://schemas.microsoft.com/office/drawing/2014/main" id="{34407609-6904-A447-AE5B-E289D7758B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4C0AE8-E359-5345-B3DF-C918CFB94DB4}"/>
              </a:ext>
            </a:extLst>
          </p:cNvPr>
          <p:cNvSpPr>
            <a:spLocks noGrp="1"/>
          </p:cNvSpPr>
          <p:nvPr>
            <p:ph type="sldNum" sz="quarter" idx="12"/>
          </p:nvPr>
        </p:nvSpPr>
        <p:spPr/>
        <p:txBody>
          <a:bodyPr/>
          <a:lstStyle/>
          <a:p>
            <a:fld id="{6F521AA9-DEBA-AA46-ABA4-359C46C84918}" type="slidenum">
              <a:rPr lang="en-US" smtClean="0"/>
              <a:t>‹#›</a:t>
            </a:fld>
            <a:endParaRPr lang="en-US"/>
          </a:p>
        </p:txBody>
      </p:sp>
    </p:spTree>
    <p:extLst>
      <p:ext uri="{BB962C8B-B14F-4D97-AF65-F5344CB8AC3E}">
        <p14:creationId xmlns:p14="http://schemas.microsoft.com/office/powerpoint/2010/main" val="2103010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1933F-D0B6-074A-9328-BE4DFC74BA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44B18C-CB46-364E-92DA-D25009A2CEFD}"/>
              </a:ext>
            </a:extLst>
          </p:cNvPr>
          <p:cNvSpPr>
            <a:spLocks noGrp="1"/>
          </p:cNvSpPr>
          <p:nvPr>
            <p:ph type="dt" sz="half" idx="10"/>
          </p:nvPr>
        </p:nvSpPr>
        <p:spPr/>
        <p:txBody>
          <a:bodyPr/>
          <a:lstStyle/>
          <a:p>
            <a:fld id="{FA5BEA39-DC71-034C-82BE-1B66C1D8B0D9}" type="datetimeFigureOut">
              <a:rPr lang="en-US" smtClean="0"/>
              <a:t>2/8/19</a:t>
            </a:fld>
            <a:endParaRPr lang="en-US"/>
          </a:p>
        </p:txBody>
      </p:sp>
      <p:sp>
        <p:nvSpPr>
          <p:cNvPr id="4" name="Footer Placeholder 3">
            <a:extLst>
              <a:ext uri="{FF2B5EF4-FFF2-40B4-BE49-F238E27FC236}">
                <a16:creationId xmlns:a16="http://schemas.microsoft.com/office/drawing/2014/main" id="{F8F7EE92-DF86-0043-988B-049FC45D44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AB87C1-736B-7642-AE5F-1F5662422790}"/>
              </a:ext>
            </a:extLst>
          </p:cNvPr>
          <p:cNvSpPr>
            <a:spLocks noGrp="1"/>
          </p:cNvSpPr>
          <p:nvPr>
            <p:ph type="sldNum" sz="quarter" idx="12"/>
          </p:nvPr>
        </p:nvSpPr>
        <p:spPr/>
        <p:txBody>
          <a:bodyPr/>
          <a:lstStyle/>
          <a:p>
            <a:fld id="{6F521AA9-DEBA-AA46-ABA4-359C46C84918}" type="slidenum">
              <a:rPr lang="en-US" smtClean="0"/>
              <a:t>‹#›</a:t>
            </a:fld>
            <a:endParaRPr lang="en-US"/>
          </a:p>
        </p:txBody>
      </p:sp>
    </p:spTree>
    <p:extLst>
      <p:ext uri="{BB962C8B-B14F-4D97-AF65-F5344CB8AC3E}">
        <p14:creationId xmlns:p14="http://schemas.microsoft.com/office/powerpoint/2010/main" val="3153998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D95426-8870-9045-8CD4-49C5986DDB66}"/>
              </a:ext>
            </a:extLst>
          </p:cNvPr>
          <p:cNvSpPr>
            <a:spLocks noGrp="1"/>
          </p:cNvSpPr>
          <p:nvPr>
            <p:ph type="dt" sz="half" idx="10"/>
          </p:nvPr>
        </p:nvSpPr>
        <p:spPr/>
        <p:txBody>
          <a:bodyPr/>
          <a:lstStyle/>
          <a:p>
            <a:fld id="{FA5BEA39-DC71-034C-82BE-1B66C1D8B0D9}" type="datetimeFigureOut">
              <a:rPr lang="en-US" smtClean="0"/>
              <a:t>2/8/19</a:t>
            </a:fld>
            <a:endParaRPr lang="en-US"/>
          </a:p>
        </p:txBody>
      </p:sp>
      <p:sp>
        <p:nvSpPr>
          <p:cNvPr id="3" name="Footer Placeholder 2">
            <a:extLst>
              <a:ext uri="{FF2B5EF4-FFF2-40B4-BE49-F238E27FC236}">
                <a16:creationId xmlns:a16="http://schemas.microsoft.com/office/drawing/2014/main" id="{4A907251-DA7D-0549-8504-E1F6DF46AC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307742-C65B-D944-8E77-08BBFC10200C}"/>
              </a:ext>
            </a:extLst>
          </p:cNvPr>
          <p:cNvSpPr>
            <a:spLocks noGrp="1"/>
          </p:cNvSpPr>
          <p:nvPr>
            <p:ph type="sldNum" sz="quarter" idx="12"/>
          </p:nvPr>
        </p:nvSpPr>
        <p:spPr/>
        <p:txBody>
          <a:bodyPr/>
          <a:lstStyle/>
          <a:p>
            <a:fld id="{6F521AA9-DEBA-AA46-ABA4-359C46C84918}" type="slidenum">
              <a:rPr lang="en-US" smtClean="0"/>
              <a:t>‹#›</a:t>
            </a:fld>
            <a:endParaRPr lang="en-US"/>
          </a:p>
        </p:txBody>
      </p:sp>
    </p:spTree>
    <p:extLst>
      <p:ext uri="{BB962C8B-B14F-4D97-AF65-F5344CB8AC3E}">
        <p14:creationId xmlns:p14="http://schemas.microsoft.com/office/powerpoint/2010/main" val="1233796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D77E9-3041-6940-8E1D-3962FF9F84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E42810-21A5-FD4A-811C-3BC9AB5C5F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F6940D-9D1A-9441-AC0D-053E096B81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13E733-AA31-074E-8697-351143BABBB6}"/>
              </a:ext>
            </a:extLst>
          </p:cNvPr>
          <p:cNvSpPr>
            <a:spLocks noGrp="1"/>
          </p:cNvSpPr>
          <p:nvPr>
            <p:ph type="dt" sz="half" idx="10"/>
          </p:nvPr>
        </p:nvSpPr>
        <p:spPr/>
        <p:txBody>
          <a:bodyPr/>
          <a:lstStyle/>
          <a:p>
            <a:fld id="{FA5BEA39-DC71-034C-82BE-1B66C1D8B0D9}" type="datetimeFigureOut">
              <a:rPr lang="en-US" smtClean="0"/>
              <a:t>2/8/19</a:t>
            </a:fld>
            <a:endParaRPr lang="en-US"/>
          </a:p>
        </p:txBody>
      </p:sp>
      <p:sp>
        <p:nvSpPr>
          <p:cNvPr id="6" name="Footer Placeholder 5">
            <a:extLst>
              <a:ext uri="{FF2B5EF4-FFF2-40B4-BE49-F238E27FC236}">
                <a16:creationId xmlns:a16="http://schemas.microsoft.com/office/drawing/2014/main" id="{C273F5CB-070A-104A-B0DC-CCC27ECE10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2641DF-A50A-A243-98D1-39D7E03134C1}"/>
              </a:ext>
            </a:extLst>
          </p:cNvPr>
          <p:cNvSpPr>
            <a:spLocks noGrp="1"/>
          </p:cNvSpPr>
          <p:nvPr>
            <p:ph type="sldNum" sz="quarter" idx="12"/>
          </p:nvPr>
        </p:nvSpPr>
        <p:spPr/>
        <p:txBody>
          <a:bodyPr/>
          <a:lstStyle/>
          <a:p>
            <a:fld id="{6F521AA9-DEBA-AA46-ABA4-359C46C84918}" type="slidenum">
              <a:rPr lang="en-US" smtClean="0"/>
              <a:t>‹#›</a:t>
            </a:fld>
            <a:endParaRPr lang="en-US"/>
          </a:p>
        </p:txBody>
      </p:sp>
    </p:spTree>
    <p:extLst>
      <p:ext uri="{BB962C8B-B14F-4D97-AF65-F5344CB8AC3E}">
        <p14:creationId xmlns:p14="http://schemas.microsoft.com/office/powerpoint/2010/main" val="1622862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B7245-271E-4846-AFA1-A08E7565E2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780283-1242-8245-B753-14E2E1906C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DD60A5-C64C-8347-91B4-CA15972BA8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A0B6B7-BF73-D341-8F65-0262F09BA00E}"/>
              </a:ext>
            </a:extLst>
          </p:cNvPr>
          <p:cNvSpPr>
            <a:spLocks noGrp="1"/>
          </p:cNvSpPr>
          <p:nvPr>
            <p:ph type="dt" sz="half" idx="10"/>
          </p:nvPr>
        </p:nvSpPr>
        <p:spPr/>
        <p:txBody>
          <a:bodyPr/>
          <a:lstStyle/>
          <a:p>
            <a:fld id="{FA5BEA39-DC71-034C-82BE-1B66C1D8B0D9}" type="datetimeFigureOut">
              <a:rPr lang="en-US" smtClean="0"/>
              <a:t>2/8/19</a:t>
            </a:fld>
            <a:endParaRPr lang="en-US"/>
          </a:p>
        </p:txBody>
      </p:sp>
      <p:sp>
        <p:nvSpPr>
          <p:cNvPr id="6" name="Footer Placeholder 5">
            <a:extLst>
              <a:ext uri="{FF2B5EF4-FFF2-40B4-BE49-F238E27FC236}">
                <a16:creationId xmlns:a16="http://schemas.microsoft.com/office/drawing/2014/main" id="{458EC1AD-1C4F-684F-B9DB-8BC4B80308DA}"/>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83276F10-1989-6642-A94B-6FB0AD388E75}"/>
              </a:ext>
            </a:extLst>
          </p:cNvPr>
          <p:cNvSpPr>
            <a:spLocks noGrp="1"/>
          </p:cNvSpPr>
          <p:nvPr>
            <p:ph type="sldNum" sz="quarter" idx="12"/>
          </p:nvPr>
        </p:nvSpPr>
        <p:spPr/>
        <p:txBody>
          <a:bodyPr/>
          <a:lstStyle/>
          <a:p>
            <a:fld id="{6F521AA9-DEBA-AA46-ABA4-359C46C84918}" type="slidenum">
              <a:rPr lang="en-US" smtClean="0"/>
              <a:t>‹#›</a:t>
            </a:fld>
            <a:endParaRPr lang="en-US"/>
          </a:p>
        </p:txBody>
      </p:sp>
    </p:spTree>
    <p:extLst>
      <p:ext uri="{BB962C8B-B14F-4D97-AF65-F5344CB8AC3E}">
        <p14:creationId xmlns:p14="http://schemas.microsoft.com/office/powerpoint/2010/main" val="2880485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499875-AA4E-A54F-8ECF-3348D68C44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2AC77E-B16D-B04A-82DA-9F77E0E987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7E0FE6-DA09-F247-9248-DE842F2FD5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5BEA39-DC71-034C-82BE-1B66C1D8B0D9}" type="datetimeFigureOut">
              <a:rPr lang="en-US" smtClean="0"/>
              <a:t>2/8/19</a:t>
            </a:fld>
            <a:endParaRPr lang="en-US"/>
          </a:p>
        </p:txBody>
      </p:sp>
      <p:sp>
        <p:nvSpPr>
          <p:cNvPr id="5" name="Footer Placeholder 4">
            <a:extLst>
              <a:ext uri="{FF2B5EF4-FFF2-40B4-BE49-F238E27FC236}">
                <a16:creationId xmlns:a16="http://schemas.microsoft.com/office/drawing/2014/main" id="{97EACDA8-F9E5-0F46-B038-FA3FCAA12C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EC041C-494D-E24F-97A3-53345EB9E7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521AA9-DEBA-AA46-ABA4-359C46C84918}" type="slidenum">
              <a:rPr lang="en-US" smtClean="0"/>
              <a:t>‹#›</a:t>
            </a:fld>
            <a:endParaRPr lang="en-US"/>
          </a:p>
        </p:txBody>
      </p:sp>
    </p:spTree>
    <p:extLst>
      <p:ext uri="{BB962C8B-B14F-4D97-AF65-F5344CB8AC3E}">
        <p14:creationId xmlns:p14="http://schemas.microsoft.com/office/powerpoint/2010/main" val="147028959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0B094-BF94-F748-B247-2FFAF50090E4}"/>
              </a:ext>
            </a:extLst>
          </p:cNvPr>
          <p:cNvSpPr>
            <a:spLocks noGrp="1"/>
          </p:cNvSpPr>
          <p:nvPr>
            <p:ph type="ctrTitle"/>
          </p:nvPr>
        </p:nvSpPr>
        <p:spPr/>
        <p:txBody>
          <a:bodyPr/>
          <a:lstStyle/>
          <a:p>
            <a:r>
              <a:rPr lang="en-US" b="1" dirty="0">
                <a:latin typeface="Helvetica" pitchFamily="2" charset="0"/>
              </a:rPr>
              <a:t>Literature Review</a:t>
            </a:r>
          </a:p>
        </p:txBody>
      </p:sp>
      <p:sp>
        <p:nvSpPr>
          <p:cNvPr id="3" name="Subtitle 2">
            <a:extLst>
              <a:ext uri="{FF2B5EF4-FFF2-40B4-BE49-F238E27FC236}">
                <a16:creationId xmlns:a16="http://schemas.microsoft.com/office/drawing/2014/main" id="{38D575D5-3FCE-FB4F-AE3C-AB9FA50B3B6F}"/>
              </a:ext>
            </a:extLst>
          </p:cNvPr>
          <p:cNvSpPr>
            <a:spLocks noGrp="1"/>
          </p:cNvSpPr>
          <p:nvPr>
            <p:ph type="subTitle" idx="1"/>
          </p:nvPr>
        </p:nvSpPr>
        <p:spPr/>
        <p:txBody>
          <a:bodyPr/>
          <a:lstStyle/>
          <a:p>
            <a:r>
              <a:rPr lang="en-US" i="1" dirty="0">
                <a:latin typeface="Helvetica Light Oblique" panose="020B0403020202020204" pitchFamily="34" charset="0"/>
              </a:rPr>
              <a:t>Stochastic Unit Commitment</a:t>
            </a:r>
          </a:p>
        </p:txBody>
      </p:sp>
    </p:spTree>
    <p:extLst>
      <p:ext uri="{BB962C8B-B14F-4D97-AF65-F5344CB8AC3E}">
        <p14:creationId xmlns:p14="http://schemas.microsoft.com/office/powerpoint/2010/main" val="3493725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64D075-1FEF-3943-8765-54BD00B4EEB6}"/>
              </a:ext>
            </a:extLst>
          </p:cNvPr>
          <p:cNvSpPr/>
          <p:nvPr/>
        </p:nvSpPr>
        <p:spPr>
          <a:xfrm>
            <a:off x="-47847" y="-21266"/>
            <a:ext cx="12287693" cy="1041991"/>
          </a:xfrm>
          <a:prstGeom prst="rect">
            <a:avLst/>
          </a:prstGeom>
          <a:solidFill>
            <a:srgbClr val="C00000"/>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i="1" dirty="0"/>
              <a:t>	 </a:t>
            </a:r>
            <a:r>
              <a:rPr lang="en-US" sz="4800" b="1" i="1" dirty="0">
                <a:latin typeface="Helvetica Bold Oblique" pitchFamily="2" charset="0"/>
              </a:rPr>
              <a:t>Uncertainty Modeling</a:t>
            </a:r>
            <a:endParaRPr lang="en-US" sz="4000" b="1" i="1" dirty="0">
              <a:latin typeface="Helvetica Bold Oblique" pitchFamily="2" charset="0"/>
            </a:endParaRPr>
          </a:p>
        </p:txBody>
      </p:sp>
      <p:sp>
        <p:nvSpPr>
          <p:cNvPr id="3" name="Content Placeholder 2">
            <a:extLst>
              <a:ext uri="{FF2B5EF4-FFF2-40B4-BE49-F238E27FC236}">
                <a16:creationId xmlns:a16="http://schemas.microsoft.com/office/drawing/2014/main" id="{E3E6F303-CED1-AE4E-B0F4-E6174A05B3F1}"/>
              </a:ext>
            </a:extLst>
          </p:cNvPr>
          <p:cNvSpPr>
            <a:spLocks noGrp="1"/>
          </p:cNvSpPr>
          <p:nvPr>
            <p:ph idx="1"/>
          </p:nvPr>
        </p:nvSpPr>
        <p:spPr/>
        <p:txBody>
          <a:bodyPr anchor="t">
            <a:noAutofit/>
          </a:bodyPr>
          <a:lstStyle/>
          <a:p>
            <a:pPr>
              <a:lnSpc>
                <a:spcPct val="150000"/>
              </a:lnSpc>
              <a:buFont typeface="Wingdings" pitchFamily="2" charset="2"/>
              <a:buChar char="ü"/>
            </a:pPr>
            <a:r>
              <a:rPr lang="en-US" sz="3200" dirty="0">
                <a:latin typeface="Helvetica Light" panose="020B0403020202020204" pitchFamily="34" charset="0"/>
              </a:rPr>
              <a:t> Scenarios</a:t>
            </a:r>
          </a:p>
          <a:p>
            <a:pPr>
              <a:lnSpc>
                <a:spcPct val="150000"/>
              </a:lnSpc>
              <a:buFont typeface="Wingdings" pitchFamily="2" charset="2"/>
              <a:buChar char="ü"/>
            </a:pPr>
            <a:r>
              <a:rPr lang="en-US" sz="3200" dirty="0">
                <a:latin typeface="Helvetica Light" panose="020B0403020202020204" pitchFamily="34" charset="0"/>
              </a:rPr>
              <a:t> Uncertainty sets</a:t>
            </a:r>
          </a:p>
          <a:p>
            <a:pPr>
              <a:lnSpc>
                <a:spcPct val="150000"/>
              </a:lnSpc>
              <a:buFont typeface="Wingdings" pitchFamily="2" charset="2"/>
              <a:buChar char="ü"/>
            </a:pPr>
            <a:r>
              <a:rPr lang="en-US" sz="3200" dirty="0">
                <a:latin typeface="Helvetica Light" panose="020B0403020202020204" pitchFamily="34" charset="0"/>
              </a:rPr>
              <a:t> Probabilistic constraints</a:t>
            </a:r>
          </a:p>
          <a:p>
            <a:pPr>
              <a:lnSpc>
                <a:spcPct val="150000"/>
              </a:lnSpc>
              <a:buFont typeface="Wingdings" pitchFamily="2" charset="2"/>
              <a:buChar char="ü"/>
            </a:pPr>
            <a:endParaRPr lang="en-US" sz="3200" dirty="0">
              <a:latin typeface="Helvetica Light" panose="020B0403020202020204" pitchFamily="34" charset="0"/>
            </a:endParaRPr>
          </a:p>
        </p:txBody>
      </p:sp>
    </p:spTree>
    <p:extLst>
      <p:ext uri="{BB962C8B-B14F-4D97-AF65-F5344CB8AC3E}">
        <p14:creationId xmlns:p14="http://schemas.microsoft.com/office/powerpoint/2010/main" val="3506278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64D075-1FEF-3943-8765-54BD00B4EEB6}"/>
              </a:ext>
            </a:extLst>
          </p:cNvPr>
          <p:cNvSpPr/>
          <p:nvPr/>
        </p:nvSpPr>
        <p:spPr>
          <a:xfrm>
            <a:off x="-47847" y="-21266"/>
            <a:ext cx="12287693" cy="1041991"/>
          </a:xfrm>
          <a:prstGeom prst="rect">
            <a:avLst/>
          </a:prstGeom>
          <a:solidFill>
            <a:srgbClr val="C00000"/>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i="1" dirty="0"/>
              <a:t>	 </a:t>
            </a:r>
            <a:r>
              <a:rPr lang="en-US" sz="4800" b="1" i="1" dirty="0">
                <a:latin typeface="Helvetica Bold Oblique" pitchFamily="2" charset="0"/>
              </a:rPr>
              <a:t>Scenario Generation</a:t>
            </a:r>
            <a:endParaRPr lang="en-US" sz="4000" b="1" i="1" dirty="0">
              <a:latin typeface="Helvetica Bold Oblique" pitchFamily="2" charset="0"/>
            </a:endParaRPr>
          </a:p>
        </p:txBody>
      </p:sp>
      <p:sp>
        <p:nvSpPr>
          <p:cNvPr id="3" name="Content Placeholder 2">
            <a:extLst>
              <a:ext uri="{FF2B5EF4-FFF2-40B4-BE49-F238E27FC236}">
                <a16:creationId xmlns:a16="http://schemas.microsoft.com/office/drawing/2014/main" id="{E3E6F303-CED1-AE4E-B0F4-E6174A05B3F1}"/>
              </a:ext>
            </a:extLst>
          </p:cNvPr>
          <p:cNvSpPr>
            <a:spLocks noGrp="1"/>
          </p:cNvSpPr>
          <p:nvPr>
            <p:ph idx="1"/>
          </p:nvPr>
        </p:nvSpPr>
        <p:spPr/>
        <p:txBody>
          <a:bodyPr anchor="t">
            <a:noAutofit/>
          </a:bodyPr>
          <a:lstStyle/>
          <a:p>
            <a:pPr>
              <a:lnSpc>
                <a:spcPct val="150000"/>
              </a:lnSpc>
              <a:buFont typeface="Wingdings" pitchFamily="2" charset="2"/>
              <a:buChar char="ü"/>
            </a:pPr>
            <a:r>
              <a:rPr lang="en-US" sz="3200" dirty="0">
                <a:latin typeface="Helvetica Light" panose="020B0403020202020204" pitchFamily="34" charset="0"/>
              </a:rPr>
              <a:t> What is a scenario?</a:t>
            </a:r>
            <a:r>
              <a:rPr lang="en-IN" sz="3200" dirty="0">
                <a:latin typeface="Helvetica Light" panose="020B0403020202020204" pitchFamily="34" charset="0"/>
              </a:rPr>
              <a:t>﻿</a:t>
            </a:r>
            <a:endParaRPr lang="en-US" sz="3200" dirty="0">
              <a:latin typeface="Helvetica Light" panose="020B0403020202020204" pitchFamily="34" charset="0"/>
            </a:endParaRPr>
          </a:p>
          <a:p>
            <a:pPr>
              <a:lnSpc>
                <a:spcPct val="150000"/>
              </a:lnSpc>
              <a:buFont typeface="Wingdings" pitchFamily="2" charset="2"/>
              <a:buChar char="ü"/>
            </a:pPr>
            <a:r>
              <a:rPr lang="en-US" sz="3200" dirty="0">
                <a:latin typeface="Helvetica Light" panose="020B0403020202020204" pitchFamily="34" charset="0"/>
              </a:rPr>
              <a:t> Parallel scenarios in two-stage SO problem</a:t>
            </a:r>
          </a:p>
          <a:p>
            <a:pPr>
              <a:lnSpc>
                <a:spcPct val="150000"/>
              </a:lnSpc>
              <a:buFont typeface="Wingdings" pitchFamily="2" charset="2"/>
              <a:buChar char="ü"/>
            </a:pPr>
            <a:r>
              <a:rPr lang="en-US" sz="3200" dirty="0">
                <a:latin typeface="Helvetica Light" panose="020B0403020202020204" pitchFamily="34" charset="0"/>
              </a:rPr>
              <a:t> Decision trees in multi-stage SO problem</a:t>
            </a:r>
          </a:p>
        </p:txBody>
      </p:sp>
    </p:spTree>
    <p:extLst>
      <p:ext uri="{BB962C8B-B14F-4D97-AF65-F5344CB8AC3E}">
        <p14:creationId xmlns:p14="http://schemas.microsoft.com/office/powerpoint/2010/main" val="1673530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64D075-1FEF-3943-8765-54BD00B4EEB6}"/>
              </a:ext>
            </a:extLst>
          </p:cNvPr>
          <p:cNvSpPr/>
          <p:nvPr/>
        </p:nvSpPr>
        <p:spPr>
          <a:xfrm>
            <a:off x="-47847" y="-21266"/>
            <a:ext cx="12287693" cy="1041991"/>
          </a:xfrm>
          <a:prstGeom prst="rect">
            <a:avLst/>
          </a:prstGeom>
          <a:solidFill>
            <a:srgbClr val="C00000"/>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i="1" dirty="0"/>
              <a:t>	 </a:t>
            </a:r>
            <a:r>
              <a:rPr lang="en-US" sz="4800" b="1" i="1" dirty="0">
                <a:latin typeface="Helvetica Bold Oblique" pitchFamily="2" charset="0"/>
              </a:rPr>
              <a:t>How to generate scenarios?</a:t>
            </a:r>
            <a:endParaRPr lang="en-US" sz="4000" b="1" i="1" dirty="0">
              <a:latin typeface="Helvetica Bold Oblique" pitchFamily="2" charset="0"/>
            </a:endParaRPr>
          </a:p>
        </p:txBody>
      </p:sp>
      <p:sp>
        <p:nvSpPr>
          <p:cNvPr id="3" name="Content Placeholder 2">
            <a:extLst>
              <a:ext uri="{FF2B5EF4-FFF2-40B4-BE49-F238E27FC236}">
                <a16:creationId xmlns:a16="http://schemas.microsoft.com/office/drawing/2014/main" id="{E3E6F303-CED1-AE4E-B0F4-E6174A05B3F1}"/>
              </a:ext>
            </a:extLst>
          </p:cNvPr>
          <p:cNvSpPr>
            <a:spLocks noGrp="1"/>
          </p:cNvSpPr>
          <p:nvPr>
            <p:ph idx="1"/>
          </p:nvPr>
        </p:nvSpPr>
        <p:spPr/>
        <p:txBody>
          <a:bodyPr anchor="t">
            <a:noAutofit/>
          </a:bodyPr>
          <a:lstStyle/>
          <a:p>
            <a:pPr>
              <a:lnSpc>
                <a:spcPct val="150000"/>
              </a:lnSpc>
              <a:buFont typeface="Wingdings" pitchFamily="2" charset="2"/>
              <a:buChar char="ü"/>
            </a:pPr>
            <a:r>
              <a:rPr lang="en-US" sz="3200" dirty="0">
                <a:latin typeface="Helvetica Light" panose="020B0403020202020204" pitchFamily="34" charset="0"/>
              </a:rPr>
              <a:t> Monte Carlo simulation – based on PDF learned from historical data (Two Stage SO)</a:t>
            </a:r>
          </a:p>
          <a:p>
            <a:pPr>
              <a:lnSpc>
                <a:spcPct val="150000"/>
              </a:lnSpc>
              <a:buFont typeface="Wingdings" pitchFamily="2" charset="2"/>
              <a:buChar char="ü"/>
            </a:pPr>
            <a:r>
              <a:rPr lang="en-US" sz="3200" dirty="0">
                <a:latin typeface="Helvetica Light" panose="020B0403020202020204" pitchFamily="34" charset="0"/>
              </a:rPr>
              <a:t> Scenario tree composed of random paths</a:t>
            </a:r>
          </a:p>
        </p:txBody>
      </p:sp>
    </p:spTree>
    <p:extLst>
      <p:ext uri="{BB962C8B-B14F-4D97-AF65-F5344CB8AC3E}">
        <p14:creationId xmlns:p14="http://schemas.microsoft.com/office/powerpoint/2010/main" val="1319809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64D075-1FEF-3943-8765-54BD00B4EEB6}"/>
              </a:ext>
            </a:extLst>
          </p:cNvPr>
          <p:cNvSpPr/>
          <p:nvPr/>
        </p:nvSpPr>
        <p:spPr>
          <a:xfrm>
            <a:off x="-47847" y="-21266"/>
            <a:ext cx="12287693" cy="1041991"/>
          </a:xfrm>
          <a:prstGeom prst="rect">
            <a:avLst/>
          </a:prstGeom>
          <a:solidFill>
            <a:srgbClr val="C00000"/>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i="1" dirty="0"/>
              <a:t>	 </a:t>
            </a:r>
            <a:r>
              <a:rPr lang="en-US" sz="4800" b="1" i="1" dirty="0">
                <a:latin typeface="Helvetica Bold Oblique" pitchFamily="2" charset="0"/>
              </a:rPr>
              <a:t>How many scenarios?</a:t>
            </a:r>
            <a:endParaRPr lang="en-US" sz="4000" b="1" i="1" dirty="0">
              <a:latin typeface="Helvetica Bold Oblique" pitchFamily="2" charset="0"/>
            </a:endParaRPr>
          </a:p>
        </p:txBody>
      </p:sp>
      <p:sp>
        <p:nvSpPr>
          <p:cNvPr id="3" name="Content Placeholder 2">
            <a:extLst>
              <a:ext uri="{FF2B5EF4-FFF2-40B4-BE49-F238E27FC236}">
                <a16:creationId xmlns:a16="http://schemas.microsoft.com/office/drawing/2014/main" id="{E3E6F303-CED1-AE4E-B0F4-E6174A05B3F1}"/>
              </a:ext>
            </a:extLst>
          </p:cNvPr>
          <p:cNvSpPr>
            <a:spLocks noGrp="1"/>
          </p:cNvSpPr>
          <p:nvPr>
            <p:ph idx="1"/>
          </p:nvPr>
        </p:nvSpPr>
        <p:spPr>
          <a:xfrm>
            <a:off x="838199" y="1435660"/>
            <a:ext cx="10515600" cy="4351338"/>
          </a:xfrm>
        </p:spPr>
        <p:txBody>
          <a:bodyPr anchor="t">
            <a:noAutofit/>
          </a:bodyPr>
          <a:lstStyle/>
          <a:p>
            <a:pPr>
              <a:lnSpc>
                <a:spcPct val="150000"/>
              </a:lnSpc>
              <a:buFont typeface="Wingdings" pitchFamily="2" charset="2"/>
              <a:buChar char="ü"/>
            </a:pPr>
            <a:r>
              <a:rPr lang="en-US" sz="3200" dirty="0">
                <a:latin typeface="Helvetica Light" panose="020B0403020202020204" pitchFamily="34" charset="0"/>
              </a:rPr>
              <a:t> </a:t>
            </a:r>
            <a:r>
              <a:rPr lang="en-US" sz="2400" dirty="0">
                <a:latin typeface="Helvetica Light" panose="020B0403020202020204" pitchFamily="34" charset="0"/>
              </a:rPr>
              <a:t>As number of scenarios increases, quality of solution increases as you get the holistic picture about the future. This also increases the computation power.</a:t>
            </a:r>
          </a:p>
          <a:p>
            <a:pPr>
              <a:lnSpc>
                <a:spcPct val="150000"/>
              </a:lnSpc>
              <a:buFont typeface="Wingdings" pitchFamily="2" charset="2"/>
              <a:buChar char="ü"/>
            </a:pPr>
            <a:r>
              <a:rPr lang="en-US" sz="2400" dirty="0">
                <a:latin typeface="Helvetica Light" panose="020B0403020202020204" pitchFamily="34" charset="0"/>
              </a:rPr>
              <a:t> Scenarios beyond a threshold can lead to only marginal improvements in solution. </a:t>
            </a:r>
          </a:p>
          <a:p>
            <a:pPr>
              <a:lnSpc>
                <a:spcPct val="150000"/>
              </a:lnSpc>
              <a:buFont typeface="Wingdings" pitchFamily="2" charset="2"/>
              <a:buChar char="ü"/>
            </a:pPr>
            <a:r>
              <a:rPr lang="en-US" sz="2400" dirty="0">
                <a:latin typeface="Helvetica Light" panose="020B0403020202020204" pitchFamily="34" charset="0"/>
              </a:rPr>
              <a:t> What is the trade-off?</a:t>
            </a:r>
          </a:p>
          <a:p>
            <a:pPr>
              <a:lnSpc>
                <a:spcPct val="150000"/>
              </a:lnSpc>
              <a:buFont typeface="Wingdings" pitchFamily="2" charset="2"/>
              <a:buChar char="ü"/>
            </a:pPr>
            <a:r>
              <a:rPr lang="en-US" sz="2400" dirty="0">
                <a:latin typeface="Helvetica Light" panose="020B0403020202020204" pitchFamily="34" charset="0"/>
              </a:rPr>
              <a:t> Scenarios reduction techniques</a:t>
            </a:r>
          </a:p>
        </p:txBody>
      </p:sp>
    </p:spTree>
    <p:extLst>
      <p:ext uri="{BB962C8B-B14F-4D97-AF65-F5344CB8AC3E}">
        <p14:creationId xmlns:p14="http://schemas.microsoft.com/office/powerpoint/2010/main" val="915305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64D075-1FEF-3943-8765-54BD00B4EEB6}"/>
              </a:ext>
            </a:extLst>
          </p:cNvPr>
          <p:cNvSpPr/>
          <p:nvPr/>
        </p:nvSpPr>
        <p:spPr>
          <a:xfrm>
            <a:off x="-47847" y="-21266"/>
            <a:ext cx="12287693" cy="1041991"/>
          </a:xfrm>
          <a:prstGeom prst="rect">
            <a:avLst/>
          </a:prstGeom>
          <a:solidFill>
            <a:srgbClr val="C00000"/>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i="1" dirty="0"/>
              <a:t>	 </a:t>
            </a:r>
            <a:r>
              <a:rPr lang="en-US" sz="4800" b="1" i="1" dirty="0">
                <a:latin typeface="Helvetica Bold Oblique" pitchFamily="2" charset="0"/>
              </a:rPr>
              <a:t>Probabilistic Forecasting</a:t>
            </a:r>
            <a:endParaRPr lang="en-US" sz="4000" b="1" i="1" dirty="0">
              <a:latin typeface="Helvetica Bold Oblique" pitchFamily="2" charset="0"/>
            </a:endParaRPr>
          </a:p>
        </p:txBody>
      </p:sp>
      <p:sp>
        <p:nvSpPr>
          <p:cNvPr id="3" name="Content Placeholder 2">
            <a:extLst>
              <a:ext uri="{FF2B5EF4-FFF2-40B4-BE49-F238E27FC236}">
                <a16:creationId xmlns:a16="http://schemas.microsoft.com/office/drawing/2014/main" id="{E3E6F303-CED1-AE4E-B0F4-E6174A05B3F1}"/>
              </a:ext>
            </a:extLst>
          </p:cNvPr>
          <p:cNvSpPr>
            <a:spLocks noGrp="1"/>
          </p:cNvSpPr>
          <p:nvPr>
            <p:ph idx="1"/>
          </p:nvPr>
        </p:nvSpPr>
        <p:spPr/>
        <p:txBody>
          <a:bodyPr anchor="t">
            <a:noAutofit/>
          </a:bodyPr>
          <a:lstStyle/>
          <a:p>
            <a:pPr>
              <a:lnSpc>
                <a:spcPct val="150000"/>
              </a:lnSpc>
              <a:buFont typeface="Wingdings" pitchFamily="2" charset="2"/>
              <a:buChar char="ü"/>
            </a:pPr>
            <a:r>
              <a:rPr lang="en-US" sz="3200" dirty="0">
                <a:latin typeface="Helvetica Light" panose="020B0403020202020204" pitchFamily="34" charset="0"/>
              </a:rPr>
              <a:t> Robust optimization - overconservative</a:t>
            </a:r>
          </a:p>
          <a:p>
            <a:pPr>
              <a:lnSpc>
                <a:spcPct val="150000"/>
              </a:lnSpc>
              <a:buFont typeface="Wingdings" pitchFamily="2" charset="2"/>
              <a:buChar char="ü"/>
            </a:pPr>
            <a:r>
              <a:rPr lang="en-US" sz="3200" dirty="0">
                <a:latin typeface="Helvetica Light" panose="020B0403020202020204" pitchFamily="34" charset="0"/>
              </a:rPr>
              <a:t> Range/band needs to be defined to represent upper and lower bounds of </a:t>
            </a:r>
            <a:r>
              <a:rPr lang="en-US" sz="3200">
                <a:latin typeface="Helvetica Light" panose="020B0403020202020204" pitchFamily="34" charset="0"/>
              </a:rPr>
              <a:t>the uncertainty</a:t>
            </a:r>
            <a:endParaRPr lang="en-US" sz="3200" dirty="0">
              <a:latin typeface="Helvetica Light" panose="020B0403020202020204" pitchFamily="34" charset="0"/>
            </a:endParaRPr>
          </a:p>
          <a:p>
            <a:pPr>
              <a:lnSpc>
                <a:spcPct val="150000"/>
              </a:lnSpc>
              <a:buFont typeface="Wingdings" pitchFamily="2" charset="2"/>
              <a:buChar char="ü"/>
            </a:pPr>
            <a:r>
              <a:rPr lang="en-US" sz="3200" dirty="0">
                <a:latin typeface="Helvetica Light" panose="020B0403020202020204" pitchFamily="34" charset="0"/>
              </a:rPr>
              <a:t> Quantiles represent probabilistic levels of forecasting</a:t>
            </a:r>
          </a:p>
        </p:txBody>
      </p:sp>
    </p:spTree>
    <p:extLst>
      <p:ext uri="{BB962C8B-B14F-4D97-AF65-F5344CB8AC3E}">
        <p14:creationId xmlns:p14="http://schemas.microsoft.com/office/powerpoint/2010/main" val="28192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64D075-1FEF-3943-8765-54BD00B4EEB6}"/>
              </a:ext>
            </a:extLst>
          </p:cNvPr>
          <p:cNvSpPr/>
          <p:nvPr/>
        </p:nvSpPr>
        <p:spPr>
          <a:xfrm>
            <a:off x="-47847" y="-21266"/>
            <a:ext cx="12287693" cy="1041991"/>
          </a:xfrm>
          <a:prstGeom prst="rect">
            <a:avLst/>
          </a:prstGeom>
          <a:solidFill>
            <a:srgbClr val="C00000"/>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i="1" dirty="0"/>
              <a:t>	 </a:t>
            </a:r>
            <a:r>
              <a:rPr lang="en-US" sz="4400" b="1" i="1" dirty="0">
                <a:latin typeface="Helvetica Bold Oblique" pitchFamily="2" charset="0"/>
              </a:rPr>
              <a:t>Probabilistic Forecast based on Quantile</a:t>
            </a:r>
          </a:p>
        </p:txBody>
      </p:sp>
      <p:pic>
        <p:nvPicPr>
          <p:cNvPr id="5" name="Content Placeholder 4" descr="A screenshot of a cell phone&#13;&#10;&#13;&#10;Description automatically generated">
            <a:extLst>
              <a:ext uri="{FF2B5EF4-FFF2-40B4-BE49-F238E27FC236}">
                <a16:creationId xmlns:a16="http://schemas.microsoft.com/office/drawing/2014/main" id="{DFA84F47-62B9-C74D-A20C-AB49D1730903}"/>
              </a:ext>
            </a:extLst>
          </p:cNvPr>
          <p:cNvPicPr>
            <a:picLocks noGrp="1" noChangeAspect="1"/>
          </p:cNvPicPr>
          <p:nvPr>
            <p:ph idx="1"/>
          </p:nvPr>
        </p:nvPicPr>
        <p:blipFill>
          <a:blip r:embed="rId3"/>
          <a:stretch>
            <a:fillRect/>
          </a:stretch>
        </p:blipFill>
        <p:spPr>
          <a:xfrm>
            <a:off x="690526" y="1264025"/>
            <a:ext cx="10923424" cy="5069540"/>
          </a:xfrm>
        </p:spPr>
      </p:pic>
      <p:sp>
        <p:nvSpPr>
          <p:cNvPr id="2" name="TextBox 1">
            <a:extLst>
              <a:ext uri="{FF2B5EF4-FFF2-40B4-BE49-F238E27FC236}">
                <a16:creationId xmlns:a16="http://schemas.microsoft.com/office/drawing/2014/main" id="{D6D91D17-BC8D-7B48-B3B6-EEFA79902BE9}"/>
              </a:ext>
            </a:extLst>
          </p:cNvPr>
          <p:cNvSpPr txBox="1"/>
          <p:nvPr/>
        </p:nvSpPr>
        <p:spPr>
          <a:xfrm>
            <a:off x="690526" y="6576865"/>
            <a:ext cx="10923424" cy="400110"/>
          </a:xfrm>
          <a:prstGeom prst="rect">
            <a:avLst/>
          </a:prstGeom>
          <a:noFill/>
        </p:spPr>
        <p:txBody>
          <a:bodyPr wrap="square" rtlCol="0">
            <a:spAutoFit/>
          </a:bodyPr>
          <a:lstStyle/>
          <a:p>
            <a:r>
              <a:rPr lang="en-IN" sz="1000" dirty="0">
                <a:latin typeface="Helvetica Light" panose="020B0403020202020204" pitchFamily="34" charset="0"/>
              </a:rPr>
              <a:t>Bremnes, J. B. (2004). Probabilistic wind power forecasts using local quantile regression. Wind Energy, 7(1), 47–54. </a:t>
            </a:r>
          </a:p>
          <a:p>
            <a:endParaRPr lang="en-US" sz="1000" dirty="0"/>
          </a:p>
        </p:txBody>
      </p:sp>
    </p:spTree>
    <p:extLst>
      <p:ext uri="{BB962C8B-B14F-4D97-AF65-F5344CB8AC3E}">
        <p14:creationId xmlns:p14="http://schemas.microsoft.com/office/powerpoint/2010/main" val="1961641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64D075-1FEF-3943-8765-54BD00B4EEB6}"/>
              </a:ext>
            </a:extLst>
          </p:cNvPr>
          <p:cNvSpPr/>
          <p:nvPr/>
        </p:nvSpPr>
        <p:spPr>
          <a:xfrm>
            <a:off x="-47847" y="-21266"/>
            <a:ext cx="12287693" cy="1041991"/>
          </a:xfrm>
          <a:prstGeom prst="rect">
            <a:avLst/>
          </a:prstGeom>
          <a:solidFill>
            <a:srgbClr val="C00000"/>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i="1" dirty="0"/>
              <a:t>	 </a:t>
            </a:r>
            <a:r>
              <a:rPr lang="en-US" sz="4800" b="1" i="1" dirty="0">
                <a:latin typeface="Helvetica Bold Oblique" pitchFamily="2" charset="0"/>
              </a:rPr>
              <a:t>Uncertainty Sets</a:t>
            </a:r>
            <a:endParaRPr lang="en-US" sz="4000" b="1" i="1" dirty="0">
              <a:latin typeface="Helvetica Bold Oblique" pitchFamily="2" charset="0"/>
            </a:endParaRPr>
          </a:p>
        </p:txBody>
      </p:sp>
      <p:sp>
        <p:nvSpPr>
          <p:cNvPr id="3" name="Content Placeholder 2">
            <a:extLst>
              <a:ext uri="{FF2B5EF4-FFF2-40B4-BE49-F238E27FC236}">
                <a16:creationId xmlns:a16="http://schemas.microsoft.com/office/drawing/2014/main" id="{E3E6F303-CED1-AE4E-B0F4-E6174A05B3F1}"/>
              </a:ext>
            </a:extLst>
          </p:cNvPr>
          <p:cNvSpPr>
            <a:spLocks noGrp="1"/>
          </p:cNvSpPr>
          <p:nvPr>
            <p:ph idx="1"/>
          </p:nvPr>
        </p:nvSpPr>
        <p:spPr/>
        <p:txBody>
          <a:bodyPr anchor="t">
            <a:noAutofit/>
          </a:bodyPr>
          <a:lstStyle/>
          <a:p>
            <a:pPr>
              <a:lnSpc>
                <a:spcPct val="150000"/>
              </a:lnSpc>
              <a:buFont typeface="Wingdings" pitchFamily="2" charset="2"/>
              <a:buChar char="ü"/>
            </a:pPr>
            <a:r>
              <a:rPr lang="en-US" sz="3200" dirty="0">
                <a:latin typeface="Helvetica Light" panose="020B0403020202020204" pitchFamily="34" charset="0"/>
              </a:rPr>
              <a:t> Box intervals </a:t>
            </a:r>
          </a:p>
          <a:p>
            <a:pPr>
              <a:lnSpc>
                <a:spcPct val="150000"/>
              </a:lnSpc>
              <a:buFont typeface="Wingdings" pitchFamily="2" charset="2"/>
              <a:buChar char="ü"/>
            </a:pPr>
            <a:r>
              <a:rPr lang="en-US" sz="3200" dirty="0">
                <a:latin typeface="Helvetica Light" panose="020B0403020202020204" pitchFamily="34" charset="0"/>
              </a:rPr>
              <a:t> It is represented using expected value, variance and quantiles of random variable</a:t>
            </a:r>
          </a:p>
        </p:txBody>
      </p:sp>
    </p:spTree>
    <p:extLst>
      <p:ext uri="{BB962C8B-B14F-4D97-AF65-F5344CB8AC3E}">
        <p14:creationId xmlns:p14="http://schemas.microsoft.com/office/powerpoint/2010/main" val="307594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64D075-1FEF-3943-8765-54BD00B4EEB6}"/>
              </a:ext>
            </a:extLst>
          </p:cNvPr>
          <p:cNvSpPr/>
          <p:nvPr/>
        </p:nvSpPr>
        <p:spPr>
          <a:xfrm>
            <a:off x="-47847" y="-21266"/>
            <a:ext cx="12287693" cy="1041991"/>
          </a:xfrm>
          <a:prstGeom prst="rect">
            <a:avLst/>
          </a:prstGeom>
          <a:solidFill>
            <a:srgbClr val="C00000"/>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i="1" dirty="0"/>
              <a:t>	 </a:t>
            </a:r>
            <a:r>
              <a:rPr lang="en-US" sz="4800" b="1" i="1" dirty="0">
                <a:latin typeface="Helvetica Bold Oblique" pitchFamily="2" charset="0"/>
              </a:rPr>
              <a:t>Problem formulation</a:t>
            </a:r>
            <a:endParaRPr lang="en-US" sz="4000" b="1" i="1" dirty="0">
              <a:latin typeface="Helvetica Bold Oblique" pitchFamily="2" charset="0"/>
            </a:endParaRPr>
          </a:p>
        </p:txBody>
      </p:sp>
      <p:sp>
        <p:nvSpPr>
          <p:cNvPr id="3" name="Content Placeholder 2">
            <a:extLst>
              <a:ext uri="{FF2B5EF4-FFF2-40B4-BE49-F238E27FC236}">
                <a16:creationId xmlns:a16="http://schemas.microsoft.com/office/drawing/2014/main" id="{E3E6F303-CED1-AE4E-B0F4-E6174A05B3F1}"/>
              </a:ext>
            </a:extLst>
          </p:cNvPr>
          <p:cNvSpPr>
            <a:spLocks noGrp="1"/>
          </p:cNvSpPr>
          <p:nvPr>
            <p:ph idx="1"/>
          </p:nvPr>
        </p:nvSpPr>
        <p:spPr/>
        <p:txBody>
          <a:bodyPr anchor="t">
            <a:noAutofit/>
          </a:bodyPr>
          <a:lstStyle/>
          <a:p>
            <a:pPr>
              <a:lnSpc>
                <a:spcPct val="150000"/>
              </a:lnSpc>
              <a:buFont typeface="Wingdings" pitchFamily="2" charset="2"/>
              <a:buChar char="ü"/>
            </a:pPr>
            <a:r>
              <a:rPr lang="en-US" sz="3200" dirty="0">
                <a:latin typeface="Helvetica Light" panose="020B0403020202020204" pitchFamily="34" charset="0"/>
              </a:rPr>
              <a:t> Stochastic programming</a:t>
            </a:r>
          </a:p>
          <a:p>
            <a:pPr>
              <a:lnSpc>
                <a:spcPct val="150000"/>
              </a:lnSpc>
              <a:buFont typeface="Wingdings" pitchFamily="2" charset="2"/>
              <a:buChar char="ü"/>
            </a:pPr>
            <a:r>
              <a:rPr lang="en-US" sz="3200" dirty="0">
                <a:latin typeface="Helvetica Light" panose="020B0403020202020204" pitchFamily="34" charset="0"/>
              </a:rPr>
              <a:t> Robust optimization</a:t>
            </a:r>
          </a:p>
          <a:p>
            <a:pPr>
              <a:lnSpc>
                <a:spcPct val="150000"/>
              </a:lnSpc>
              <a:buFont typeface="Wingdings" pitchFamily="2" charset="2"/>
              <a:buChar char="ü"/>
            </a:pPr>
            <a:r>
              <a:rPr lang="en-US" sz="3200" dirty="0">
                <a:latin typeface="Helvetica Light" panose="020B0403020202020204" pitchFamily="34" charset="0"/>
              </a:rPr>
              <a:t> Stochastic dynamic programming</a:t>
            </a:r>
          </a:p>
        </p:txBody>
      </p:sp>
    </p:spTree>
    <p:extLst>
      <p:ext uri="{BB962C8B-B14F-4D97-AF65-F5344CB8AC3E}">
        <p14:creationId xmlns:p14="http://schemas.microsoft.com/office/powerpoint/2010/main" val="631531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64D075-1FEF-3943-8765-54BD00B4EEB6}"/>
              </a:ext>
            </a:extLst>
          </p:cNvPr>
          <p:cNvSpPr/>
          <p:nvPr/>
        </p:nvSpPr>
        <p:spPr>
          <a:xfrm>
            <a:off x="-47847" y="-21266"/>
            <a:ext cx="12287693" cy="1041991"/>
          </a:xfrm>
          <a:prstGeom prst="rect">
            <a:avLst/>
          </a:prstGeom>
          <a:solidFill>
            <a:srgbClr val="C00000"/>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i="1" dirty="0"/>
              <a:t>	 </a:t>
            </a:r>
            <a:r>
              <a:rPr lang="en-US" sz="4800" b="1" i="1" dirty="0">
                <a:latin typeface="Helvetica" pitchFamily="2" charset="0"/>
              </a:rPr>
              <a:t>Stochastic Programming</a:t>
            </a:r>
            <a:endParaRPr lang="en-US" sz="4000" b="1" i="1" dirty="0">
              <a:latin typeface="Helvetica Bold Oblique" pitchFamily="2" charset="0"/>
            </a:endParaRPr>
          </a:p>
        </p:txBody>
      </p:sp>
      <p:sp>
        <p:nvSpPr>
          <p:cNvPr id="3" name="Content Placeholder 2">
            <a:extLst>
              <a:ext uri="{FF2B5EF4-FFF2-40B4-BE49-F238E27FC236}">
                <a16:creationId xmlns:a16="http://schemas.microsoft.com/office/drawing/2014/main" id="{E3E6F303-CED1-AE4E-B0F4-E6174A05B3F1}"/>
              </a:ext>
            </a:extLst>
          </p:cNvPr>
          <p:cNvSpPr>
            <a:spLocks noGrp="1"/>
          </p:cNvSpPr>
          <p:nvPr>
            <p:ph idx="1"/>
          </p:nvPr>
        </p:nvSpPr>
        <p:spPr/>
        <p:txBody>
          <a:bodyPr anchor="t">
            <a:noAutofit/>
          </a:bodyPr>
          <a:lstStyle/>
          <a:p>
            <a:pPr>
              <a:lnSpc>
                <a:spcPct val="150000"/>
              </a:lnSpc>
              <a:buFont typeface="Wingdings" pitchFamily="2" charset="2"/>
              <a:buChar char="ü"/>
            </a:pPr>
            <a:r>
              <a:rPr lang="en-US" sz="3200" dirty="0">
                <a:latin typeface="Helvetica Light" panose="020B0403020202020204" pitchFamily="34" charset="0"/>
              </a:rPr>
              <a:t> Scenario based uncertainty representation in UC</a:t>
            </a:r>
          </a:p>
          <a:p>
            <a:pPr>
              <a:lnSpc>
                <a:spcPct val="150000"/>
              </a:lnSpc>
              <a:buFont typeface="Wingdings" pitchFamily="2" charset="2"/>
              <a:buChar char="ü"/>
            </a:pPr>
            <a:r>
              <a:rPr lang="en-US" sz="3200" dirty="0">
                <a:latin typeface="Helvetica Light" panose="020B0403020202020204" pitchFamily="34" charset="0"/>
              </a:rPr>
              <a:t> Two Stage SO technique (Monte Carlo simulation)</a:t>
            </a:r>
          </a:p>
          <a:p>
            <a:pPr>
              <a:lnSpc>
                <a:spcPct val="150000"/>
              </a:lnSpc>
              <a:buFont typeface="Wingdings" pitchFamily="2" charset="2"/>
              <a:buChar char="ü"/>
            </a:pPr>
            <a:r>
              <a:rPr lang="en-US" sz="3200" dirty="0">
                <a:latin typeface="Helvetica Light" panose="020B0403020202020204" pitchFamily="34" charset="0"/>
              </a:rPr>
              <a:t> Multistage SO technique </a:t>
            </a:r>
          </a:p>
        </p:txBody>
      </p:sp>
    </p:spTree>
    <p:extLst>
      <p:ext uri="{BB962C8B-B14F-4D97-AF65-F5344CB8AC3E}">
        <p14:creationId xmlns:p14="http://schemas.microsoft.com/office/powerpoint/2010/main" val="3901387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64D075-1FEF-3943-8765-54BD00B4EEB6}"/>
              </a:ext>
            </a:extLst>
          </p:cNvPr>
          <p:cNvSpPr/>
          <p:nvPr/>
        </p:nvSpPr>
        <p:spPr>
          <a:xfrm>
            <a:off x="-47847" y="-21266"/>
            <a:ext cx="12287693" cy="1041991"/>
          </a:xfrm>
          <a:prstGeom prst="rect">
            <a:avLst/>
          </a:prstGeom>
          <a:solidFill>
            <a:srgbClr val="C00000"/>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i="1" dirty="0"/>
              <a:t>	</a:t>
            </a:r>
            <a:r>
              <a:rPr lang="en-US" sz="4800" b="1" i="1" dirty="0">
                <a:latin typeface="Helvetica Bold Oblique" pitchFamily="2" charset="0"/>
              </a:rPr>
              <a:t>Deterministic vs Stochastic Solution</a:t>
            </a:r>
            <a:endParaRPr lang="en-US" sz="4000" b="1" i="1" dirty="0">
              <a:latin typeface="Helvetica Bold Oblique" pitchFamily="2" charset="0"/>
            </a:endParaRPr>
          </a:p>
        </p:txBody>
      </p:sp>
      <p:sp>
        <p:nvSpPr>
          <p:cNvPr id="3" name="Content Placeholder 2">
            <a:extLst>
              <a:ext uri="{FF2B5EF4-FFF2-40B4-BE49-F238E27FC236}">
                <a16:creationId xmlns:a16="http://schemas.microsoft.com/office/drawing/2014/main" id="{E3E6F303-CED1-AE4E-B0F4-E6174A05B3F1}"/>
              </a:ext>
            </a:extLst>
          </p:cNvPr>
          <p:cNvSpPr>
            <a:spLocks noGrp="1"/>
          </p:cNvSpPr>
          <p:nvPr>
            <p:ph idx="1"/>
          </p:nvPr>
        </p:nvSpPr>
        <p:spPr/>
        <p:txBody>
          <a:bodyPr anchor="t">
            <a:noAutofit/>
          </a:bodyPr>
          <a:lstStyle/>
          <a:p>
            <a:pPr>
              <a:lnSpc>
                <a:spcPct val="150000"/>
              </a:lnSpc>
              <a:buFont typeface="Wingdings" pitchFamily="2" charset="2"/>
              <a:buChar char="ü"/>
            </a:pPr>
            <a:r>
              <a:rPr lang="en-US" sz="3200" dirty="0">
                <a:latin typeface="Helvetica Light" panose="020B0403020202020204" pitchFamily="34" charset="0"/>
              </a:rPr>
              <a:t> Total expected cost </a:t>
            </a:r>
          </a:p>
          <a:p>
            <a:pPr>
              <a:lnSpc>
                <a:spcPct val="150000"/>
              </a:lnSpc>
              <a:buFont typeface="Wingdings" pitchFamily="2" charset="2"/>
              <a:buChar char="ü"/>
            </a:pPr>
            <a:r>
              <a:rPr lang="en-US" sz="3200" dirty="0">
                <a:latin typeface="Helvetica Light" panose="020B0403020202020204" pitchFamily="34" charset="0"/>
              </a:rPr>
              <a:t> Expected value of perfect information</a:t>
            </a:r>
          </a:p>
          <a:p>
            <a:pPr lvl="1">
              <a:lnSpc>
                <a:spcPct val="150000"/>
              </a:lnSpc>
              <a:buFont typeface="Wingdings" pitchFamily="2" charset="2"/>
              <a:buChar char="ü"/>
            </a:pPr>
            <a:r>
              <a:rPr lang="en-US" sz="2800" dirty="0">
                <a:latin typeface="Helvetica Light" panose="020B0403020202020204" pitchFamily="34" charset="0"/>
              </a:rPr>
              <a:t> EVPI= Perfect forecast solution – stochastic solution </a:t>
            </a:r>
          </a:p>
          <a:p>
            <a:pPr>
              <a:lnSpc>
                <a:spcPct val="150000"/>
              </a:lnSpc>
              <a:buFont typeface="Wingdings" pitchFamily="2" charset="2"/>
              <a:buChar char="ü"/>
            </a:pPr>
            <a:r>
              <a:rPr lang="en-US" sz="3200" dirty="0">
                <a:latin typeface="Helvetica Light" panose="020B0403020202020204" pitchFamily="34" charset="0"/>
              </a:rPr>
              <a:t> Value of stochastic solution</a:t>
            </a:r>
          </a:p>
        </p:txBody>
      </p:sp>
    </p:spTree>
    <p:extLst>
      <p:ext uri="{BB962C8B-B14F-4D97-AF65-F5344CB8AC3E}">
        <p14:creationId xmlns:p14="http://schemas.microsoft.com/office/powerpoint/2010/main" val="934638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64D075-1FEF-3943-8765-54BD00B4EEB6}"/>
              </a:ext>
            </a:extLst>
          </p:cNvPr>
          <p:cNvSpPr/>
          <p:nvPr/>
        </p:nvSpPr>
        <p:spPr>
          <a:xfrm>
            <a:off x="-47847" y="-21266"/>
            <a:ext cx="12287693" cy="1041991"/>
          </a:xfrm>
          <a:prstGeom prst="rect">
            <a:avLst/>
          </a:prstGeom>
          <a:solidFill>
            <a:srgbClr val="C00000"/>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i="1" dirty="0"/>
              <a:t>	</a:t>
            </a:r>
            <a:r>
              <a:rPr lang="en-US" sz="4800" b="1" i="1" dirty="0">
                <a:latin typeface="Helvetica Bold Oblique" pitchFamily="2" charset="0"/>
              </a:rPr>
              <a:t>Electricity Generation</a:t>
            </a:r>
          </a:p>
        </p:txBody>
      </p:sp>
      <p:pic>
        <p:nvPicPr>
          <p:cNvPr id="10" name="Content Placeholder 9" descr="A screenshot of a cell phone&#13;&#10;&#13;&#10;Description automatically generated">
            <a:extLst>
              <a:ext uri="{FF2B5EF4-FFF2-40B4-BE49-F238E27FC236}">
                <a16:creationId xmlns:a16="http://schemas.microsoft.com/office/drawing/2014/main" id="{1CE8BEBE-A72F-5A44-A2C2-CA56F66E0311}"/>
              </a:ext>
            </a:extLst>
          </p:cNvPr>
          <p:cNvPicPr>
            <a:picLocks noGrp="1" noChangeAspect="1"/>
          </p:cNvPicPr>
          <p:nvPr>
            <p:ph idx="1"/>
          </p:nvPr>
        </p:nvPicPr>
        <p:blipFill>
          <a:blip r:embed="rId3"/>
          <a:stretch>
            <a:fillRect/>
          </a:stretch>
        </p:blipFill>
        <p:spPr>
          <a:xfrm>
            <a:off x="852811" y="1382232"/>
            <a:ext cx="10353905" cy="5171951"/>
          </a:xfrm>
        </p:spPr>
      </p:pic>
      <p:sp>
        <p:nvSpPr>
          <p:cNvPr id="11" name="TextBox 10">
            <a:extLst>
              <a:ext uri="{FF2B5EF4-FFF2-40B4-BE49-F238E27FC236}">
                <a16:creationId xmlns:a16="http://schemas.microsoft.com/office/drawing/2014/main" id="{65ECE0F7-009A-CD4B-AE32-02A4255260EB}"/>
              </a:ext>
            </a:extLst>
          </p:cNvPr>
          <p:cNvSpPr txBox="1"/>
          <p:nvPr/>
        </p:nvSpPr>
        <p:spPr>
          <a:xfrm>
            <a:off x="265814" y="6581001"/>
            <a:ext cx="3002745" cy="276999"/>
          </a:xfrm>
          <a:prstGeom prst="rect">
            <a:avLst/>
          </a:prstGeom>
          <a:noFill/>
        </p:spPr>
        <p:txBody>
          <a:bodyPr wrap="none" rtlCol="0">
            <a:spAutoFit/>
          </a:bodyPr>
          <a:lstStyle/>
          <a:p>
            <a:r>
              <a:rPr lang="en-US" sz="1200" dirty="0">
                <a:latin typeface="Helvetica Light" panose="020B0403020202020204" pitchFamily="34" charset="0"/>
              </a:rPr>
              <a:t>Source: EIA Annual Energy Outlook 2019</a:t>
            </a:r>
          </a:p>
        </p:txBody>
      </p:sp>
    </p:spTree>
    <p:extLst>
      <p:ext uri="{BB962C8B-B14F-4D97-AF65-F5344CB8AC3E}">
        <p14:creationId xmlns:p14="http://schemas.microsoft.com/office/powerpoint/2010/main" val="2215789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64D075-1FEF-3943-8765-54BD00B4EEB6}"/>
              </a:ext>
            </a:extLst>
          </p:cNvPr>
          <p:cNvSpPr/>
          <p:nvPr/>
        </p:nvSpPr>
        <p:spPr>
          <a:xfrm>
            <a:off x="-47847" y="-21266"/>
            <a:ext cx="12287693" cy="1041991"/>
          </a:xfrm>
          <a:prstGeom prst="rect">
            <a:avLst/>
          </a:prstGeom>
          <a:solidFill>
            <a:srgbClr val="C00000"/>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i="1" dirty="0"/>
              <a:t>	 </a:t>
            </a:r>
            <a:r>
              <a:rPr lang="en-US" sz="4800" b="1" i="1" dirty="0">
                <a:latin typeface="Helvetica Bold Oblique" pitchFamily="2" charset="0"/>
              </a:rPr>
              <a:t>Two Stage SO Technique</a:t>
            </a:r>
            <a:endParaRPr lang="en-US" sz="4000" b="1" i="1" dirty="0">
              <a:latin typeface="Helvetica Bold Oblique" pitchFamily="2" charset="0"/>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3E6F303-CED1-AE4E-B0F4-E6174A05B3F1}"/>
                  </a:ext>
                </a:extLst>
              </p:cNvPr>
              <p:cNvSpPr>
                <a:spLocks noGrp="1"/>
              </p:cNvSpPr>
              <p:nvPr>
                <p:ph idx="1"/>
              </p:nvPr>
            </p:nvSpPr>
            <p:spPr>
              <a:xfrm>
                <a:off x="838199" y="1502083"/>
                <a:ext cx="10515600" cy="4351338"/>
              </a:xfrm>
            </p:spPr>
            <p:txBody>
              <a:bodyPr anchor="t">
                <a:noAutofit/>
              </a:bodyPr>
              <a:lstStyle/>
              <a:p>
                <a:pPr>
                  <a:lnSpc>
                    <a:spcPct val="150000"/>
                  </a:lnSpc>
                  <a:buFont typeface="Wingdings" pitchFamily="2" charset="2"/>
                  <a:buChar char="ü"/>
                </a:pPr>
                <a:r>
                  <a:rPr lang="en-US" sz="2400" dirty="0">
                    <a:latin typeface="Helvetica Light" panose="020B0403020202020204" pitchFamily="34" charset="0"/>
                  </a:rPr>
                  <a:t> min c</a:t>
                </a:r>
                <a:r>
                  <a:rPr lang="en-US" sz="2400" baseline="30000" dirty="0">
                    <a:latin typeface="Helvetica Light" panose="020B0403020202020204" pitchFamily="34" charset="0"/>
                  </a:rPr>
                  <a:t>T</a:t>
                </a:r>
                <a:r>
                  <a:rPr lang="en-US" sz="2400" dirty="0">
                    <a:latin typeface="Helvetica Light" panose="020B0403020202020204" pitchFamily="34" charset="0"/>
                  </a:rPr>
                  <a:t>u + E[F(u,</a:t>
                </a:r>
                <a14:m>
                  <m:oMath xmlns:m="http://schemas.openxmlformats.org/officeDocument/2006/math">
                    <m:r>
                      <a:rPr lang="en-US" sz="2400" i="1" smtClean="0">
                        <a:latin typeface="Cambria Math" panose="02040503050406030204" pitchFamily="18" charset="0"/>
                        <a:ea typeface="Cambria Math" panose="02040503050406030204" pitchFamily="18" charset="0"/>
                      </a:rPr>
                      <m:t>𝜀</m:t>
                    </m:r>
                  </m:oMath>
                </a14:m>
                <a:r>
                  <a:rPr lang="en-US" sz="2400" dirty="0">
                    <a:latin typeface="Helvetica Light" panose="020B0403020202020204" pitchFamily="34" charset="0"/>
                  </a:rPr>
                  <a:t>)]                                                     - First stage problem</a:t>
                </a:r>
              </a:p>
              <a:p>
                <a:pPr lvl="0">
                  <a:lnSpc>
                    <a:spcPct val="150000"/>
                  </a:lnSpc>
                  <a:buFont typeface="Wingdings" pitchFamily="2" charset="2"/>
                  <a:buChar char="ü"/>
                </a:pPr>
                <a:r>
                  <a:rPr lang="en-US" sz="2400" dirty="0">
                    <a:latin typeface="Helvetica Light" panose="020B0403020202020204" pitchFamily="34" charset="0"/>
                  </a:rPr>
                  <a:t> </a:t>
                </a:r>
                <a:r>
                  <a:rPr lang="en-US" sz="2400" dirty="0">
                    <a:solidFill>
                      <a:prstClr val="black"/>
                    </a:solidFill>
                    <a:latin typeface="Helvetica Light" panose="020B0403020202020204" pitchFamily="34" charset="0"/>
                  </a:rPr>
                  <a:t>F(u,</a:t>
                </a:r>
                <a:r>
                  <a:rPr lang="en-US" sz="2400" dirty="0">
                    <a:ea typeface="Cambria Math" panose="020405030504060302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rPr>
                      <m:t>𝜀</m:t>
                    </m:r>
                  </m:oMath>
                </a14:m>
                <a:r>
                  <a:rPr lang="en-US" sz="2400" dirty="0">
                    <a:solidFill>
                      <a:prstClr val="black"/>
                    </a:solidFill>
                    <a:latin typeface="Helvetica Light" panose="020B0403020202020204" pitchFamily="34" charset="0"/>
                  </a:rPr>
                  <a:t>) = min f(p</a:t>
                </a:r>
                <a:r>
                  <a:rPr lang="en-US" sz="2400" baseline="-25000" dirty="0">
                    <a:solidFill>
                      <a:prstClr val="black"/>
                    </a:solidFill>
                    <a:latin typeface="Helvetica Light" panose="020B0403020202020204" pitchFamily="34" charset="0"/>
                  </a:rPr>
                  <a:t>s</a:t>
                </a:r>
                <a:r>
                  <a:rPr lang="en-US" sz="2400" dirty="0">
                    <a:solidFill>
                      <a:prstClr val="black"/>
                    </a:solidFill>
                    <a:latin typeface="Helvetica Light" panose="020B0403020202020204" pitchFamily="34" charset="0"/>
                  </a:rPr>
                  <a:t>)                                                   - Second stage problem</a:t>
                </a:r>
              </a:p>
              <a:p>
                <a:pPr lvl="1">
                  <a:lnSpc>
                    <a:spcPct val="150000"/>
                  </a:lnSpc>
                  <a:buFont typeface="Wingdings" pitchFamily="2" charset="2"/>
                  <a:buChar char="Ø"/>
                </a:pPr>
                <a:r>
                  <a:rPr lang="en-US" dirty="0">
                    <a:solidFill>
                      <a:prstClr val="black"/>
                    </a:solidFill>
                    <a:latin typeface="Helvetica Light" panose="020B0403020202020204" pitchFamily="34" charset="0"/>
                  </a:rPr>
                  <a:t> A</a:t>
                </a:r>
                <a:r>
                  <a:rPr lang="en-US" baseline="-25000" dirty="0">
                    <a:solidFill>
                      <a:prstClr val="black"/>
                    </a:solidFill>
                    <a:latin typeface="Helvetica Light" panose="020B0403020202020204" pitchFamily="34" charset="0"/>
                  </a:rPr>
                  <a:t>v</a:t>
                </a:r>
                <a:r>
                  <a:rPr lang="en-US" dirty="0">
                    <a:solidFill>
                      <a:prstClr val="black"/>
                    </a:solidFill>
                    <a:latin typeface="Helvetica Light" panose="020B0403020202020204" pitchFamily="34" charset="0"/>
                  </a:rPr>
                  <a:t>u+B</a:t>
                </a:r>
                <a:r>
                  <a:rPr lang="en-US" baseline="-25000" dirty="0">
                    <a:solidFill>
                      <a:prstClr val="black"/>
                    </a:solidFill>
                    <a:latin typeface="Helvetica Light" panose="020B0403020202020204" pitchFamily="34" charset="0"/>
                  </a:rPr>
                  <a:t>v</a:t>
                </a:r>
                <a:r>
                  <a:rPr lang="en-US" dirty="0">
                    <a:solidFill>
                      <a:prstClr val="black"/>
                    </a:solidFill>
                    <a:latin typeface="Helvetica Light" panose="020B0403020202020204" pitchFamily="34" charset="0"/>
                  </a:rPr>
                  <a:t>p</a:t>
                </a:r>
                <a:r>
                  <a:rPr lang="en-US" baseline="-25000" dirty="0">
                    <a:solidFill>
                      <a:prstClr val="black"/>
                    </a:solidFill>
                    <a:latin typeface="Helvetica Light" panose="020B0403020202020204" pitchFamily="34" charset="0"/>
                  </a:rPr>
                  <a:t>s</a:t>
                </a:r>
                <a:r>
                  <a:rPr lang="en-US" dirty="0">
                    <a:solidFill>
                      <a:prstClr val="black"/>
                    </a:solidFill>
                    <a:latin typeface="Helvetica Light" panose="020B0403020202020204" pitchFamily="34" charset="0"/>
                  </a:rPr>
                  <a:t>+H</a:t>
                </a:r>
                <a:r>
                  <a:rPr lang="en-US" baseline="-25000" dirty="0">
                    <a:solidFill>
                      <a:prstClr val="black"/>
                    </a:solidFill>
                    <a:latin typeface="Helvetica Light" panose="020B0403020202020204" pitchFamily="34" charset="0"/>
                  </a:rPr>
                  <a:t>v</a:t>
                </a:r>
                <a:r>
                  <a:rPr lang="en-US" dirty="0">
                    <a:solidFill>
                      <a:prstClr val="black"/>
                    </a:solidFill>
                    <a:latin typeface="Helvetica Light" panose="020B0403020202020204" pitchFamily="34" charset="0"/>
                  </a:rPr>
                  <a:t>f</a:t>
                </a:r>
                <a:r>
                  <a:rPr lang="en-US" baseline="-25000" dirty="0">
                    <a:solidFill>
                      <a:prstClr val="black"/>
                    </a:solidFill>
                    <a:latin typeface="Helvetica Light" panose="020B0403020202020204" pitchFamily="34" charset="0"/>
                  </a:rPr>
                  <a:t>s</a:t>
                </a:r>
                <a:r>
                  <a:rPr lang="en-US" dirty="0">
                    <a:solidFill>
                      <a:prstClr val="black"/>
                    </a:solidFill>
                    <a:latin typeface="Helvetica Light" panose="020B0403020202020204" pitchFamily="34" charset="0"/>
                  </a:rPr>
                  <a:t> &gt; d</a:t>
                </a:r>
                <a:r>
                  <a:rPr lang="en-US" baseline="-25000" dirty="0">
                    <a:solidFill>
                      <a:prstClr val="black"/>
                    </a:solidFill>
                    <a:latin typeface="Helvetica Light" panose="020B0403020202020204" pitchFamily="34" charset="0"/>
                  </a:rPr>
                  <a:t>v</a:t>
                </a:r>
              </a:p>
              <a:p>
                <a:pPr lvl="0" algn="just">
                  <a:lnSpc>
                    <a:spcPct val="150000"/>
                  </a:lnSpc>
                  <a:buFont typeface="Wingdings" pitchFamily="2" charset="2"/>
                  <a:buChar char="ü"/>
                </a:pPr>
                <a:r>
                  <a:rPr lang="en-US" sz="2400" dirty="0">
                    <a:solidFill>
                      <a:prstClr val="black"/>
                    </a:solidFill>
                    <a:latin typeface="Helvetica Light" panose="020B0403020202020204" pitchFamily="34" charset="0"/>
                  </a:rPr>
                  <a:t> p</a:t>
                </a:r>
                <a:r>
                  <a:rPr lang="en-US" sz="2400" baseline="-25000" dirty="0">
                    <a:solidFill>
                      <a:prstClr val="black"/>
                    </a:solidFill>
                    <a:latin typeface="Helvetica Light" panose="020B0403020202020204" pitchFamily="34" charset="0"/>
                  </a:rPr>
                  <a:t>s</a:t>
                </a:r>
                <a:r>
                  <a:rPr lang="en-US" sz="2400" dirty="0">
                    <a:solidFill>
                      <a:prstClr val="black"/>
                    </a:solidFill>
                    <a:latin typeface="Helvetica Light" panose="020B0403020202020204" pitchFamily="34" charset="0"/>
                  </a:rPr>
                  <a:t> includes dispatch and reserves of multiple periods, f</a:t>
                </a:r>
                <a:r>
                  <a:rPr lang="en-US" sz="2400" baseline="-25000" dirty="0">
                    <a:solidFill>
                      <a:prstClr val="black"/>
                    </a:solidFill>
                    <a:latin typeface="Helvetica Light" panose="020B0403020202020204" pitchFamily="34" charset="0"/>
                  </a:rPr>
                  <a:t>s</a:t>
                </a:r>
                <a:r>
                  <a:rPr lang="en-US" sz="2400" dirty="0">
                    <a:solidFill>
                      <a:prstClr val="black"/>
                    </a:solidFill>
                    <a:latin typeface="Helvetica Light" panose="020B0403020202020204" pitchFamily="34" charset="0"/>
                  </a:rPr>
                  <a:t> denotes second stage decisions </a:t>
                </a:r>
              </a:p>
              <a:p>
                <a:pPr lvl="0" algn="just">
                  <a:lnSpc>
                    <a:spcPct val="150000"/>
                  </a:lnSpc>
                  <a:buFont typeface="Wingdings" pitchFamily="2" charset="2"/>
                  <a:buChar char="ü"/>
                </a:pPr>
                <a:r>
                  <a:rPr lang="en-US" sz="2400" dirty="0">
                    <a:solidFill>
                      <a:prstClr val="black"/>
                    </a:solidFill>
                    <a:latin typeface="Helvetica Light" panose="020B0403020202020204" pitchFamily="34" charset="0"/>
                  </a:rPr>
                  <a:t> A</a:t>
                </a:r>
                <a:r>
                  <a:rPr lang="en-US" sz="2400" baseline="-25000" dirty="0">
                    <a:solidFill>
                      <a:prstClr val="black"/>
                    </a:solidFill>
                    <a:latin typeface="Helvetica Light" panose="020B0403020202020204" pitchFamily="34" charset="0"/>
                  </a:rPr>
                  <a:t>v</a:t>
                </a:r>
                <a:r>
                  <a:rPr lang="en-US" sz="2400" dirty="0">
                    <a:solidFill>
                      <a:prstClr val="black"/>
                    </a:solidFill>
                    <a:latin typeface="Helvetica Light" panose="020B0403020202020204" pitchFamily="34" charset="0"/>
                  </a:rPr>
                  <a:t>, B</a:t>
                </a:r>
                <a:r>
                  <a:rPr lang="en-US" sz="2400" baseline="-25000" dirty="0">
                    <a:solidFill>
                      <a:prstClr val="black"/>
                    </a:solidFill>
                    <a:latin typeface="Helvetica Light" panose="020B0403020202020204" pitchFamily="34" charset="0"/>
                  </a:rPr>
                  <a:t>v</a:t>
                </a:r>
                <a:r>
                  <a:rPr lang="en-US" sz="2400" dirty="0">
                    <a:solidFill>
                      <a:prstClr val="black"/>
                    </a:solidFill>
                    <a:latin typeface="Helvetica Light" panose="020B0403020202020204" pitchFamily="34" charset="0"/>
                  </a:rPr>
                  <a:t>, H</a:t>
                </a:r>
                <a:r>
                  <a:rPr lang="en-US" sz="2400" baseline="-25000" dirty="0">
                    <a:solidFill>
                      <a:prstClr val="black"/>
                    </a:solidFill>
                    <a:latin typeface="Helvetica Light" panose="020B0403020202020204" pitchFamily="34" charset="0"/>
                  </a:rPr>
                  <a:t>v</a:t>
                </a:r>
                <a:r>
                  <a:rPr lang="en-US" sz="2400" dirty="0">
                    <a:solidFill>
                      <a:prstClr val="black"/>
                    </a:solidFill>
                    <a:latin typeface="Helvetica Light" panose="020B0403020202020204" pitchFamily="34" charset="0"/>
                  </a:rPr>
                  <a:t>, d</a:t>
                </a:r>
                <a:r>
                  <a:rPr lang="en-US" sz="2400" baseline="-25000" dirty="0">
                    <a:solidFill>
                      <a:prstClr val="black"/>
                    </a:solidFill>
                    <a:latin typeface="Helvetica Light" panose="020B0403020202020204" pitchFamily="34" charset="0"/>
                  </a:rPr>
                  <a:t>v </a:t>
                </a:r>
                <a:r>
                  <a:rPr lang="en-US" sz="2400" dirty="0">
                    <a:solidFill>
                      <a:prstClr val="black"/>
                    </a:solidFill>
                    <a:latin typeface="Helvetica Light" panose="020B0403020202020204" pitchFamily="34" charset="0"/>
                  </a:rPr>
                  <a:t> are uncertain matrices and vector to model demand uncertainties and power system contingencies</a:t>
                </a:r>
              </a:p>
              <a:p>
                <a:pPr marL="0" indent="0">
                  <a:lnSpc>
                    <a:spcPct val="150000"/>
                  </a:lnSpc>
                  <a:buNone/>
                </a:pPr>
                <a:endParaRPr lang="en-US" sz="2400" dirty="0">
                  <a:latin typeface="Helvetica Light" panose="020B0403020202020204" pitchFamily="34" charset="0"/>
                </a:endParaRPr>
              </a:p>
              <a:p>
                <a:pPr>
                  <a:lnSpc>
                    <a:spcPct val="150000"/>
                  </a:lnSpc>
                  <a:buFont typeface="Wingdings" pitchFamily="2" charset="2"/>
                  <a:buChar char="ü"/>
                </a:pPr>
                <a:endParaRPr lang="en-US" sz="3200" dirty="0">
                  <a:latin typeface="Helvetica Light" panose="020B0403020202020204" pitchFamily="34" charset="0"/>
                </a:endParaRPr>
              </a:p>
            </p:txBody>
          </p:sp>
        </mc:Choice>
        <mc:Fallback>
          <p:sp>
            <p:nvSpPr>
              <p:cNvPr id="3" name="Content Placeholder 2">
                <a:extLst>
                  <a:ext uri="{FF2B5EF4-FFF2-40B4-BE49-F238E27FC236}">
                    <a16:creationId xmlns:a16="http://schemas.microsoft.com/office/drawing/2014/main" id="{E3E6F303-CED1-AE4E-B0F4-E6174A05B3F1}"/>
                  </a:ext>
                </a:extLst>
              </p:cNvPr>
              <p:cNvSpPr>
                <a:spLocks noGrp="1" noRot="1" noChangeAspect="1" noMove="1" noResize="1" noEditPoints="1" noAdjustHandles="1" noChangeArrowheads="1" noChangeShapeType="1" noTextEdit="1"/>
              </p:cNvSpPr>
              <p:nvPr>
                <p:ph idx="1"/>
              </p:nvPr>
            </p:nvSpPr>
            <p:spPr>
              <a:xfrm>
                <a:off x="838199" y="1502083"/>
                <a:ext cx="10515600" cy="4351338"/>
              </a:xfrm>
              <a:blipFill>
                <a:blip r:embed="rId3"/>
                <a:stretch>
                  <a:fillRect l="-724" r="-844" b="-2616"/>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38F5807A-F79B-F14D-B4D1-DD387DCED78E}"/>
              </a:ext>
            </a:extLst>
          </p:cNvPr>
          <p:cNvSpPr txBox="1"/>
          <p:nvPr/>
        </p:nvSpPr>
        <p:spPr>
          <a:xfrm>
            <a:off x="838199" y="6611779"/>
            <a:ext cx="10515600" cy="246221"/>
          </a:xfrm>
          <a:prstGeom prst="rect">
            <a:avLst/>
          </a:prstGeom>
          <a:noFill/>
        </p:spPr>
        <p:txBody>
          <a:bodyPr wrap="square" rtlCol="0">
            <a:spAutoFit/>
          </a:bodyPr>
          <a:lstStyle/>
          <a:p>
            <a:pPr algn="just"/>
            <a:r>
              <a:rPr lang="en-IN" sz="1000" dirty="0">
                <a:latin typeface="Helvetica Light" panose="020B0403020202020204" pitchFamily="34" charset="0"/>
              </a:rPr>
              <a:t>Q. P. Zheng, J. Wang and A. L. Liu, "Stochastic Optimization for Unit Commitment—A Review," in IEEE Transactions on Power Systems, vol. 30, no. 4, pp. 1913-1924, July 2015.</a:t>
            </a:r>
            <a:endParaRPr lang="en-US" sz="1000" dirty="0">
              <a:latin typeface="Helvetica Light" panose="020B0403020202020204" pitchFamily="34" charset="0"/>
            </a:endParaRPr>
          </a:p>
        </p:txBody>
      </p:sp>
    </p:spTree>
    <p:extLst>
      <p:ext uri="{BB962C8B-B14F-4D97-AF65-F5344CB8AC3E}">
        <p14:creationId xmlns:p14="http://schemas.microsoft.com/office/powerpoint/2010/main" val="1207929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64D075-1FEF-3943-8765-54BD00B4EEB6}"/>
              </a:ext>
            </a:extLst>
          </p:cNvPr>
          <p:cNvSpPr/>
          <p:nvPr/>
        </p:nvSpPr>
        <p:spPr>
          <a:xfrm>
            <a:off x="-47847" y="-21266"/>
            <a:ext cx="12287693" cy="1041991"/>
          </a:xfrm>
          <a:prstGeom prst="rect">
            <a:avLst/>
          </a:prstGeom>
          <a:solidFill>
            <a:srgbClr val="C00000"/>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i="1" dirty="0"/>
              <a:t>	 </a:t>
            </a:r>
            <a:r>
              <a:rPr lang="en-US" sz="4800" b="1" i="1" dirty="0">
                <a:latin typeface="Helvetica Bold Oblique" pitchFamily="2" charset="0"/>
              </a:rPr>
              <a:t>Two Stage SO Technique</a:t>
            </a:r>
            <a:endParaRPr lang="en-US" sz="4000" b="1" i="1" dirty="0">
              <a:latin typeface="Helvetica Bold Oblique" pitchFamily="2" charset="0"/>
            </a:endParaRPr>
          </a:p>
        </p:txBody>
      </p:sp>
      <p:sp>
        <p:nvSpPr>
          <p:cNvPr id="3" name="Content Placeholder 2">
            <a:extLst>
              <a:ext uri="{FF2B5EF4-FFF2-40B4-BE49-F238E27FC236}">
                <a16:creationId xmlns:a16="http://schemas.microsoft.com/office/drawing/2014/main" id="{E3E6F303-CED1-AE4E-B0F4-E6174A05B3F1}"/>
              </a:ext>
            </a:extLst>
          </p:cNvPr>
          <p:cNvSpPr>
            <a:spLocks noGrp="1"/>
          </p:cNvSpPr>
          <p:nvPr>
            <p:ph idx="1"/>
          </p:nvPr>
        </p:nvSpPr>
        <p:spPr/>
        <p:txBody>
          <a:bodyPr anchor="t">
            <a:noAutofit/>
          </a:bodyPr>
          <a:lstStyle/>
          <a:p>
            <a:pPr>
              <a:lnSpc>
                <a:spcPct val="150000"/>
              </a:lnSpc>
              <a:buFont typeface="Wingdings" pitchFamily="2" charset="2"/>
              <a:buChar char="ü"/>
            </a:pPr>
            <a:r>
              <a:rPr lang="en-US" sz="2400" dirty="0">
                <a:latin typeface="Helvetica Light" panose="020B0403020202020204" pitchFamily="34" charset="0"/>
              </a:rPr>
              <a:t> Benders decomposition – second stage linear program</a:t>
            </a:r>
          </a:p>
          <a:p>
            <a:pPr>
              <a:lnSpc>
                <a:spcPct val="150000"/>
              </a:lnSpc>
              <a:buFont typeface="Wingdings" pitchFamily="2" charset="2"/>
              <a:buChar char="ü"/>
            </a:pPr>
            <a:r>
              <a:rPr lang="en-US" sz="2400" dirty="0">
                <a:latin typeface="Helvetica Light" panose="020B0403020202020204" pitchFamily="34" charset="0"/>
              </a:rPr>
              <a:t> Integer L-shaped method, disjunctive cuts</a:t>
            </a:r>
          </a:p>
          <a:p>
            <a:pPr>
              <a:lnSpc>
                <a:spcPct val="150000"/>
              </a:lnSpc>
              <a:buFont typeface="Wingdings" pitchFamily="2" charset="2"/>
              <a:buChar char="ü"/>
            </a:pPr>
            <a:r>
              <a:rPr lang="en-US" sz="2400" dirty="0">
                <a:latin typeface="Helvetica Light" panose="020B0403020202020204" pitchFamily="34" charset="0"/>
              </a:rPr>
              <a:t> Cutting plane method</a:t>
            </a:r>
          </a:p>
          <a:p>
            <a:pPr>
              <a:lnSpc>
                <a:spcPct val="150000"/>
              </a:lnSpc>
              <a:buFont typeface="Wingdings" pitchFamily="2" charset="2"/>
              <a:buChar char="ü"/>
            </a:pPr>
            <a:r>
              <a:rPr lang="en-US" sz="2400" dirty="0">
                <a:latin typeface="Helvetica Light" panose="020B0403020202020204" pitchFamily="34" charset="0"/>
              </a:rPr>
              <a:t> Lagrangian relaxation</a:t>
            </a:r>
          </a:p>
          <a:p>
            <a:pPr>
              <a:lnSpc>
                <a:spcPct val="150000"/>
              </a:lnSpc>
              <a:buFont typeface="Wingdings" pitchFamily="2" charset="2"/>
              <a:buChar char="ü"/>
            </a:pPr>
            <a:r>
              <a:rPr lang="en-US" sz="2400" dirty="0">
                <a:latin typeface="Helvetica Light" panose="020B0403020202020204" pitchFamily="34" charset="0"/>
              </a:rPr>
              <a:t> Bundle method </a:t>
            </a:r>
          </a:p>
          <a:p>
            <a:pPr>
              <a:lnSpc>
                <a:spcPct val="150000"/>
              </a:lnSpc>
              <a:buFont typeface="Wingdings" pitchFamily="2" charset="2"/>
              <a:buChar char="ü"/>
            </a:pPr>
            <a:r>
              <a:rPr lang="en-US" sz="2400" dirty="0">
                <a:latin typeface="Helvetica Light" panose="020B0403020202020204" pitchFamily="34" charset="0"/>
              </a:rPr>
              <a:t> Branch and bound based method</a:t>
            </a:r>
          </a:p>
          <a:p>
            <a:pPr>
              <a:lnSpc>
                <a:spcPct val="150000"/>
              </a:lnSpc>
              <a:buFont typeface="Wingdings" pitchFamily="2" charset="2"/>
              <a:buChar char="ü"/>
            </a:pPr>
            <a:endParaRPr lang="en-US" sz="3200" dirty="0">
              <a:latin typeface="Helvetica Light" panose="020B0403020202020204" pitchFamily="34" charset="0"/>
            </a:endParaRPr>
          </a:p>
        </p:txBody>
      </p:sp>
      <p:sp>
        <p:nvSpPr>
          <p:cNvPr id="5" name="TextBox 4">
            <a:extLst>
              <a:ext uri="{FF2B5EF4-FFF2-40B4-BE49-F238E27FC236}">
                <a16:creationId xmlns:a16="http://schemas.microsoft.com/office/drawing/2014/main" id="{D7FC2BE8-A315-9E49-8212-0F51C35E9B9E}"/>
              </a:ext>
            </a:extLst>
          </p:cNvPr>
          <p:cNvSpPr txBox="1"/>
          <p:nvPr/>
        </p:nvSpPr>
        <p:spPr>
          <a:xfrm>
            <a:off x="838200" y="6611779"/>
            <a:ext cx="10515600" cy="246221"/>
          </a:xfrm>
          <a:prstGeom prst="rect">
            <a:avLst/>
          </a:prstGeom>
          <a:noFill/>
        </p:spPr>
        <p:txBody>
          <a:bodyPr wrap="square" rtlCol="0">
            <a:spAutoFit/>
          </a:bodyPr>
          <a:lstStyle/>
          <a:p>
            <a:pPr algn="just"/>
            <a:r>
              <a:rPr lang="en-IN" sz="1000" dirty="0">
                <a:latin typeface="Helvetica Light" panose="020B0403020202020204" pitchFamily="34" charset="0"/>
              </a:rPr>
              <a:t>Q. P. Zheng, J. Wang and A. L. Liu, "Stochastic Optimization for Unit Commitment—A Review," in IEEE Transactions on Power Systems, vol. 30, no. 4, pp. 1913-1924, July 2015.</a:t>
            </a:r>
            <a:endParaRPr lang="en-US" sz="1000" dirty="0">
              <a:latin typeface="Helvetica Light" panose="020B0403020202020204" pitchFamily="34" charset="0"/>
            </a:endParaRPr>
          </a:p>
        </p:txBody>
      </p:sp>
    </p:spTree>
    <p:extLst>
      <p:ext uri="{BB962C8B-B14F-4D97-AF65-F5344CB8AC3E}">
        <p14:creationId xmlns:p14="http://schemas.microsoft.com/office/powerpoint/2010/main" val="3712112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64D075-1FEF-3943-8765-54BD00B4EEB6}"/>
              </a:ext>
            </a:extLst>
          </p:cNvPr>
          <p:cNvSpPr/>
          <p:nvPr/>
        </p:nvSpPr>
        <p:spPr>
          <a:xfrm>
            <a:off x="-47847" y="-21266"/>
            <a:ext cx="12287693" cy="1041991"/>
          </a:xfrm>
          <a:prstGeom prst="rect">
            <a:avLst/>
          </a:prstGeom>
          <a:solidFill>
            <a:srgbClr val="C00000"/>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i="1" dirty="0"/>
              <a:t>	</a:t>
            </a:r>
            <a:r>
              <a:rPr lang="en-US" sz="4800" b="1" i="1" dirty="0">
                <a:latin typeface="Helvetica Bold Oblique" pitchFamily="2" charset="0"/>
              </a:rPr>
              <a:t>Barriers</a:t>
            </a:r>
            <a:r>
              <a:rPr lang="en-US" sz="4800" i="1" dirty="0"/>
              <a:t> </a:t>
            </a:r>
            <a:endParaRPr lang="en-US" sz="4000" b="1" i="1" dirty="0">
              <a:latin typeface="Helvetica Bold Oblique" pitchFamily="2" charset="0"/>
            </a:endParaRPr>
          </a:p>
        </p:txBody>
      </p:sp>
      <p:sp>
        <p:nvSpPr>
          <p:cNvPr id="3" name="Content Placeholder 2">
            <a:extLst>
              <a:ext uri="{FF2B5EF4-FFF2-40B4-BE49-F238E27FC236}">
                <a16:creationId xmlns:a16="http://schemas.microsoft.com/office/drawing/2014/main" id="{E3E6F303-CED1-AE4E-B0F4-E6174A05B3F1}"/>
              </a:ext>
            </a:extLst>
          </p:cNvPr>
          <p:cNvSpPr>
            <a:spLocks noGrp="1"/>
          </p:cNvSpPr>
          <p:nvPr>
            <p:ph idx="1"/>
          </p:nvPr>
        </p:nvSpPr>
        <p:spPr/>
        <p:txBody>
          <a:bodyPr anchor="t">
            <a:noAutofit/>
          </a:bodyPr>
          <a:lstStyle/>
          <a:p>
            <a:pPr>
              <a:lnSpc>
                <a:spcPct val="150000"/>
              </a:lnSpc>
              <a:buFont typeface="Wingdings" pitchFamily="2" charset="2"/>
              <a:buChar char="ü"/>
            </a:pPr>
            <a:r>
              <a:rPr lang="en-US" sz="3200" dirty="0">
                <a:latin typeface="Helvetica Light" panose="020B0403020202020204" pitchFamily="34" charset="0"/>
              </a:rPr>
              <a:t>﻿ Complexity and transparency</a:t>
            </a:r>
          </a:p>
          <a:p>
            <a:pPr>
              <a:lnSpc>
                <a:spcPct val="150000"/>
              </a:lnSpc>
              <a:buFont typeface="Wingdings" pitchFamily="2" charset="2"/>
              <a:buChar char="ü"/>
            </a:pPr>
            <a:r>
              <a:rPr lang="en-US" sz="3200" dirty="0">
                <a:latin typeface="Helvetica Light" panose="020B0403020202020204" pitchFamily="34" charset="0"/>
              </a:rPr>
              <a:t> High computational requirements</a:t>
            </a:r>
          </a:p>
          <a:p>
            <a:pPr marL="0" indent="0">
              <a:lnSpc>
                <a:spcPct val="150000"/>
              </a:lnSpc>
              <a:buNone/>
            </a:pPr>
            <a:endParaRPr lang="en-US" sz="3200" dirty="0">
              <a:latin typeface="Helvetica Light" panose="020B0403020202020204" pitchFamily="34" charset="0"/>
            </a:endParaRPr>
          </a:p>
        </p:txBody>
      </p:sp>
      <p:sp>
        <p:nvSpPr>
          <p:cNvPr id="5" name="TextBox 4">
            <a:extLst>
              <a:ext uri="{FF2B5EF4-FFF2-40B4-BE49-F238E27FC236}">
                <a16:creationId xmlns:a16="http://schemas.microsoft.com/office/drawing/2014/main" id="{65C86D94-AAFC-A24C-990D-581A582D8CC1}"/>
              </a:ext>
            </a:extLst>
          </p:cNvPr>
          <p:cNvSpPr txBox="1"/>
          <p:nvPr/>
        </p:nvSpPr>
        <p:spPr>
          <a:xfrm>
            <a:off x="838200" y="6611779"/>
            <a:ext cx="10515600" cy="246221"/>
          </a:xfrm>
          <a:prstGeom prst="rect">
            <a:avLst/>
          </a:prstGeom>
          <a:noFill/>
        </p:spPr>
        <p:txBody>
          <a:bodyPr wrap="square" rtlCol="0">
            <a:spAutoFit/>
          </a:bodyPr>
          <a:lstStyle/>
          <a:p>
            <a:pPr algn="just"/>
            <a:r>
              <a:rPr lang="en-IN" sz="1000" dirty="0">
                <a:latin typeface="Helvetica Light" panose="020B0403020202020204" pitchFamily="34" charset="0"/>
              </a:rPr>
              <a:t>Q. P. Zheng, J. Wang and A. L. Liu, "Stochastic Optimization for Unit Commitment—A Review," in IEEE Transactions on Power Systems, vol. 30, no. 4, pp. 1913-1924, July 2015.</a:t>
            </a:r>
            <a:endParaRPr lang="en-US" sz="1000" dirty="0">
              <a:latin typeface="Helvetica Light" panose="020B0403020202020204" pitchFamily="34" charset="0"/>
            </a:endParaRPr>
          </a:p>
        </p:txBody>
      </p:sp>
    </p:spTree>
    <p:extLst>
      <p:ext uri="{BB962C8B-B14F-4D97-AF65-F5344CB8AC3E}">
        <p14:creationId xmlns:p14="http://schemas.microsoft.com/office/powerpoint/2010/main" val="41796028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64D075-1FEF-3943-8765-54BD00B4EEB6}"/>
              </a:ext>
            </a:extLst>
          </p:cNvPr>
          <p:cNvSpPr/>
          <p:nvPr/>
        </p:nvSpPr>
        <p:spPr>
          <a:xfrm>
            <a:off x="-47847" y="-21266"/>
            <a:ext cx="12287693" cy="1041991"/>
          </a:xfrm>
          <a:prstGeom prst="rect">
            <a:avLst/>
          </a:prstGeom>
          <a:solidFill>
            <a:srgbClr val="C00000"/>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i="1" dirty="0"/>
              <a:t>	 </a:t>
            </a:r>
            <a:r>
              <a:rPr lang="en-US" sz="4800" b="1" i="1" dirty="0">
                <a:latin typeface="Helvetica Bold Oblique" pitchFamily="2" charset="0"/>
              </a:rPr>
              <a:t>Robust Optimization</a:t>
            </a:r>
            <a:endParaRPr lang="en-US" sz="4000" b="1" i="1" dirty="0">
              <a:latin typeface="Helvetica Bold Oblique" pitchFamily="2" charset="0"/>
            </a:endParaRPr>
          </a:p>
        </p:txBody>
      </p:sp>
      <p:sp>
        <p:nvSpPr>
          <p:cNvPr id="3" name="Content Placeholder 2">
            <a:extLst>
              <a:ext uri="{FF2B5EF4-FFF2-40B4-BE49-F238E27FC236}">
                <a16:creationId xmlns:a16="http://schemas.microsoft.com/office/drawing/2014/main" id="{E3E6F303-CED1-AE4E-B0F4-E6174A05B3F1}"/>
              </a:ext>
            </a:extLst>
          </p:cNvPr>
          <p:cNvSpPr>
            <a:spLocks noGrp="1"/>
          </p:cNvSpPr>
          <p:nvPr>
            <p:ph idx="1"/>
          </p:nvPr>
        </p:nvSpPr>
        <p:spPr/>
        <p:txBody>
          <a:bodyPr anchor="t">
            <a:noAutofit/>
          </a:bodyPr>
          <a:lstStyle/>
          <a:p>
            <a:pPr>
              <a:lnSpc>
                <a:spcPct val="150000"/>
              </a:lnSpc>
              <a:buFont typeface="Wingdings" pitchFamily="2" charset="2"/>
              <a:buChar char="ü"/>
            </a:pPr>
            <a:r>
              <a:rPr lang="en-US" sz="3200" dirty="0">
                <a:latin typeface="Helvetica Light" panose="020B0403020202020204" pitchFamily="34" charset="0"/>
              </a:rPr>
              <a:t> No need of PDF’s but requires uncertainty sets.</a:t>
            </a:r>
          </a:p>
          <a:p>
            <a:pPr>
              <a:lnSpc>
                <a:spcPct val="150000"/>
              </a:lnSpc>
              <a:buFont typeface="Wingdings" pitchFamily="2" charset="2"/>
              <a:buChar char="ü"/>
            </a:pPr>
            <a:r>
              <a:rPr lang="en-US" sz="3200" dirty="0">
                <a:latin typeface="Helvetica Light" panose="020B0403020202020204" pitchFamily="34" charset="0"/>
              </a:rPr>
              <a:t> Minimizes the total worst case cost.</a:t>
            </a:r>
          </a:p>
          <a:p>
            <a:pPr>
              <a:lnSpc>
                <a:spcPct val="150000"/>
              </a:lnSpc>
              <a:buFont typeface="Wingdings" pitchFamily="2" charset="2"/>
              <a:buChar char="ü"/>
            </a:pPr>
            <a:r>
              <a:rPr lang="en-US" sz="3200" dirty="0">
                <a:latin typeface="Helvetica Light" panose="020B0403020202020204" pitchFamily="34" charset="0"/>
              </a:rPr>
              <a:t> Computationally, it can avoid large number of scenarios.</a:t>
            </a:r>
          </a:p>
          <a:p>
            <a:pPr>
              <a:lnSpc>
                <a:spcPct val="150000"/>
              </a:lnSpc>
              <a:buFont typeface="Wingdings" pitchFamily="2" charset="2"/>
              <a:buChar char="ü"/>
            </a:pPr>
            <a:r>
              <a:rPr lang="en-US" sz="3200" dirty="0">
                <a:latin typeface="Helvetica Light" panose="020B0403020202020204" pitchFamily="34" charset="0"/>
              </a:rPr>
              <a:t> Over-conservative solution.</a:t>
            </a:r>
          </a:p>
        </p:txBody>
      </p:sp>
    </p:spTree>
    <p:extLst>
      <p:ext uri="{BB962C8B-B14F-4D97-AF65-F5344CB8AC3E}">
        <p14:creationId xmlns:p14="http://schemas.microsoft.com/office/powerpoint/2010/main" val="34481758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64D075-1FEF-3943-8765-54BD00B4EEB6}"/>
              </a:ext>
            </a:extLst>
          </p:cNvPr>
          <p:cNvSpPr/>
          <p:nvPr/>
        </p:nvSpPr>
        <p:spPr>
          <a:xfrm>
            <a:off x="-47847" y="-21266"/>
            <a:ext cx="12287693" cy="1041991"/>
          </a:xfrm>
          <a:prstGeom prst="rect">
            <a:avLst/>
          </a:prstGeom>
          <a:solidFill>
            <a:srgbClr val="C00000"/>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i="1" dirty="0"/>
              <a:t>	 </a:t>
            </a:r>
            <a:r>
              <a:rPr lang="en-US" sz="4800" b="1" i="1" dirty="0">
                <a:latin typeface="Helvetica Bold Oblique" pitchFamily="2" charset="0"/>
              </a:rPr>
              <a:t>Robust Optimization</a:t>
            </a:r>
            <a:endParaRPr lang="en-US" sz="4000" b="1" i="1" dirty="0">
              <a:latin typeface="Helvetica Bold Oblique" pitchFamily="2" charset="0"/>
            </a:endParaRPr>
          </a:p>
        </p:txBody>
      </p:sp>
      <p:sp>
        <p:nvSpPr>
          <p:cNvPr id="3" name="Content Placeholder 2">
            <a:extLst>
              <a:ext uri="{FF2B5EF4-FFF2-40B4-BE49-F238E27FC236}">
                <a16:creationId xmlns:a16="http://schemas.microsoft.com/office/drawing/2014/main" id="{E3E6F303-CED1-AE4E-B0F4-E6174A05B3F1}"/>
              </a:ext>
            </a:extLst>
          </p:cNvPr>
          <p:cNvSpPr>
            <a:spLocks noGrp="1"/>
          </p:cNvSpPr>
          <p:nvPr>
            <p:ph idx="1"/>
          </p:nvPr>
        </p:nvSpPr>
        <p:spPr/>
        <p:txBody>
          <a:bodyPr anchor="t">
            <a:noAutofit/>
          </a:bodyPr>
          <a:lstStyle/>
          <a:p>
            <a:pPr>
              <a:lnSpc>
                <a:spcPct val="150000"/>
              </a:lnSpc>
              <a:buFont typeface="Wingdings" pitchFamily="2" charset="2"/>
              <a:buChar char="ü"/>
            </a:pPr>
            <a:r>
              <a:rPr lang="en-US" sz="3200" dirty="0">
                <a:latin typeface="Helvetica Light" panose="020B0403020202020204" pitchFamily="34" charset="0"/>
              </a:rPr>
              <a:t> Computationally, it can avoid large number of scenarios.</a:t>
            </a:r>
          </a:p>
          <a:p>
            <a:pPr>
              <a:lnSpc>
                <a:spcPct val="150000"/>
              </a:lnSpc>
              <a:buFont typeface="Wingdings" pitchFamily="2" charset="2"/>
              <a:buChar char="ü"/>
            </a:pPr>
            <a:r>
              <a:rPr lang="en-US" sz="3200" dirty="0">
                <a:latin typeface="Helvetica Light" panose="020B0403020202020204" pitchFamily="34" charset="0"/>
              </a:rPr>
              <a:t> By choosing uncertainty set appropriately, we can get less conservative solution.</a:t>
            </a:r>
          </a:p>
        </p:txBody>
      </p:sp>
    </p:spTree>
    <p:extLst>
      <p:ext uri="{BB962C8B-B14F-4D97-AF65-F5344CB8AC3E}">
        <p14:creationId xmlns:p14="http://schemas.microsoft.com/office/powerpoint/2010/main" val="26877309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64D075-1FEF-3943-8765-54BD00B4EEB6}"/>
              </a:ext>
            </a:extLst>
          </p:cNvPr>
          <p:cNvSpPr/>
          <p:nvPr/>
        </p:nvSpPr>
        <p:spPr>
          <a:xfrm>
            <a:off x="-47847" y="-21266"/>
            <a:ext cx="12287693" cy="1041991"/>
          </a:xfrm>
          <a:prstGeom prst="rect">
            <a:avLst/>
          </a:prstGeom>
          <a:solidFill>
            <a:srgbClr val="C00000"/>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i="1" dirty="0"/>
              <a:t>	</a:t>
            </a:r>
            <a:r>
              <a:rPr lang="en-US" sz="4800" b="1" i="1" dirty="0">
                <a:latin typeface="Helvetica Bold Oblique" pitchFamily="2" charset="0"/>
              </a:rPr>
              <a:t>How to choose uncertainty set?</a:t>
            </a:r>
            <a:endParaRPr lang="en-US" sz="4000" b="1" i="1" dirty="0">
              <a:latin typeface="Helvetica Bold Oblique" pitchFamily="2" charset="0"/>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3E6F303-CED1-AE4E-B0F4-E6174A05B3F1}"/>
                  </a:ext>
                </a:extLst>
              </p:cNvPr>
              <p:cNvSpPr>
                <a:spLocks noGrp="1"/>
              </p:cNvSpPr>
              <p:nvPr>
                <p:ph idx="1"/>
              </p:nvPr>
            </p:nvSpPr>
            <p:spPr>
              <a:xfrm>
                <a:off x="838199" y="1463515"/>
                <a:ext cx="10515600" cy="4668343"/>
              </a:xfrm>
            </p:spPr>
            <p:txBody>
              <a:bodyPr anchor="t">
                <a:noAutofit/>
              </a:bodyPr>
              <a:lstStyle/>
              <a:p>
                <a:pPr>
                  <a:lnSpc>
                    <a:spcPct val="150000"/>
                  </a:lnSpc>
                  <a:buFont typeface="Wingdings" pitchFamily="2" charset="2"/>
                  <a:buChar char="ü"/>
                </a:pPr>
                <a:r>
                  <a:rPr lang="en-US" sz="3200" dirty="0">
                    <a:latin typeface="Helvetica Light" panose="020B0403020202020204" pitchFamily="34" charset="0"/>
                    <a:ea typeface="Cambria Math" panose="02040503050406030204" pitchFamily="18" charset="0"/>
                  </a:rPr>
                  <a:t> </a:t>
                </a:r>
                <a14:m>
                  <m:oMath xmlns:m="http://schemas.openxmlformats.org/officeDocument/2006/math">
                    <m:r>
                      <a:rPr lang="en-US" sz="3200" b="0" i="0" smtClean="0">
                        <a:latin typeface="Cambria Math" panose="02040503050406030204" pitchFamily="18" charset="0"/>
                        <a:ea typeface="Cambria Math" panose="02040503050406030204" pitchFamily="18" charset="0"/>
                      </a:rPr>
                      <m:t>|</m:t>
                    </m:r>
                    <m:r>
                      <m:rPr>
                        <m:sty m:val="p"/>
                      </m:rPr>
                      <a:rPr lang="en-US" sz="3200" b="0" i="0" smtClean="0">
                        <a:latin typeface="Cambria Math" panose="02040503050406030204" pitchFamily="18" charset="0"/>
                        <a:ea typeface="Cambria Math" panose="02040503050406030204" pitchFamily="18" charset="0"/>
                      </a:rPr>
                      <m:t>d</m:t>
                    </m:r>
                    <m:r>
                      <a:rPr lang="en-US" sz="3200" b="0" i="0" smtClean="0">
                        <a:latin typeface="Cambria Math" panose="02040503050406030204" pitchFamily="18" charset="0"/>
                        <a:ea typeface="Cambria Math" panose="02040503050406030204" pitchFamily="18" charset="0"/>
                      </a:rPr>
                      <m:t>−</m:t>
                    </m:r>
                  </m:oMath>
                </a14:m>
                <a:r>
                  <a:rPr lang="en-US" sz="3200" dirty="0">
                    <a:latin typeface="Helvetica Light" panose="020B0403020202020204" pitchFamily="34" charset="0"/>
                    <a:ea typeface="Cambria Math" panose="02040503050406030204" pitchFamily="18" charset="0"/>
                  </a:rPr>
                  <a:t> </a:t>
                </a:r>
                <a14:m>
                  <m:oMath xmlns:m="http://schemas.openxmlformats.org/officeDocument/2006/math">
                    <m:acc>
                      <m:accPr>
                        <m:chr m:val="̅"/>
                        <m:ctrlPr>
                          <a:rPr lang="en-US" sz="3200" dirty="0">
                            <a:latin typeface="Cambria Math" panose="02040503050406030204" pitchFamily="18" charset="0"/>
                            <a:ea typeface="Cambria Math" panose="02040503050406030204" pitchFamily="18" charset="0"/>
                          </a:rPr>
                        </m:ctrlPr>
                      </m:accPr>
                      <m:e>
                        <m:r>
                          <m:rPr>
                            <m:sty m:val="p"/>
                          </m:rPr>
                          <a:rPr lang="en-US" sz="3200" b="0" i="0" dirty="0">
                            <a:latin typeface="Cambria Math" panose="02040503050406030204" pitchFamily="18" charset="0"/>
                            <a:ea typeface="Cambria Math" panose="02040503050406030204" pitchFamily="18" charset="0"/>
                          </a:rPr>
                          <m:t>d</m:t>
                        </m:r>
                      </m:e>
                    </m:acc>
                    <m:r>
                      <a:rPr lang="en-US" sz="3200" b="0" i="0" dirty="0" smtClean="0">
                        <a:latin typeface="Cambria Math" panose="02040503050406030204" pitchFamily="18" charset="0"/>
                        <a:ea typeface="Cambria Math" panose="02040503050406030204" pitchFamily="18" charset="0"/>
                      </a:rPr>
                      <m:t>| ≤ ∆×</m:t>
                    </m:r>
                    <m:acc>
                      <m:accPr>
                        <m:chr m:val="̂"/>
                        <m:ctrlPr>
                          <a:rPr lang="en-US" sz="3200" dirty="0">
                            <a:latin typeface="Cambria Math" panose="02040503050406030204" pitchFamily="18" charset="0"/>
                            <a:ea typeface="Cambria Math" panose="02040503050406030204" pitchFamily="18" charset="0"/>
                          </a:rPr>
                        </m:ctrlPr>
                      </m:accPr>
                      <m:e>
                        <m:r>
                          <m:rPr>
                            <m:sty m:val="p"/>
                          </m:rPr>
                          <a:rPr lang="en-US" sz="3200" b="0" i="0" dirty="0">
                            <a:latin typeface="Cambria Math" panose="02040503050406030204" pitchFamily="18" charset="0"/>
                            <a:ea typeface="Cambria Math" panose="02040503050406030204" pitchFamily="18" charset="0"/>
                          </a:rPr>
                          <m:t>d</m:t>
                        </m:r>
                      </m:e>
                    </m:acc>
                  </m:oMath>
                </a14:m>
                <a:endParaRPr lang="en-US" sz="3200" dirty="0">
                  <a:latin typeface="Helvetica Light" panose="020B0403020202020204" pitchFamily="34" charset="0"/>
                  <a:ea typeface="Cambria Math" panose="02040503050406030204" pitchFamily="18" charset="0"/>
                </a:endParaRPr>
              </a:p>
              <a:p>
                <a:pPr>
                  <a:lnSpc>
                    <a:spcPct val="150000"/>
                  </a:lnSpc>
                  <a:buFont typeface="Wingdings" pitchFamily="2" charset="2"/>
                  <a:buChar char="ü"/>
                </a:pPr>
                <a:r>
                  <a:rPr lang="en-US" sz="3200" dirty="0">
                    <a:latin typeface="Helvetica Light" panose="020B0403020202020204" pitchFamily="34" charset="0"/>
                    <a:ea typeface="Cambria Math" panose="02040503050406030204" pitchFamily="18" charset="0"/>
                  </a:rPr>
                  <a:t> </a:t>
                </a:r>
                <a14:m>
                  <m:oMath xmlns:m="http://schemas.openxmlformats.org/officeDocument/2006/math">
                    <m:r>
                      <m:rPr>
                        <m:sty m:val="p"/>
                      </m:rPr>
                      <a:rPr lang="en-US" sz="3200" b="0" i="0" smtClean="0">
                        <a:latin typeface="Cambria Math" panose="02040503050406030204" pitchFamily="18" charset="0"/>
                        <a:ea typeface="Cambria Math" panose="02040503050406030204" pitchFamily="18" charset="0"/>
                      </a:rPr>
                      <m:t>d</m:t>
                    </m:r>
                    <m:r>
                      <a:rPr lang="en-US" sz="3200" b="0" i="0" smtClean="0">
                        <a:latin typeface="Cambria Math" panose="02040503050406030204" pitchFamily="18" charset="0"/>
                        <a:ea typeface="Cambria Math" panose="02040503050406030204" pitchFamily="18" charset="0"/>
                      </a:rPr>
                      <m:t>∈</m:t>
                    </m:r>
                  </m:oMath>
                </a14:m>
                <a:r>
                  <a:rPr lang="en-US" sz="3200" dirty="0">
                    <a:latin typeface="Helvetica Light" panose="020B0403020202020204" pitchFamily="34" charset="0"/>
                    <a:ea typeface="Cambria Math" panose="02040503050406030204" pitchFamily="18" charset="0"/>
                  </a:rPr>
                  <a:t> </a:t>
                </a:r>
                <a14:m>
                  <m:oMath xmlns:m="http://schemas.openxmlformats.org/officeDocument/2006/math">
                    <m:r>
                      <a:rPr lang="en-US" sz="3200" b="0" i="0" dirty="0" smtClean="0">
                        <a:latin typeface="Cambria Math" panose="02040503050406030204" pitchFamily="18" charset="0"/>
                        <a:ea typeface="Cambria Math" panose="02040503050406030204" pitchFamily="18" charset="0"/>
                      </a:rPr>
                      <m:t>[</m:t>
                    </m:r>
                    <m:acc>
                      <m:accPr>
                        <m:chr m:val="̅"/>
                        <m:ctrlPr>
                          <a:rPr lang="en-US" sz="3200" dirty="0" smtClean="0">
                            <a:latin typeface="Cambria Math" panose="02040503050406030204" pitchFamily="18" charset="0"/>
                            <a:ea typeface="Cambria Math" panose="02040503050406030204" pitchFamily="18" charset="0"/>
                          </a:rPr>
                        </m:ctrlPr>
                      </m:accPr>
                      <m:e>
                        <m:r>
                          <m:rPr>
                            <m:sty m:val="p"/>
                          </m:rPr>
                          <a:rPr lang="en-US" sz="3200" b="0" i="0" dirty="0" smtClean="0">
                            <a:latin typeface="Cambria Math" panose="02040503050406030204" pitchFamily="18" charset="0"/>
                            <a:ea typeface="Cambria Math" panose="02040503050406030204" pitchFamily="18" charset="0"/>
                          </a:rPr>
                          <m:t>d</m:t>
                        </m:r>
                      </m:e>
                    </m:acc>
                    <m:r>
                      <a:rPr lang="en-US" sz="3200" b="0" i="0" dirty="0" smtClean="0">
                        <a:latin typeface="Cambria Math" panose="02040503050406030204" pitchFamily="18" charset="0"/>
                        <a:ea typeface="Cambria Math" panose="02040503050406030204" pitchFamily="18" charset="0"/>
                      </a:rPr>
                      <m:t>−</m:t>
                    </m:r>
                    <m:acc>
                      <m:accPr>
                        <m:chr m:val="̂"/>
                        <m:ctrlPr>
                          <a:rPr lang="en-US" sz="3200" dirty="0" smtClean="0">
                            <a:latin typeface="Cambria Math" panose="02040503050406030204" pitchFamily="18" charset="0"/>
                            <a:ea typeface="Cambria Math" panose="02040503050406030204" pitchFamily="18" charset="0"/>
                          </a:rPr>
                        </m:ctrlPr>
                      </m:accPr>
                      <m:e>
                        <m:r>
                          <m:rPr>
                            <m:sty m:val="p"/>
                          </m:rPr>
                          <a:rPr lang="en-US" sz="3200" b="0" i="0" dirty="0" smtClean="0">
                            <a:latin typeface="Cambria Math" panose="02040503050406030204" pitchFamily="18" charset="0"/>
                            <a:ea typeface="Cambria Math" panose="02040503050406030204" pitchFamily="18" charset="0"/>
                          </a:rPr>
                          <m:t>d</m:t>
                        </m:r>
                      </m:e>
                    </m:acc>
                    <m:r>
                      <a:rPr lang="en-US" sz="3200" b="0" i="0" dirty="0" smtClean="0">
                        <a:latin typeface="Cambria Math" panose="02040503050406030204" pitchFamily="18" charset="0"/>
                        <a:ea typeface="Cambria Math" panose="02040503050406030204" pitchFamily="18" charset="0"/>
                      </a:rPr>
                      <m:t>,</m:t>
                    </m:r>
                    <m:acc>
                      <m:accPr>
                        <m:chr m:val="̅"/>
                        <m:ctrlPr>
                          <a:rPr lang="en-US" sz="3200" dirty="0">
                            <a:latin typeface="Cambria Math" panose="02040503050406030204" pitchFamily="18" charset="0"/>
                            <a:ea typeface="Cambria Math" panose="02040503050406030204" pitchFamily="18" charset="0"/>
                          </a:rPr>
                        </m:ctrlPr>
                      </m:accPr>
                      <m:e>
                        <m:r>
                          <m:rPr>
                            <m:sty m:val="p"/>
                          </m:rPr>
                          <a:rPr lang="en-US" sz="3200" b="0" i="0" dirty="0">
                            <a:latin typeface="Cambria Math" panose="02040503050406030204" pitchFamily="18" charset="0"/>
                            <a:ea typeface="Cambria Math" panose="02040503050406030204" pitchFamily="18" charset="0"/>
                          </a:rPr>
                          <m:t>d</m:t>
                        </m:r>
                      </m:e>
                    </m:acc>
                    <m:r>
                      <a:rPr lang="en-US" sz="3200" b="0" i="0" dirty="0" smtClean="0">
                        <a:latin typeface="Cambria Math" panose="02040503050406030204" pitchFamily="18" charset="0"/>
                        <a:ea typeface="Cambria Math" panose="02040503050406030204" pitchFamily="18" charset="0"/>
                      </a:rPr>
                      <m:t>+</m:t>
                    </m:r>
                    <m:acc>
                      <m:accPr>
                        <m:chr m:val="̂"/>
                        <m:ctrlPr>
                          <a:rPr lang="en-US" sz="3200" dirty="0">
                            <a:latin typeface="Cambria Math" panose="02040503050406030204" pitchFamily="18" charset="0"/>
                            <a:ea typeface="Cambria Math" panose="02040503050406030204" pitchFamily="18" charset="0"/>
                          </a:rPr>
                        </m:ctrlPr>
                      </m:accPr>
                      <m:e>
                        <m:r>
                          <m:rPr>
                            <m:sty m:val="p"/>
                          </m:rPr>
                          <a:rPr lang="en-US" sz="3200" b="0" i="0" dirty="0">
                            <a:latin typeface="Cambria Math" panose="02040503050406030204" pitchFamily="18" charset="0"/>
                            <a:ea typeface="Cambria Math" panose="02040503050406030204" pitchFamily="18" charset="0"/>
                          </a:rPr>
                          <m:t>d</m:t>
                        </m:r>
                      </m:e>
                    </m:acc>
                    <m:r>
                      <a:rPr lang="en-US" sz="3200" b="0" i="0" dirty="0" smtClean="0">
                        <a:latin typeface="Cambria Math" panose="02040503050406030204" pitchFamily="18" charset="0"/>
                        <a:ea typeface="Cambria Math" panose="02040503050406030204" pitchFamily="18" charset="0"/>
                      </a:rPr>
                      <m:t>]</m:t>
                    </m:r>
                  </m:oMath>
                </a14:m>
                <a:endParaRPr lang="en-US" sz="3200" dirty="0">
                  <a:latin typeface="Helvetica Light" panose="020B0403020202020204" pitchFamily="34" charset="0"/>
                  <a:ea typeface="Cambria Math" panose="02040503050406030204" pitchFamily="18" charset="0"/>
                </a:endParaRPr>
              </a:p>
              <a:p>
                <a:pPr lvl="1">
                  <a:lnSpc>
                    <a:spcPct val="150000"/>
                  </a:lnSpc>
                </a:pPr>
                <a14:m>
                  <m:oMath xmlns:m="http://schemas.openxmlformats.org/officeDocument/2006/math">
                    <m:r>
                      <m:rPr>
                        <m:sty m:val="p"/>
                      </m:rPr>
                      <a:rPr lang="en-US" sz="2800" b="0" i="0">
                        <a:latin typeface="Cambria Math" panose="02040503050406030204" pitchFamily="18" charset="0"/>
                        <a:ea typeface="Cambria Math" panose="02040503050406030204" pitchFamily="18" charset="0"/>
                      </a:rPr>
                      <m:t>d</m:t>
                    </m:r>
                  </m:oMath>
                </a14:m>
                <a:r>
                  <a:rPr lang="en-US" sz="2800" dirty="0">
                    <a:latin typeface="Helvetica Light" panose="020B0403020202020204" pitchFamily="34" charset="0"/>
                    <a:ea typeface="Cambria Math" panose="02040503050406030204" pitchFamily="18" charset="0"/>
                  </a:rPr>
                  <a:t> is the random variable</a:t>
                </a:r>
              </a:p>
              <a:p>
                <a:pPr lvl="1">
                  <a:lnSpc>
                    <a:spcPct val="150000"/>
                  </a:lnSpc>
                </a:pPr>
                <a14:m>
                  <m:oMath xmlns:m="http://schemas.openxmlformats.org/officeDocument/2006/math">
                    <m:acc>
                      <m:accPr>
                        <m:chr m:val="̅"/>
                        <m:ctrlPr>
                          <a:rPr lang="en-US" sz="2800" dirty="0">
                            <a:latin typeface="Cambria Math" panose="02040503050406030204" pitchFamily="18" charset="0"/>
                            <a:ea typeface="Cambria Math" panose="02040503050406030204" pitchFamily="18" charset="0"/>
                          </a:rPr>
                        </m:ctrlPr>
                      </m:accPr>
                      <m:e>
                        <m:r>
                          <m:rPr>
                            <m:sty m:val="p"/>
                          </m:rPr>
                          <a:rPr lang="en-US" sz="2800" b="0" i="0" dirty="0">
                            <a:latin typeface="Cambria Math" panose="02040503050406030204" pitchFamily="18" charset="0"/>
                            <a:ea typeface="Cambria Math" panose="02040503050406030204" pitchFamily="18" charset="0"/>
                          </a:rPr>
                          <m:t>d</m:t>
                        </m:r>
                      </m:e>
                    </m:acc>
                  </m:oMath>
                </a14:m>
                <a:r>
                  <a:rPr lang="en-US" sz="2800" dirty="0">
                    <a:latin typeface="Helvetica Light" panose="020B0403020202020204" pitchFamily="34" charset="0"/>
                    <a:ea typeface="Cambria Math" panose="02040503050406030204" pitchFamily="18" charset="0"/>
                  </a:rPr>
                  <a:t> is mean of random variable</a:t>
                </a:r>
              </a:p>
              <a:p>
                <a:pPr lvl="1">
                  <a:lnSpc>
                    <a:spcPct val="150000"/>
                  </a:lnSpc>
                </a:pPr>
                <a14:m>
                  <m:oMath xmlns:m="http://schemas.openxmlformats.org/officeDocument/2006/math">
                    <m:acc>
                      <m:accPr>
                        <m:chr m:val="̂"/>
                        <m:ctrlPr>
                          <a:rPr lang="en-US" sz="2800" dirty="0">
                            <a:latin typeface="Cambria Math" panose="02040503050406030204" pitchFamily="18" charset="0"/>
                            <a:ea typeface="Cambria Math" panose="02040503050406030204" pitchFamily="18" charset="0"/>
                          </a:rPr>
                        </m:ctrlPr>
                      </m:accPr>
                      <m:e>
                        <m:r>
                          <m:rPr>
                            <m:sty m:val="p"/>
                          </m:rPr>
                          <a:rPr lang="en-US" sz="2800" b="0" i="0" dirty="0">
                            <a:latin typeface="Cambria Math" panose="02040503050406030204" pitchFamily="18" charset="0"/>
                            <a:ea typeface="Cambria Math" panose="02040503050406030204" pitchFamily="18" charset="0"/>
                          </a:rPr>
                          <m:t>d</m:t>
                        </m:r>
                      </m:e>
                    </m:acc>
                  </m:oMath>
                </a14:m>
                <a:r>
                  <a:rPr lang="en-US" sz="2800" dirty="0">
                    <a:latin typeface="Helvetica Light" panose="020B0403020202020204" pitchFamily="34" charset="0"/>
                    <a:ea typeface="Cambria Math" panose="02040503050406030204" pitchFamily="18" charset="0"/>
                  </a:rPr>
                  <a:t> is standard deviation of random variable</a:t>
                </a:r>
              </a:p>
              <a:p>
                <a:pPr lvl="1">
                  <a:lnSpc>
                    <a:spcPct val="150000"/>
                  </a:lnSpc>
                </a:pPr>
                <a14:m>
                  <m:oMath xmlns:m="http://schemas.openxmlformats.org/officeDocument/2006/math">
                    <m:r>
                      <a:rPr lang="en-US" sz="2800" b="0" i="0" dirty="0">
                        <a:latin typeface="Cambria Math" panose="02040503050406030204" pitchFamily="18" charset="0"/>
                        <a:ea typeface="Cambria Math" panose="02040503050406030204" pitchFamily="18" charset="0"/>
                      </a:rPr>
                      <m:t>∆</m:t>
                    </m:r>
                  </m:oMath>
                </a14:m>
                <a:r>
                  <a:rPr lang="en-US" sz="2800" dirty="0">
                    <a:latin typeface="Helvetica Light" panose="020B0403020202020204" pitchFamily="34" charset="0"/>
                    <a:ea typeface="Cambria Math" panose="02040503050406030204" pitchFamily="18" charset="0"/>
                  </a:rPr>
                  <a:t> is the budget of uncertainty</a:t>
                </a:r>
              </a:p>
              <a:p>
                <a:pPr lvl="1">
                  <a:lnSpc>
                    <a:spcPct val="150000"/>
                  </a:lnSpc>
                </a:pPr>
                <a:endParaRPr lang="en-US" sz="2800" dirty="0">
                  <a:latin typeface="Helvetica Light" panose="020B0403020202020204" pitchFamily="34" charset="0"/>
                  <a:ea typeface="Cambria Math" panose="02040503050406030204" pitchFamily="18" charset="0"/>
                </a:endParaRPr>
              </a:p>
              <a:p>
                <a:pPr marL="0" indent="0">
                  <a:lnSpc>
                    <a:spcPct val="150000"/>
                  </a:lnSpc>
                  <a:buNone/>
                </a:pPr>
                <a:endParaRPr lang="en-US" sz="3200" dirty="0">
                  <a:latin typeface="Helvetica Light" panose="020B0403020202020204" pitchFamily="34" charset="0"/>
                  <a:ea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E3E6F303-CED1-AE4E-B0F4-E6174A05B3F1}"/>
                  </a:ext>
                </a:extLst>
              </p:cNvPr>
              <p:cNvSpPr>
                <a:spLocks noGrp="1" noRot="1" noChangeAspect="1" noMove="1" noResize="1" noEditPoints="1" noAdjustHandles="1" noChangeArrowheads="1" noChangeShapeType="1" noTextEdit="1"/>
              </p:cNvSpPr>
              <p:nvPr>
                <p:ph idx="1"/>
              </p:nvPr>
            </p:nvSpPr>
            <p:spPr>
              <a:xfrm>
                <a:off x="838199" y="1463515"/>
                <a:ext cx="10515600" cy="4668343"/>
              </a:xfrm>
              <a:blipFill>
                <a:blip r:embed="rId3"/>
                <a:stretch>
                  <a:fillRect l="-1206" b="-1355"/>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C775966F-100B-0C4A-BD80-48E48F1626B0}"/>
              </a:ext>
            </a:extLst>
          </p:cNvPr>
          <p:cNvSpPr txBox="1"/>
          <p:nvPr/>
        </p:nvSpPr>
        <p:spPr>
          <a:xfrm>
            <a:off x="838199" y="6457890"/>
            <a:ext cx="10515600" cy="400110"/>
          </a:xfrm>
          <a:prstGeom prst="rect">
            <a:avLst/>
          </a:prstGeom>
          <a:noFill/>
        </p:spPr>
        <p:txBody>
          <a:bodyPr wrap="square" rtlCol="0">
            <a:spAutoFit/>
          </a:bodyPr>
          <a:lstStyle/>
          <a:p>
            <a:pPr algn="just"/>
            <a:r>
              <a:rPr lang="en-IN" sz="1000" dirty="0">
                <a:latin typeface="Helvetica Light" panose="020B0403020202020204" pitchFamily="34" charset="0"/>
              </a:rPr>
              <a:t>D. Bertsimas, E. Litvinov, X. A. Sun, J. Zhao and T. Zheng, "Adaptive Robust Optimization for the Security Constrained Unit Commitment Problem," in IEEE Transactions on Power Systems, vol. 28, no. 1, pp. 52-63, Feb. 2013.</a:t>
            </a:r>
            <a:endParaRPr lang="en-US" sz="1000" dirty="0">
              <a:latin typeface="Helvetica Light" panose="020B0403020202020204" pitchFamily="34" charset="0"/>
            </a:endParaRPr>
          </a:p>
        </p:txBody>
      </p:sp>
    </p:spTree>
    <p:extLst>
      <p:ext uri="{BB962C8B-B14F-4D97-AF65-F5344CB8AC3E}">
        <p14:creationId xmlns:p14="http://schemas.microsoft.com/office/powerpoint/2010/main" val="1371543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64D075-1FEF-3943-8765-54BD00B4EEB6}"/>
              </a:ext>
            </a:extLst>
          </p:cNvPr>
          <p:cNvSpPr/>
          <p:nvPr/>
        </p:nvSpPr>
        <p:spPr>
          <a:xfrm>
            <a:off x="-47847" y="-21266"/>
            <a:ext cx="12287693" cy="1041991"/>
          </a:xfrm>
          <a:prstGeom prst="rect">
            <a:avLst/>
          </a:prstGeom>
          <a:solidFill>
            <a:srgbClr val="C00000"/>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i="1" dirty="0"/>
              <a:t>	 </a:t>
            </a:r>
            <a:r>
              <a:rPr lang="en-US" sz="4800" b="1" i="1" dirty="0">
                <a:latin typeface="Helvetica Bold Oblique" pitchFamily="2" charset="0"/>
              </a:rPr>
              <a:t>Two Stage Robust Optimization</a:t>
            </a:r>
            <a:endParaRPr lang="en-US" sz="4000" b="1" i="1" dirty="0">
              <a:latin typeface="Helvetica Bold Oblique" pitchFamily="2" charset="0"/>
            </a:endParaRPr>
          </a:p>
        </p:txBody>
      </p:sp>
      <p:sp>
        <p:nvSpPr>
          <p:cNvPr id="3" name="Content Placeholder 2">
            <a:extLst>
              <a:ext uri="{FF2B5EF4-FFF2-40B4-BE49-F238E27FC236}">
                <a16:creationId xmlns:a16="http://schemas.microsoft.com/office/drawing/2014/main" id="{E3E6F303-CED1-AE4E-B0F4-E6174A05B3F1}"/>
              </a:ext>
            </a:extLst>
          </p:cNvPr>
          <p:cNvSpPr>
            <a:spLocks noGrp="1"/>
          </p:cNvSpPr>
          <p:nvPr>
            <p:ph idx="1"/>
          </p:nvPr>
        </p:nvSpPr>
        <p:spPr>
          <a:xfrm>
            <a:off x="838199" y="1253330"/>
            <a:ext cx="10515600" cy="5081450"/>
          </a:xfrm>
        </p:spPr>
        <p:txBody>
          <a:bodyPr anchor="t">
            <a:noAutofit/>
          </a:bodyPr>
          <a:lstStyle/>
          <a:p>
            <a:pPr>
              <a:lnSpc>
                <a:spcPct val="150000"/>
              </a:lnSpc>
              <a:buFont typeface="Wingdings" pitchFamily="2" charset="2"/>
              <a:buChar char="ü"/>
            </a:pPr>
            <a:r>
              <a:rPr lang="en-US" sz="3200" dirty="0">
                <a:latin typeface="Helvetica Light" panose="020B0403020202020204" pitchFamily="34" charset="0"/>
              </a:rPr>
              <a:t> min{ c</a:t>
            </a:r>
            <a:r>
              <a:rPr lang="en-US" sz="3200" baseline="30000" dirty="0">
                <a:latin typeface="Helvetica Light" panose="020B0403020202020204" pitchFamily="34" charset="0"/>
              </a:rPr>
              <a:t>T</a:t>
            </a:r>
            <a:r>
              <a:rPr lang="en-US" sz="3200" dirty="0">
                <a:latin typeface="Helvetica Light" panose="020B0403020202020204" pitchFamily="34" charset="0"/>
              </a:rPr>
              <a:t>u + max [F(u,v)]}</a:t>
            </a:r>
            <a:r>
              <a:rPr lang="en-US" sz="3200" baseline="30000" dirty="0">
                <a:latin typeface="Helvetica Light" panose="020B0403020202020204" pitchFamily="34" charset="0"/>
              </a:rPr>
              <a:t>*</a:t>
            </a:r>
            <a:endParaRPr lang="en-US" sz="3200" dirty="0">
              <a:latin typeface="Helvetica Light" panose="020B0403020202020204" pitchFamily="34" charset="0"/>
            </a:endParaRPr>
          </a:p>
          <a:p>
            <a:pPr lvl="1">
              <a:lnSpc>
                <a:spcPct val="150000"/>
              </a:lnSpc>
              <a:buFont typeface="Wingdings" pitchFamily="2" charset="2"/>
              <a:buChar char="Ø"/>
            </a:pPr>
            <a:r>
              <a:rPr lang="en-US" sz="2800" dirty="0">
                <a:latin typeface="Helvetica Light" panose="020B0403020202020204" pitchFamily="34" charset="0"/>
              </a:rPr>
              <a:t> u is the commitment of generators</a:t>
            </a:r>
          </a:p>
          <a:p>
            <a:pPr lvl="1">
              <a:lnSpc>
                <a:spcPct val="150000"/>
              </a:lnSpc>
              <a:buFont typeface="Wingdings" pitchFamily="2" charset="2"/>
              <a:buChar char="Ø"/>
            </a:pPr>
            <a:r>
              <a:rPr lang="en-US" sz="2800" dirty="0">
                <a:latin typeface="Helvetica Light" panose="020B0403020202020204" pitchFamily="34" charset="0"/>
              </a:rPr>
              <a:t> v is the uncertainty parameter, deterministic uncertainty set</a:t>
            </a:r>
          </a:p>
          <a:p>
            <a:pPr lvl="0">
              <a:lnSpc>
                <a:spcPct val="150000"/>
              </a:lnSpc>
              <a:buFont typeface="Wingdings" pitchFamily="2" charset="2"/>
              <a:buChar char="ü"/>
            </a:pPr>
            <a:r>
              <a:rPr lang="en-US" sz="3200" dirty="0">
                <a:solidFill>
                  <a:prstClr val="black"/>
                </a:solidFill>
                <a:latin typeface="Helvetica Light" panose="020B0403020202020204" pitchFamily="34" charset="0"/>
              </a:rPr>
              <a:t>  F(u,v) = min q</a:t>
            </a:r>
            <a:r>
              <a:rPr lang="en-US" sz="3200" baseline="30000" dirty="0">
                <a:solidFill>
                  <a:prstClr val="black"/>
                </a:solidFill>
                <a:latin typeface="Helvetica Light" panose="020B0403020202020204" pitchFamily="34" charset="0"/>
              </a:rPr>
              <a:t>T</a:t>
            </a:r>
            <a:r>
              <a:rPr lang="en-US" sz="3200" dirty="0">
                <a:solidFill>
                  <a:prstClr val="black"/>
                </a:solidFill>
                <a:latin typeface="Helvetica Light" panose="020B0403020202020204" pitchFamily="34" charset="0"/>
              </a:rPr>
              <a:t>p</a:t>
            </a:r>
          </a:p>
          <a:p>
            <a:pPr lvl="1">
              <a:lnSpc>
                <a:spcPct val="150000"/>
              </a:lnSpc>
              <a:buFont typeface="Wingdings" pitchFamily="2" charset="2"/>
              <a:buChar char="Ø"/>
            </a:pPr>
            <a:r>
              <a:rPr lang="en-US" sz="2800" dirty="0">
                <a:solidFill>
                  <a:prstClr val="black"/>
                </a:solidFill>
                <a:latin typeface="Helvetica Light" panose="020B0403020202020204" pitchFamily="34" charset="0"/>
              </a:rPr>
              <a:t> A</a:t>
            </a:r>
            <a:r>
              <a:rPr lang="en-US" sz="2800" baseline="-25000" dirty="0">
                <a:solidFill>
                  <a:prstClr val="black"/>
                </a:solidFill>
                <a:latin typeface="Helvetica Light" panose="020B0403020202020204" pitchFamily="34" charset="0"/>
              </a:rPr>
              <a:t>v</a:t>
            </a:r>
            <a:r>
              <a:rPr lang="en-US" sz="2800" dirty="0">
                <a:solidFill>
                  <a:prstClr val="black"/>
                </a:solidFill>
                <a:latin typeface="Helvetica Light" panose="020B0403020202020204" pitchFamily="34" charset="0"/>
              </a:rPr>
              <a:t>u+B</a:t>
            </a:r>
            <a:r>
              <a:rPr lang="en-US" sz="2800" baseline="-25000" dirty="0">
                <a:solidFill>
                  <a:prstClr val="black"/>
                </a:solidFill>
                <a:latin typeface="Helvetica Light" panose="020B0403020202020204" pitchFamily="34" charset="0"/>
              </a:rPr>
              <a:t>v</a:t>
            </a:r>
            <a:r>
              <a:rPr lang="en-US" sz="2800" dirty="0">
                <a:solidFill>
                  <a:prstClr val="black"/>
                </a:solidFill>
                <a:latin typeface="Helvetica Light" panose="020B0403020202020204" pitchFamily="34" charset="0"/>
              </a:rPr>
              <a:t>p+H</a:t>
            </a:r>
            <a:r>
              <a:rPr lang="en-US" sz="2800" baseline="-25000" dirty="0">
                <a:solidFill>
                  <a:prstClr val="black"/>
                </a:solidFill>
                <a:latin typeface="Helvetica Light" panose="020B0403020202020204" pitchFamily="34" charset="0"/>
              </a:rPr>
              <a:t>v</a:t>
            </a:r>
            <a:r>
              <a:rPr lang="en-US" sz="2800" dirty="0">
                <a:solidFill>
                  <a:prstClr val="black"/>
                </a:solidFill>
                <a:latin typeface="Helvetica Light" panose="020B0403020202020204" pitchFamily="34" charset="0"/>
              </a:rPr>
              <a:t>f &gt; d</a:t>
            </a:r>
            <a:r>
              <a:rPr lang="en-US" sz="2800" baseline="-25000" dirty="0">
                <a:solidFill>
                  <a:prstClr val="black"/>
                </a:solidFill>
                <a:latin typeface="Helvetica Light" panose="020B0403020202020204" pitchFamily="34" charset="0"/>
              </a:rPr>
              <a:t>v</a:t>
            </a:r>
            <a:endParaRPr lang="en-US" sz="2800" dirty="0">
              <a:solidFill>
                <a:prstClr val="black"/>
              </a:solidFill>
              <a:latin typeface="Helvetica Light" panose="020B0403020202020204" pitchFamily="34" charset="0"/>
            </a:endParaRPr>
          </a:p>
          <a:p>
            <a:pPr lvl="1">
              <a:lnSpc>
                <a:spcPct val="150000"/>
              </a:lnSpc>
              <a:buFont typeface="Wingdings" pitchFamily="2" charset="2"/>
              <a:buChar char="Ø"/>
            </a:pPr>
            <a:r>
              <a:rPr lang="en-US" sz="2800" dirty="0">
                <a:solidFill>
                  <a:prstClr val="black"/>
                </a:solidFill>
                <a:latin typeface="Helvetica Light" panose="020B0403020202020204" pitchFamily="34" charset="0"/>
              </a:rPr>
              <a:t> A</a:t>
            </a:r>
            <a:r>
              <a:rPr lang="en-US" sz="2800" baseline="-25000" dirty="0">
                <a:solidFill>
                  <a:prstClr val="black"/>
                </a:solidFill>
                <a:latin typeface="Helvetica Light" panose="020B0403020202020204" pitchFamily="34" charset="0"/>
              </a:rPr>
              <a:t>v</a:t>
            </a:r>
            <a:r>
              <a:rPr lang="en-US" sz="2800" dirty="0">
                <a:solidFill>
                  <a:prstClr val="black"/>
                </a:solidFill>
                <a:latin typeface="Helvetica Light" panose="020B0403020202020204" pitchFamily="34" charset="0"/>
              </a:rPr>
              <a:t>, B</a:t>
            </a:r>
            <a:r>
              <a:rPr lang="en-US" sz="2800" baseline="-25000" dirty="0">
                <a:solidFill>
                  <a:prstClr val="black"/>
                </a:solidFill>
                <a:latin typeface="Helvetica Light" panose="020B0403020202020204" pitchFamily="34" charset="0"/>
              </a:rPr>
              <a:t>v</a:t>
            </a:r>
            <a:r>
              <a:rPr lang="en-US" sz="2800" dirty="0">
                <a:solidFill>
                  <a:prstClr val="black"/>
                </a:solidFill>
                <a:latin typeface="Helvetica Light" panose="020B0403020202020204" pitchFamily="34" charset="0"/>
              </a:rPr>
              <a:t>, H</a:t>
            </a:r>
            <a:r>
              <a:rPr lang="en-US" sz="2800" baseline="-25000" dirty="0">
                <a:solidFill>
                  <a:prstClr val="black"/>
                </a:solidFill>
                <a:latin typeface="Helvetica Light" panose="020B0403020202020204" pitchFamily="34" charset="0"/>
              </a:rPr>
              <a:t>v</a:t>
            </a:r>
            <a:r>
              <a:rPr lang="en-US" sz="2800" dirty="0">
                <a:solidFill>
                  <a:prstClr val="black"/>
                </a:solidFill>
                <a:latin typeface="Helvetica Light" panose="020B0403020202020204" pitchFamily="34" charset="0"/>
              </a:rPr>
              <a:t>, d</a:t>
            </a:r>
            <a:r>
              <a:rPr lang="en-US" sz="2800" baseline="-25000" dirty="0">
                <a:solidFill>
                  <a:prstClr val="black"/>
                </a:solidFill>
                <a:latin typeface="Helvetica Light" panose="020B0403020202020204" pitchFamily="34" charset="0"/>
              </a:rPr>
              <a:t>v </a:t>
            </a:r>
            <a:r>
              <a:rPr lang="en-US" sz="2800" dirty="0">
                <a:solidFill>
                  <a:prstClr val="black"/>
                </a:solidFill>
                <a:latin typeface="Helvetica Light" panose="020B0403020202020204" pitchFamily="34" charset="0"/>
              </a:rPr>
              <a:t> are uncertain matrices and vector to model demand uncertainties and power system contingencies</a:t>
            </a:r>
          </a:p>
          <a:p>
            <a:pPr marL="457200" lvl="1" indent="0">
              <a:lnSpc>
                <a:spcPct val="150000"/>
              </a:lnSpc>
              <a:buNone/>
            </a:pPr>
            <a:r>
              <a:rPr lang="en-US" sz="2800" dirty="0">
                <a:latin typeface="Helvetica Light" panose="020B0403020202020204" pitchFamily="34" charset="0"/>
              </a:rPr>
              <a:t>	</a:t>
            </a:r>
          </a:p>
          <a:p>
            <a:pPr marL="457200" lvl="1" indent="0">
              <a:lnSpc>
                <a:spcPct val="150000"/>
              </a:lnSpc>
              <a:buNone/>
            </a:pPr>
            <a:r>
              <a:rPr lang="en-US" sz="2800" dirty="0">
                <a:latin typeface="Helvetica Light" panose="020B0403020202020204" pitchFamily="34" charset="0"/>
              </a:rPr>
              <a:t>										                                                          </a:t>
            </a:r>
          </a:p>
        </p:txBody>
      </p:sp>
      <p:sp>
        <p:nvSpPr>
          <p:cNvPr id="5" name="TextBox 4">
            <a:extLst>
              <a:ext uri="{FF2B5EF4-FFF2-40B4-BE49-F238E27FC236}">
                <a16:creationId xmlns:a16="http://schemas.microsoft.com/office/drawing/2014/main" id="{0CCDA2FB-7516-2E49-AF18-E42FC14FF9CC}"/>
              </a:ext>
            </a:extLst>
          </p:cNvPr>
          <p:cNvSpPr txBox="1"/>
          <p:nvPr/>
        </p:nvSpPr>
        <p:spPr>
          <a:xfrm>
            <a:off x="838199" y="6567385"/>
            <a:ext cx="10515600" cy="246221"/>
          </a:xfrm>
          <a:prstGeom prst="rect">
            <a:avLst/>
          </a:prstGeom>
          <a:noFill/>
        </p:spPr>
        <p:txBody>
          <a:bodyPr wrap="square" rtlCol="0">
            <a:spAutoFit/>
          </a:bodyPr>
          <a:lstStyle/>
          <a:p>
            <a:pPr algn="just"/>
            <a:r>
              <a:rPr lang="en-IN" sz="1000" dirty="0">
                <a:latin typeface="Helvetica Light" panose="020B0403020202020204" pitchFamily="34" charset="0"/>
              </a:rPr>
              <a:t>* Q. P. Zheng, J. Wang and A. L. Liu, "Stochastic Optimization for Unit Commitment—A Review," in IEEE Transactions on Power Systems, vol. 30, no. 4, pp. 1913-1924, July 2015.</a:t>
            </a:r>
            <a:endParaRPr lang="en-US" sz="1000" dirty="0">
              <a:latin typeface="Helvetica Light" panose="020B0403020202020204" pitchFamily="34" charset="0"/>
            </a:endParaRPr>
          </a:p>
        </p:txBody>
      </p:sp>
    </p:spTree>
    <p:extLst>
      <p:ext uri="{BB962C8B-B14F-4D97-AF65-F5344CB8AC3E}">
        <p14:creationId xmlns:p14="http://schemas.microsoft.com/office/powerpoint/2010/main" val="40473955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64D075-1FEF-3943-8765-54BD00B4EEB6}"/>
              </a:ext>
            </a:extLst>
          </p:cNvPr>
          <p:cNvSpPr/>
          <p:nvPr/>
        </p:nvSpPr>
        <p:spPr>
          <a:xfrm>
            <a:off x="-47847" y="-21266"/>
            <a:ext cx="12287693" cy="1041991"/>
          </a:xfrm>
          <a:prstGeom prst="rect">
            <a:avLst/>
          </a:prstGeom>
          <a:solidFill>
            <a:srgbClr val="C00000"/>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i="1" dirty="0"/>
              <a:t>	 </a:t>
            </a:r>
            <a:r>
              <a:rPr lang="en-US" sz="4800" b="1" i="1" dirty="0">
                <a:latin typeface="Helvetica Bold Oblique" pitchFamily="2" charset="0"/>
              </a:rPr>
              <a:t>Stochastic vs Robust Optimization</a:t>
            </a:r>
            <a:endParaRPr lang="en-US" sz="4000" b="1" i="1" dirty="0">
              <a:latin typeface="Helvetica Bold Oblique" pitchFamily="2" charset="0"/>
            </a:endParaRPr>
          </a:p>
        </p:txBody>
      </p:sp>
      <p:sp>
        <p:nvSpPr>
          <p:cNvPr id="3" name="Content Placeholder 2">
            <a:extLst>
              <a:ext uri="{FF2B5EF4-FFF2-40B4-BE49-F238E27FC236}">
                <a16:creationId xmlns:a16="http://schemas.microsoft.com/office/drawing/2014/main" id="{E3E6F303-CED1-AE4E-B0F4-E6174A05B3F1}"/>
              </a:ext>
            </a:extLst>
          </p:cNvPr>
          <p:cNvSpPr>
            <a:spLocks noGrp="1"/>
          </p:cNvSpPr>
          <p:nvPr>
            <p:ph idx="1"/>
          </p:nvPr>
        </p:nvSpPr>
        <p:spPr>
          <a:xfrm>
            <a:off x="838199" y="1294887"/>
            <a:ext cx="10515600" cy="5039893"/>
          </a:xfrm>
        </p:spPr>
        <p:txBody>
          <a:bodyPr anchor="t">
            <a:noAutofit/>
          </a:bodyPr>
          <a:lstStyle/>
          <a:p>
            <a:pPr>
              <a:lnSpc>
                <a:spcPct val="150000"/>
              </a:lnSpc>
              <a:buFont typeface="Wingdings" pitchFamily="2" charset="2"/>
              <a:buChar char="ü"/>
            </a:pPr>
            <a:r>
              <a:rPr lang="en-IN" dirty="0">
                <a:latin typeface="Helvetica Light" panose="020B0403020202020204" pitchFamily="34" charset="0"/>
              </a:rPr>
              <a:t>﻿ Requires moderate information about the underlying uncertainty.</a:t>
            </a:r>
          </a:p>
          <a:p>
            <a:pPr>
              <a:lnSpc>
                <a:spcPct val="150000"/>
              </a:lnSpc>
              <a:buFont typeface="Wingdings" pitchFamily="2" charset="2"/>
              <a:buChar char="ü"/>
            </a:pPr>
            <a:r>
              <a:rPr lang="en-IN" dirty="0">
                <a:latin typeface="Helvetica Light" panose="020B0403020202020204" pitchFamily="34" charset="0"/>
              </a:rPr>
              <a:t> ﻿Updates the uncertainty model as more information is obtained in time.</a:t>
            </a:r>
            <a:endParaRPr lang="en-US" dirty="0">
              <a:latin typeface="Helvetica Light" panose="020B0403020202020204" pitchFamily="34" charset="0"/>
            </a:endParaRPr>
          </a:p>
          <a:p>
            <a:pPr>
              <a:lnSpc>
                <a:spcPct val="150000"/>
              </a:lnSpc>
              <a:buFont typeface="Wingdings" pitchFamily="2" charset="2"/>
              <a:buChar char="ü"/>
            </a:pPr>
            <a:r>
              <a:rPr lang="en-IN" dirty="0">
                <a:latin typeface="Helvetica Light" panose="020B0403020202020204" pitchFamily="34" charset="0"/>
              </a:rPr>
              <a:t>﻿ The robust model constructs an optimal solution that immunizes against all realizations of the uncertain data within a deterministic uncertainty set.</a:t>
            </a:r>
            <a:endParaRPr lang="en-US" dirty="0">
              <a:latin typeface="Helvetica Light" panose="020B0403020202020204" pitchFamily="34" charset="0"/>
            </a:endParaRPr>
          </a:p>
        </p:txBody>
      </p:sp>
      <p:sp>
        <p:nvSpPr>
          <p:cNvPr id="5" name="TextBox 4">
            <a:extLst>
              <a:ext uri="{FF2B5EF4-FFF2-40B4-BE49-F238E27FC236}">
                <a16:creationId xmlns:a16="http://schemas.microsoft.com/office/drawing/2014/main" id="{FB27F229-0128-124A-9CEF-E6CDF084042C}"/>
              </a:ext>
            </a:extLst>
          </p:cNvPr>
          <p:cNvSpPr txBox="1"/>
          <p:nvPr/>
        </p:nvSpPr>
        <p:spPr>
          <a:xfrm>
            <a:off x="838199" y="6457890"/>
            <a:ext cx="10515600" cy="400110"/>
          </a:xfrm>
          <a:prstGeom prst="rect">
            <a:avLst/>
          </a:prstGeom>
          <a:noFill/>
        </p:spPr>
        <p:txBody>
          <a:bodyPr wrap="square" rtlCol="0">
            <a:spAutoFit/>
          </a:bodyPr>
          <a:lstStyle/>
          <a:p>
            <a:pPr algn="just"/>
            <a:r>
              <a:rPr lang="en-IN" sz="1000" dirty="0">
                <a:latin typeface="Helvetica Light" panose="020B0403020202020204" pitchFamily="34" charset="0"/>
              </a:rPr>
              <a:t>D. Bertsimas, E. Litvinov, X. A. Sun, J. Zhao and T. Zheng, "Adaptive Robust Optimization for the Security Constrained Unit Commitment Problem," in IEEE Transactions on Power Systems, vol. 28, no. 1, pp. 52-63, Feb. 2013.</a:t>
            </a:r>
            <a:endParaRPr lang="en-US" sz="1000" dirty="0">
              <a:latin typeface="Helvetica Light" panose="020B0403020202020204" pitchFamily="34" charset="0"/>
            </a:endParaRPr>
          </a:p>
        </p:txBody>
      </p:sp>
    </p:spTree>
    <p:extLst>
      <p:ext uri="{BB962C8B-B14F-4D97-AF65-F5344CB8AC3E}">
        <p14:creationId xmlns:p14="http://schemas.microsoft.com/office/powerpoint/2010/main" val="41333718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64D075-1FEF-3943-8765-54BD00B4EEB6}"/>
              </a:ext>
            </a:extLst>
          </p:cNvPr>
          <p:cNvSpPr/>
          <p:nvPr/>
        </p:nvSpPr>
        <p:spPr>
          <a:xfrm>
            <a:off x="-47847" y="-21266"/>
            <a:ext cx="12287693" cy="1041991"/>
          </a:xfrm>
          <a:prstGeom prst="rect">
            <a:avLst/>
          </a:prstGeom>
          <a:solidFill>
            <a:srgbClr val="C00000"/>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i="1" dirty="0"/>
              <a:t>	 </a:t>
            </a:r>
            <a:r>
              <a:rPr lang="en-US" sz="4800" b="1" i="1" dirty="0">
                <a:latin typeface="Helvetica Bold Oblique" pitchFamily="2" charset="0"/>
              </a:rPr>
              <a:t>Future Research</a:t>
            </a:r>
            <a:endParaRPr lang="en-US" sz="4000" b="1" i="1" dirty="0">
              <a:latin typeface="Helvetica Bold Oblique" pitchFamily="2" charset="0"/>
            </a:endParaRPr>
          </a:p>
        </p:txBody>
      </p:sp>
      <p:sp>
        <p:nvSpPr>
          <p:cNvPr id="3" name="Content Placeholder 2">
            <a:extLst>
              <a:ext uri="{FF2B5EF4-FFF2-40B4-BE49-F238E27FC236}">
                <a16:creationId xmlns:a16="http://schemas.microsoft.com/office/drawing/2014/main" id="{E3E6F303-CED1-AE4E-B0F4-E6174A05B3F1}"/>
              </a:ext>
            </a:extLst>
          </p:cNvPr>
          <p:cNvSpPr>
            <a:spLocks noGrp="1"/>
          </p:cNvSpPr>
          <p:nvPr>
            <p:ph idx="1"/>
          </p:nvPr>
        </p:nvSpPr>
        <p:spPr/>
        <p:txBody>
          <a:bodyPr anchor="t">
            <a:noAutofit/>
          </a:bodyPr>
          <a:lstStyle/>
          <a:p>
            <a:pPr>
              <a:lnSpc>
                <a:spcPct val="150000"/>
              </a:lnSpc>
              <a:buFont typeface="Wingdings" pitchFamily="2" charset="2"/>
              <a:buChar char="ü"/>
            </a:pPr>
            <a:r>
              <a:rPr lang="en-US" sz="3200" dirty="0">
                <a:latin typeface="Helvetica Light" panose="020B0403020202020204" pitchFamily="34" charset="0"/>
              </a:rPr>
              <a:t> Co-optimizing energy and ancillary service using robust optimization for the day ahead market. </a:t>
            </a:r>
          </a:p>
          <a:p>
            <a:pPr>
              <a:lnSpc>
                <a:spcPct val="150000"/>
              </a:lnSpc>
              <a:buFont typeface="Wingdings" pitchFamily="2" charset="2"/>
              <a:buChar char="ü"/>
            </a:pPr>
            <a:r>
              <a:rPr lang="en-US" sz="3200" dirty="0">
                <a:latin typeface="Helvetica Light" panose="020B0403020202020204" pitchFamily="34" charset="0"/>
              </a:rPr>
              <a:t> Data driven, distributionally robust optimization, decision rule approximation method are better in overcoming challenging data issues.</a:t>
            </a:r>
          </a:p>
        </p:txBody>
      </p:sp>
    </p:spTree>
    <p:extLst>
      <p:ext uri="{BB962C8B-B14F-4D97-AF65-F5344CB8AC3E}">
        <p14:creationId xmlns:p14="http://schemas.microsoft.com/office/powerpoint/2010/main" val="26215631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64D075-1FEF-3943-8765-54BD00B4EEB6}"/>
              </a:ext>
            </a:extLst>
          </p:cNvPr>
          <p:cNvSpPr/>
          <p:nvPr/>
        </p:nvSpPr>
        <p:spPr>
          <a:xfrm>
            <a:off x="-47847" y="-21266"/>
            <a:ext cx="12287693" cy="1041991"/>
          </a:xfrm>
          <a:prstGeom prst="rect">
            <a:avLst/>
          </a:prstGeom>
          <a:solidFill>
            <a:srgbClr val="C00000"/>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i="1" dirty="0"/>
              <a:t>	 </a:t>
            </a:r>
            <a:r>
              <a:rPr lang="en-US" sz="4800" b="1" i="1" dirty="0">
                <a:latin typeface="Helvetica Bold Oblique" pitchFamily="2" charset="0"/>
              </a:rPr>
              <a:t>Co-Optimization Formulation</a:t>
            </a:r>
            <a:endParaRPr lang="en-US" sz="4000" b="1" i="1" dirty="0">
              <a:latin typeface="Helvetica Bold Oblique" pitchFamily="2" charset="0"/>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3E6F303-CED1-AE4E-B0F4-E6174A05B3F1}"/>
                  </a:ext>
                </a:extLst>
              </p:cNvPr>
              <p:cNvSpPr>
                <a:spLocks noGrp="1"/>
              </p:cNvSpPr>
              <p:nvPr>
                <p:ph idx="1"/>
              </p:nvPr>
            </p:nvSpPr>
            <p:spPr>
              <a:xfrm>
                <a:off x="838199" y="872807"/>
                <a:ext cx="10515600" cy="4087906"/>
              </a:xfrm>
            </p:spPr>
            <p:txBody>
              <a:bodyPr anchor="t">
                <a:normAutofit fontScale="70000" lnSpcReduction="20000"/>
              </a:bodyPr>
              <a:lstStyle/>
              <a:p>
                <a:pPr>
                  <a:lnSpc>
                    <a:spcPct val="150000"/>
                  </a:lnSpc>
                  <a:buFont typeface="Wingdings" pitchFamily="2" charset="2"/>
                  <a:buChar char="ü"/>
                </a:pPr>
                <a:r>
                  <a:rPr lang="en-US" sz="3200" dirty="0">
                    <a:latin typeface="Helvetica Light" panose="020B0403020202020204" pitchFamily="34" charset="0"/>
                  </a:rPr>
                  <a:t> </a:t>
                </a:r>
                <a:r>
                  <a:rPr lang="en-US" sz="4000" dirty="0">
                    <a:latin typeface="Helvetica Light" panose="020B0403020202020204" pitchFamily="34" charset="0"/>
                  </a:rPr>
                  <a:t> </a:t>
                </a:r>
                <a:r>
                  <a:rPr lang="en-US" sz="3200" dirty="0">
                    <a:latin typeface="Cambria Math" panose="02040503050406030204" pitchFamily="18" charset="0"/>
                    <a:ea typeface="Cambria Math" panose="02040503050406030204" pitchFamily="18" charset="0"/>
                  </a:rPr>
                  <a:t>min</a:t>
                </a:r>
                <a:r>
                  <a:rPr lang="en-US" sz="3200" dirty="0">
                    <a:latin typeface="Helvetica Light" panose="020B0403020202020204" pitchFamily="34" charset="0"/>
                  </a:rPr>
                  <a:t> </a:t>
                </a:r>
                <a14:m>
                  <m:oMath xmlns:m="http://schemas.openxmlformats.org/officeDocument/2006/math">
                    <m:nary>
                      <m:naryPr>
                        <m:chr m:val="∑"/>
                        <m:ctrlPr>
                          <a:rPr lang="en-US" sz="3200" i="1">
                            <a:latin typeface="Cambria Math" panose="02040503050406030204" pitchFamily="18" charset="0"/>
                          </a:rPr>
                        </m:ctrlPr>
                      </m:naryPr>
                      <m:sub>
                        <m:r>
                          <m:rPr>
                            <m:brk m:alnAt="23"/>
                          </m:rPr>
                          <a:rPr lang="en-US" sz="3200" i="1">
                            <a:latin typeface="Cambria Math" panose="02040503050406030204" pitchFamily="18" charset="0"/>
                          </a:rPr>
                          <m:t>𝑖</m:t>
                        </m:r>
                        <m:r>
                          <a:rPr lang="en-US" sz="3200" i="1">
                            <a:latin typeface="Cambria Math" panose="02040503050406030204" pitchFamily="18" charset="0"/>
                          </a:rPr>
                          <m:t>=1</m:t>
                        </m:r>
                      </m:sub>
                      <m:sup>
                        <m:r>
                          <a:rPr lang="en-US" sz="3200" i="1">
                            <a:latin typeface="Cambria Math" panose="02040503050406030204" pitchFamily="18" charset="0"/>
                          </a:rPr>
                          <m:t>24</m:t>
                        </m:r>
                      </m:sup>
                      <m:e>
                        <m:nary>
                          <m:naryPr>
                            <m:chr m:val="∑"/>
                            <m:ctrlPr>
                              <a:rPr lang="en-US" sz="3200" i="1">
                                <a:latin typeface="Cambria Math" panose="02040503050406030204" pitchFamily="18" charset="0"/>
                              </a:rPr>
                            </m:ctrlPr>
                          </m:naryPr>
                          <m:sub>
                            <m:r>
                              <m:rPr>
                                <m:brk m:alnAt="23"/>
                              </m:rPr>
                              <a:rPr lang="en-US" sz="3200" i="1">
                                <a:latin typeface="Cambria Math" panose="02040503050406030204" pitchFamily="18" charset="0"/>
                              </a:rPr>
                              <m:t>𝑗</m:t>
                            </m:r>
                          </m:sub>
                          <m:sup>
                            <m:r>
                              <a:rPr lang="en-US" sz="3200" i="1">
                                <a:latin typeface="Cambria Math" panose="02040503050406030204" pitchFamily="18" charset="0"/>
                              </a:rPr>
                              <m:t>𝑁</m:t>
                            </m:r>
                          </m:sup>
                          <m:e>
                            <m:eqArr>
                              <m:eqArrPr>
                                <m:ctrlPr>
                                  <a:rPr lang="en-US" sz="3200" i="1">
                                    <a:latin typeface="Cambria Math" panose="02040503050406030204" pitchFamily="18" charset="0"/>
                                  </a:rPr>
                                </m:ctrlPr>
                              </m:eqArrPr>
                              <m:e>
                                <m:r>
                                  <a:rPr lang="en-US" sz="3200" i="1">
                                    <a:latin typeface="Cambria Math" panose="02040503050406030204" pitchFamily="18" charset="0"/>
                                  </a:rPr>
                                  <m:t>    </m:t>
                                </m:r>
                                <m:sSub>
                                  <m:sSubPr>
                                    <m:ctrlPr>
                                      <a:rPr lang="en-US" sz="3200" i="1">
                                        <a:latin typeface="Cambria Math" panose="02040503050406030204" pitchFamily="18" charset="0"/>
                                      </a:rPr>
                                    </m:ctrlPr>
                                  </m:sSubPr>
                                  <m:e>
                                    <m:r>
                                      <a:rPr lang="en-US" sz="3200" i="1">
                                        <a:latin typeface="Cambria Math" panose="02040503050406030204" pitchFamily="18" charset="0"/>
                                      </a:rPr>
                                      <m:t>𝑢</m:t>
                                    </m:r>
                                  </m:e>
                                  <m:sub>
                                    <m:r>
                                      <a:rPr lang="en-US" sz="3200" i="1">
                                        <a:latin typeface="Cambria Math" panose="02040503050406030204" pitchFamily="18" charset="0"/>
                                      </a:rPr>
                                      <m:t>𝑗</m:t>
                                    </m:r>
                                  </m:sub>
                                </m:sSub>
                                <m:r>
                                  <a:rPr lang="en-US" sz="3200" i="1">
                                    <a:latin typeface="Cambria Math" panose="02040503050406030204" pitchFamily="18" charset="0"/>
                                  </a:rPr>
                                  <m:t>(</m:t>
                                </m:r>
                                <m:r>
                                  <a:rPr lang="en-US" sz="3200" i="1">
                                    <a:latin typeface="Cambria Math" panose="02040503050406030204" pitchFamily="18" charset="0"/>
                                  </a:rPr>
                                  <m:t>𝑖</m:t>
                                </m:r>
                                <m:r>
                                  <a:rPr lang="en-US" sz="3200" i="1">
                                    <a:latin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𝑃</m:t>
                                    </m:r>
                                  </m:e>
                                  <m:sub>
                                    <m:r>
                                      <a:rPr lang="en-US" sz="3200" i="1">
                                        <a:latin typeface="Cambria Math" panose="02040503050406030204" pitchFamily="18" charset="0"/>
                                        <a:ea typeface="Cambria Math" panose="02040503050406030204" pitchFamily="18" charset="0"/>
                                      </a:rPr>
                                      <m:t>𝑗</m:t>
                                    </m:r>
                                  </m:sub>
                                </m:sSub>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𝑖</m:t>
                                </m:r>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𝐶</m:t>
                                    </m:r>
                                  </m:e>
                                  <m:sub>
                                    <m:r>
                                      <a:rPr lang="en-US" sz="3200" i="1">
                                        <a:latin typeface="Cambria Math" panose="02040503050406030204" pitchFamily="18" charset="0"/>
                                        <a:ea typeface="Cambria Math" panose="02040503050406030204" pitchFamily="18" charset="0"/>
                                      </a:rPr>
                                      <m:t>𝑗</m:t>
                                    </m:r>
                                  </m:sub>
                                </m:sSub>
                                <m:r>
                                  <a:rPr lang="en-US" sz="3200" i="1">
                                    <a:latin typeface="Cambria Math" panose="02040503050406030204" pitchFamily="18" charset="0"/>
                                    <a:ea typeface="Cambria Math" panose="02040503050406030204" pitchFamily="18" charset="0"/>
                                  </a:rPr>
                                  <m:t>    </m:t>
                                </m:r>
                              </m:e>
                              <m:e>
                                <m:r>
                                  <a:rPr lang="en-US" sz="3200" i="1">
                                    <a:latin typeface="Cambria Math" panose="02040503050406030204" pitchFamily="18" charset="0"/>
                                    <a:ea typeface="Cambria Math" panose="02040503050406030204" pitchFamily="18" charset="0"/>
                                  </a:rPr>
                                  <m:t> </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     </m:t>
                                    </m:r>
                                    <m:r>
                                      <a:rPr lang="en-US" sz="3200" i="1">
                                        <a:latin typeface="Cambria Math" panose="02040503050406030204" pitchFamily="18" charset="0"/>
                                        <a:ea typeface="Cambria Math" panose="02040503050406030204" pitchFamily="18" charset="0"/>
                                      </a:rPr>
                                      <m:t>𝐶</m:t>
                                    </m:r>
                                  </m:e>
                                  <m:sub>
                                    <m:r>
                                      <a:rPr lang="en-US" sz="3200" i="1">
                                        <a:latin typeface="Cambria Math" panose="02040503050406030204" pitchFamily="18" charset="0"/>
                                        <a:ea typeface="Cambria Math" panose="02040503050406030204" pitchFamily="18" charset="0"/>
                                      </a:rPr>
                                      <m:t>𝑠𝑡𝑎𝑟𝑡𝑢𝑝</m:t>
                                    </m:r>
                                  </m:sub>
                                </m:sSub>
                                <m:r>
                                  <a:rPr lang="en-US" sz="3200" i="1">
                                    <a:latin typeface="Cambria Math" panose="02040503050406030204" pitchFamily="18" charset="0"/>
                                    <a:ea typeface="Cambria Math" panose="02040503050406030204" pitchFamily="18" charset="0"/>
                                  </a:rPr>
                                  <m:t>×</m:t>
                                </m:r>
                                <m:d>
                                  <m:dPr>
                                    <m:ctrlPr>
                                      <a:rPr lang="en-US" sz="3200" i="1">
                                        <a:latin typeface="Cambria Math" panose="02040503050406030204" pitchFamily="18" charset="0"/>
                                        <a:ea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𝑢</m:t>
                                        </m:r>
                                      </m:e>
                                      <m:sub>
                                        <m:r>
                                          <a:rPr lang="en-US" sz="3200" i="1">
                                            <a:latin typeface="Cambria Math" panose="02040503050406030204" pitchFamily="18" charset="0"/>
                                          </a:rPr>
                                          <m:t>𝑗</m:t>
                                        </m:r>
                                      </m:sub>
                                    </m:sSub>
                                    <m:d>
                                      <m:dPr>
                                        <m:ctrlPr>
                                          <a:rPr lang="en-US" sz="3200" i="1">
                                            <a:latin typeface="Cambria Math" panose="02040503050406030204" pitchFamily="18" charset="0"/>
                                          </a:rPr>
                                        </m:ctrlPr>
                                      </m:dPr>
                                      <m:e>
                                        <m:r>
                                          <a:rPr lang="en-US" sz="3200" i="1">
                                            <a:latin typeface="Cambria Math" panose="02040503050406030204" pitchFamily="18" charset="0"/>
                                          </a:rPr>
                                          <m:t>𝑖</m:t>
                                        </m:r>
                                      </m:e>
                                    </m:d>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𝑢</m:t>
                                        </m:r>
                                      </m:e>
                                      <m:sub>
                                        <m:r>
                                          <a:rPr lang="en-US" sz="3200" i="1">
                                            <a:latin typeface="Cambria Math" panose="02040503050406030204" pitchFamily="18" charset="0"/>
                                          </a:rPr>
                                          <m:t>𝑗</m:t>
                                        </m:r>
                                      </m:sub>
                                    </m:sSub>
                                    <m:d>
                                      <m:dPr>
                                        <m:ctrlPr>
                                          <a:rPr lang="en-US" sz="3200" i="1">
                                            <a:latin typeface="Cambria Math" panose="02040503050406030204" pitchFamily="18" charset="0"/>
                                          </a:rPr>
                                        </m:ctrlPr>
                                      </m:dPr>
                                      <m:e>
                                        <m:r>
                                          <a:rPr lang="en-US" sz="3200" i="1">
                                            <a:latin typeface="Cambria Math" panose="02040503050406030204" pitchFamily="18" charset="0"/>
                                          </a:rPr>
                                          <m:t>𝑖</m:t>
                                        </m:r>
                                        <m:r>
                                          <a:rPr lang="en-US" sz="3200" i="1">
                                            <a:latin typeface="Cambria Math" panose="02040503050406030204" pitchFamily="18" charset="0"/>
                                          </a:rPr>
                                          <m:t>−1</m:t>
                                        </m:r>
                                      </m:e>
                                    </m:d>
                                  </m:e>
                                </m:d>
                              </m:e>
                              <m:e>
                                <m:r>
                                  <a:rPr lang="en-US" sz="3200" i="1">
                                    <a:latin typeface="Cambria Math" panose="02040503050406030204" pitchFamily="18" charset="0"/>
                                  </a:rPr>
                                  <m:t> + </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 </m:t>
                                    </m:r>
                                    <m:r>
                                      <a:rPr lang="en-US" sz="3200" i="1">
                                        <a:latin typeface="Cambria Math" panose="02040503050406030204" pitchFamily="18" charset="0"/>
                                        <a:ea typeface="Cambria Math" panose="02040503050406030204" pitchFamily="18" charset="0"/>
                                      </a:rPr>
                                      <m:t>𝐶</m:t>
                                    </m:r>
                                  </m:e>
                                  <m:sub>
                                    <m:r>
                                      <a:rPr lang="en-US" sz="3200" i="1">
                                        <a:latin typeface="Cambria Math" panose="02040503050406030204" pitchFamily="18" charset="0"/>
                                        <a:ea typeface="Cambria Math" panose="02040503050406030204" pitchFamily="18" charset="0"/>
                                      </a:rPr>
                                      <m:t>𝑠</m:t>
                                    </m:r>
                                    <m:r>
                                      <a:rPr lang="en-US" sz="3200" i="1">
                                        <a:latin typeface="Cambria Math" panose="02040503050406030204" pitchFamily="18" charset="0"/>
                                        <a:ea typeface="Cambria Math" panose="02040503050406030204" pitchFamily="18" charset="0"/>
                                      </a:rPr>
                                      <m:t>h𝑢𝑡𝑑𝑜𝑤𝑛</m:t>
                                    </m:r>
                                  </m:sub>
                                </m:sSub>
                                <m:r>
                                  <a:rPr lang="en-US" sz="3200" i="1">
                                    <a:latin typeface="Cambria Math" panose="02040503050406030204" pitchFamily="18" charset="0"/>
                                    <a:ea typeface="Cambria Math" panose="02040503050406030204" pitchFamily="18" charset="0"/>
                                  </a:rPr>
                                  <m:t>×</m:t>
                                </m:r>
                                <m:d>
                                  <m:dPr>
                                    <m:ctrlPr>
                                      <a:rPr lang="en-US" sz="3200" i="1">
                                        <a:latin typeface="Cambria Math" panose="02040503050406030204" pitchFamily="18" charset="0"/>
                                        <a:ea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𝑢</m:t>
                                        </m:r>
                                      </m:e>
                                      <m:sub>
                                        <m:r>
                                          <a:rPr lang="en-US" sz="3200" i="1">
                                            <a:latin typeface="Cambria Math" panose="02040503050406030204" pitchFamily="18" charset="0"/>
                                          </a:rPr>
                                          <m:t>𝑗</m:t>
                                        </m:r>
                                      </m:sub>
                                    </m:sSub>
                                    <m:d>
                                      <m:dPr>
                                        <m:ctrlPr>
                                          <a:rPr lang="en-US" sz="3200" i="1">
                                            <a:latin typeface="Cambria Math" panose="02040503050406030204" pitchFamily="18" charset="0"/>
                                          </a:rPr>
                                        </m:ctrlPr>
                                      </m:dPr>
                                      <m:e>
                                        <m:r>
                                          <a:rPr lang="en-US" sz="3200" i="1">
                                            <a:latin typeface="Cambria Math" panose="02040503050406030204" pitchFamily="18" charset="0"/>
                                          </a:rPr>
                                          <m:t>𝑖</m:t>
                                        </m:r>
                                        <m:r>
                                          <a:rPr lang="en-US" sz="3200" i="1">
                                            <a:latin typeface="Cambria Math" panose="02040503050406030204" pitchFamily="18" charset="0"/>
                                          </a:rPr>
                                          <m:t>−1</m:t>
                                        </m:r>
                                      </m:e>
                                    </m:d>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𝑢</m:t>
                                        </m:r>
                                      </m:e>
                                      <m:sub>
                                        <m:r>
                                          <a:rPr lang="en-US" sz="3200" i="1">
                                            <a:latin typeface="Cambria Math" panose="02040503050406030204" pitchFamily="18" charset="0"/>
                                          </a:rPr>
                                          <m:t>𝑗</m:t>
                                        </m:r>
                                      </m:sub>
                                    </m:sSub>
                                    <m:d>
                                      <m:dPr>
                                        <m:ctrlPr>
                                          <a:rPr lang="en-US" sz="3200" i="1">
                                            <a:latin typeface="Cambria Math" panose="02040503050406030204" pitchFamily="18" charset="0"/>
                                          </a:rPr>
                                        </m:ctrlPr>
                                      </m:dPr>
                                      <m:e>
                                        <m:r>
                                          <a:rPr lang="en-US" sz="3200" i="1">
                                            <a:latin typeface="Cambria Math" panose="02040503050406030204" pitchFamily="18" charset="0"/>
                                          </a:rPr>
                                          <m:t>𝑖</m:t>
                                        </m:r>
                                      </m:e>
                                    </m:d>
                                  </m:e>
                                </m:d>
                              </m:e>
                              <m:e>
                                <m:r>
                                  <a:rPr lang="en-US" sz="3200" i="1">
                                    <a:latin typeface="Cambria Math" panose="02040503050406030204" pitchFamily="18" charset="0"/>
                                  </a:rPr>
                                  <m:t>+               </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𝑃</m:t>
                                    </m:r>
                                  </m:e>
                                  <m:sub>
                                    <m:r>
                                      <a:rPr lang="en-US" sz="3200" i="1">
                                        <a:latin typeface="Cambria Math" panose="02040503050406030204" pitchFamily="18" charset="0"/>
                                        <a:ea typeface="Cambria Math" panose="02040503050406030204" pitchFamily="18" charset="0"/>
                                      </a:rPr>
                                      <m:t>𝑗</m:t>
                                    </m:r>
                                    <m:r>
                                      <a:rPr lang="en-US" sz="3200" i="1">
                                        <a:latin typeface="Cambria Math" panose="02040503050406030204" pitchFamily="18" charset="0"/>
                                        <a:ea typeface="Cambria Math" panose="02040503050406030204" pitchFamily="18" charset="0"/>
                                      </a:rPr>
                                      <m:t> </m:t>
                                    </m:r>
                                    <m:r>
                                      <a:rPr lang="en-US" sz="3200" i="1">
                                        <a:latin typeface="Cambria Math" panose="02040503050406030204" pitchFamily="18" charset="0"/>
                                        <a:ea typeface="Cambria Math" panose="02040503050406030204" pitchFamily="18" charset="0"/>
                                      </a:rPr>
                                      <m:t>𝑟𝑒𝑔</m:t>
                                    </m:r>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𝑢𝑝</m:t>
                                    </m:r>
                                  </m:sub>
                                </m:sSub>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𝑖</m:t>
                                </m:r>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𝐶</m:t>
                                    </m:r>
                                  </m:e>
                                  <m:sub>
                                    <m:r>
                                      <a:rPr lang="en-US" sz="3200" i="1">
                                        <a:latin typeface="Cambria Math" panose="02040503050406030204" pitchFamily="18" charset="0"/>
                                        <a:ea typeface="Cambria Math" panose="02040503050406030204" pitchFamily="18" charset="0"/>
                                      </a:rPr>
                                      <m:t>𝑟𝑒𝑔</m:t>
                                    </m:r>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𝑢𝑝</m:t>
                                    </m:r>
                                  </m:sub>
                                </m:sSub>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𝑖</m:t>
                                </m:r>
                                <m:r>
                                  <a:rPr lang="en-US" sz="3200" i="1">
                                    <a:latin typeface="Cambria Math" panose="02040503050406030204" pitchFamily="18" charset="0"/>
                                    <a:ea typeface="Cambria Math" panose="02040503050406030204" pitchFamily="18" charset="0"/>
                                  </a:rPr>
                                  <m:t>)</m:t>
                                </m:r>
                              </m:e>
                              <m:e>
                                <m:r>
                                  <a:rPr lang="en-US" sz="3200" i="1">
                                    <a:latin typeface="Cambria Math" panose="02040503050406030204" pitchFamily="18" charset="0"/>
                                    <a:ea typeface="Cambria Math" panose="02040503050406030204" pitchFamily="18" charset="0"/>
                                  </a:rPr>
                                  <m:t> + </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     </m:t>
                                    </m:r>
                                    <m:r>
                                      <a:rPr lang="en-US" sz="3200" i="1">
                                        <a:latin typeface="Cambria Math" panose="02040503050406030204" pitchFamily="18" charset="0"/>
                                        <a:ea typeface="Cambria Math" panose="02040503050406030204" pitchFamily="18" charset="0"/>
                                      </a:rPr>
                                      <m:t>𝑃</m:t>
                                    </m:r>
                                  </m:e>
                                  <m:sub>
                                    <m:r>
                                      <a:rPr lang="en-US" sz="3200" i="1">
                                        <a:latin typeface="Cambria Math" panose="02040503050406030204" pitchFamily="18" charset="0"/>
                                        <a:ea typeface="Cambria Math" panose="02040503050406030204" pitchFamily="18" charset="0"/>
                                      </a:rPr>
                                      <m:t>𝑗</m:t>
                                    </m:r>
                                    <m:r>
                                      <a:rPr lang="en-US" sz="3200" i="1">
                                        <a:latin typeface="Cambria Math" panose="02040503050406030204" pitchFamily="18" charset="0"/>
                                        <a:ea typeface="Cambria Math" panose="02040503050406030204" pitchFamily="18" charset="0"/>
                                      </a:rPr>
                                      <m:t> </m:t>
                                    </m:r>
                                    <m:r>
                                      <a:rPr lang="en-US" sz="3200" i="1">
                                        <a:latin typeface="Cambria Math" panose="02040503050406030204" pitchFamily="18" charset="0"/>
                                        <a:ea typeface="Cambria Math" panose="02040503050406030204" pitchFamily="18" charset="0"/>
                                      </a:rPr>
                                      <m:t>𝑟𝑒𝑔</m:t>
                                    </m:r>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𝑑𝑜𝑤𝑛</m:t>
                                    </m:r>
                                  </m:sub>
                                </m:sSub>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𝑖</m:t>
                                </m:r>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𝐶</m:t>
                                    </m:r>
                                  </m:e>
                                  <m:sub>
                                    <m:r>
                                      <a:rPr lang="en-US" sz="3200" i="1">
                                        <a:latin typeface="Cambria Math" panose="02040503050406030204" pitchFamily="18" charset="0"/>
                                        <a:ea typeface="Cambria Math" panose="02040503050406030204" pitchFamily="18" charset="0"/>
                                      </a:rPr>
                                      <m:t>𝑟𝑒𝑔</m:t>
                                    </m:r>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𝑑𝑜𝑤𝑛</m:t>
                                    </m:r>
                                  </m:sub>
                                </m:sSub>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𝑖</m:t>
                                </m:r>
                                <m:r>
                                  <a:rPr lang="en-US" sz="3200" i="1">
                                    <a:latin typeface="Cambria Math" panose="02040503050406030204" pitchFamily="18" charset="0"/>
                                    <a:ea typeface="Cambria Math" panose="02040503050406030204" pitchFamily="18" charset="0"/>
                                  </a:rPr>
                                  <m:t>)</m:t>
                                </m:r>
                              </m:e>
                              <m:e>
                                <m:r>
                                  <a:rPr lang="en-US" sz="3200" i="1">
                                    <a:latin typeface="Cambria Math" panose="02040503050406030204" pitchFamily="18" charset="0"/>
                                    <a:ea typeface="Cambria Math" panose="02040503050406030204" pitchFamily="18" charset="0"/>
                                  </a:rPr>
                                  <m:t> +</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             </m:t>
                                    </m:r>
                                    <m:r>
                                      <a:rPr lang="en-US" sz="3200" i="1">
                                        <a:latin typeface="Cambria Math" panose="02040503050406030204" pitchFamily="18" charset="0"/>
                                        <a:ea typeface="Cambria Math" panose="02040503050406030204" pitchFamily="18" charset="0"/>
                                      </a:rPr>
                                      <m:t>𝑃</m:t>
                                    </m:r>
                                  </m:e>
                                  <m:sub>
                                    <m:r>
                                      <a:rPr lang="en-US" sz="3200" i="1">
                                        <a:latin typeface="Cambria Math" panose="02040503050406030204" pitchFamily="18" charset="0"/>
                                        <a:ea typeface="Cambria Math" panose="02040503050406030204" pitchFamily="18" charset="0"/>
                                      </a:rPr>
                                      <m:t>𝑠𝑝𝑖𝑛𝑛𝑖𝑛𝑔</m:t>
                                    </m:r>
                                  </m:sub>
                                </m:sSub>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𝑖</m:t>
                                </m:r>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𝐶</m:t>
                                    </m:r>
                                  </m:e>
                                  <m:sub>
                                    <m:r>
                                      <a:rPr lang="en-US" sz="3200" i="1">
                                        <a:latin typeface="Cambria Math" panose="02040503050406030204" pitchFamily="18" charset="0"/>
                                        <a:ea typeface="Cambria Math" panose="02040503050406030204" pitchFamily="18" charset="0"/>
                                      </a:rPr>
                                      <m:t>𝑠𝑝𝑖𝑛𝑛𝑖𝑛𝑔</m:t>
                                    </m:r>
                                  </m:sub>
                                </m:sSub>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𝑖</m:t>
                                </m:r>
                                <m:r>
                                  <a:rPr lang="en-US" sz="3200" i="1">
                                    <a:latin typeface="Cambria Math" panose="02040503050406030204" pitchFamily="18" charset="0"/>
                                    <a:ea typeface="Cambria Math" panose="02040503050406030204" pitchFamily="18" charset="0"/>
                                  </a:rPr>
                                  <m:t>)</m:t>
                                </m:r>
                              </m:e>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          </m:t>
                                    </m:r>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 </m:t>
                                    </m:r>
                                    <m:r>
                                      <a:rPr lang="en-US" sz="3200" i="1">
                                        <a:latin typeface="Cambria Math" panose="02040503050406030204" pitchFamily="18" charset="0"/>
                                        <a:ea typeface="Cambria Math" panose="02040503050406030204" pitchFamily="18" charset="0"/>
                                      </a:rPr>
                                      <m:t> </m:t>
                                    </m:r>
                                    <m:r>
                                      <a:rPr lang="en-US" sz="3200" i="1">
                                        <a:latin typeface="Cambria Math" panose="02040503050406030204" pitchFamily="18" charset="0"/>
                                        <a:ea typeface="Cambria Math" panose="02040503050406030204" pitchFamily="18" charset="0"/>
                                      </a:rPr>
                                      <m:t>𝑃</m:t>
                                    </m:r>
                                  </m:e>
                                  <m:sub>
                                    <m:r>
                                      <a:rPr lang="en-US" sz="3200" i="1">
                                        <a:latin typeface="Cambria Math" panose="02040503050406030204" pitchFamily="18" charset="0"/>
                                        <a:ea typeface="Cambria Math" panose="02040503050406030204" pitchFamily="18" charset="0"/>
                                      </a:rPr>
                                      <m:t>𝑗</m:t>
                                    </m:r>
                                    <m:r>
                                      <a:rPr lang="en-US" sz="3200" i="1">
                                        <a:latin typeface="Cambria Math" panose="02040503050406030204" pitchFamily="18" charset="0"/>
                                        <a:ea typeface="Cambria Math" panose="02040503050406030204" pitchFamily="18" charset="0"/>
                                      </a:rPr>
                                      <m:t> </m:t>
                                    </m:r>
                                    <m:r>
                                      <a:rPr lang="en-US" sz="3200" i="1">
                                        <a:latin typeface="Cambria Math" panose="02040503050406030204" pitchFamily="18" charset="0"/>
                                        <a:ea typeface="Cambria Math" panose="02040503050406030204" pitchFamily="18" charset="0"/>
                                      </a:rPr>
                                      <m:t>𝑛𝑜𝑛</m:t>
                                    </m:r>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𝑠𝑝𝑖𝑛𝑛𝑖𝑛𝑔</m:t>
                                    </m:r>
                                  </m:sub>
                                </m:sSub>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𝑖</m:t>
                                </m:r>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𝐶</m:t>
                                    </m:r>
                                  </m:e>
                                  <m:sub>
                                    <m:r>
                                      <a:rPr lang="en-US" sz="3200" i="1">
                                        <a:latin typeface="Cambria Math" panose="02040503050406030204" pitchFamily="18" charset="0"/>
                                        <a:ea typeface="Cambria Math" panose="02040503050406030204" pitchFamily="18" charset="0"/>
                                      </a:rPr>
                                      <m:t>𝑛𝑜𝑛</m:t>
                                    </m:r>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𝑠𝑝𝑖𝑛𝑛𝑖𝑛𝑔</m:t>
                                    </m:r>
                                  </m:sub>
                                </m:sSub>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𝑖</m:t>
                                </m:r>
                                <m:r>
                                  <a:rPr lang="en-US" sz="3200" i="1">
                                    <a:latin typeface="Cambria Math" panose="02040503050406030204" pitchFamily="18" charset="0"/>
                                    <a:ea typeface="Cambria Math" panose="02040503050406030204" pitchFamily="18" charset="0"/>
                                  </a:rPr>
                                  <m:t>)</m:t>
                                </m:r>
                              </m:e>
                            </m:eqArr>
                          </m:e>
                        </m:nary>
                      </m:e>
                    </m:nary>
                  </m:oMath>
                </a14:m>
                <a:endParaRPr lang="en-US" sz="3200" dirty="0">
                  <a:latin typeface="Helvetica Light" panose="020B0403020202020204" pitchFamily="34" charset="0"/>
                </a:endParaRPr>
              </a:p>
              <a:p>
                <a:pPr>
                  <a:lnSpc>
                    <a:spcPct val="150000"/>
                  </a:lnSpc>
                  <a:buFont typeface="Wingdings" pitchFamily="2" charset="2"/>
                  <a:buChar char="ü"/>
                </a:pPr>
                <a:endParaRPr lang="en-US" sz="3200" dirty="0">
                  <a:latin typeface="Helvetica Light" panose="020B0403020202020204" pitchFamily="34" charset="0"/>
                </a:endParaRPr>
              </a:p>
            </p:txBody>
          </p:sp>
        </mc:Choice>
        <mc:Fallback>
          <p:sp>
            <p:nvSpPr>
              <p:cNvPr id="3" name="Content Placeholder 2">
                <a:extLst>
                  <a:ext uri="{FF2B5EF4-FFF2-40B4-BE49-F238E27FC236}">
                    <a16:creationId xmlns:a16="http://schemas.microsoft.com/office/drawing/2014/main" id="{E3E6F303-CED1-AE4E-B0F4-E6174A05B3F1}"/>
                  </a:ext>
                </a:extLst>
              </p:cNvPr>
              <p:cNvSpPr>
                <a:spLocks noGrp="1" noRot="1" noChangeAspect="1" noMove="1" noResize="1" noEditPoints="1" noAdjustHandles="1" noChangeArrowheads="1" noChangeShapeType="1" noTextEdit="1"/>
              </p:cNvSpPr>
              <p:nvPr>
                <p:ph idx="1"/>
              </p:nvPr>
            </p:nvSpPr>
            <p:spPr>
              <a:xfrm>
                <a:off x="838199" y="872807"/>
                <a:ext cx="10515600" cy="4087906"/>
              </a:xfrm>
              <a:blipFill>
                <a:blip r:embed="rId3"/>
                <a:stretch>
                  <a:fillRect l="-603"/>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302509AF-38F8-2A48-9A5F-B763FE9FE29D}"/>
              </a:ext>
            </a:extLst>
          </p:cNvPr>
          <p:cNvSpPr txBox="1"/>
          <p:nvPr/>
        </p:nvSpPr>
        <p:spPr>
          <a:xfrm>
            <a:off x="838199" y="4983078"/>
            <a:ext cx="3986989" cy="1200329"/>
          </a:xfrm>
          <a:prstGeom prst="rect">
            <a:avLst/>
          </a:prstGeom>
          <a:noFill/>
        </p:spPr>
        <p:txBody>
          <a:bodyPr wrap="none" rtlCol="0">
            <a:spAutoFit/>
          </a:bodyPr>
          <a:lstStyle/>
          <a:p>
            <a:pPr marL="285750" indent="-285750">
              <a:buFont typeface="Wingdings" pitchFamily="2" charset="2"/>
              <a:buChar char="ü"/>
            </a:pPr>
            <a:r>
              <a:rPr lang="en-US" dirty="0">
                <a:latin typeface="Cambria Math" panose="02040503050406030204" pitchFamily="18" charset="0"/>
                <a:ea typeface="Cambria Math" panose="02040503050406030204" pitchFamily="18" charset="0"/>
              </a:rPr>
              <a:t>Generation constraints</a:t>
            </a:r>
          </a:p>
          <a:p>
            <a:pPr marL="285750" indent="-285750">
              <a:buFont typeface="Wingdings" pitchFamily="2" charset="2"/>
              <a:buChar char="ü"/>
            </a:pPr>
            <a:r>
              <a:rPr lang="en-US" dirty="0">
                <a:latin typeface="Cambria Math" panose="02040503050406030204" pitchFamily="18" charset="0"/>
                <a:ea typeface="Cambria Math" panose="02040503050406030204" pitchFamily="18" charset="0"/>
              </a:rPr>
              <a:t>Transmission constraints</a:t>
            </a:r>
          </a:p>
          <a:p>
            <a:pPr marL="285750" indent="-285750">
              <a:buFont typeface="Wingdings" pitchFamily="2" charset="2"/>
              <a:buChar char="ü"/>
            </a:pPr>
            <a:r>
              <a:rPr lang="en-US" dirty="0">
                <a:latin typeface="Cambria Math" panose="02040503050406030204" pitchFamily="18" charset="0"/>
                <a:ea typeface="Cambria Math" panose="02040503050406030204" pitchFamily="18" charset="0"/>
              </a:rPr>
              <a:t>Fuel storage constraints</a:t>
            </a:r>
          </a:p>
          <a:p>
            <a:pPr marL="285750" indent="-285750">
              <a:buFont typeface="Wingdings" pitchFamily="2" charset="2"/>
              <a:buChar char="ü"/>
            </a:pPr>
            <a:r>
              <a:rPr lang="en-US" dirty="0">
                <a:latin typeface="Cambria Math" panose="02040503050406030204" pitchFamily="18" charset="0"/>
                <a:ea typeface="Cambria Math" panose="02040503050406030204" pitchFamily="18" charset="0"/>
              </a:rPr>
              <a:t>Reliability and security constraints</a:t>
            </a:r>
          </a:p>
        </p:txBody>
      </p:sp>
      <p:sp>
        <p:nvSpPr>
          <p:cNvPr id="5" name="TextBox 4">
            <a:extLst>
              <a:ext uri="{FF2B5EF4-FFF2-40B4-BE49-F238E27FC236}">
                <a16:creationId xmlns:a16="http://schemas.microsoft.com/office/drawing/2014/main" id="{0CC27AE7-BF65-9A41-82A3-C98A03488389}"/>
              </a:ext>
            </a:extLst>
          </p:cNvPr>
          <p:cNvSpPr txBox="1"/>
          <p:nvPr/>
        </p:nvSpPr>
        <p:spPr>
          <a:xfrm>
            <a:off x="4675093" y="4983078"/>
            <a:ext cx="5051383" cy="1200329"/>
          </a:xfrm>
          <a:prstGeom prst="rect">
            <a:avLst/>
          </a:prstGeom>
          <a:noFill/>
        </p:spPr>
        <p:txBody>
          <a:bodyPr wrap="none" rtlCol="0">
            <a:spAutoFit/>
          </a:bodyPr>
          <a:lstStyle/>
          <a:p>
            <a:pPr marL="285750" indent="-285750">
              <a:buFont typeface="Wingdings" pitchFamily="2" charset="2"/>
              <a:buChar char="ü"/>
            </a:pPr>
            <a:r>
              <a:rPr lang="en-US" dirty="0">
                <a:latin typeface="Cambria Math" panose="02040503050406030204" pitchFamily="18" charset="0"/>
                <a:ea typeface="Cambria Math" panose="02040503050406030204" pitchFamily="18" charset="0"/>
              </a:rPr>
              <a:t>Regulatory constraints (contracts, must take)</a:t>
            </a:r>
          </a:p>
          <a:p>
            <a:pPr marL="285750" indent="-285750">
              <a:buFont typeface="Wingdings" pitchFamily="2" charset="2"/>
              <a:buChar char="ü"/>
            </a:pPr>
            <a:r>
              <a:rPr lang="en-US" dirty="0">
                <a:latin typeface="Cambria Math" panose="02040503050406030204" pitchFamily="18" charset="0"/>
                <a:ea typeface="Cambria Math" panose="02040503050406030204" pitchFamily="18" charset="0"/>
              </a:rPr>
              <a:t>Load-generation balance</a:t>
            </a:r>
          </a:p>
          <a:p>
            <a:pPr marL="285750" indent="-285750">
              <a:buFont typeface="Wingdings" pitchFamily="2" charset="2"/>
              <a:buChar char="ü"/>
            </a:pPr>
            <a:r>
              <a:rPr lang="en-US" dirty="0">
                <a:latin typeface="Cambria Math" panose="02040503050406030204" pitchFamily="18" charset="0"/>
                <a:ea typeface="Cambria Math" panose="02040503050406030204" pitchFamily="18" charset="0"/>
              </a:rPr>
              <a:t>Coordination with other systems</a:t>
            </a:r>
          </a:p>
          <a:p>
            <a:endParaRPr lang="en-US"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61597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64D075-1FEF-3943-8765-54BD00B4EEB6}"/>
              </a:ext>
            </a:extLst>
          </p:cNvPr>
          <p:cNvSpPr/>
          <p:nvPr/>
        </p:nvSpPr>
        <p:spPr>
          <a:xfrm>
            <a:off x="-47847" y="-21266"/>
            <a:ext cx="12287693" cy="1041991"/>
          </a:xfrm>
          <a:prstGeom prst="rect">
            <a:avLst/>
          </a:prstGeom>
          <a:solidFill>
            <a:srgbClr val="C00000"/>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i="1" dirty="0"/>
              <a:t>	</a:t>
            </a:r>
            <a:r>
              <a:rPr lang="en-US" sz="4800" b="1" i="1" dirty="0">
                <a:latin typeface="Helvetica Bold Oblique" pitchFamily="2" charset="0"/>
              </a:rPr>
              <a:t>Electricity Generation</a:t>
            </a:r>
          </a:p>
        </p:txBody>
      </p:sp>
      <p:pic>
        <p:nvPicPr>
          <p:cNvPr id="5" name="Content Placeholder 4" descr="A close up of a map&#13;&#10;&#13;&#10;Description automatically generated">
            <a:extLst>
              <a:ext uri="{FF2B5EF4-FFF2-40B4-BE49-F238E27FC236}">
                <a16:creationId xmlns:a16="http://schemas.microsoft.com/office/drawing/2014/main" id="{EE54A5F1-C83F-7649-9C36-D005C46EC590}"/>
              </a:ext>
            </a:extLst>
          </p:cNvPr>
          <p:cNvPicPr>
            <a:picLocks noGrp="1" noChangeAspect="1"/>
          </p:cNvPicPr>
          <p:nvPr>
            <p:ph idx="1"/>
          </p:nvPr>
        </p:nvPicPr>
        <p:blipFill>
          <a:blip r:embed="rId3"/>
          <a:stretch>
            <a:fillRect/>
          </a:stretch>
        </p:blipFill>
        <p:spPr>
          <a:xfrm>
            <a:off x="1" y="1785284"/>
            <a:ext cx="6096000" cy="3533306"/>
          </a:xfrm>
        </p:spPr>
      </p:pic>
      <p:pic>
        <p:nvPicPr>
          <p:cNvPr id="7" name="Picture 6" descr="A close up of text on a white background&#13;&#10;&#13;&#10;Description automatically generated">
            <a:extLst>
              <a:ext uri="{FF2B5EF4-FFF2-40B4-BE49-F238E27FC236}">
                <a16:creationId xmlns:a16="http://schemas.microsoft.com/office/drawing/2014/main" id="{0F91D568-BB45-6F40-8A59-339F989C607C}"/>
              </a:ext>
            </a:extLst>
          </p:cNvPr>
          <p:cNvPicPr>
            <a:picLocks noChangeAspect="1"/>
          </p:cNvPicPr>
          <p:nvPr/>
        </p:nvPicPr>
        <p:blipFill>
          <a:blip r:embed="rId4"/>
          <a:stretch>
            <a:fillRect/>
          </a:stretch>
        </p:blipFill>
        <p:spPr>
          <a:xfrm>
            <a:off x="6096000" y="1785285"/>
            <a:ext cx="5999954" cy="3533306"/>
          </a:xfrm>
          <a:prstGeom prst="rect">
            <a:avLst/>
          </a:prstGeom>
        </p:spPr>
      </p:pic>
      <p:sp>
        <p:nvSpPr>
          <p:cNvPr id="8" name="TextBox 7">
            <a:extLst>
              <a:ext uri="{FF2B5EF4-FFF2-40B4-BE49-F238E27FC236}">
                <a16:creationId xmlns:a16="http://schemas.microsoft.com/office/drawing/2014/main" id="{42BAE635-45A7-DD43-8FB2-481879AC8312}"/>
              </a:ext>
            </a:extLst>
          </p:cNvPr>
          <p:cNvSpPr txBox="1"/>
          <p:nvPr/>
        </p:nvSpPr>
        <p:spPr>
          <a:xfrm>
            <a:off x="1949823" y="5593976"/>
            <a:ext cx="1500732" cy="369332"/>
          </a:xfrm>
          <a:prstGeom prst="rect">
            <a:avLst/>
          </a:prstGeom>
          <a:noFill/>
        </p:spPr>
        <p:txBody>
          <a:bodyPr wrap="none" rtlCol="0">
            <a:spAutoFit/>
          </a:bodyPr>
          <a:lstStyle/>
          <a:p>
            <a:r>
              <a:rPr lang="en-US" dirty="0">
                <a:latin typeface="Helvetica Light" panose="020B0403020202020204" pitchFamily="34" charset="0"/>
              </a:rPr>
              <a:t>Solar power</a:t>
            </a:r>
            <a:r>
              <a:rPr lang="en-US" baseline="30000" dirty="0">
                <a:latin typeface="Helvetica Light" panose="020B0403020202020204" pitchFamily="34" charset="0"/>
              </a:rPr>
              <a:t>1</a:t>
            </a:r>
            <a:endParaRPr lang="en-US" dirty="0">
              <a:latin typeface="Helvetica Light" panose="020B0403020202020204" pitchFamily="34" charset="0"/>
            </a:endParaRPr>
          </a:p>
        </p:txBody>
      </p:sp>
      <p:sp>
        <p:nvSpPr>
          <p:cNvPr id="9" name="TextBox 8">
            <a:extLst>
              <a:ext uri="{FF2B5EF4-FFF2-40B4-BE49-F238E27FC236}">
                <a16:creationId xmlns:a16="http://schemas.microsoft.com/office/drawing/2014/main" id="{D56E44C3-2D17-644E-830A-B2BC6F4B6945}"/>
              </a:ext>
            </a:extLst>
          </p:cNvPr>
          <p:cNvSpPr txBox="1"/>
          <p:nvPr/>
        </p:nvSpPr>
        <p:spPr>
          <a:xfrm>
            <a:off x="8826405" y="5593976"/>
            <a:ext cx="1500732" cy="369332"/>
          </a:xfrm>
          <a:prstGeom prst="rect">
            <a:avLst/>
          </a:prstGeom>
          <a:noFill/>
        </p:spPr>
        <p:txBody>
          <a:bodyPr wrap="none" rtlCol="0">
            <a:spAutoFit/>
          </a:bodyPr>
          <a:lstStyle/>
          <a:p>
            <a:r>
              <a:rPr lang="en-US" dirty="0">
                <a:latin typeface="Helvetica Light" panose="020B0403020202020204" pitchFamily="34" charset="0"/>
              </a:rPr>
              <a:t>Wind power</a:t>
            </a:r>
            <a:r>
              <a:rPr lang="en-US" baseline="30000" dirty="0">
                <a:latin typeface="Helvetica Light" panose="020B0403020202020204" pitchFamily="34" charset="0"/>
              </a:rPr>
              <a:t>2</a:t>
            </a:r>
            <a:endParaRPr lang="en-US" dirty="0">
              <a:latin typeface="Helvetica Light" panose="020B0403020202020204" pitchFamily="34" charset="0"/>
            </a:endParaRPr>
          </a:p>
        </p:txBody>
      </p:sp>
      <p:sp>
        <p:nvSpPr>
          <p:cNvPr id="2" name="TextBox 1">
            <a:extLst>
              <a:ext uri="{FF2B5EF4-FFF2-40B4-BE49-F238E27FC236}">
                <a16:creationId xmlns:a16="http://schemas.microsoft.com/office/drawing/2014/main" id="{CEAC97DD-2295-284E-AEC7-7F1601FF073C}"/>
              </a:ext>
            </a:extLst>
          </p:cNvPr>
          <p:cNvSpPr txBox="1"/>
          <p:nvPr/>
        </p:nvSpPr>
        <p:spPr>
          <a:xfrm>
            <a:off x="453901" y="6457890"/>
            <a:ext cx="1495922" cy="400110"/>
          </a:xfrm>
          <a:prstGeom prst="rect">
            <a:avLst/>
          </a:prstGeom>
          <a:noFill/>
        </p:spPr>
        <p:txBody>
          <a:bodyPr wrap="none" rtlCol="0">
            <a:spAutoFit/>
          </a:bodyPr>
          <a:lstStyle/>
          <a:p>
            <a:r>
              <a:rPr lang="en-US" sz="1000" baseline="30000" dirty="0">
                <a:latin typeface="Helvetica Light" panose="020B0403020202020204" pitchFamily="34" charset="0"/>
              </a:rPr>
              <a:t>1</a:t>
            </a:r>
            <a:r>
              <a:rPr lang="en-US" sz="1000" dirty="0">
                <a:latin typeface="Helvetica Light" panose="020B0403020202020204" pitchFamily="34" charset="0"/>
              </a:rPr>
              <a:t> http://www.caiso.com</a:t>
            </a:r>
          </a:p>
          <a:p>
            <a:r>
              <a:rPr lang="en-US" sz="1000" baseline="30000" dirty="0">
                <a:latin typeface="Helvetica Light" panose="020B0403020202020204" pitchFamily="34" charset="0"/>
              </a:rPr>
              <a:t>2</a:t>
            </a:r>
            <a:r>
              <a:rPr lang="en-US" sz="1000" dirty="0">
                <a:latin typeface="Helvetica Light" panose="020B0403020202020204" pitchFamily="34" charset="0"/>
              </a:rPr>
              <a:t> Pecan street data</a:t>
            </a:r>
          </a:p>
        </p:txBody>
      </p:sp>
    </p:spTree>
    <p:extLst>
      <p:ext uri="{BB962C8B-B14F-4D97-AF65-F5344CB8AC3E}">
        <p14:creationId xmlns:p14="http://schemas.microsoft.com/office/powerpoint/2010/main" val="31472125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64D075-1FEF-3943-8765-54BD00B4EEB6}"/>
              </a:ext>
            </a:extLst>
          </p:cNvPr>
          <p:cNvSpPr/>
          <p:nvPr/>
        </p:nvSpPr>
        <p:spPr>
          <a:xfrm>
            <a:off x="-47847" y="-21266"/>
            <a:ext cx="12287693" cy="1041991"/>
          </a:xfrm>
          <a:prstGeom prst="rect">
            <a:avLst/>
          </a:prstGeom>
          <a:solidFill>
            <a:srgbClr val="C00000"/>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i="1" dirty="0"/>
              <a:t>	 </a:t>
            </a:r>
            <a:r>
              <a:rPr lang="en-US" sz="4800" b="1" i="1" dirty="0">
                <a:latin typeface="Helvetica Bold Oblique" pitchFamily="2" charset="0"/>
              </a:rPr>
              <a:t>References</a:t>
            </a:r>
            <a:endParaRPr lang="en-US" sz="4000" b="1" i="1" dirty="0">
              <a:latin typeface="Helvetica Bold Oblique" pitchFamily="2" charset="0"/>
            </a:endParaRPr>
          </a:p>
        </p:txBody>
      </p:sp>
      <p:sp>
        <p:nvSpPr>
          <p:cNvPr id="5" name="Content Placeholder 4">
            <a:extLst>
              <a:ext uri="{FF2B5EF4-FFF2-40B4-BE49-F238E27FC236}">
                <a16:creationId xmlns:a16="http://schemas.microsoft.com/office/drawing/2014/main" id="{7D75638D-BED2-9A48-9768-45F1FA5D45F7}"/>
              </a:ext>
            </a:extLst>
          </p:cNvPr>
          <p:cNvSpPr txBox="1">
            <a:spLocks noGrp="1"/>
          </p:cNvSpPr>
          <p:nvPr>
            <p:ph idx="1"/>
          </p:nvPr>
        </p:nvSpPr>
        <p:spPr>
          <a:xfrm>
            <a:off x="838200" y="1825625"/>
            <a:ext cx="10515600" cy="5460021"/>
          </a:xfrm>
          <a:prstGeom prst="rect">
            <a:avLst/>
          </a:prstGeom>
          <a:noFill/>
        </p:spPr>
        <p:txBody>
          <a:bodyPr wrap="square" rtlCol="0">
            <a:spAutoFit/>
          </a:bodyPr>
          <a:lstStyle/>
          <a:p>
            <a:pPr algn="just">
              <a:lnSpc>
                <a:spcPct val="150000"/>
              </a:lnSpc>
            </a:pPr>
            <a:r>
              <a:rPr lang="en-IN" sz="1600" dirty="0">
                <a:latin typeface="Helvetica Light" panose="020B0403020202020204" pitchFamily="34" charset="0"/>
              </a:rPr>
              <a:t>Ding, T., Wu, Z., Lv, J., &amp; Member, S. (2016). Robust Co-Optimization to Energy and Ancillary Service Joint Dispatch Considering Wind Power Uncertainties in Real-Time Electricity Markets. IEEE Transactions on Sustainable Energy, 7(4), 1547–1557. </a:t>
            </a:r>
          </a:p>
          <a:p>
            <a:pPr algn="just">
              <a:lnSpc>
                <a:spcPct val="150000"/>
              </a:lnSpc>
            </a:pPr>
            <a:r>
              <a:rPr lang="en-IN" sz="1600" dirty="0">
                <a:latin typeface="Helvetica Light" panose="020B0403020202020204" pitchFamily="34" charset="0"/>
              </a:rPr>
              <a:t>Q. P. Zheng, J. Wang and A. L. Liu, "Stochastic Optimization for Unit Commitment—A Review," in IEEE Transactions on Power Systems, vol. 30, no. 4, pp. 1913-1924, July 2015.</a:t>
            </a:r>
          </a:p>
          <a:p>
            <a:pPr algn="just">
              <a:lnSpc>
                <a:spcPct val="150000"/>
              </a:lnSpc>
            </a:pPr>
            <a:r>
              <a:rPr lang="en-IN" sz="1600" dirty="0">
                <a:latin typeface="Helvetica Light" panose="020B0403020202020204" pitchFamily="34" charset="0"/>
              </a:rPr>
              <a:t>D. Bertsimas, E. Litvinov, X. A. Sun, J. Zhao and T. Zheng, "Adaptive Robust Optimization for the Security Constrained Unit Commitment Problem," in IEEE Transactions on Power Systems, vol. 28, no. 1, pp. 52-63, Feb. 2013.</a:t>
            </a:r>
          </a:p>
          <a:p>
            <a:pPr>
              <a:lnSpc>
                <a:spcPct val="150000"/>
              </a:lnSpc>
            </a:pPr>
            <a:r>
              <a:rPr lang="en-IN" sz="1600" dirty="0">
                <a:latin typeface="Helvetica Light" panose="020B0403020202020204" pitchFamily="34" charset="0"/>
              </a:rPr>
              <a:t>Bremnes, J. B. (2004). Probabilistic wind power forecasts using local quantile regression. Wind Energy, 7(1), 47–54. </a:t>
            </a:r>
          </a:p>
          <a:p>
            <a:endParaRPr lang="en-US" sz="1400" dirty="0"/>
          </a:p>
          <a:p>
            <a:pPr algn="just"/>
            <a:endParaRPr lang="en-US" sz="1400" dirty="0">
              <a:latin typeface="Helvetica Light" panose="020B0403020202020204" pitchFamily="34" charset="0"/>
            </a:endParaRPr>
          </a:p>
          <a:p>
            <a:pPr algn="just"/>
            <a:endParaRPr lang="en-US" sz="1400" dirty="0">
              <a:latin typeface="Helvetica Light" panose="020B0403020202020204" pitchFamily="34" charset="0"/>
            </a:endParaRPr>
          </a:p>
          <a:p>
            <a:pPr algn="just"/>
            <a:endParaRPr lang="en-US" sz="1400" dirty="0">
              <a:latin typeface="Helvetica Light" panose="020B0403020202020204" pitchFamily="34" charset="0"/>
            </a:endParaRPr>
          </a:p>
        </p:txBody>
      </p:sp>
    </p:spTree>
    <p:extLst>
      <p:ext uri="{BB962C8B-B14F-4D97-AF65-F5344CB8AC3E}">
        <p14:creationId xmlns:p14="http://schemas.microsoft.com/office/powerpoint/2010/main" val="106598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64D075-1FEF-3943-8765-54BD00B4EEB6}"/>
              </a:ext>
            </a:extLst>
          </p:cNvPr>
          <p:cNvSpPr/>
          <p:nvPr/>
        </p:nvSpPr>
        <p:spPr>
          <a:xfrm>
            <a:off x="-47847" y="-21266"/>
            <a:ext cx="12287693" cy="1041991"/>
          </a:xfrm>
          <a:prstGeom prst="rect">
            <a:avLst/>
          </a:prstGeom>
          <a:solidFill>
            <a:srgbClr val="C00000"/>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i="1" dirty="0"/>
              <a:t>	</a:t>
            </a:r>
            <a:r>
              <a:rPr lang="en-US" sz="4800" b="1" i="1" dirty="0">
                <a:latin typeface="Helvetica Bold Oblique" pitchFamily="2" charset="0"/>
              </a:rPr>
              <a:t>Uncertainties in Electricity Generation</a:t>
            </a:r>
          </a:p>
        </p:txBody>
      </p:sp>
      <p:sp>
        <p:nvSpPr>
          <p:cNvPr id="3" name="Content Placeholder 2">
            <a:extLst>
              <a:ext uri="{FF2B5EF4-FFF2-40B4-BE49-F238E27FC236}">
                <a16:creationId xmlns:a16="http://schemas.microsoft.com/office/drawing/2014/main" id="{C5BE621E-DCDF-A04F-B3BC-D1EF5DA5B78D}"/>
              </a:ext>
            </a:extLst>
          </p:cNvPr>
          <p:cNvSpPr>
            <a:spLocks noGrp="1"/>
          </p:cNvSpPr>
          <p:nvPr>
            <p:ph idx="1"/>
          </p:nvPr>
        </p:nvSpPr>
        <p:spPr/>
        <p:txBody>
          <a:bodyPr/>
          <a:lstStyle/>
          <a:p>
            <a:pPr>
              <a:lnSpc>
                <a:spcPct val="150000"/>
              </a:lnSpc>
              <a:buFont typeface="Wingdings" pitchFamily="2" charset="2"/>
              <a:buChar char="ü"/>
            </a:pPr>
            <a:r>
              <a:rPr lang="en-US" sz="3200" dirty="0">
                <a:latin typeface="Helvetica Light" panose="020B0403020202020204" pitchFamily="34" charset="0"/>
              </a:rPr>
              <a:t> High Renewable generation</a:t>
            </a:r>
          </a:p>
          <a:p>
            <a:pPr>
              <a:lnSpc>
                <a:spcPct val="150000"/>
              </a:lnSpc>
              <a:buFont typeface="Wingdings" pitchFamily="2" charset="2"/>
              <a:buChar char="ü"/>
            </a:pPr>
            <a:r>
              <a:rPr lang="en-US" sz="3200" dirty="0">
                <a:latin typeface="Helvetica Light" panose="020B0403020202020204" pitchFamily="34" charset="0"/>
              </a:rPr>
              <a:t> Failures of power system components</a:t>
            </a:r>
          </a:p>
          <a:p>
            <a:pPr>
              <a:lnSpc>
                <a:spcPct val="150000"/>
              </a:lnSpc>
              <a:buFont typeface="Wingdings" pitchFamily="2" charset="2"/>
              <a:buChar char="ü"/>
            </a:pPr>
            <a:r>
              <a:rPr lang="en-US" sz="3200" dirty="0">
                <a:latin typeface="Helvetica Light" panose="020B0403020202020204" pitchFamily="34" charset="0"/>
              </a:rPr>
              <a:t> Deregulated energy markets</a:t>
            </a:r>
          </a:p>
          <a:p>
            <a:pPr>
              <a:lnSpc>
                <a:spcPct val="150000"/>
              </a:lnSpc>
              <a:buFont typeface="Wingdings" pitchFamily="2" charset="2"/>
              <a:buChar char="ü"/>
            </a:pPr>
            <a:r>
              <a:rPr lang="en-US" sz="3200" dirty="0">
                <a:latin typeface="Helvetica Light" panose="020B0403020202020204" pitchFamily="34" charset="0"/>
              </a:rPr>
              <a:t> Demand variations</a:t>
            </a:r>
          </a:p>
        </p:txBody>
      </p:sp>
    </p:spTree>
    <p:extLst>
      <p:ext uri="{BB962C8B-B14F-4D97-AF65-F5344CB8AC3E}">
        <p14:creationId xmlns:p14="http://schemas.microsoft.com/office/powerpoint/2010/main" val="3014982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64D075-1FEF-3943-8765-54BD00B4EEB6}"/>
              </a:ext>
            </a:extLst>
          </p:cNvPr>
          <p:cNvSpPr/>
          <p:nvPr/>
        </p:nvSpPr>
        <p:spPr>
          <a:xfrm>
            <a:off x="-47847" y="-21266"/>
            <a:ext cx="12287693" cy="1041991"/>
          </a:xfrm>
          <a:prstGeom prst="rect">
            <a:avLst/>
          </a:prstGeom>
          <a:solidFill>
            <a:srgbClr val="C00000"/>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i="1" dirty="0"/>
              <a:t>	</a:t>
            </a:r>
            <a:r>
              <a:rPr lang="en-US" sz="4000" b="1" i="1" dirty="0">
                <a:latin typeface="Helvetica Bold Oblique" pitchFamily="2" charset="0"/>
              </a:rPr>
              <a:t>How to Improve Operation and Planning?</a:t>
            </a:r>
          </a:p>
        </p:txBody>
      </p:sp>
      <p:sp>
        <p:nvSpPr>
          <p:cNvPr id="3" name="Content Placeholder 2">
            <a:extLst>
              <a:ext uri="{FF2B5EF4-FFF2-40B4-BE49-F238E27FC236}">
                <a16:creationId xmlns:a16="http://schemas.microsoft.com/office/drawing/2014/main" id="{E3E6F303-CED1-AE4E-B0F4-E6174A05B3F1}"/>
              </a:ext>
            </a:extLst>
          </p:cNvPr>
          <p:cNvSpPr>
            <a:spLocks noGrp="1"/>
          </p:cNvSpPr>
          <p:nvPr>
            <p:ph idx="1"/>
          </p:nvPr>
        </p:nvSpPr>
        <p:spPr/>
        <p:txBody>
          <a:bodyPr anchor="t">
            <a:noAutofit/>
          </a:bodyPr>
          <a:lstStyle/>
          <a:p>
            <a:pPr>
              <a:lnSpc>
                <a:spcPct val="150000"/>
              </a:lnSpc>
              <a:buFont typeface="Wingdings" pitchFamily="2" charset="2"/>
              <a:buChar char="ü"/>
            </a:pPr>
            <a:r>
              <a:rPr lang="en-US" sz="3200" dirty="0">
                <a:latin typeface="Helvetica Light" panose="020B0403020202020204" pitchFamily="34" charset="0"/>
              </a:rPr>
              <a:t>﻿ Balancing area consolidation</a:t>
            </a:r>
          </a:p>
          <a:p>
            <a:pPr>
              <a:lnSpc>
                <a:spcPct val="150000"/>
              </a:lnSpc>
              <a:buFont typeface="Wingdings" pitchFamily="2" charset="2"/>
              <a:buChar char="ü"/>
            </a:pPr>
            <a:r>
              <a:rPr lang="en-US" sz="3200" dirty="0">
                <a:latin typeface="Helvetica Light" panose="020B0403020202020204" pitchFamily="34" charset="0"/>
              </a:rPr>
              <a:t> Demand side management</a:t>
            </a:r>
          </a:p>
          <a:p>
            <a:pPr>
              <a:lnSpc>
                <a:spcPct val="150000"/>
              </a:lnSpc>
              <a:buFont typeface="Wingdings" pitchFamily="2" charset="2"/>
              <a:buChar char="ü"/>
            </a:pPr>
            <a:r>
              <a:rPr lang="en-US" sz="3200" dirty="0">
                <a:latin typeface="Helvetica Light" panose="020B0403020202020204" pitchFamily="34" charset="0"/>
              </a:rPr>
              <a:t> Use of Storage devices such as hydro pump, batteries etc.</a:t>
            </a:r>
          </a:p>
          <a:p>
            <a:pPr>
              <a:lnSpc>
                <a:spcPct val="150000"/>
              </a:lnSpc>
              <a:buFont typeface="Wingdings" pitchFamily="2" charset="2"/>
              <a:buChar char="ü"/>
            </a:pPr>
            <a:r>
              <a:rPr lang="en-US" sz="3200" dirty="0">
                <a:latin typeface="Helvetica Light" panose="020B0403020202020204" pitchFamily="34" charset="0"/>
              </a:rPr>
              <a:t> Stochastic methods</a:t>
            </a:r>
          </a:p>
        </p:txBody>
      </p:sp>
      <p:sp>
        <p:nvSpPr>
          <p:cNvPr id="2" name="TextBox 1">
            <a:extLst>
              <a:ext uri="{FF2B5EF4-FFF2-40B4-BE49-F238E27FC236}">
                <a16:creationId xmlns:a16="http://schemas.microsoft.com/office/drawing/2014/main" id="{32B7BFD1-0E94-7C4C-9677-DF9DD9D5BB40}"/>
              </a:ext>
            </a:extLst>
          </p:cNvPr>
          <p:cNvSpPr txBox="1"/>
          <p:nvPr/>
        </p:nvSpPr>
        <p:spPr>
          <a:xfrm>
            <a:off x="838200" y="6611779"/>
            <a:ext cx="10515600" cy="246221"/>
          </a:xfrm>
          <a:prstGeom prst="rect">
            <a:avLst/>
          </a:prstGeom>
          <a:noFill/>
        </p:spPr>
        <p:txBody>
          <a:bodyPr wrap="square" rtlCol="0">
            <a:spAutoFit/>
          </a:bodyPr>
          <a:lstStyle/>
          <a:p>
            <a:pPr algn="just"/>
            <a:r>
              <a:rPr lang="en-IN" sz="1000" dirty="0">
                <a:latin typeface="Helvetica Light" panose="020B0403020202020204" pitchFamily="34" charset="0"/>
              </a:rPr>
              <a:t>Q. P. Zheng, J. Wang and A. L. Liu, "Stochastic Optimization for Unit Commitment—A Review," in IEEE Transactions on Power Systems, vol. 30, no. 4, pp. 1913-1924, July 2015.</a:t>
            </a:r>
            <a:endParaRPr lang="en-US" sz="1000" dirty="0">
              <a:latin typeface="Helvetica Light" panose="020B0403020202020204" pitchFamily="34" charset="0"/>
            </a:endParaRPr>
          </a:p>
        </p:txBody>
      </p:sp>
    </p:spTree>
    <p:extLst>
      <p:ext uri="{BB962C8B-B14F-4D97-AF65-F5344CB8AC3E}">
        <p14:creationId xmlns:p14="http://schemas.microsoft.com/office/powerpoint/2010/main" val="4212885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0C1C0B-A0CC-3845-B185-A4423D665B8D}"/>
              </a:ext>
            </a:extLst>
          </p:cNvPr>
          <p:cNvSpPr>
            <a:spLocks noGrp="1"/>
          </p:cNvSpPr>
          <p:nvPr>
            <p:ph idx="1"/>
          </p:nvPr>
        </p:nvSpPr>
        <p:spPr>
          <a:xfrm>
            <a:off x="838199" y="1804660"/>
            <a:ext cx="10515600" cy="4351338"/>
          </a:xfrm>
        </p:spPr>
        <p:txBody>
          <a:bodyPr anchor="t">
            <a:normAutofit/>
          </a:bodyPr>
          <a:lstStyle/>
          <a:p>
            <a:pPr>
              <a:lnSpc>
                <a:spcPct val="150000"/>
              </a:lnSpc>
              <a:buFont typeface="Wingdings" pitchFamily="2" charset="2"/>
              <a:buChar char="ü"/>
            </a:pPr>
            <a:r>
              <a:rPr lang="en-US" sz="3200" dirty="0">
                <a:latin typeface="Helvetica Light" panose="020B0403020202020204" pitchFamily="34" charset="0"/>
                <a:ea typeface="Roboto Condensed" panose="02000000000000000000" pitchFamily="2" charset="0"/>
              </a:rPr>
              <a:t> What is stochastic unit commitment?</a:t>
            </a:r>
          </a:p>
          <a:p>
            <a:pPr>
              <a:lnSpc>
                <a:spcPct val="150000"/>
              </a:lnSpc>
              <a:buFont typeface="Wingdings" pitchFamily="2" charset="2"/>
              <a:buChar char="ü"/>
            </a:pPr>
            <a:r>
              <a:rPr lang="en-US" sz="3200" dirty="0">
                <a:latin typeface="Helvetica Light" panose="020B0403020202020204" pitchFamily="34" charset="0"/>
                <a:ea typeface="Roboto Condensed" panose="02000000000000000000" pitchFamily="2" charset="0"/>
              </a:rPr>
              <a:t> Existing techniques in SO based UC</a:t>
            </a:r>
          </a:p>
          <a:p>
            <a:pPr>
              <a:lnSpc>
                <a:spcPct val="150000"/>
              </a:lnSpc>
              <a:buFont typeface="Wingdings" pitchFamily="2" charset="2"/>
              <a:buChar char="ü"/>
            </a:pPr>
            <a:r>
              <a:rPr lang="en-US" sz="3200" dirty="0">
                <a:latin typeface="Helvetica Light" panose="020B0403020202020204" pitchFamily="34" charset="0"/>
                <a:ea typeface="Roboto Condensed" panose="02000000000000000000" pitchFamily="2" charset="0"/>
              </a:rPr>
              <a:t> Future work</a:t>
            </a:r>
          </a:p>
        </p:txBody>
      </p:sp>
      <p:sp>
        <p:nvSpPr>
          <p:cNvPr id="4" name="Rectangle 3">
            <a:extLst>
              <a:ext uri="{FF2B5EF4-FFF2-40B4-BE49-F238E27FC236}">
                <a16:creationId xmlns:a16="http://schemas.microsoft.com/office/drawing/2014/main" id="{1464D075-1FEF-3943-8765-54BD00B4EEB6}"/>
              </a:ext>
            </a:extLst>
          </p:cNvPr>
          <p:cNvSpPr/>
          <p:nvPr/>
        </p:nvSpPr>
        <p:spPr>
          <a:xfrm>
            <a:off x="-47847" y="-21266"/>
            <a:ext cx="12287693" cy="1041991"/>
          </a:xfrm>
          <a:prstGeom prst="rect">
            <a:avLst/>
          </a:prstGeom>
          <a:solidFill>
            <a:srgbClr val="C00000"/>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i="1" dirty="0"/>
              <a:t>	</a:t>
            </a:r>
            <a:r>
              <a:rPr lang="en-US" sz="4800" b="1" i="1" dirty="0">
                <a:latin typeface="Helvetica Bold Oblique" pitchFamily="2" charset="0"/>
              </a:rPr>
              <a:t>Outline</a:t>
            </a:r>
          </a:p>
        </p:txBody>
      </p:sp>
    </p:spTree>
    <p:extLst>
      <p:ext uri="{BB962C8B-B14F-4D97-AF65-F5344CB8AC3E}">
        <p14:creationId xmlns:p14="http://schemas.microsoft.com/office/powerpoint/2010/main" val="3806032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64D075-1FEF-3943-8765-54BD00B4EEB6}"/>
              </a:ext>
            </a:extLst>
          </p:cNvPr>
          <p:cNvSpPr/>
          <p:nvPr/>
        </p:nvSpPr>
        <p:spPr>
          <a:xfrm>
            <a:off x="-47847" y="-21266"/>
            <a:ext cx="12287693" cy="1041991"/>
          </a:xfrm>
          <a:prstGeom prst="rect">
            <a:avLst/>
          </a:prstGeom>
          <a:solidFill>
            <a:srgbClr val="C00000"/>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i="1" dirty="0"/>
              <a:t>	</a:t>
            </a:r>
            <a:r>
              <a:rPr lang="en-US" sz="4800" b="1" i="1" dirty="0">
                <a:latin typeface="Helvetica Bold Oblique" pitchFamily="2" charset="0"/>
              </a:rPr>
              <a:t>What is Stochastic UC?</a:t>
            </a:r>
            <a:r>
              <a:rPr lang="en-US" sz="4800" i="1" dirty="0"/>
              <a:t> </a:t>
            </a:r>
            <a:endParaRPr lang="en-US" sz="4000" b="1" i="1" dirty="0">
              <a:latin typeface="Helvetica Bold Oblique" pitchFamily="2" charset="0"/>
            </a:endParaRPr>
          </a:p>
        </p:txBody>
      </p:sp>
      <p:sp>
        <p:nvSpPr>
          <p:cNvPr id="3" name="Content Placeholder 2">
            <a:extLst>
              <a:ext uri="{FF2B5EF4-FFF2-40B4-BE49-F238E27FC236}">
                <a16:creationId xmlns:a16="http://schemas.microsoft.com/office/drawing/2014/main" id="{E3E6F303-CED1-AE4E-B0F4-E6174A05B3F1}"/>
              </a:ext>
            </a:extLst>
          </p:cNvPr>
          <p:cNvSpPr>
            <a:spLocks noGrp="1"/>
          </p:cNvSpPr>
          <p:nvPr>
            <p:ph idx="1"/>
          </p:nvPr>
        </p:nvSpPr>
        <p:spPr/>
        <p:txBody>
          <a:bodyPr anchor="t">
            <a:noAutofit/>
          </a:bodyPr>
          <a:lstStyle/>
          <a:p>
            <a:pPr>
              <a:lnSpc>
                <a:spcPct val="150000"/>
              </a:lnSpc>
              <a:buFont typeface="Wingdings" pitchFamily="2" charset="2"/>
              <a:buChar char="ü"/>
            </a:pPr>
            <a:r>
              <a:rPr lang="en-US" sz="3200" dirty="0">
                <a:latin typeface="Helvetica Light" panose="020B0403020202020204" pitchFamily="34" charset="0"/>
              </a:rPr>
              <a:t>﻿ What is Stochastic in broad sense?</a:t>
            </a:r>
          </a:p>
          <a:p>
            <a:pPr>
              <a:lnSpc>
                <a:spcPct val="150000"/>
              </a:lnSpc>
              <a:buFont typeface="Wingdings" pitchFamily="2" charset="2"/>
              <a:buChar char="ü"/>
            </a:pPr>
            <a:r>
              <a:rPr lang="en-US" sz="3200" dirty="0">
                <a:latin typeface="Helvetica Light" panose="020B0403020202020204" pitchFamily="34" charset="0"/>
              </a:rPr>
              <a:t> What is Stochastic Unit commitment?</a:t>
            </a:r>
          </a:p>
        </p:txBody>
      </p:sp>
    </p:spTree>
    <p:extLst>
      <p:ext uri="{BB962C8B-B14F-4D97-AF65-F5344CB8AC3E}">
        <p14:creationId xmlns:p14="http://schemas.microsoft.com/office/powerpoint/2010/main" val="2865201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0C1C0B-A0CC-3845-B185-A4423D665B8D}"/>
              </a:ext>
            </a:extLst>
          </p:cNvPr>
          <p:cNvSpPr>
            <a:spLocks noGrp="1"/>
          </p:cNvSpPr>
          <p:nvPr>
            <p:ph idx="1"/>
          </p:nvPr>
        </p:nvSpPr>
        <p:spPr>
          <a:xfrm>
            <a:off x="838199" y="1253331"/>
            <a:ext cx="10515600" cy="4351338"/>
          </a:xfrm>
        </p:spPr>
        <p:txBody>
          <a:bodyPr anchor="ctr">
            <a:normAutofit/>
          </a:bodyPr>
          <a:lstStyle/>
          <a:p>
            <a:pPr algn="just">
              <a:lnSpc>
                <a:spcPct val="150000"/>
              </a:lnSpc>
              <a:buFont typeface="Wingdings" pitchFamily="2" charset="2"/>
              <a:buChar char="ü"/>
            </a:pPr>
            <a:r>
              <a:rPr lang="en-US" sz="3200" dirty="0">
                <a:latin typeface="Helvetica Light" panose="020B0403020202020204" pitchFamily="34" charset="0"/>
              </a:rPr>
              <a:t> Minimize the operating costs of energy production in the day ahead market in the presence of high renewable penetration (uncertainty)</a:t>
            </a:r>
          </a:p>
        </p:txBody>
      </p:sp>
      <p:sp>
        <p:nvSpPr>
          <p:cNvPr id="4" name="Rectangle 3">
            <a:extLst>
              <a:ext uri="{FF2B5EF4-FFF2-40B4-BE49-F238E27FC236}">
                <a16:creationId xmlns:a16="http://schemas.microsoft.com/office/drawing/2014/main" id="{1464D075-1FEF-3943-8765-54BD00B4EEB6}"/>
              </a:ext>
            </a:extLst>
          </p:cNvPr>
          <p:cNvSpPr/>
          <p:nvPr/>
        </p:nvSpPr>
        <p:spPr>
          <a:xfrm>
            <a:off x="-47847" y="-21266"/>
            <a:ext cx="12287693" cy="1041991"/>
          </a:xfrm>
          <a:prstGeom prst="rect">
            <a:avLst/>
          </a:prstGeom>
          <a:solidFill>
            <a:srgbClr val="C00000"/>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i="1" dirty="0"/>
              <a:t>	</a:t>
            </a:r>
            <a:r>
              <a:rPr lang="en-US" sz="4800" b="1" i="1" dirty="0">
                <a:latin typeface="Helvetica Bold Oblique" pitchFamily="2" charset="0"/>
              </a:rPr>
              <a:t>Objective of Stochastic UC</a:t>
            </a:r>
          </a:p>
        </p:txBody>
      </p:sp>
    </p:spTree>
    <p:extLst>
      <p:ext uri="{BB962C8B-B14F-4D97-AF65-F5344CB8AC3E}">
        <p14:creationId xmlns:p14="http://schemas.microsoft.com/office/powerpoint/2010/main" val="4076402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64D075-1FEF-3943-8765-54BD00B4EEB6}"/>
              </a:ext>
            </a:extLst>
          </p:cNvPr>
          <p:cNvSpPr/>
          <p:nvPr/>
        </p:nvSpPr>
        <p:spPr>
          <a:xfrm>
            <a:off x="-47847" y="-21266"/>
            <a:ext cx="12287693" cy="1041991"/>
          </a:xfrm>
          <a:prstGeom prst="rect">
            <a:avLst/>
          </a:prstGeom>
          <a:solidFill>
            <a:srgbClr val="C00000"/>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i="1" dirty="0"/>
              <a:t>	 </a:t>
            </a:r>
            <a:r>
              <a:rPr lang="en-US" sz="4800" b="1" i="1" dirty="0">
                <a:latin typeface="Helvetica Bold Oblique" pitchFamily="2" charset="0"/>
              </a:rPr>
              <a:t>Existing Methods in SO-UC</a:t>
            </a:r>
            <a:endParaRPr lang="en-US" sz="4000" b="1" i="1" dirty="0">
              <a:latin typeface="Helvetica Bold Oblique" pitchFamily="2" charset="0"/>
            </a:endParaRPr>
          </a:p>
        </p:txBody>
      </p:sp>
      <p:sp>
        <p:nvSpPr>
          <p:cNvPr id="3" name="Content Placeholder 2">
            <a:extLst>
              <a:ext uri="{FF2B5EF4-FFF2-40B4-BE49-F238E27FC236}">
                <a16:creationId xmlns:a16="http://schemas.microsoft.com/office/drawing/2014/main" id="{E3E6F303-CED1-AE4E-B0F4-E6174A05B3F1}"/>
              </a:ext>
            </a:extLst>
          </p:cNvPr>
          <p:cNvSpPr>
            <a:spLocks noGrp="1"/>
          </p:cNvSpPr>
          <p:nvPr>
            <p:ph idx="1"/>
          </p:nvPr>
        </p:nvSpPr>
        <p:spPr/>
        <p:txBody>
          <a:bodyPr anchor="t">
            <a:noAutofit/>
          </a:bodyPr>
          <a:lstStyle/>
          <a:p>
            <a:pPr>
              <a:lnSpc>
                <a:spcPct val="150000"/>
              </a:lnSpc>
              <a:buFont typeface="Wingdings" pitchFamily="2" charset="2"/>
              <a:buChar char="ü"/>
            </a:pPr>
            <a:r>
              <a:rPr lang="en-US" sz="3200" dirty="0">
                <a:latin typeface="Helvetica Light" panose="020B0403020202020204" pitchFamily="34" charset="0"/>
              </a:rPr>
              <a:t> Uncertainty modeling</a:t>
            </a:r>
          </a:p>
          <a:p>
            <a:pPr>
              <a:lnSpc>
                <a:spcPct val="150000"/>
              </a:lnSpc>
              <a:buFont typeface="Wingdings" pitchFamily="2" charset="2"/>
              <a:buChar char="ü"/>
            </a:pPr>
            <a:r>
              <a:rPr lang="en-US" sz="3200" dirty="0">
                <a:latin typeface="Helvetica Light" panose="020B0403020202020204" pitchFamily="34" charset="0"/>
              </a:rPr>
              <a:t> Problem formulations</a:t>
            </a:r>
          </a:p>
          <a:p>
            <a:pPr>
              <a:lnSpc>
                <a:spcPct val="150000"/>
              </a:lnSpc>
              <a:buFont typeface="Wingdings" pitchFamily="2" charset="2"/>
              <a:buChar char="ü"/>
            </a:pPr>
            <a:r>
              <a:rPr lang="en-US" sz="3200" dirty="0">
                <a:latin typeface="Helvetica Light" panose="020B0403020202020204" pitchFamily="34" charset="0"/>
              </a:rPr>
              <a:t> Solution algorithms</a:t>
            </a:r>
          </a:p>
        </p:txBody>
      </p:sp>
    </p:spTree>
    <p:extLst>
      <p:ext uri="{BB962C8B-B14F-4D97-AF65-F5344CB8AC3E}">
        <p14:creationId xmlns:p14="http://schemas.microsoft.com/office/powerpoint/2010/main" val="5981677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1860</TotalTime>
  <Words>1270</Words>
  <Application>Microsoft Macintosh PowerPoint</Application>
  <PresentationFormat>Widescreen</PresentationFormat>
  <Paragraphs>201</Paragraphs>
  <Slides>30</Slides>
  <Notes>28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Calibri</vt:lpstr>
      <vt:lpstr>Calibri Light</vt:lpstr>
      <vt:lpstr>Cambria Math</vt:lpstr>
      <vt:lpstr>Helvetica</vt:lpstr>
      <vt:lpstr>Helvetica Bold Oblique</vt:lpstr>
      <vt:lpstr>Helvetica Light</vt:lpstr>
      <vt:lpstr>Helvetica Light Oblique</vt:lpstr>
      <vt:lpstr>Wingdings</vt:lpstr>
      <vt:lpstr>Office Theme</vt:lpstr>
      <vt:lpstr>Literature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396</cp:revision>
  <dcterms:created xsi:type="dcterms:W3CDTF">2019-01-31T17:09:29Z</dcterms:created>
  <dcterms:modified xsi:type="dcterms:W3CDTF">2019-02-08T18:58:11Z</dcterms:modified>
</cp:coreProperties>
</file>