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3" r:id="rId4"/>
    <p:sldId id="294" r:id="rId5"/>
    <p:sldId id="306" r:id="rId6"/>
    <p:sldId id="258" r:id="rId7"/>
    <p:sldId id="301" r:id="rId8"/>
    <p:sldId id="280" r:id="rId9"/>
    <p:sldId id="259" r:id="rId10"/>
    <p:sldId id="284" r:id="rId11"/>
    <p:sldId id="285" r:id="rId12"/>
    <p:sldId id="286" r:id="rId13"/>
    <p:sldId id="287" r:id="rId14"/>
    <p:sldId id="261" r:id="rId15"/>
    <p:sldId id="288" r:id="rId16"/>
    <p:sldId id="300" r:id="rId17"/>
    <p:sldId id="302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5814"/>
  </p:normalViewPr>
  <p:slideViewPr>
    <p:cSldViewPr snapToGrid="0">
      <p:cViewPr varScale="1">
        <p:scale>
          <a:sx n="87" d="100"/>
          <a:sy n="87" d="100"/>
        </p:scale>
        <p:origin x="63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"/>
            <a:ext cx="12192000" cy="685859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-297"/>
            <a:ext cx="12192000" cy="6858594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4C9D-4C0D-4472-AE75-C7D0372CBDB7}" type="datetimeFigureOut">
              <a:rPr lang="zh-CN" altLang="en-US" smtClean="0"/>
              <a:pPr/>
              <a:t>2017-12-08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52A-FC76-4CE8-B2DB-7E656B645C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正五边形 19"/>
          <p:cNvSpPr/>
          <p:nvPr/>
        </p:nvSpPr>
        <p:spPr>
          <a:xfrm>
            <a:off x="1210916" y="1757138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649063" y="1222037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16043" y="2508003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量化投资</a:t>
            </a:r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Copyright Notice"/>
          <p:cNvSpPr/>
          <p:nvPr/>
        </p:nvSpPr>
        <p:spPr bwMode="auto">
          <a:xfrm>
            <a:off x="5133985" y="2663148"/>
            <a:ext cx="6916491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4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基于支持向量机的投资策略</a:t>
            </a:r>
            <a:endParaRPr lang="en-US" sz="4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Copyright Notice"/>
          <p:cNvSpPr/>
          <p:nvPr/>
        </p:nvSpPr>
        <p:spPr bwMode="auto">
          <a:xfrm>
            <a:off x="8821501" y="4024134"/>
            <a:ext cx="2684563" cy="3424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吴思婷、何友鑫、李希孟</a:t>
            </a:r>
            <a:endParaRPr lang="en-US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373762" y="600074"/>
            <a:ext cx="3838725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数据清洗及标记样本</a:t>
            </a:r>
          </a:p>
        </p:txBody>
      </p:sp>
      <p:sp>
        <p:nvSpPr>
          <p:cNvPr id="8" name="饼形 7"/>
          <p:cNvSpPr/>
          <p:nvPr/>
        </p:nvSpPr>
        <p:spPr>
          <a:xfrm rot="10800000">
            <a:off x="-2731213" y="1521644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778837" y="5188510"/>
            <a:ext cx="7714883" cy="1323439"/>
            <a:chOff x="512162" y="2418093"/>
            <a:chExt cx="7706916" cy="3044299"/>
          </a:xfrm>
        </p:grpSpPr>
        <p:sp>
          <p:nvSpPr>
            <p:cNvPr id="16" name="矩形 15"/>
            <p:cNvSpPr/>
            <p:nvPr/>
          </p:nvSpPr>
          <p:spPr>
            <a:xfrm>
              <a:off x="544923" y="3002732"/>
              <a:ext cx="6674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zh-CN" altLang="en-US" sz="1600" dirty="0">
                <a:solidFill>
                  <a:srgbClr val="000000"/>
                </a:solidFill>
                <a:cs typeface="Arial" pitchFamily="34" charset="0"/>
              </a:endParaRPr>
            </a:p>
            <a:p>
              <a:r>
                <a:rPr lang="zh-CN" altLang="en-US" sz="1600" dirty="0">
                  <a:solidFill>
                    <a:srgbClr val="000000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4921" y="2418093"/>
              <a:ext cx="7674157" cy="304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Nexa Light" panose="02000000000000000000" pitchFamily="50" charset="0"/>
                </a:rPr>
                <a:t>将指数的基本信息加上基本技术指标整合在一起，并标记下一个交易日的涨跌幅及收益率。其中：</a:t>
              </a:r>
              <a:endParaRPr lang="en-US" altLang="zh-CN" sz="2000" b="1" dirty="0">
                <a:latin typeface="Nexa Light" panose="02000000000000000000" pitchFamily="50" charset="0"/>
              </a:endParaRPr>
            </a:p>
            <a:p>
              <a:r>
                <a:rPr lang="zh-CN" altLang="en-US" sz="2000" b="1" dirty="0">
                  <a:latin typeface="Nexa Light" panose="02000000000000000000" pitchFamily="50" charset="0"/>
                </a:rPr>
                <a:t>涨跌幅低于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记为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-2; 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涨跌幅高于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，低于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0%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，记为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-1;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涨跌幅高于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记为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2; 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涨跌幅低于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-1%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，高于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0%</a:t>
              </a:r>
              <a:r>
                <a:rPr lang="zh-CN" altLang="en-US" sz="2000" b="1" dirty="0">
                  <a:latin typeface="Nexa Light" panose="02000000000000000000" pitchFamily="50" charset="0"/>
                </a:rPr>
                <a:t>，记为 </a:t>
              </a:r>
              <a:r>
                <a:rPr lang="en-US" altLang="zh-CN" sz="2000" b="1" dirty="0">
                  <a:latin typeface="Nexa Light" panose="02000000000000000000" pitchFamily="50" charset="0"/>
                </a:rPr>
                <a:t>1;</a:t>
              </a:r>
              <a:endParaRPr lang="zh-CN" altLang="en-US" sz="2000" b="1" dirty="0">
                <a:latin typeface="Nexa Light" panose="02000000000000000000" pitchFamily="50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12162" y="2562109"/>
              <a:ext cx="0" cy="25387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B4DD7EB-09C6-402D-B423-B5B19BAF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37" y="1669490"/>
            <a:ext cx="7824845" cy="15240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3B36B0-BEF3-48D7-B4C6-68F152B9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30" y="3181613"/>
            <a:ext cx="4038630" cy="18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8452" y="6047940"/>
            <a:ext cx="10619984" cy="377371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D95EE-F4F8-477A-A627-C2CC6E2C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1032993"/>
            <a:ext cx="4652997" cy="4748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8E920-9C43-4295-AFEB-78C41C93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46" y="952500"/>
            <a:ext cx="4876681" cy="35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饼形 7"/>
          <p:cNvSpPr/>
          <p:nvPr/>
        </p:nvSpPr>
        <p:spPr>
          <a:xfrm rot="10800000">
            <a:off x="-2832992" y="1340768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B7D583-10D7-4B7B-A152-EC5A7FE5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57" y="1345391"/>
            <a:ext cx="5736445" cy="52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8452" y="6047940"/>
            <a:ext cx="10619984" cy="377371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8C9983-77E1-4483-B493-AFB39AA6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81" y="352425"/>
            <a:ext cx="7090706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987919"/>
            <a:ext cx="2080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/>
              <a:t>回测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4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饼形 7"/>
          <p:cNvSpPr/>
          <p:nvPr/>
        </p:nvSpPr>
        <p:spPr>
          <a:xfrm rot="10800000">
            <a:off x="-2832992" y="1340768"/>
            <a:ext cx="5462425" cy="5336356"/>
          </a:xfrm>
          <a:prstGeom prst="pie">
            <a:avLst>
              <a:gd name="adj1" fmla="val 5391491"/>
              <a:gd name="adj2" fmla="val 16200000"/>
            </a:avLst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7635" y="3284984"/>
            <a:ext cx="2670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Nexa Light" panose="02000000000000000000" pitchFamily="50" charset="0"/>
              </a:rPr>
              <a:t>回测表现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7D0956-74E1-4095-8DCA-B23ED36C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08" y="1340768"/>
            <a:ext cx="4476783" cy="11572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59797F-DB50-435F-9C9C-78AA2691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308" y="2498064"/>
            <a:ext cx="4367244" cy="371478"/>
          </a:xfrm>
          <a:prstGeom prst="rect">
            <a:avLst/>
          </a:prstGeom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E9626E2D-262B-4C75-A6A1-D72430F85D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88649" y="2869542"/>
            <a:ext cx="46101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9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1" decel="6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124317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结果分析</a:t>
            </a:r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5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4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1701243" y="3799878"/>
            <a:ext cx="2945186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经验总结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 rot="5400000">
            <a:off x="1599249" y="2746611"/>
            <a:ext cx="1478904" cy="1274916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 rot="5400000">
            <a:off x="1347429" y="3982268"/>
            <a:ext cx="1317244" cy="1135554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5400000">
            <a:off x="4007721" y="3323309"/>
            <a:ext cx="1111070" cy="957818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54617" y="2847708"/>
            <a:ext cx="410987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SVM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方法在预测未来指数涨跌幅走势的时候，准确率不高，主要是因为没有找到能真正解释收益来源的特征因子。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而加入再多的技术指标只会造成更多的噪音，降低分类的准确性。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在</a:t>
            </a:r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年能取得不错的收益，主要是因为</a:t>
            </a:r>
            <a:r>
              <a:rPr lang="en-US" altLang="zh-CN" sz="1400" dirty="0">
                <a:solidFill>
                  <a:srgbClr val="000000"/>
                </a:solidFill>
                <a:cs typeface="Arial" pitchFamily="34" charset="0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年股市整体处于上涨阶段。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针对预测未来股票未来走势，标记当期的方向以及很多文献是采用预测指数具体数值，都是错误的做法。</a:t>
            </a:r>
            <a:endParaRPr lang="en-US" altLang="zh-CN" sz="1400" dirty="0">
              <a:solidFill>
                <a:srgbClr val="000000"/>
              </a:solidFill>
              <a:cs typeface="Arial" pitchFamily="34" charset="0"/>
            </a:endParaRPr>
          </a:p>
          <a:p>
            <a:pPr algn="just"/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1913076" y="3134143"/>
            <a:ext cx="2429692" cy="2094560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 flipV="1">
            <a:off x="-50654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 flipV="1">
            <a:off x="0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 flipV="1">
            <a:off x="1137192" y="-13062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五边形 13"/>
          <p:cNvSpPr/>
          <p:nvPr/>
        </p:nvSpPr>
        <p:spPr>
          <a:xfrm flipV="1">
            <a:off x="1514565" y="-341083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正五边形 15"/>
          <p:cNvSpPr/>
          <p:nvPr/>
        </p:nvSpPr>
        <p:spPr>
          <a:xfrm flipV="1">
            <a:off x="4225819" y="-478744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五边形 16"/>
          <p:cNvSpPr/>
          <p:nvPr/>
        </p:nvSpPr>
        <p:spPr>
          <a:xfrm flipV="1">
            <a:off x="2838256" y="-377370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正五边形 18"/>
          <p:cNvSpPr/>
          <p:nvPr/>
        </p:nvSpPr>
        <p:spPr>
          <a:xfrm flipV="1">
            <a:off x="3786047" y="-558345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正五边形 26"/>
          <p:cNvSpPr/>
          <p:nvPr/>
        </p:nvSpPr>
        <p:spPr>
          <a:xfrm>
            <a:off x="6609591" y="5919787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正五边形 27"/>
          <p:cNvSpPr/>
          <p:nvPr/>
        </p:nvSpPr>
        <p:spPr>
          <a:xfrm>
            <a:off x="6169819" y="5840186"/>
            <a:ext cx="1767838" cy="1683656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五边形 28"/>
          <p:cNvSpPr/>
          <p:nvPr/>
        </p:nvSpPr>
        <p:spPr>
          <a:xfrm>
            <a:off x="7735592" y="5622835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正五边形 29"/>
          <p:cNvSpPr/>
          <p:nvPr/>
        </p:nvSpPr>
        <p:spPr>
          <a:xfrm>
            <a:off x="7295820" y="5543234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256973" y="59993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8817201" y="59197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10585039" y="657333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10145267" y="649373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5318745" y="6287588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4878973" y="6207987"/>
            <a:ext cx="2163218" cy="2060209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786967" y="2012997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flipV="1">
            <a:off x="2786967" y="4110492"/>
            <a:ext cx="7111843" cy="685800"/>
          </a:xfrm>
          <a:prstGeom prst="triangle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Copyright Notice"/>
          <p:cNvSpPr/>
          <p:nvPr/>
        </p:nvSpPr>
        <p:spPr bwMode="auto">
          <a:xfrm>
            <a:off x="3135651" y="2842286"/>
            <a:ext cx="5920706" cy="117342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541206" y="1041400"/>
            <a:ext cx="1020688" cy="946150"/>
            <a:chOff x="5471810" y="2150431"/>
            <a:chExt cx="1121380" cy="1039488"/>
          </a:xfrm>
        </p:grpSpPr>
        <p:sp>
          <p:nvSpPr>
            <p:cNvPr id="2" name="正五边形 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正五边形 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正五边形 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41206" y="2317750"/>
            <a:ext cx="1020688" cy="946150"/>
            <a:chOff x="5471810" y="2150431"/>
            <a:chExt cx="1121380" cy="1039488"/>
          </a:xfrm>
        </p:grpSpPr>
        <p:sp>
          <p:nvSpPr>
            <p:cNvPr id="8" name="正五边形 7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1206" y="3594100"/>
            <a:ext cx="1020688" cy="946150"/>
            <a:chOff x="5471810" y="2150431"/>
            <a:chExt cx="1121380" cy="1039488"/>
          </a:xfrm>
        </p:grpSpPr>
        <p:sp>
          <p:nvSpPr>
            <p:cNvPr id="12" name="正五边形 11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正五边形 12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正五边形 13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85656" y="4727575"/>
            <a:ext cx="1020688" cy="946150"/>
            <a:chOff x="5471810" y="2150431"/>
            <a:chExt cx="1121380" cy="1039488"/>
          </a:xfrm>
        </p:grpSpPr>
        <p:sp>
          <p:nvSpPr>
            <p:cNvPr id="16" name="正五边形 15"/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正五边形 16"/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正五边形 17"/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Copyright Notice"/>
          <p:cNvSpPr/>
          <p:nvPr/>
        </p:nvSpPr>
        <p:spPr bwMode="auto">
          <a:xfrm>
            <a:off x="8070806" y="1292693"/>
            <a:ext cx="17900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Copyright Notice"/>
          <p:cNvSpPr/>
          <p:nvPr/>
        </p:nvSpPr>
        <p:spPr bwMode="auto">
          <a:xfrm>
            <a:off x="7142284" y="2625189"/>
            <a:ext cx="394452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如何将</a:t>
            </a:r>
            <a:r>
              <a:rPr lang="en-US" altLang="zh-CN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应用于量化投资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Copyright Notice"/>
          <p:cNvSpPr/>
          <p:nvPr/>
        </p:nvSpPr>
        <p:spPr bwMode="auto">
          <a:xfrm>
            <a:off x="8401785" y="3937129"/>
            <a:ext cx="137651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实现过程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Copyright Notice"/>
          <p:cNvSpPr/>
          <p:nvPr/>
        </p:nvSpPr>
        <p:spPr bwMode="auto">
          <a:xfrm>
            <a:off x="8393771" y="5004743"/>
            <a:ext cx="138452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回测结果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68034" y="1625600"/>
            <a:ext cx="3162300" cy="31623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578698" y="1136777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09908" y="702012"/>
            <a:ext cx="1450252" cy="14502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329278" y="696418"/>
            <a:ext cx="880718" cy="880718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200836" y="2139821"/>
            <a:ext cx="459652" cy="459652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Copyright Notice"/>
          <p:cNvSpPr/>
          <p:nvPr/>
        </p:nvSpPr>
        <p:spPr bwMode="auto">
          <a:xfrm>
            <a:off x="1920285" y="2881429"/>
            <a:ext cx="1273920" cy="74254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cap="sm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sz="4400" b="1" cap="small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052544-0121-4AD8-A9EC-877ABC0C0E68}"/>
              </a:ext>
            </a:extLst>
          </p:cNvPr>
          <p:cNvGrpSpPr/>
          <p:nvPr/>
        </p:nvGrpSpPr>
        <p:grpSpPr>
          <a:xfrm>
            <a:off x="5541206" y="5933817"/>
            <a:ext cx="1020688" cy="946150"/>
            <a:chOff x="5471810" y="2150431"/>
            <a:chExt cx="1121380" cy="1039488"/>
          </a:xfrm>
        </p:grpSpPr>
        <p:sp>
          <p:nvSpPr>
            <p:cNvPr id="32" name="正五边形 15">
              <a:extLst>
                <a:ext uri="{FF2B5EF4-FFF2-40B4-BE49-F238E27FC236}">
                  <a16:creationId xmlns:a16="http://schemas.microsoft.com/office/drawing/2014/main" id="{F754B0F2-B063-4092-A4BA-D475B416EA8A}"/>
                </a:ext>
              </a:extLst>
            </p:cNvPr>
            <p:cNvSpPr/>
            <p:nvPr/>
          </p:nvSpPr>
          <p:spPr>
            <a:xfrm flipV="1">
              <a:off x="5636788" y="215043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正五边形 16">
              <a:extLst>
                <a:ext uri="{FF2B5EF4-FFF2-40B4-BE49-F238E27FC236}">
                  <a16:creationId xmlns:a16="http://schemas.microsoft.com/office/drawing/2014/main" id="{3D1312E6-426E-4080-894E-57FF23FECBB8}"/>
                </a:ext>
              </a:extLst>
            </p:cNvPr>
            <p:cNvSpPr/>
            <p:nvPr/>
          </p:nvSpPr>
          <p:spPr>
            <a:xfrm flipV="1">
              <a:off x="5801766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正五边形 17">
              <a:extLst>
                <a:ext uri="{FF2B5EF4-FFF2-40B4-BE49-F238E27FC236}">
                  <a16:creationId xmlns:a16="http://schemas.microsoft.com/office/drawing/2014/main" id="{E3C85FFA-CE4B-415F-A7B0-5A929E8EBC99}"/>
                </a:ext>
              </a:extLst>
            </p:cNvPr>
            <p:cNvSpPr/>
            <p:nvPr/>
          </p:nvSpPr>
          <p:spPr>
            <a:xfrm flipV="1">
              <a:off x="5471810" y="2436181"/>
              <a:ext cx="791424" cy="753738"/>
            </a:xfrm>
            <a:prstGeom prst="pentagon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Copyright Notice">
            <a:extLst>
              <a:ext uri="{FF2B5EF4-FFF2-40B4-BE49-F238E27FC236}">
                <a16:creationId xmlns:a16="http://schemas.microsoft.com/office/drawing/2014/main" id="{D84CC54F-0508-4A28-85DA-748CF27FE79B}"/>
              </a:ext>
            </a:extLst>
          </p:cNvPr>
          <p:cNvSpPr/>
          <p:nvPr/>
        </p:nvSpPr>
        <p:spPr bwMode="auto">
          <a:xfrm>
            <a:off x="8462570" y="6072357"/>
            <a:ext cx="137651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结果分析</a:t>
            </a:r>
            <a:endParaRPr lang="en-US" sz="24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3411" y="2414674"/>
            <a:ext cx="29074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支持  向量机</a:t>
            </a:r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1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3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548383" y="3626402"/>
            <a:ext cx="219725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支持向量机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842007" y="3124106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4493906" y="2816813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4807369" y="4084754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5434295" y="4056576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菱形 35"/>
          <p:cNvSpPr/>
          <p:nvPr/>
        </p:nvSpPr>
        <p:spPr>
          <a:xfrm>
            <a:off x="5434295" y="2497180"/>
            <a:ext cx="1253852" cy="1253852"/>
          </a:xfrm>
          <a:prstGeom prst="diamond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298391" y="2816813"/>
            <a:ext cx="252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联系 39"/>
          <p:cNvSpPr/>
          <p:nvPr/>
        </p:nvSpPr>
        <p:spPr>
          <a:xfrm>
            <a:off x="8946773" y="428624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3" name="流程图: 联系 42"/>
          <p:cNvSpPr/>
          <p:nvPr/>
        </p:nvSpPr>
        <p:spPr>
          <a:xfrm>
            <a:off x="1438274" y="690947"/>
            <a:ext cx="504056" cy="504056"/>
          </a:xfrm>
          <a:prstGeom prst="flowChartConnector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501332" y="5659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最大边缘超平面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058769" y="7634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分离超平面</a:t>
            </a:r>
            <a:endParaRPr lang="zh-CN" altLang="en-US" sz="1600" dirty="0">
              <a:latin typeface="Nexa Light" panose="02000000000000000000" pitchFamily="50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00216" y="1132826"/>
            <a:ext cx="482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分离超平面可以有很多个，怎么找最好的那个呢，</a:t>
            </a:r>
            <a:r>
              <a:rPr lang="en-US" altLang="zh-CN" dirty="0"/>
              <a:t>SVM</a:t>
            </a:r>
            <a:r>
              <a:rPr lang="zh-CN" altLang="en-US" dirty="0"/>
              <a:t>的作法是找一个“最中间”的。换句话说，就是这个平面要尽量和两边保持距离，以留足余量，减小泛化误差，保证稳健性。。</a:t>
            </a:r>
            <a:r>
              <a:rPr lang="zh-CN" altLang="en-US" sz="14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is-IS" sz="14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282354" y="5175037"/>
            <a:ext cx="6016037" cy="1392126"/>
            <a:chOff x="2307347" y="4620672"/>
            <a:chExt cx="6016037" cy="139212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2781688" y="5089468"/>
              <a:ext cx="2520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联系 41"/>
            <p:cNvSpPr/>
            <p:nvPr/>
          </p:nvSpPr>
          <p:spPr>
            <a:xfrm>
              <a:off x="2676845" y="4620672"/>
              <a:ext cx="504056" cy="504056"/>
            </a:xfrm>
            <a:prstGeom prst="flowChartConnector">
              <a:avLst/>
            </a:prstGeom>
            <a:solidFill>
              <a:srgbClr val="00B0F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73401" y="471910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核函数</a:t>
              </a:r>
              <a:endParaRPr lang="zh-CN" altLang="en-US" sz="1600" dirty="0">
                <a:latin typeface="Nexa Light" panose="02000000000000000000" pitchFamily="50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07347" y="5089468"/>
              <a:ext cx="60160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为了解决完美分离的问题，</a:t>
              </a:r>
              <a:r>
                <a:rPr lang="en-US" altLang="zh-CN" dirty="0"/>
                <a:t>SVM</a:t>
              </a:r>
              <a:r>
                <a:rPr lang="zh-CN" altLang="en-US" dirty="0"/>
                <a:t>还提出一种思路，就是将原始数据映射到高维空间中去，直觉上可以感觉高维空间中的数据变的稀疏，有利于“分清敌我”。</a:t>
              </a:r>
              <a:endParaRPr lang="zh-CN" altLang="en-US" sz="14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888104" y="1267044"/>
            <a:ext cx="3349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处理分类问题的时候需要一个决策边界，这种决策边界将两类事物相分离，而线性的决策边界就是分离超平面。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37D677F-2846-47D0-B0EA-0194885C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15" y="3006134"/>
            <a:ext cx="3843377" cy="32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7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7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7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7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40" grpId="0" animBg="1"/>
          <p:bldP spid="43" grpId="0" animBg="1"/>
          <p:bldP spid="44" grpId="0"/>
          <p:bldP spid="47" grpId="0"/>
          <p:bldP spid="48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7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7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7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7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" accel="100000" fill="hold">
                                              <p:stCondLst>
                                                <p:cond delay="27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40" grpId="0" animBg="1"/>
          <p:bldP spid="43" grpId="0" animBg="1"/>
          <p:bldP spid="44" grpId="0"/>
          <p:bldP spid="47" grpId="0"/>
          <p:bldP spid="48" grpId="0"/>
          <p:bldP spid="5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AC6CC2-B883-4DE9-81AB-DFE7CE0C35DF}"/>
              </a:ext>
            </a:extLst>
          </p:cNvPr>
          <p:cNvSpPr/>
          <p:nvPr/>
        </p:nvSpPr>
        <p:spPr>
          <a:xfrm>
            <a:off x="2348969" y="2108049"/>
            <a:ext cx="65760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常用的核函数有如下种类： </a:t>
            </a:r>
            <a:endParaRPr lang="en-US" altLang="zh-CN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Linear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：使用它的话就成为线性向量机，效果基本等价于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回归。但它可以处理变量极多的情况，例如文本挖掘。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polynomial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：多项式核函数，适用于图像处理问题。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Radial basis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，高斯核函数，最流行易用的选择。参数包括了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sigma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，其值若设置过小，会有过度拟合出现。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：反曲核函数，多用于神经网络的激活函数。</a:t>
            </a:r>
            <a:endParaRPr lang="zh-CN" altLang="en-US" b="0" i="0" dirty="0">
              <a:solidFill>
                <a:srgbClr val="494949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68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612780"/>
            <a:ext cx="2080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如何运用</a:t>
            </a:r>
            <a:r>
              <a:rPr lang="en-US" altLang="zh-CN" sz="6600" b="1" dirty="0"/>
              <a:t>SVM</a:t>
            </a:r>
            <a:endParaRPr lang="zh-CN" altLang="en-US" sz="6600" b="1" dirty="0"/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2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31479" y="2833245"/>
            <a:ext cx="2240640" cy="157179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基本优势</a:t>
            </a:r>
          </a:p>
        </p:txBody>
      </p:sp>
      <p:sp>
        <p:nvSpPr>
          <p:cNvPr id="3" name="椭圆 2"/>
          <p:cNvSpPr/>
          <p:nvPr/>
        </p:nvSpPr>
        <p:spPr>
          <a:xfrm>
            <a:off x="843276" y="337538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51514" y="592116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3675" y="176212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52725" y="665002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pyright Notice"/>
          <p:cNvSpPr/>
          <p:nvPr/>
        </p:nvSpPr>
        <p:spPr bwMode="auto">
          <a:xfrm>
            <a:off x="4375686" y="600074"/>
            <a:ext cx="2546705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沪深</a:t>
            </a:r>
            <a:r>
              <a:rPr lang="en-US" altLang="zh-CN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200" b="1" cap="small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指数</a:t>
            </a:r>
            <a:endParaRPr lang="en-US" sz="3200" b="1" cap="small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 rot="5400000">
            <a:off x="3143261" y="1358982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六边形 17"/>
          <p:cNvSpPr/>
          <p:nvPr/>
        </p:nvSpPr>
        <p:spPr>
          <a:xfrm rot="5400000">
            <a:off x="3143261" y="2433869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5400000">
            <a:off x="3143261" y="3505208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5400000">
            <a:off x="3143261" y="4576547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92125" y="1552252"/>
            <a:ext cx="410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第一，沪深</a:t>
            </a:r>
            <a:r>
              <a:rPr lang="en-US" altLang="zh-CN" dirty="0"/>
              <a:t>300</a:t>
            </a:r>
            <a:r>
              <a:rPr lang="zh-CN" altLang="en-US" dirty="0"/>
              <a:t>成分股的盈利能力突出。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92125" y="2515114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第二，沪深</a:t>
            </a:r>
            <a:r>
              <a:rPr lang="en-US" altLang="zh-CN" dirty="0"/>
              <a:t>300</a:t>
            </a:r>
            <a:r>
              <a:rPr lang="zh-CN" altLang="en-US" dirty="0"/>
              <a:t>成分股具备较好的成长性。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87172" y="3546280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第三，沪深</a:t>
            </a:r>
            <a:r>
              <a:rPr lang="en-US" altLang="zh-CN" dirty="0"/>
              <a:t>300</a:t>
            </a:r>
            <a:r>
              <a:rPr lang="zh-CN" altLang="en-US" dirty="0"/>
              <a:t>成分股的分红与股息收益高于市场平均水平。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35928" y="5580099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第五，沪深</a:t>
            </a:r>
            <a:r>
              <a:rPr lang="en-US" altLang="zh-CN" dirty="0"/>
              <a:t>300</a:t>
            </a:r>
            <a:r>
              <a:rPr lang="zh-CN" altLang="en-US" dirty="0"/>
              <a:t>成分股代表了机构投资取向。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1F0C5D6-B6F4-4A25-8CA2-27DE606AFC1F}"/>
              </a:ext>
            </a:extLst>
          </p:cNvPr>
          <p:cNvSpPr/>
          <p:nvPr/>
        </p:nvSpPr>
        <p:spPr>
          <a:xfrm rot="5400000">
            <a:off x="3143261" y="5628944"/>
            <a:ext cx="708242" cy="610553"/>
          </a:xfrm>
          <a:prstGeom prst="hex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5918A1-7E37-49BF-8860-91E160F5FE58}"/>
              </a:ext>
            </a:extLst>
          </p:cNvPr>
          <p:cNvSpPr/>
          <p:nvPr/>
        </p:nvSpPr>
        <p:spPr>
          <a:xfrm>
            <a:off x="3992125" y="4603720"/>
            <a:ext cx="410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第四，沪深</a:t>
            </a:r>
            <a:r>
              <a:rPr lang="en-US" altLang="zh-CN" dirty="0"/>
              <a:t>300</a:t>
            </a:r>
            <a:r>
              <a:rPr lang="zh-CN" altLang="en-US" dirty="0"/>
              <a:t>成分股估值水平低于市场平均水平。</a:t>
            </a:r>
            <a:endParaRPr lang="zh-CN" alt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2" grpId="0"/>
          <p:bldP spid="24" grpId="0"/>
          <p:bldP spid="26" grpId="0"/>
          <p:bldP spid="28" grpId="0"/>
          <p:bldP spid="29" grpId="0" animBg="1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19" grpId="0" animBg="1"/>
          <p:bldP spid="20" grpId="0" animBg="1"/>
          <p:bldP spid="22" grpId="0"/>
          <p:bldP spid="24" grpId="0"/>
          <p:bldP spid="26" grpId="0"/>
          <p:bldP spid="28" grpId="0"/>
          <p:bldP spid="29" grpId="0" animBg="1"/>
          <p:bldP spid="3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950" y="190500"/>
            <a:ext cx="1028700" cy="10287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390650" y="352425"/>
            <a:ext cx="152400" cy="152400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0699" y="428624"/>
            <a:ext cx="200025" cy="200025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38274" y="600074"/>
            <a:ext cx="352426" cy="35242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38274" y="1066799"/>
            <a:ext cx="666751" cy="666751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25540" y="242112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70836" y="404037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2232" y="2425857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2971" y="4040376"/>
            <a:ext cx="2327787" cy="646656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4124" y="528636"/>
            <a:ext cx="5990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运用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SVM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投资沪深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指数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971" y="404037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17490" y="242112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0836" y="404037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24182" y="2421126"/>
            <a:ext cx="2327787" cy="2327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4" idx="1"/>
          </p:cNvCxnSpPr>
          <p:nvPr/>
        </p:nvCxnSpPr>
        <p:spPr>
          <a:xfrm flipH="1" flipV="1">
            <a:off x="0" y="5202426"/>
            <a:ext cx="622971" cy="18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3"/>
            <a:endCxn id="15" idx="1"/>
          </p:cNvCxnSpPr>
          <p:nvPr/>
        </p:nvCxnSpPr>
        <p:spPr>
          <a:xfrm flipV="1">
            <a:off x="2950758" y="3585020"/>
            <a:ext cx="566732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5" idx="3"/>
            <a:endCxn id="16" idx="1"/>
          </p:cNvCxnSpPr>
          <p:nvPr/>
        </p:nvCxnSpPr>
        <p:spPr>
          <a:xfrm>
            <a:off x="5845277" y="3585020"/>
            <a:ext cx="525559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6" idx="3"/>
            <a:endCxn id="17" idx="1"/>
          </p:cNvCxnSpPr>
          <p:nvPr/>
        </p:nvCxnSpPr>
        <p:spPr>
          <a:xfrm flipV="1">
            <a:off x="8698623" y="3585020"/>
            <a:ext cx="525559" cy="161925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</p:cNvCxnSpPr>
          <p:nvPr/>
        </p:nvCxnSpPr>
        <p:spPr>
          <a:xfrm>
            <a:off x="11551969" y="3585020"/>
            <a:ext cx="6400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4144" y="40403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592065" y="24714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第二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35936" y="40451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79707" y="2477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CF6E6"/>
                </a:solidFill>
                <a:latin typeface="+mj-ea"/>
                <a:ea typeface="+mj-ea"/>
              </a:rPr>
              <a:t>第四</a:t>
            </a:r>
          </a:p>
        </p:txBody>
      </p:sp>
      <p:sp>
        <p:nvSpPr>
          <p:cNvPr id="27" name="矩形 26"/>
          <p:cNvSpPr/>
          <p:nvPr/>
        </p:nvSpPr>
        <p:spPr>
          <a:xfrm>
            <a:off x="650939" y="4757341"/>
            <a:ext cx="245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</a:rPr>
              <a:t>HS300</a:t>
            </a:r>
            <a:r>
              <a:rPr lang="zh-CN" altLang="en-US" dirty="0">
                <a:latin typeface="+mj-ea"/>
              </a:rPr>
              <a:t>作为投资标的。</a:t>
            </a:r>
          </a:p>
        </p:txBody>
      </p:sp>
      <p:sp>
        <p:nvSpPr>
          <p:cNvPr id="28" name="矩形 27"/>
          <p:cNvSpPr/>
          <p:nvPr/>
        </p:nvSpPr>
        <p:spPr>
          <a:xfrm>
            <a:off x="3525542" y="3037285"/>
            <a:ext cx="24952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SVM</a:t>
            </a:r>
            <a:r>
              <a:rPr lang="zh-CN" altLang="en-US" dirty="0">
                <a:latin typeface="+mj-ea"/>
                <a:ea typeface="+mj-ea"/>
              </a:rPr>
              <a:t>作为强大分类器，一方面可以看作是</a:t>
            </a:r>
            <a:r>
              <a:rPr lang="en-US" altLang="zh-CN" dirty="0">
                <a:latin typeface="+mj-ea"/>
                <a:ea typeface="+mj-ea"/>
              </a:rPr>
              <a:t>logit</a:t>
            </a:r>
            <a:r>
              <a:rPr lang="zh-CN" altLang="en-US" dirty="0">
                <a:latin typeface="+mj-ea"/>
                <a:ea typeface="+mj-ea"/>
              </a:rPr>
              <a:t>回归的升级版。另一方面可以对涨跌幅作更细的划分。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382363" y="4683191"/>
            <a:ext cx="2304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</a:rPr>
              <a:t>从指数的各项指标中找出显著指标，作为</a:t>
            </a:r>
            <a:r>
              <a:rPr lang="en-US" altLang="zh-CN" dirty="0">
                <a:latin typeface="+mj-ea"/>
              </a:rPr>
              <a:t>SVM</a:t>
            </a:r>
            <a:r>
              <a:rPr lang="zh-CN" altLang="en-US" dirty="0">
                <a:latin typeface="+mj-ea"/>
              </a:rPr>
              <a:t>分类的输入变量。</a:t>
            </a:r>
          </a:p>
        </p:txBody>
      </p:sp>
      <p:sp>
        <p:nvSpPr>
          <p:cNvPr id="30" name="矩形 29"/>
          <p:cNvSpPr/>
          <p:nvPr/>
        </p:nvSpPr>
        <p:spPr>
          <a:xfrm>
            <a:off x="9235709" y="3087161"/>
            <a:ext cx="2324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</a:rPr>
              <a:t>用训练样本建模，用测试样本预测。用预测结果进行回测。</a:t>
            </a:r>
          </a:p>
        </p:txBody>
      </p:sp>
    </p:spTree>
    <p:extLst>
      <p:ext uri="{BB962C8B-B14F-4D97-AF65-F5344CB8AC3E}">
        <p14:creationId xmlns:p14="http://schemas.microsoft.com/office/powerpoint/2010/main" val="32206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/>
          <p:nvPr/>
        </p:nvSpPr>
        <p:spPr>
          <a:xfrm>
            <a:off x="4450558" y="1861915"/>
            <a:ext cx="3290884" cy="3134176"/>
          </a:xfrm>
          <a:prstGeom prst="pentagon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888705" y="1326814"/>
            <a:ext cx="4414590" cy="4204372"/>
          </a:xfrm>
          <a:custGeom>
            <a:avLst/>
            <a:gdLst>
              <a:gd name="connsiteX0" fmla="*/ 1815747 w 3631494"/>
              <a:gd name="connsiteY0" fmla="*/ 277315 h 3458565"/>
              <a:gd name="connsiteX1" fmla="*/ 284084 w 3631494"/>
              <a:gd name="connsiteY1" fmla="*/ 1391683 h 3458565"/>
              <a:gd name="connsiteX2" fmla="*/ 869127 w 3631494"/>
              <a:gd name="connsiteY2" fmla="*/ 3194768 h 3458565"/>
              <a:gd name="connsiteX3" fmla="*/ 2762367 w 3631494"/>
              <a:gd name="connsiteY3" fmla="*/ 3194768 h 3458565"/>
              <a:gd name="connsiteX4" fmla="*/ 3347410 w 3631494"/>
              <a:gd name="connsiteY4" fmla="*/ 1391683 h 3458565"/>
              <a:gd name="connsiteX5" fmla="*/ 1815747 w 3631494"/>
              <a:gd name="connsiteY5" fmla="*/ 0 h 3458565"/>
              <a:gd name="connsiteX6" fmla="*/ 3631494 w 3631494"/>
              <a:gd name="connsiteY6" fmla="*/ 1321054 h 3458565"/>
              <a:gd name="connsiteX7" fmla="*/ 2937940 w 3631494"/>
              <a:gd name="connsiteY7" fmla="*/ 3458565 h 3458565"/>
              <a:gd name="connsiteX8" fmla="*/ 693554 w 3631494"/>
              <a:gd name="connsiteY8" fmla="*/ 3458565 h 3458565"/>
              <a:gd name="connsiteX9" fmla="*/ 0 w 3631494"/>
              <a:gd name="connsiteY9" fmla="*/ 1321054 h 34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31494" h="3458565">
                <a:moveTo>
                  <a:pt x="1815747" y="277315"/>
                </a:moveTo>
                <a:lnTo>
                  <a:pt x="284084" y="1391683"/>
                </a:lnTo>
                <a:lnTo>
                  <a:pt x="869127" y="3194768"/>
                </a:lnTo>
                <a:lnTo>
                  <a:pt x="2762367" y="3194768"/>
                </a:lnTo>
                <a:lnTo>
                  <a:pt x="3347410" y="1391683"/>
                </a:lnTo>
                <a:close/>
                <a:moveTo>
                  <a:pt x="1815747" y="0"/>
                </a:moveTo>
                <a:lnTo>
                  <a:pt x="3631494" y="1321054"/>
                </a:lnTo>
                <a:lnTo>
                  <a:pt x="2937940" y="3458565"/>
                </a:lnTo>
                <a:lnTo>
                  <a:pt x="693554" y="3458565"/>
                </a:lnTo>
                <a:lnTo>
                  <a:pt x="0" y="132105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55685" y="2612780"/>
            <a:ext cx="2080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实现过程</a:t>
            </a:r>
          </a:p>
        </p:txBody>
      </p:sp>
      <p:sp>
        <p:nvSpPr>
          <p:cNvPr id="7" name="正五边形 6"/>
          <p:cNvSpPr/>
          <p:nvPr/>
        </p:nvSpPr>
        <p:spPr>
          <a:xfrm>
            <a:off x="7326491" y="1682490"/>
            <a:ext cx="976804" cy="930290"/>
          </a:xfrm>
          <a:prstGeom prst="pentagon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3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>
            <a:alpha val="3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536</Words>
  <Application>Microsoft Office PowerPoint</Application>
  <PresentationFormat>宽屏</PresentationFormat>
  <Paragraphs>64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Nexa Light</vt:lpstr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何友鑫</cp:lastModifiedBy>
  <cp:revision>139</cp:revision>
  <dcterms:created xsi:type="dcterms:W3CDTF">2014-10-16T06:53:00Z</dcterms:created>
  <dcterms:modified xsi:type="dcterms:W3CDTF">2017-12-08T11:42:25Z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