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05E832-7584-457C-9B0B-10FA868EF26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9F12C4-8BC4-41B5-9008-E64290C56E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Founded by Elon Musk and 4 others in 2003</a:t>
          </a:r>
        </a:p>
      </dgm:t>
    </dgm:pt>
    <dgm:pt modelId="{0884C387-128B-4C10-8F72-1C8B6B3C120F}" type="parTrans" cxnId="{977F58B1-509C-4D74-9995-CCD2E1BA7159}">
      <dgm:prSet/>
      <dgm:spPr/>
      <dgm:t>
        <a:bodyPr/>
        <a:lstStyle/>
        <a:p>
          <a:endParaRPr lang="en-US"/>
        </a:p>
      </dgm:t>
    </dgm:pt>
    <dgm:pt modelId="{0CCD265E-11B5-4B24-AE3A-56C2D726E8A3}" type="sibTrans" cxnId="{977F58B1-509C-4D74-9995-CCD2E1BA71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A9978B-BCCD-4078-BD4A-55A62AEC76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Current products include electric cars, battery energy storage from home to grid scale</a:t>
          </a:r>
        </a:p>
      </dgm:t>
    </dgm:pt>
    <dgm:pt modelId="{72508EAB-D1F9-4B9E-B4D6-A588235EAC69}" type="parTrans" cxnId="{2386F259-7012-4252-8F0C-6003181577CA}">
      <dgm:prSet/>
      <dgm:spPr/>
      <dgm:t>
        <a:bodyPr/>
        <a:lstStyle/>
        <a:p>
          <a:endParaRPr lang="en-US"/>
        </a:p>
      </dgm:t>
    </dgm:pt>
    <dgm:pt modelId="{77E5FD87-6FDC-4DB9-8003-742C1795C3CB}" type="sibTrans" cxnId="{2386F259-7012-4252-8F0C-6003181577C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EAC605-346D-48A5-B27B-AECE099532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Market leader in electric mobilities</a:t>
          </a:r>
        </a:p>
      </dgm:t>
    </dgm:pt>
    <dgm:pt modelId="{D26C1A03-F313-4DE3-9743-210D2F740511}" type="parTrans" cxnId="{C949E823-6943-4308-949A-42E6FCF9C1FB}">
      <dgm:prSet/>
      <dgm:spPr/>
      <dgm:t>
        <a:bodyPr/>
        <a:lstStyle/>
        <a:p>
          <a:endParaRPr lang="en-US"/>
        </a:p>
      </dgm:t>
    </dgm:pt>
    <dgm:pt modelId="{9E6F8402-92DB-4F2B-A463-DEB4EAB46E86}" type="sibTrans" cxnId="{C949E823-6943-4308-949A-42E6FCF9C1F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E9A0AE-1DBA-4056-8745-CE653295FD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Accounted for ~80% of all battery electric car registrations in the U.S</a:t>
          </a:r>
        </a:p>
      </dgm:t>
    </dgm:pt>
    <dgm:pt modelId="{5925AC6F-DB73-4399-93E6-785B29328316}" type="parTrans" cxnId="{D54F9D10-3F5C-475F-BBBB-75CFF5446682}">
      <dgm:prSet/>
      <dgm:spPr/>
      <dgm:t>
        <a:bodyPr/>
        <a:lstStyle/>
        <a:p>
          <a:endParaRPr lang="en-US"/>
        </a:p>
      </dgm:t>
    </dgm:pt>
    <dgm:pt modelId="{6D683AA5-4B25-4C25-936B-545ADF628104}" type="sibTrans" cxnId="{D54F9D10-3F5C-475F-BBBB-75CFF5446682}">
      <dgm:prSet/>
      <dgm:spPr/>
      <dgm:t>
        <a:bodyPr/>
        <a:lstStyle/>
        <a:p>
          <a:endParaRPr lang="en-US"/>
        </a:p>
      </dgm:t>
    </dgm:pt>
    <dgm:pt modelId="{7F3871DA-B66A-4483-9983-4AF1F00743F0}" type="pres">
      <dgm:prSet presAssocID="{AD05E832-7584-457C-9B0B-10FA868EF262}" presName="root" presStyleCnt="0">
        <dgm:presLayoutVars>
          <dgm:dir/>
          <dgm:resizeHandles val="exact"/>
        </dgm:presLayoutVars>
      </dgm:prSet>
      <dgm:spPr/>
    </dgm:pt>
    <dgm:pt modelId="{C6E6980D-D7DB-4E78-8C99-35257385A3D1}" type="pres">
      <dgm:prSet presAssocID="{AD05E832-7584-457C-9B0B-10FA868EF262}" presName="container" presStyleCnt="0">
        <dgm:presLayoutVars>
          <dgm:dir/>
          <dgm:resizeHandles val="exact"/>
        </dgm:presLayoutVars>
      </dgm:prSet>
      <dgm:spPr/>
    </dgm:pt>
    <dgm:pt modelId="{18E814C4-8FD3-407A-AB79-CBC765AD7F52}" type="pres">
      <dgm:prSet presAssocID="{C49F12C4-8BC4-41B5-9008-E64290C56E39}" presName="compNode" presStyleCnt="0"/>
      <dgm:spPr/>
    </dgm:pt>
    <dgm:pt modelId="{94DC2A9B-5094-4324-8DE7-C9D9FBBE6143}" type="pres">
      <dgm:prSet presAssocID="{C49F12C4-8BC4-41B5-9008-E64290C56E39}" presName="iconBgRect" presStyleLbl="bgShp" presStyleIdx="0" presStyleCnt="4"/>
      <dgm:spPr/>
    </dgm:pt>
    <dgm:pt modelId="{D9374251-0614-4019-8BBA-C228B8F5E1A1}" type="pres">
      <dgm:prSet presAssocID="{C49F12C4-8BC4-41B5-9008-E64290C56E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2443E9F-D282-4ECA-A1BD-7FEFA7F62242}" type="pres">
      <dgm:prSet presAssocID="{C49F12C4-8BC4-41B5-9008-E64290C56E39}" presName="spaceRect" presStyleCnt="0"/>
      <dgm:spPr/>
    </dgm:pt>
    <dgm:pt modelId="{08188624-F4C4-4D17-BACE-5D64884A6D75}" type="pres">
      <dgm:prSet presAssocID="{C49F12C4-8BC4-41B5-9008-E64290C56E39}" presName="textRect" presStyleLbl="revTx" presStyleIdx="0" presStyleCnt="4">
        <dgm:presLayoutVars>
          <dgm:chMax val="1"/>
          <dgm:chPref val="1"/>
        </dgm:presLayoutVars>
      </dgm:prSet>
      <dgm:spPr/>
    </dgm:pt>
    <dgm:pt modelId="{CF197BF0-E8E4-4C8D-BCFA-0D2577CEBFD3}" type="pres">
      <dgm:prSet presAssocID="{0CCD265E-11B5-4B24-AE3A-56C2D726E8A3}" presName="sibTrans" presStyleLbl="sibTrans2D1" presStyleIdx="0" presStyleCnt="0"/>
      <dgm:spPr/>
    </dgm:pt>
    <dgm:pt modelId="{0AA3D4D5-1B79-4DB3-9D34-B672453C9F42}" type="pres">
      <dgm:prSet presAssocID="{1EA9978B-BCCD-4078-BD4A-55A62AEC76AE}" presName="compNode" presStyleCnt="0"/>
      <dgm:spPr/>
    </dgm:pt>
    <dgm:pt modelId="{BEF9AA6C-4EC1-47FF-880E-EA4CFF36EBC9}" type="pres">
      <dgm:prSet presAssocID="{1EA9978B-BCCD-4078-BD4A-55A62AEC76AE}" presName="iconBgRect" presStyleLbl="bgShp" presStyleIdx="1" presStyleCnt="4"/>
      <dgm:spPr/>
    </dgm:pt>
    <dgm:pt modelId="{8BB0C44D-E77E-4C20-866F-79A24194F12C}" type="pres">
      <dgm:prSet presAssocID="{1EA9978B-BCCD-4078-BD4A-55A62AEC76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B0D9C2D9-BDA5-4C6F-B75A-4856B25ECB91}" type="pres">
      <dgm:prSet presAssocID="{1EA9978B-BCCD-4078-BD4A-55A62AEC76AE}" presName="spaceRect" presStyleCnt="0"/>
      <dgm:spPr/>
    </dgm:pt>
    <dgm:pt modelId="{81EE67FC-2375-4EE3-9CC0-F818EA277859}" type="pres">
      <dgm:prSet presAssocID="{1EA9978B-BCCD-4078-BD4A-55A62AEC76AE}" presName="textRect" presStyleLbl="revTx" presStyleIdx="1" presStyleCnt="4">
        <dgm:presLayoutVars>
          <dgm:chMax val="1"/>
          <dgm:chPref val="1"/>
        </dgm:presLayoutVars>
      </dgm:prSet>
      <dgm:spPr/>
    </dgm:pt>
    <dgm:pt modelId="{72A071E6-5FDF-4084-8973-64822E3E00AB}" type="pres">
      <dgm:prSet presAssocID="{77E5FD87-6FDC-4DB9-8003-742C1795C3CB}" presName="sibTrans" presStyleLbl="sibTrans2D1" presStyleIdx="0" presStyleCnt="0"/>
      <dgm:spPr/>
    </dgm:pt>
    <dgm:pt modelId="{33B6469E-5A6D-406C-963A-DC3674DFA2FC}" type="pres">
      <dgm:prSet presAssocID="{80EAC605-346D-48A5-B27B-AECE099532A1}" presName="compNode" presStyleCnt="0"/>
      <dgm:spPr/>
    </dgm:pt>
    <dgm:pt modelId="{C7EA8473-14BD-4B1A-A239-DD733DDCEDA2}" type="pres">
      <dgm:prSet presAssocID="{80EAC605-346D-48A5-B27B-AECE099532A1}" presName="iconBgRect" presStyleLbl="bgShp" presStyleIdx="2" presStyleCnt="4"/>
      <dgm:spPr/>
    </dgm:pt>
    <dgm:pt modelId="{67C0B713-66A2-4541-9F5A-6B5599657824}" type="pres">
      <dgm:prSet presAssocID="{80EAC605-346D-48A5-B27B-AECE099532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wn with solid fill"/>
        </a:ext>
      </dgm:extLst>
    </dgm:pt>
    <dgm:pt modelId="{AABCA583-2855-48D6-920B-B7BC4C4DFA99}" type="pres">
      <dgm:prSet presAssocID="{80EAC605-346D-48A5-B27B-AECE099532A1}" presName="spaceRect" presStyleCnt="0"/>
      <dgm:spPr/>
    </dgm:pt>
    <dgm:pt modelId="{59A48E8C-85EA-496C-8970-1935A83D9FC2}" type="pres">
      <dgm:prSet presAssocID="{80EAC605-346D-48A5-B27B-AECE099532A1}" presName="textRect" presStyleLbl="revTx" presStyleIdx="2" presStyleCnt="4">
        <dgm:presLayoutVars>
          <dgm:chMax val="1"/>
          <dgm:chPref val="1"/>
        </dgm:presLayoutVars>
      </dgm:prSet>
      <dgm:spPr/>
    </dgm:pt>
    <dgm:pt modelId="{58224E1B-09C5-4552-8029-4CF888C64D72}" type="pres">
      <dgm:prSet presAssocID="{9E6F8402-92DB-4F2B-A463-DEB4EAB46E86}" presName="sibTrans" presStyleLbl="sibTrans2D1" presStyleIdx="0" presStyleCnt="0"/>
      <dgm:spPr/>
    </dgm:pt>
    <dgm:pt modelId="{C01498C0-F914-4BC3-A3D4-D14CB5460BC4}" type="pres">
      <dgm:prSet presAssocID="{6FE9A0AE-1DBA-4056-8745-CE653295FD83}" presName="compNode" presStyleCnt="0"/>
      <dgm:spPr/>
    </dgm:pt>
    <dgm:pt modelId="{F77815BD-956C-472B-82B8-6113C1C45B42}" type="pres">
      <dgm:prSet presAssocID="{6FE9A0AE-1DBA-4056-8745-CE653295FD83}" presName="iconBgRect" presStyleLbl="bgShp" presStyleIdx="3" presStyleCnt="4"/>
      <dgm:spPr/>
    </dgm:pt>
    <dgm:pt modelId="{B71C8311-6161-4787-A137-E271BA68B7C0}" type="pres">
      <dgm:prSet presAssocID="{6FE9A0AE-1DBA-4056-8745-CE653295FD8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ear Graph with solid fill"/>
        </a:ext>
      </dgm:extLst>
    </dgm:pt>
    <dgm:pt modelId="{391F31E4-3E94-4A00-AE90-2A4F4395108C}" type="pres">
      <dgm:prSet presAssocID="{6FE9A0AE-1DBA-4056-8745-CE653295FD83}" presName="spaceRect" presStyleCnt="0"/>
      <dgm:spPr/>
    </dgm:pt>
    <dgm:pt modelId="{0BAEB7B1-31D2-4CF7-8B49-3638C9EBF0BE}" type="pres">
      <dgm:prSet presAssocID="{6FE9A0AE-1DBA-4056-8745-CE653295FD8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54F9D10-3F5C-475F-BBBB-75CFF5446682}" srcId="{AD05E832-7584-457C-9B0B-10FA868EF262}" destId="{6FE9A0AE-1DBA-4056-8745-CE653295FD83}" srcOrd="3" destOrd="0" parTransId="{5925AC6F-DB73-4399-93E6-785B29328316}" sibTransId="{6D683AA5-4B25-4C25-936B-545ADF628104}"/>
    <dgm:cxn modelId="{C949E823-6943-4308-949A-42E6FCF9C1FB}" srcId="{AD05E832-7584-457C-9B0B-10FA868EF262}" destId="{80EAC605-346D-48A5-B27B-AECE099532A1}" srcOrd="2" destOrd="0" parTransId="{D26C1A03-F313-4DE3-9743-210D2F740511}" sibTransId="{9E6F8402-92DB-4F2B-A463-DEB4EAB46E86}"/>
    <dgm:cxn modelId="{A4DE2E31-CB4E-453B-A6F9-25594E5A206F}" type="presOf" srcId="{80EAC605-346D-48A5-B27B-AECE099532A1}" destId="{59A48E8C-85EA-496C-8970-1935A83D9FC2}" srcOrd="0" destOrd="0" presId="urn:microsoft.com/office/officeart/2018/2/layout/IconCircleList"/>
    <dgm:cxn modelId="{B4EA6749-4AEA-4EE9-8D6B-054C66118E4E}" type="presOf" srcId="{6FE9A0AE-1DBA-4056-8745-CE653295FD83}" destId="{0BAEB7B1-31D2-4CF7-8B49-3638C9EBF0BE}" srcOrd="0" destOrd="0" presId="urn:microsoft.com/office/officeart/2018/2/layout/IconCircleList"/>
    <dgm:cxn modelId="{44511E4F-A462-48D0-9EDF-A1CDD0055AE4}" type="presOf" srcId="{0CCD265E-11B5-4B24-AE3A-56C2D726E8A3}" destId="{CF197BF0-E8E4-4C8D-BCFA-0D2577CEBFD3}" srcOrd="0" destOrd="0" presId="urn:microsoft.com/office/officeart/2018/2/layout/IconCircleList"/>
    <dgm:cxn modelId="{68B54F55-0F4F-4235-8F0D-085FF5736A1A}" type="presOf" srcId="{9E6F8402-92DB-4F2B-A463-DEB4EAB46E86}" destId="{58224E1B-09C5-4552-8029-4CF888C64D72}" srcOrd="0" destOrd="0" presId="urn:microsoft.com/office/officeart/2018/2/layout/IconCircleList"/>
    <dgm:cxn modelId="{2386F259-7012-4252-8F0C-6003181577CA}" srcId="{AD05E832-7584-457C-9B0B-10FA868EF262}" destId="{1EA9978B-BCCD-4078-BD4A-55A62AEC76AE}" srcOrd="1" destOrd="0" parTransId="{72508EAB-D1F9-4B9E-B4D6-A588235EAC69}" sibTransId="{77E5FD87-6FDC-4DB9-8003-742C1795C3CB}"/>
    <dgm:cxn modelId="{938F2393-99F0-4174-A3E0-E79838416254}" type="presOf" srcId="{77E5FD87-6FDC-4DB9-8003-742C1795C3CB}" destId="{72A071E6-5FDF-4084-8973-64822E3E00AB}" srcOrd="0" destOrd="0" presId="urn:microsoft.com/office/officeart/2018/2/layout/IconCircleList"/>
    <dgm:cxn modelId="{977F58B1-509C-4D74-9995-CCD2E1BA7159}" srcId="{AD05E832-7584-457C-9B0B-10FA868EF262}" destId="{C49F12C4-8BC4-41B5-9008-E64290C56E39}" srcOrd="0" destOrd="0" parTransId="{0884C387-128B-4C10-8F72-1C8B6B3C120F}" sibTransId="{0CCD265E-11B5-4B24-AE3A-56C2D726E8A3}"/>
    <dgm:cxn modelId="{30904DE7-08C4-4C1F-8A17-5C1CC7336F46}" type="presOf" srcId="{1EA9978B-BCCD-4078-BD4A-55A62AEC76AE}" destId="{81EE67FC-2375-4EE3-9CC0-F818EA277859}" srcOrd="0" destOrd="0" presId="urn:microsoft.com/office/officeart/2018/2/layout/IconCircleList"/>
    <dgm:cxn modelId="{64B0CEE9-7818-4744-A8C0-B59996C97F1D}" type="presOf" srcId="{AD05E832-7584-457C-9B0B-10FA868EF262}" destId="{7F3871DA-B66A-4483-9983-4AF1F00743F0}" srcOrd="0" destOrd="0" presId="urn:microsoft.com/office/officeart/2018/2/layout/IconCircleList"/>
    <dgm:cxn modelId="{24F099EB-3EFE-4268-9951-C9A3A1A13162}" type="presOf" srcId="{C49F12C4-8BC4-41B5-9008-E64290C56E39}" destId="{08188624-F4C4-4D17-BACE-5D64884A6D75}" srcOrd="0" destOrd="0" presId="urn:microsoft.com/office/officeart/2018/2/layout/IconCircleList"/>
    <dgm:cxn modelId="{58720B3B-2517-4433-8E13-91CA05A8C899}" type="presParOf" srcId="{7F3871DA-B66A-4483-9983-4AF1F00743F0}" destId="{C6E6980D-D7DB-4E78-8C99-35257385A3D1}" srcOrd="0" destOrd="0" presId="urn:microsoft.com/office/officeart/2018/2/layout/IconCircleList"/>
    <dgm:cxn modelId="{BAF50DD6-E960-4336-B4E7-482C1FFDFEE3}" type="presParOf" srcId="{C6E6980D-D7DB-4E78-8C99-35257385A3D1}" destId="{18E814C4-8FD3-407A-AB79-CBC765AD7F52}" srcOrd="0" destOrd="0" presId="urn:microsoft.com/office/officeart/2018/2/layout/IconCircleList"/>
    <dgm:cxn modelId="{F82DB096-3E90-47B0-B885-74815ABC8506}" type="presParOf" srcId="{18E814C4-8FD3-407A-AB79-CBC765AD7F52}" destId="{94DC2A9B-5094-4324-8DE7-C9D9FBBE6143}" srcOrd="0" destOrd="0" presId="urn:microsoft.com/office/officeart/2018/2/layout/IconCircleList"/>
    <dgm:cxn modelId="{58ECF61B-67AA-4A59-9E4E-BD02629AB71B}" type="presParOf" srcId="{18E814C4-8FD3-407A-AB79-CBC765AD7F52}" destId="{D9374251-0614-4019-8BBA-C228B8F5E1A1}" srcOrd="1" destOrd="0" presId="urn:microsoft.com/office/officeart/2018/2/layout/IconCircleList"/>
    <dgm:cxn modelId="{347C02A4-0368-41C2-BE1C-EE6C598E331B}" type="presParOf" srcId="{18E814C4-8FD3-407A-AB79-CBC765AD7F52}" destId="{D2443E9F-D282-4ECA-A1BD-7FEFA7F62242}" srcOrd="2" destOrd="0" presId="urn:microsoft.com/office/officeart/2018/2/layout/IconCircleList"/>
    <dgm:cxn modelId="{0EA8BBDC-E5A2-4D90-A231-25A3575C253F}" type="presParOf" srcId="{18E814C4-8FD3-407A-AB79-CBC765AD7F52}" destId="{08188624-F4C4-4D17-BACE-5D64884A6D75}" srcOrd="3" destOrd="0" presId="urn:microsoft.com/office/officeart/2018/2/layout/IconCircleList"/>
    <dgm:cxn modelId="{BA97E3B7-674A-48A1-9527-9EDBE4892EFD}" type="presParOf" srcId="{C6E6980D-D7DB-4E78-8C99-35257385A3D1}" destId="{CF197BF0-E8E4-4C8D-BCFA-0D2577CEBFD3}" srcOrd="1" destOrd="0" presId="urn:microsoft.com/office/officeart/2018/2/layout/IconCircleList"/>
    <dgm:cxn modelId="{6AD5B9E7-70B4-4D8B-BDF4-0EF24E65CF7D}" type="presParOf" srcId="{C6E6980D-D7DB-4E78-8C99-35257385A3D1}" destId="{0AA3D4D5-1B79-4DB3-9D34-B672453C9F42}" srcOrd="2" destOrd="0" presId="urn:microsoft.com/office/officeart/2018/2/layout/IconCircleList"/>
    <dgm:cxn modelId="{F91B123D-D69B-4693-90AF-D4B40383047E}" type="presParOf" srcId="{0AA3D4D5-1B79-4DB3-9D34-B672453C9F42}" destId="{BEF9AA6C-4EC1-47FF-880E-EA4CFF36EBC9}" srcOrd="0" destOrd="0" presId="urn:microsoft.com/office/officeart/2018/2/layout/IconCircleList"/>
    <dgm:cxn modelId="{298BC741-1613-4CA8-8663-6E01AE2EAD98}" type="presParOf" srcId="{0AA3D4D5-1B79-4DB3-9D34-B672453C9F42}" destId="{8BB0C44D-E77E-4C20-866F-79A24194F12C}" srcOrd="1" destOrd="0" presId="urn:microsoft.com/office/officeart/2018/2/layout/IconCircleList"/>
    <dgm:cxn modelId="{80EFDE3D-D8DD-43CC-8B31-E243592CCB22}" type="presParOf" srcId="{0AA3D4D5-1B79-4DB3-9D34-B672453C9F42}" destId="{B0D9C2D9-BDA5-4C6F-B75A-4856B25ECB91}" srcOrd="2" destOrd="0" presId="urn:microsoft.com/office/officeart/2018/2/layout/IconCircleList"/>
    <dgm:cxn modelId="{FFCE7320-377B-4323-B8D7-DDCE54A98C39}" type="presParOf" srcId="{0AA3D4D5-1B79-4DB3-9D34-B672453C9F42}" destId="{81EE67FC-2375-4EE3-9CC0-F818EA277859}" srcOrd="3" destOrd="0" presId="urn:microsoft.com/office/officeart/2018/2/layout/IconCircleList"/>
    <dgm:cxn modelId="{776634C4-A499-4D15-B29A-A8170CEC9D1B}" type="presParOf" srcId="{C6E6980D-D7DB-4E78-8C99-35257385A3D1}" destId="{72A071E6-5FDF-4084-8973-64822E3E00AB}" srcOrd="3" destOrd="0" presId="urn:microsoft.com/office/officeart/2018/2/layout/IconCircleList"/>
    <dgm:cxn modelId="{3746194D-9DC6-42EE-B986-B9357C0811BD}" type="presParOf" srcId="{C6E6980D-D7DB-4E78-8C99-35257385A3D1}" destId="{33B6469E-5A6D-406C-963A-DC3674DFA2FC}" srcOrd="4" destOrd="0" presId="urn:microsoft.com/office/officeart/2018/2/layout/IconCircleList"/>
    <dgm:cxn modelId="{3EE51FAF-FF03-4E78-9459-E7B14C18A3DC}" type="presParOf" srcId="{33B6469E-5A6D-406C-963A-DC3674DFA2FC}" destId="{C7EA8473-14BD-4B1A-A239-DD733DDCEDA2}" srcOrd="0" destOrd="0" presId="urn:microsoft.com/office/officeart/2018/2/layout/IconCircleList"/>
    <dgm:cxn modelId="{CB896BD6-EC81-42A9-B942-F9E86EA8BAC5}" type="presParOf" srcId="{33B6469E-5A6D-406C-963A-DC3674DFA2FC}" destId="{67C0B713-66A2-4541-9F5A-6B5599657824}" srcOrd="1" destOrd="0" presId="urn:microsoft.com/office/officeart/2018/2/layout/IconCircleList"/>
    <dgm:cxn modelId="{DCC05622-15D2-4E0C-A713-D4B49EA1FD06}" type="presParOf" srcId="{33B6469E-5A6D-406C-963A-DC3674DFA2FC}" destId="{AABCA583-2855-48D6-920B-B7BC4C4DFA99}" srcOrd="2" destOrd="0" presId="urn:microsoft.com/office/officeart/2018/2/layout/IconCircleList"/>
    <dgm:cxn modelId="{8DAC2DA2-395F-4852-AC1B-10A2D2024D09}" type="presParOf" srcId="{33B6469E-5A6D-406C-963A-DC3674DFA2FC}" destId="{59A48E8C-85EA-496C-8970-1935A83D9FC2}" srcOrd="3" destOrd="0" presId="urn:microsoft.com/office/officeart/2018/2/layout/IconCircleList"/>
    <dgm:cxn modelId="{181CFE58-0CCB-4AC6-9C99-E816116A9460}" type="presParOf" srcId="{C6E6980D-D7DB-4E78-8C99-35257385A3D1}" destId="{58224E1B-09C5-4552-8029-4CF888C64D72}" srcOrd="5" destOrd="0" presId="urn:microsoft.com/office/officeart/2018/2/layout/IconCircleList"/>
    <dgm:cxn modelId="{44737EDC-2E0D-479B-A551-35FB396A01A9}" type="presParOf" srcId="{C6E6980D-D7DB-4E78-8C99-35257385A3D1}" destId="{C01498C0-F914-4BC3-A3D4-D14CB5460BC4}" srcOrd="6" destOrd="0" presId="urn:microsoft.com/office/officeart/2018/2/layout/IconCircleList"/>
    <dgm:cxn modelId="{A3AB2B22-34A6-4BB5-8862-ACCAC29EDFC2}" type="presParOf" srcId="{C01498C0-F914-4BC3-A3D4-D14CB5460BC4}" destId="{F77815BD-956C-472B-82B8-6113C1C45B42}" srcOrd="0" destOrd="0" presId="urn:microsoft.com/office/officeart/2018/2/layout/IconCircleList"/>
    <dgm:cxn modelId="{94B60E90-54AC-4A31-96CC-2D3C3EFB6B4A}" type="presParOf" srcId="{C01498C0-F914-4BC3-A3D4-D14CB5460BC4}" destId="{B71C8311-6161-4787-A137-E271BA68B7C0}" srcOrd="1" destOrd="0" presId="urn:microsoft.com/office/officeart/2018/2/layout/IconCircleList"/>
    <dgm:cxn modelId="{0262799C-5422-49EF-AEA6-F3A08F0821C6}" type="presParOf" srcId="{C01498C0-F914-4BC3-A3D4-D14CB5460BC4}" destId="{391F31E4-3E94-4A00-AE90-2A4F4395108C}" srcOrd="2" destOrd="0" presId="urn:microsoft.com/office/officeart/2018/2/layout/IconCircleList"/>
    <dgm:cxn modelId="{AA5A0F6B-A78E-42A0-8564-538F2674475A}" type="presParOf" srcId="{C01498C0-F914-4BC3-A3D4-D14CB5460BC4}" destId="{0BAEB7B1-31D2-4CF7-8B49-3638C9EBF0B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C2A9B-5094-4324-8DE7-C9D9FBBE6143}">
      <dsp:nvSpPr>
        <dsp:cNvPr id="0" name=""/>
        <dsp:cNvSpPr/>
      </dsp:nvSpPr>
      <dsp:spPr>
        <a:xfrm>
          <a:off x="7036" y="1121688"/>
          <a:ext cx="684117" cy="68411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74251-0614-4019-8BBA-C228B8F5E1A1}">
      <dsp:nvSpPr>
        <dsp:cNvPr id="0" name=""/>
        <dsp:cNvSpPr/>
      </dsp:nvSpPr>
      <dsp:spPr>
        <a:xfrm>
          <a:off x="150701" y="1265352"/>
          <a:ext cx="396787" cy="3967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88624-F4C4-4D17-BACE-5D64884A6D75}">
      <dsp:nvSpPr>
        <dsp:cNvPr id="0" name=""/>
        <dsp:cNvSpPr/>
      </dsp:nvSpPr>
      <dsp:spPr>
        <a:xfrm>
          <a:off x="837750" y="1121688"/>
          <a:ext cx="1612561" cy="684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Founded by Elon Musk and 4 others in 2003</a:t>
          </a:r>
        </a:p>
      </dsp:txBody>
      <dsp:txXfrm>
        <a:off x="837750" y="1121688"/>
        <a:ext cx="1612561" cy="684117"/>
      </dsp:txXfrm>
    </dsp:sp>
    <dsp:sp modelId="{BEF9AA6C-4EC1-47FF-880E-EA4CFF36EBC9}">
      <dsp:nvSpPr>
        <dsp:cNvPr id="0" name=""/>
        <dsp:cNvSpPr/>
      </dsp:nvSpPr>
      <dsp:spPr>
        <a:xfrm>
          <a:off x="2731288" y="1121688"/>
          <a:ext cx="684117" cy="68411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0C44D-E77E-4C20-866F-79A24194F12C}">
      <dsp:nvSpPr>
        <dsp:cNvPr id="0" name=""/>
        <dsp:cNvSpPr/>
      </dsp:nvSpPr>
      <dsp:spPr>
        <a:xfrm>
          <a:off x="2874952" y="1265352"/>
          <a:ext cx="396787" cy="3967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E67FC-2375-4EE3-9CC0-F818EA277859}">
      <dsp:nvSpPr>
        <dsp:cNvPr id="0" name=""/>
        <dsp:cNvSpPr/>
      </dsp:nvSpPr>
      <dsp:spPr>
        <a:xfrm>
          <a:off x="3562001" y="1121688"/>
          <a:ext cx="1612561" cy="684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Current products include electric cars, battery energy storage from home to grid scale</a:t>
          </a:r>
        </a:p>
      </dsp:txBody>
      <dsp:txXfrm>
        <a:off x="3562001" y="1121688"/>
        <a:ext cx="1612561" cy="684117"/>
      </dsp:txXfrm>
    </dsp:sp>
    <dsp:sp modelId="{C7EA8473-14BD-4B1A-A239-DD733DDCEDA2}">
      <dsp:nvSpPr>
        <dsp:cNvPr id="0" name=""/>
        <dsp:cNvSpPr/>
      </dsp:nvSpPr>
      <dsp:spPr>
        <a:xfrm>
          <a:off x="7036" y="2545532"/>
          <a:ext cx="684117" cy="68411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0B713-66A2-4541-9F5A-6B5599657824}">
      <dsp:nvSpPr>
        <dsp:cNvPr id="0" name=""/>
        <dsp:cNvSpPr/>
      </dsp:nvSpPr>
      <dsp:spPr>
        <a:xfrm>
          <a:off x="150701" y="2689197"/>
          <a:ext cx="396787" cy="3967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48E8C-85EA-496C-8970-1935A83D9FC2}">
      <dsp:nvSpPr>
        <dsp:cNvPr id="0" name=""/>
        <dsp:cNvSpPr/>
      </dsp:nvSpPr>
      <dsp:spPr>
        <a:xfrm>
          <a:off x="837750" y="2545532"/>
          <a:ext cx="1612561" cy="684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Market leader in electric mobilities</a:t>
          </a:r>
        </a:p>
      </dsp:txBody>
      <dsp:txXfrm>
        <a:off x="837750" y="2545532"/>
        <a:ext cx="1612561" cy="684117"/>
      </dsp:txXfrm>
    </dsp:sp>
    <dsp:sp modelId="{F77815BD-956C-472B-82B8-6113C1C45B42}">
      <dsp:nvSpPr>
        <dsp:cNvPr id="0" name=""/>
        <dsp:cNvSpPr/>
      </dsp:nvSpPr>
      <dsp:spPr>
        <a:xfrm>
          <a:off x="2731288" y="2545532"/>
          <a:ext cx="684117" cy="68411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C8311-6161-4787-A137-E271BA68B7C0}">
      <dsp:nvSpPr>
        <dsp:cNvPr id="0" name=""/>
        <dsp:cNvSpPr/>
      </dsp:nvSpPr>
      <dsp:spPr>
        <a:xfrm>
          <a:off x="2874952" y="2689197"/>
          <a:ext cx="396787" cy="3967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EB7B1-31D2-4CF7-8B49-3638C9EBF0BE}">
      <dsp:nvSpPr>
        <dsp:cNvPr id="0" name=""/>
        <dsp:cNvSpPr/>
      </dsp:nvSpPr>
      <dsp:spPr>
        <a:xfrm>
          <a:off x="3562001" y="2545532"/>
          <a:ext cx="1612561" cy="684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Accounted for ~80% of all battery electric car registrations in the U.S</a:t>
          </a:r>
        </a:p>
      </dsp:txBody>
      <dsp:txXfrm>
        <a:off x="3562001" y="2545532"/>
        <a:ext cx="1612561" cy="684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9CBD-41DA-4A6B-9314-FF475FB7F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89BC9-4565-4AB8-A324-8CC852EDC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A9D50-FB9F-484B-B552-DA9489CB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561DF-CE43-4D43-9288-A4182D3E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64A74-EC1B-4EEF-B1D7-277A040B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05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E4A9-B698-4875-B5E6-91965905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67836-2107-4A01-8B53-A13B0AC4A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65D6E-90F8-425A-9F2F-B3EACE54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B8296-6639-4F83-BCFD-D52637FE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206D3-9DBD-471F-A28B-4D807229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2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8E54B-512C-4D9F-A178-AE71F99FE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1A97F-4E4B-4C27-9CA8-C18057805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A3AE1-A59C-41CB-BFDA-4B1696AF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EBBD8-525D-4E5B-A932-C205E88A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CC486-2027-41B2-B8F1-A787C5FB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2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00D1-F3DC-4CCE-8453-D55F8FCD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76AC-4D0C-4206-97B1-51EEA97C1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341D0-036D-49D4-920A-F3BC13AA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83777-6131-407D-9B9C-E7250B52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BE3-0A9D-4929-9505-B272A99B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8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2763-58B4-4260-8C50-75EB5496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03464-655C-4B0E-B32C-D379BE97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B4CB3-AAAE-4DB7-8B94-4AA23A16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66074-5918-4972-BDE9-5DD41E92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5D310-4F4F-4BE4-8D67-15F68EC4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1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92B7-5AE0-42DF-9C4C-B7D3C048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41D0E-304C-4420-ABD4-535CA366F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C7DF4-A9F3-45FC-A4D5-AF96F1598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704D2-0F21-4765-B03F-28A0B414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280FB-FF4F-4D27-A9F7-6ACC0345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22EAE-E120-4A54-9588-21702ED0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05FD-D4DB-43B8-885F-77425857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A1D6A-C2F1-480A-AF2B-86B749E58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37812-CBDC-44D2-B78B-BEC833655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CF6CF-17CE-432C-BC8E-A342B6FDB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94248-8BEA-4504-AA0C-8ED8AAE5D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1DF3A-7CB3-4EDE-BD4A-0CBE48D1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15DCF-68E9-43F4-ADFB-6369D44C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1E23C-2258-4811-861B-5F7CE569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4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8E79-21C2-4E0F-93CB-C602FBD7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5BE8D-3CA4-4219-A0C6-D814071B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9BF6-4972-443B-992A-0B8FC8E7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A7DA9-C47E-4B86-AE56-BEE4BE9E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9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3F638-29F0-43E4-9E6C-B98D192C8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A3C0E-EFA1-4858-868A-B58E2701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4B5DA-2E9D-424D-9E65-F41FF81E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0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4929-A7CA-42F0-AC88-76419BB82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2435-6357-4866-94AC-1912EE6E7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F4469-03BC-4DE6-BC43-97793E492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A2F00-0643-4641-973A-90973C50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E3E25-3BD5-46A7-9DC5-F0E6E224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182D7-78AC-49C5-9254-F8549C9C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51F7-236A-435E-A91A-22175F8D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B0E52-1BE9-43CD-B32B-9AC5CE865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79DEF-A717-42BF-A049-8ABCB1628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0F553-92A4-4982-A26B-82F9EC79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02F8F-EC5B-4E47-86A5-6EFA8E44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2E3D3-96F6-4D8C-80A6-31DFD134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7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415ACB-3578-4334-AF9E-ED26D735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C462D-DA3A-46FA-B14F-744A63FB0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599CF-35D9-4B50-B5DF-3AFC094D9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22F85-F2FD-4582-81A5-86B48822F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3F68F-41E4-4CA1-881C-F12020783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1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34F15-347E-42F9-AF94-FAF373BDF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916" y="1593658"/>
            <a:ext cx="6404260" cy="2959419"/>
          </a:xfrm>
        </p:spPr>
        <p:txBody>
          <a:bodyPr>
            <a:normAutofit/>
          </a:bodyPr>
          <a:lstStyle/>
          <a:p>
            <a:pPr algn="l"/>
            <a:r>
              <a:rPr lang="en-IN" sz="5000" dirty="0"/>
              <a:t>Exploratory Data Analysis of Tesla Inc. Stock Price</a:t>
            </a:r>
            <a:br>
              <a:rPr lang="en-IN" sz="5000" dirty="0"/>
            </a:br>
            <a:endParaRPr lang="en-US" sz="5000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391718A7-DCCF-4FD8-8849-1517AA108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38" y="1217467"/>
            <a:ext cx="3223383" cy="415920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73EE64F-16AA-4E92-AC75-26714B95F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90916" y="746452"/>
            <a:ext cx="1128382" cy="847206"/>
            <a:chOff x="8183879" y="1000124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2C925BF-6697-4E5C-A269-2F88053AC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34BFECD-A97E-4D3F-A8CF-03115207D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708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E909-909C-4291-84CE-DC179D61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Tesla Inc. Overview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28" name="Content Placeholder 4">
            <a:extLst>
              <a:ext uri="{FF2B5EF4-FFF2-40B4-BE49-F238E27FC236}">
                <a16:creationId xmlns:a16="http://schemas.microsoft.com/office/drawing/2014/main" id="{29D4F237-16BA-4879-AE04-F44A368AB5C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81598891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0CFDC2-2F42-48B7-A484-EB2EAE044E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Financial Performance</a:t>
            </a:r>
          </a:p>
          <a:p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B062B2-DD6B-4630-A801-1DCFA3FAF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74694"/>
            <a:ext cx="5725998" cy="441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3B3681-DAC6-48F0-A74E-64E99571B620}"/>
              </a:ext>
            </a:extLst>
          </p:cNvPr>
          <p:cNvSpPr txBox="1"/>
          <p:nvPr/>
        </p:nvSpPr>
        <p:spPr>
          <a:xfrm>
            <a:off x="838200" y="1905362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History and Product information</a:t>
            </a:r>
          </a:p>
        </p:txBody>
      </p:sp>
    </p:spTree>
    <p:extLst>
      <p:ext uri="{BB962C8B-B14F-4D97-AF65-F5344CB8AC3E}">
        <p14:creationId xmlns:p14="http://schemas.microsoft.com/office/powerpoint/2010/main" val="248601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7E909-909C-4291-84CE-DC179D61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10527383" cy="1680519"/>
          </a:xfrm>
        </p:spPr>
        <p:txBody>
          <a:bodyPr>
            <a:normAutofit/>
          </a:bodyPr>
          <a:lstStyle/>
          <a:p>
            <a:r>
              <a:rPr lang="en-IN" sz="3700" dirty="0"/>
              <a:t>Stock Price: Statistical Summary: Nov ‘16- Feb’21</a:t>
            </a:r>
            <a:endParaRPr lang="en-US" sz="3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1D6A96-2507-4E70-9437-4C71BA879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568881"/>
            <a:ext cx="5167185" cy="341723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1F0DBC-64BC-4182-9149-A1F030888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276381"/>
              </p:ext>
            </p:extLst>
          </p:nvPr>
        </p:nvGraphicFramePr>
        <p:xfrm>
          <a:off x="6198394" y="3181392"/>
          <a:ext cx="5167187" cy="219221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6866">
                  <a:extLst>
                    <a:ext uri="{9D8B030D-6E8A-4147-A177-3AD203B41FA5}">
                      <a16:colId xmlns:a16="http://schemas.microsoft.com/office/drawing/2014/main" val="192438033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320899682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103559963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118208653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309656882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1268505011"/>
                    </a:ext>
                  </a:extLst>
                </a:gridCol>
                <a:gridCol w="717325">
                  <a:extLst>
                    <a:ext uri="{9D8B030D-6E8A-4147-A177-3AD203B41FA5}">
                      <a16:colId xmlns:a16="http://schemas.microsoft.com/office/drawing/2014/main" val="921714186"/>
                    </a:ext>
                  </a:extLst>
                </a:gridCol>
                <a:gridCol w="1383341">
                  <a:extLst>
                    <a:ext uri="{9D8B030D-6E8A-4147-A177-3AD203B41FA5}">
                      <a16:colId xmlns:a16="http://schemas.microsoft.com/office/drawing/2014/main" val="713243496"/>
                    </a:ext>
                  </a:extLst>
                </a:gridCol>
              </a:tblGrid>
              <a:tr h="391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53" marR="4453" marT="5343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</a:p>
                  </a:txBody>
                  <a:tcPr marL="4453" marR="4453" marT="5343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4453" marR="4453" marT="5343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4453" marR="4453" marT="5343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Close</a:t>
                      </a:r>
                    </a:p>
                  </a:txBody>
                  <a:tcPr marL="4453" marR="4453" marT="5343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Adj Close</a:t>
                      </a:r>
                    </a:p>
                  </a:txBody>
                  <a:tcPr marL="4453" marR="4453" marT="5343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Volume</a:t>
                      </a:r>
                    </a:p>
                  </a:txBody>
                  <a:tcPr marL="4453" marR="4453" marT="5343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daily_percent_change</a:t>
                      </a:r>
                    </a:p>
                  </a:txBody>
                  <a:tcPr marL="4453" marR="4453" marT="5343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26498"/>
                  </a:ext>
                </a:extLst>
              </a:tr>
              <a:tr h="22511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2676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2676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2676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2676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2676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2676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2675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290446"/>
                  </a:ext>
                </a:extLst>
              </a:tr>
              <a:tr h="22511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69.1157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70.63432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67.54958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69.21707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69.21707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31775031.39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0.12961522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988831"/>
                  </a:ext>
                </a:extLst>
              </a:tr>
              <a:tr h="22511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122.3529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125.2744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119.341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122.7329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122.7329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29163113.04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3.540031553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408413"/>
                  </a:ext>
                </a:extLst>
              </a:tr>
              <a:tr h="22511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3.228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3.326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2.996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3.16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3.16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592500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-26.68302547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995475"/>
                  </a:ext>
                </a:extLst>
              </a:tr>
              <a:tr h="22511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7.573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7.688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7.406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7.5715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7.5715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11298000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-1.504203592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273248"/>
                  </a:ext>
                </a:extLst>
              </a:tr>
              <a:tr h="22511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44.636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45.442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43.928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44.627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44.627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25044250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0.121916691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16555"/>
                  </a:ext>
                </a:extLst>
              </a:tr>
              <a:tr h="22511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61.302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62.293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60.1415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61.4125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61.4125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41086875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1.886901294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422696"/>
                  </a:ext>
                </a:extLst>
              </a:tr>
              <a:tr h="22511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891.38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900.4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871.6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883.09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883.09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304694000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19.61095101</a:t>
                      </a:r>
                    </a:p>
                  </a:txBody>
                  <a:tcPr marL="4453" marR="4453" marT="5343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385930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4C9E2-A370-4F3A-8EA2-A1CD9BD86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E909-909C-4291-84CE-DC179D61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IN" sz="4000" dirty="0"/>
              <a:t>Stock price trends- Tesla vs GM</a:t>
            </a:r>
            <a:endParaRPr lang="en-US" sz="4000" dirty="0"/>
          </a:p>
        </p:txBody>
      </p:sp>
      <p:sp>
        <p:nvSpPr>
          <p:cNvPr id="98" name="Content Placeholder 8">
            <a:extLst>
              <a:ext uri="{FF2B5EF4-FFF2-40B4-BE49-F238E27FC236}">
                <a16:creationId xmlns:a16="http://schemas.microsoft.com/office/drawing/2014/main" id="{A409F0BE-3234-4AD1-8D41-FC663BAA5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/>
          </a:bodyPr>
          <a:lstStyle/>
          <a:p>
            <a:r>
              <a:rPr lang="en-IN" sz="2000" dirty="0"/>
              <a:t>“For every $ invested in Tesla share in Jan 2020, the stock returned $8 in market value”</a:t>
            </a:r>
          </a:p>
          <a:p>
            <a:r>
              <a:rPr lang="en-IN" sz="2000" dirty="0"/>
              <a:t>General Motors for the same period returned $1.4</a:t>
            </a:r>
          </a:p>
          <a:p>
            <a:endParaRPr lang="en-US" sz="1800" dirty="0"/>
          </a:p>
          <a:p>
            <a:endParaRPr lang="en-US" sz="20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0817D2-624B-47DD-A317-778029D73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074656"/>
            <a:ext cx="5183188" cy="5115007"/>
          </a:xfrm>
        </p:spPr>
        <p:txBody>
          <a:bodyPr/>
          <a:lstStyle/>
          <a:p>
            <a:endParaRPr lang="en-IN" sz="2800" dirty="0"/>
          </a:p>
          <a:p>
            <a:r>
              <a:rPr lang="en-IN" sz="2000" dirty="0"/>
              <a:t>Tesla exceeds GM in market interest on daily volume basis as well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B35EA6-F2A9-438C-8F01-09976040F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300" y="3082873"/>
            <a:ext cx="4103986" cy="277808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AE754C-0300-48E1-B5A4-6B2A88FBE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03" y="3243128"/>
            <a:ext cx="4135555" cy="277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3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7E909-909C-4291-84CE-DC179D61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>
            <a:normAutofit/>
          </a:bodyPr>
          <a:lstStyle/>
          <a:p>
            <a:r>
              <a:rPr lang="en-IN" sz="5200" dirty="0"/>
              <a:t>Exploratory data analysis</a:t>
            </a:r>
            <a:endParaRPr lang="en-US" sz="5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46C7D-492D-4D84-A68C-8F72B7CC3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12067"/>
            <a:ext cx="5158427" cy="4780807"/>
          </a:xfrm>
        </p:spPr>
        <p:txBody>
          <a:bodyPr>
            <a:normAutofit/>
          </a:bodyPr>
          <a:lstStyle/>
          <a:p>
            <a:r>
              <a:rPr lang="en-IN" sz="2000" dirty="0"/>
              <a:t>Daily price changes(in %)</a:t>
            </a:r>
          </a:p>
          <a:p>
            <a:r>
              <a:rPr lang="en-IN" sz="2000" dirty="0"/>
              <a:t>Tesla shows greater volatility with sharper spikes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B0506-56E7-4E2C-86C8-EB25609D2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9154" y="1712068"/>
            <a:ext cx="5164645" cy="4417018"/>
          </a:xfrm>
        </p:spPr>
        <p:txBody>
          <a:bodyPr>
            <a:normAutofit/>
          </a:bodyPr>
          <a:lstStyle/>
          <a:p>
            <a:r>
              <a:rPr lang="en-IN" sz="2000" dirty="0"/>
              <a:t>Cumulative changes since Jan 2020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0DD7DB-9DF0-40BE-AE07-38E698704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91" y="2775522"/>
            <a:ext cx="5017643" cy="33535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30BFA9-9881-48CC-B63B-62D249B77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703" y="2775522"/>
            <a:ext cx="4992237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5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425D4AB-CD98-4DD6-9398-3C8961DE0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69" y="0"/>
            <a:ext cx="755293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7818316-E7CB-4E73-AF79-E9CAB873E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EB6C44-1FD2-4BB1-85B7-D256A5D8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67" y="802955"/>
            <a:ext cx="413369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Lag Scatterplot for Tesla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B47C9F-A960-4902-8507-38F18DD3D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6695" y="511733"/>
            <a:ext cx="1857636" cy="185763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A3EDDD2-4743-4989-B41D-D06D6AB82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024" y="875399"/>
            <a:ext cx="1593816" cy="113902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8A22E-81AB-4F03-9089-616329A9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0568" y="2421682"/>
            <a:ext cx="4133360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</a:rPr>
              <a:t>2, 5, 12, 30-day scatterplots show reducing positive correlation between instantaneous and lag values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</a:rPr>
              <a:t>The trend remains strong, but the divergence of values is directly proportional to lag magnitude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4E15E95-445D-4A45-BC1E-8468CE170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677" y="2933578"/>
            <a:ext cx="2737876" cy="273787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75">
            <a:extLst>
              <a:ext uri="{FF2B5EF4-FFF2-40B4-BE49-F238E27FC236}">
                <a16:creationId xmlns:a16="http://schemas.microsoft.com/office/drawing/2014/main" id="{133B9781-B73C-44F8-97CB-D1807A63B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996" y="-26552"/>
            <a:ext cx="4082004" cy="3428999"/>
          </a:xfrm>
          <a:custGeom>
            <a:avLst/>
            <a:gdLst>
              <a:gd name="connsiteX0" fmla="*/ 350681 w 4082004"/>
              <a:gd name="connsiteY0" fmla="*/ 0 h 3428999"/>
              <a:gd name="connsiteX1" fmla="*/ 4082004 w 4082004"/>
              <a:gd name="connsiteY1" fmla="*/ 0 h 3428999"/>
              <a:gd name="connsiteX2" fmla="*/ 4082004 w 4082004"/>
              <a:gd name="connsiteY2" fmla="*/ 2444823 h 3428999"/>
              <a:gd name="connsiteX3" fmla="*/ 4081788 w 4082004"/>
              <a:gd name="connsiteY3" fmla="*/ 2445178 h 3428999"/>
              <a:gd name="connsiteX4" fmla="*/ 2231442 w 4082004"/>
              <a:gd name="connsiteY4" fmla="*/ 3428999 h 3428999"/>
              <a:gd name="connsiteX5" fmla="*/ 0 w 4082004"/>
              <a:gd name="connsiteY5" fmla="*/ 1197557 h 3428999"/>
              <a:gd name="connsiteX6" fmla="*/ 269323 w 4082004"/>
              <a:gd name="connsiteY6" fmla="*/ 133920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2004" h="3428999">
                <a:moveTo>
                  <a:pt x="350681" y="0"/>
                </a:moveTo>
                <a:lnTo>
                  <a:pt x="4082004" y="0"/>
                </a:lnTo>
                <a:lnTo>
                  <a:pt x="4082004" y="2444823"/>
                </a:lnTo>
                <a:lnTo>
                  <a:pt x="4081788" y="2445178"/>
                </a:lnTo>
                <a:cubicBezTo>
                  <a:pt x="3680782" y="3038745"/>
                  <a:pt x="3001686" y="3428999"/>
                  <a:pt x="2231442" y="3428999"/>
                </a:cubicBezTo>
                <a:cubicBezTo>
                  <a:pt x="999051" y="3428999"/>
                  <a:pt x="0" y="2429948"/>
                  <a:pt x="0" y="1197557"/>
                </a:cubicBezTo>
                <a:cubicBezTo>
                  <a:pt x="0" y="812435"/>
                  <a:pt x="97564" y="450100"/>
                  <a:pt x="269323" y="13392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3689B47-C82B-4741-A037-3F18EC005C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4746" r="4746"/>
          <a:stretch/>
        </p:blipFill>
        <p:spPr>
          <a:xfrm>
            <a:off x="8586008" y="70889"/>
            <a:ext cx="3364156" cy="2656345"/>
          </a:xfrm>
          <a:prstGeom prst="rect">
            <a:avLst/>
          </a:prstGeom>
        </p:spPr>
      </p:pic>
      <p:sp>
        <p:nvSpPr>
          <p:cNvPr id="33" name="Freeform 79">
            <a:extLst>
              <a:ext uri="{FF2B5EF4-FFF2-40B4-BE49-F238E27FC236}">
                <a16:creationId xmlns:a16="http://schemas.microsoft.com/office/drawing/2014/main" id="{1FCEDCAD-7B1A-4AE2-818E-D93A4875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3618" y="4326947"/>
            <a:ext cx="3068382" cy="2540529"/>
          </a:xfrm>
          <a:custGeom>
            <a:avLst/>
            <a:gdLst>
              <a:gd name="connsiteX0" fmla="*/ 1612418 w 3068382"/>
              <a:gd name="connsiteY0" fmla="*/ 0 h 2540529"/>
              <a:gd name="connsiteX1" fmla="*/ 3030226 w 3068382"/>
              <a:gd name="connsiteY1" fmla="*/ 843844 h 2540529"/>
              <a:gd name="connsiteX2" fmla="*/ 3068382 w 3068382"/>
              <a:gd name="connsiteY2" fmla="*/ 923051 h 2540529"/>
              <a:gd name="connsiteX3" fmla="*/ 3068382 w 3068382"/>
              <a:gd name="connsiteY3" fmla="*/ 2301785 h 2540529"/>
              <a:gd name="connsiteX4" fmla="*/ 3030226 w 3068382"/>
              <a:gd name="connsiteY4" fmla="*/ 2380992 h 2540529"/>
              <a:gd name="connsiteX5" fmla="*/ 2949460 w 3068382"/>
              <a:gd name="connsiteY5" fmla="*/ 2513937 h 2540529"/>
              <a:gd name="connsiteX6" fmla="*/ 2929575 w 3068382"/>
              <a:gd name="connsiteY6" fmla="*/ 2540529 h 2540529"/>
              <a:gd name="connsiteX7" fmla="*/ 295261 w 3068382"/>
              <a:gd name="connsiteY7" fmla="*/ 2540529 h 2540529"/>
              <a:gd name="connsiteX8" fmla="*/ 275376 w 3068382"/>
              <a:gd name="connsiteY8" fmla="*/ 2513937 h 2540529"/>
              <a:gd name="connsiteX9" fmla="*/ 0 w 3068382"/>
              <a:gd name="connsiteY9" fmla="*/ 1612418 h 2540529"/>
              <a:gd name="connsiteX10" fmla="*/ 1612418 w 3068382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8382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8382" y="923051"/>
                </a:lnTo>
                <a:lnTo>
                  <a:pt x="3068382" y="2301785"/>
                </a:lnTo>
                <a:lnTo>
                  <a:pt x="3030226" y="2380992"/>
                </a:lnTo>
                <a:cubicBezTo>
                  <a:pt x="3005403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4BD367-5512-435D-9DDB-F6FEB61EF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600" y="3382127"/>
            <a:ext cx="2319534" cy="1657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F4E7B7-ADF3-47A3-8A45-F3F4ACCDB4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6880" y="4701412"/>
            <a:ext cx="2714723" cy="194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8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</TotalTime>
  <Words>262</Words>
  <Application>Microsoft Office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Exploratory Data Analysis of Tesla Inc. Stock Price </vt:lpstr>
      <vt:lpstr>Tesla Inc. Overview</vt:lpstr>
      <vt:lpstr>Stock Price: Statistical Summary: Nov ‘16- Feb’21</vt:lpstr>
      <vt:lpstr>Stock price trends- Tesla vs GM</vt:lpstr>
      <vt:lpstr>Exploratory data analysis</vt:lpstr>
      <vt:lpstr>Lag Scatterplot for Tesla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of Tesla Inc. Stock Price </dc:title>
  <dc:creator>Rajput, Dwarkesh (rajputdm)</dc:creator>
  <cp:lastModifiedBy>Rajput, Dwarkesh (rajputdm)</cp:lastModifiedBy>
  <cp:revision>35</cp:revision>
  <dcterms:created xsi:type="dcterms:W3CDTF">2021-04-07T18:06:19Z</dcterms:created>
  <dcterms:modified xsi:type="dcterms:W3CDTF">2021-06-28T21:24:02Z</dcterms:modified>
</cp:coreProperties>
</file>