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760">
          <p15:clr>
            <a:srgbClr val="9AA0A6"/>
          </p15:clr>
        </p15:guide>
        <p15:guide id="2" pos="5337">
          <p15:clr>
            <a:srgbClr val="9AA0A6"/>
          </p15:clr>
        </p15:guide>
        <p15:guide id="3" orient="horz" pos="2880">
          <p15:clr>
            <a:srgbClr val="9AA0A6"/>
          </p15:clr>
        </p15:guide>
        <p15:guide id="4" orient="horz" pos="7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/>
        <p:guide pos="5337"/>
        <p:guide pos="2880" orient="horz"/>
        <p:guide pos="7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e1451d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e1451d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d6688d58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d6688d58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e8e74ae7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4e8e74ae7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66f96d11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66f96d11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e8e74ae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e8e74ae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66f96d11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66f96d11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6688d5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6688d5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87621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87621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6688d5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d6688d5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6688d5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6688d5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6688d5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d6688d5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First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14944" t="4843"/>
          <a:stretch/>
        </p:blipFill>
        <p:spPr>
          <a:xfrm>
            <a:off x="5081225" y="0"/>
            <a:ext cx="4062775" cy="505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71925" y="1652585"/>
            <a:ext cx="46170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 b="1" sz="28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71925" y="2683525"/>
            <a:ext cx="46170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b="1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576072"/>
            <a:ext cx="1146225" cy="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2" y="4587025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01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orient="horz" pos="583">
          <p15:clr>
            <a:srgbClr val="FA7B17"/>
          </p15:clr>
        </p15:guide>
        <p15:guide id="4" pos="36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ith 2 Code Block">
  <p:cSld name="SECTION_TITLE_AND_DESCRIPTION_1_1_4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71500" y="571500"/>
            <a:ext cx="3659100" cy="3551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813350" y="571500"/>
            <a:ext cx="3659100" cy="3551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767000" y="4282325"/>
            <a:ext cx="56100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60">
          <p15:clr>
            <a:srgbClr val="FA7B17"/>
          </p15:clr>
        </p15:guide>
        <p15:guide id="2" orient="horz" pos="2880">
          <p15:clr>
            <a:srgbClr val="FA7B17"/>
          </p15:clr>
        </p15:guide>
        <p15:guide id="3" pos="360">
          <p15:clr>
            <a:srgbClr val="FA7B17"/>
          </p15:clr>
        </p15:guide>
        <p15:guide id="4" pos="5337">
          <p15:clr>
            <a:srgbClr val="FA7B17"/>
          </p15:clr>
        </p15:guide>
        <p15:guide id="5" pos="284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with Subtitle &amp; Picture">
  <p:cSld name="SECTION_TITLE_AND_DESCRIPTION_1_1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571500" y="1720705"/>
            <a:ext cx="41148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12" title="Section title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2" type="subTitle"/>
          </p:nvPr>
        </p:nvSpPr>
        <p:spPr>
          <a:xfrm>
            <a:off x="471900" y="1067873"/>
            <a:ext cx="3517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venir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12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747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with 2 Subtitle &amp; Picture">
  <p:cSld name="SECTION_TITLE_AND_DESCRIPTION_1_1_3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571500" y="1720705"/>
            <a:ext cx="41148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10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3" title="Section title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2" type="subTitle"/>
          </p:nvPr>
        </p:nvSpPr>
        <p:spPr>
          <a:xfrm>
            <a:off x="471900" y="1067873"/>
            <a:ext cx="3517200" cy="4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Avenir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12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747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Content with Picture">
  <p:cSld name="SECTION_TITLE_AND_DESCRIPTION_1_1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571500" y="1264400"/>
            <a:ext cx="41148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9" name="Google Shape;79;p14" title="Section title"/>
          <p:cNvSpPr txBox="1"/>
          <p:nvPr>
            <p:ph type="title"/>
          </p:nvPr>
        </p:nvSpPr>
        <p:spPr>
          <a:xfrm>
            <a:off x="471900" y="604600"/>
            <a:ext cx="4484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12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747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no picture">
  <p:cSld name="SECTION_TITLE_AND_DESCRIPTION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571500" y="1186350"/>
            <a:ext cx="78957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4" name="Google Shape;84;p15" title="Section title"/>
          <p:cNvSpPr txBox="1"/>
          <p:nvPr>
            <p:ph type="title"/>
          </p:nvPr>
        </p:nvSpPr>
        <p:spPr>
          <a:xfrm>
            <a:off x="571500" y="576072"/>
            <a:ext cx="78957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3122">
          <p15:clr>
            <a:srgbClr val="FA7B17"/>
          </p15:clr>
        </p15:guide>
        <p15:guide id="4" orient="horz" pos="876">
          <p15:clr>
            <a:srgbClr val="FA7B17"/>
          </p15:clr>
        </p15:guide>
        <p15:guide id="5" pos="5337">
          <p15:clr>
            <a:srgbClr val="FA7B17"/>
          </p15:clr>
        </p15:guide>
        <p15:guide id="6" orient="horz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for Comparasion">
  <p:cSld name="SECTION_TITLE_AND_DESCRIPTION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571500" y="1186350"/>
            <a:ext cx="3657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9" name="Google Shape;89;p16" title="Section title"/>
          <p:cNvSpPr txBox="1"/>
          <p:nvPr>
            <p:ph type="title"/>
          </p:nvPr>
        </p:nvSpPr>
        <p:spPr>
          <a:xfrm>
            <a:off x="571500" y="576072"/>
            <a:ext cx="7895700" cy="7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2" type="body"/>
          </p:nvPr>
        </p:nvSpPr>
        <p:spPr>
          <a:xfrm>
            <a:off x="4809744" y="1186345"/>
            <a:ext cx="3657600" cy="30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●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61950" lvl="1" marL="914400" rtl="0">
              <a:spcBef>
                <a:spcPts val="5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2pPr>
            <a:lvl3pPr indent="-361950" lvl="2" marL="13716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3pPr>
            <a:lvl4pPr indent="-361950" lvl="3" marL="18288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4pPr>
            <a:lvl5pPr indent="-361950" lvl="4" marL="22860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5pPr>
            <a:lvl6pPr indent="-361950" lvl="5" marL="2743200" rtl="0">
              <a:spcBef>
                <a:spcPts val="1600"/>
              </a:spcBef>
              <a:spcAft>
                <a:spcPts val="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6pPr>
            <a:lvl7pPr indent="-361950" lvl="6" marL="3200400" rtl="0">
              <a:spcBef>
                <a:spcPts val="1600"/>
              </a:spcBef>
              <a:spcAft>
                <a:spcPts val="0"/>
              </a:spcAft>
              <a:buSzPts val="21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7pPr>
            <a:lvl8pPr indent="-361950" lvl="7" marL="3657600" rtl="0">
              <a:spcBef>
                <a:spcPts val="1600"/>
              </a:spcBef>
              <a:spcAft>
                <a:spcPts val="0"/>
              </a:spcAft>
              <a:buSzPts val="21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8pPr>
            <a:lvl9pPr indent="-361950" lvl="8" marL="4114800" rtl="0">
              <a:spcBef>
                <a:spcPts val="1600"/>
              </a:spcBef>
              <a:spcAft>
                <a:spcPts val="1600"/>
              </a:spcAft>
              <a:buSzPts val="21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12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876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  <p15:guide id="10" orient="horz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with 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572600" y="42088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7289800" y="273575"/>
            <a:ext cx="15141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7"/>
          <p:cNvSpPr txBox="1"/>
          <p:nvPr/>
        </p:nvSpPr>
        <p:spPr>
          <a:xfrm>
            <a:off x="1572600" y="420882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651">
          <p15:clr>
            <a:srgbClr val="FA7B17"/>
          </p15:clr>
        </p15:guide>
        <p15:guide id="2" orient="horz" pos="14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Only">
  <p:cSld name="CAPTION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37">
          <p15:clr>
            <a:srgbClr val="FA7B17"/>
          </p15:clr>
        </p15:guide>
        <p15:guide id="2" orient="horz" pos="288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 Slide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4326825" y="2378075"/>
            <a:ext cx="0" cy="348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4713450" y="2297225"/>
            <a:ext cx="19056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0" r="14944" t="4843"/>
          <a:stretch/>
        </p:blipFill>
        <p:spPr>
          <a:xfrm>
            <a:off x="5081225" y="0"/>
            <a:ext cx="4062775" cy="505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7200"/>
            <a:ext cx="1146225" cy="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ctrTitle"/>
          </p:nvPr>
        </p:nvSpPr>
        <p:spPr>
          <a:xfrm>
            <a:off x="487550" y="2321579"/>
            <a:ext cx="45720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venir"/>
              <a:buNone/>
              <a:defRPr b="1" sz="48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71500" y="2150850"/>
            <a:ext cx="789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AutoNum type="arabicPeriod"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Header and Content">
  <p:cSld name="SECTION_HEADER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71500" y="1864525"/>
            <a:ext cx="790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AutoNum type="arabicPeriod"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AutoNum type="alphaLcPeriod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AutoNum type="romanLcPeriod"/>
              <a:defRPr sz="36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422600" y="2755700"/>
            <a:ext cx="62988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736">
          <p15:clr>
            <a:srgbClr val="FA7B17"/>
          </p15:clr>
        </p15:guide>
        <p15:guide id="2" orient="horz" pos="2880">
          <p15:clr>
            <a:srgbClr val="FA7B17"/>
          </p15:clr>
        </p15:guide>
        <p15:guide id="3" pos="360">
          <p15:clr>
            <a:srgbClr val="FA7B17"/>
          </p15:clr>
        </p15:guide>
        <p15:guide id="4" pos="547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12050" y="924900"/>
            <a:ext cx="3435300" cy="770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30150" y="1848950"/>
            <a:ext cx="2757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venir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779650" y="818400"/>
            <a:ext cx="48342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42900" lvl="1" marL="914400">
              <a:spcBef>
                <a:spcPts val="5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rabicPeriod"/>
              <a:defRPr sz="1800"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rabicPeriod"/>
              <a:defRPr sz="1800"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3096">
          <p15:clr>
            <a:srgbClr val="FA7B17"/>
          </p15:clr>
        </p15:guide>
        <p15:guide id="4" orient="horz" pos="1392">
          <p15:clr>
            <a:srgbClr val="FA7B17"/>
          </p15:clr>
        </p15:guide>
        <p15:guide id="5" orient="horz" pos="1728">
          <p15:clr>
            <a:srgbClr val="FA7B17"/>
          </p15:clr>
        </p15:guide>
        <p15:guide id="6" orient="horz" pos="1056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&lt;= 4 items">
  <p:cSld name="SECTION_TITLE_AND_DESCRIPTION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17150" y="1014925"/>
            <a:ext cx="3517200" cy="850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Helvetica Neue"/>
              <a:buNone/>
              <a:defRPr b="1" sz="3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499600" y="1999975"/>
            <a:ext cx="32703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venir"/>
              <a:buNone/>
              <a:defRPr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808850" y="1114450"/>
            <a:ext cx="4753200" cy="33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AutoNum type="arabicPeriod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rabicPeriod"/>
              <a:defRPr sz="1800"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rabicPeriod"/>
              <a:defRPr sz="1800"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Font typeface="Avenir"/>
              <a:buAutoNum type="alphaLcPeriod"/>
              <a:defRPr sz="1800"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Font typeface="Avenir"/>
              <a:buAutoNum type="romanLcPeriod"/>
              <a:defRPr sz="18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74">
          <p15:clr>
            <a:srgbClr val="FA7B17"/>
          </p15:clr>
        </p15:guide>
        <p15:guide id="4" orient="horz" pos="1339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of Speaker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72825" y="1927100"/>
            <a:ext cx="43713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200"/>
              <a:buFont typeface="Helvetica Neue"/>
              <a:buNone/>
              <a:defRPr b="1" sz="4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844250" y="1604600"/>
            <a:ext cx="36282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venir"/>
              <a:buNone/>
              <a:defRPr sz="2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736575" y="1111550"/>
            <a:ext cx="3837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venir"/>
              <a:buChar char="●"/>
              <a:defRPr b="1" sz="120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3122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orient="horz" pos="1296">
          <p15:clr>
            <a:srgbClr val="FA7B17"/>
          </p15:clr>
        </p15:guide>
        <p15:guide id="5" orient="horz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roduction of Speaker with Picture">
  <p:cSld name="SECTION_TITLE_AND_DESCRIPTION_1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1186575"/>
            <a:ext cx="4162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200"/>
              <a:buFont typeface="Helvetica Neue"/>
              <a:buNone/>
              <a:defRPr b="1" sz="4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457200" y="2416275"/>
            <a:ext cx="41622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venir"/>
              <a:buNone/>
              <a:defRPr sz="2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736575" y="1111550"/>
            <a:ext cx="3837000" cy="3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venir"/>
              <a:buChar char="●"/>
              <a:defRPr b="1" sz="1200">
                <a:latin typeface="Avenir"/>
                <a:ea typeface="Avenir"/>
                <a:cs typeface="Avenir"/>
                <a:sym typeface="Avenir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>
                <a:latin typeface="Avenir"/>
                <a:ea typeface="Avenir"/>
                <a:cs typeface="Avenir"/>
                <a:sym typeface="Avenir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>
                <a:latin typeface="Avenir"/>
                <a:ea typeface="Avenir"/>
                <a:cs typeface="Avenir"/>
                <a:sym typeface="Avenir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pos="3122">
          <p15:clr>
            <a:srgbClr val="FA7B17"/>
          </p15:clr>
        </p15:guide>
        <p15:guide id="3" orient="horz" pos="1728">
          <p15:clr>
            <a:srgbClr val="FA7B17"/>
          </p15:clr>
        </p15:guide>
        <p15:guide id="4" orient="horz" pos="74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with Picture">
  <p:cSld name="SECTION_TITLE_AND_DESCRIPTION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body"/>
          </p:nvPr>
        </p:nvSpPr>
        <p:spPr>
          <a:xfrm>
            <a:off x="571500" y="1592225"/>
            <a:ext cx="7895700" cy="29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venir"/>
              <a:buChar char="●"/>
              <a:defRPr sz="2000" u="sng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0" name="Google Shape;50;p9" title="Section title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12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747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ontent with Code">
  <p:cSld name="SECTION_TITLE_AND_DESCRIPTION_1_1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0" y="1264400"/>
            <a:ext cx="39366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1800"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 title="Section title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3F5E"/>
              </a:buClr>
              <a:buSzPts val="3000"/>
              <a:buFont typeface="Avenir"/>
              <a:buNone/>
              <a:defRPr b="1" sz="3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0" y="4572000"/>
            <a:ext cx="914400" cy="25603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813350" y="571500"/>
            <a:ext cx="3659100" cy="3551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venir"/>
              <a:buChar char="●"/>
              <a:defRPr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>
                <a:latin typeface="Avenir"/>
                <a:ea typeface="Avenir"/>
                <a:cs typeface="Avenir"/>
                <a:sym typeface="Avenir"/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FA7B17"/>
          </p15:clr>
        </p15:guide>
        <p15:guide id="2" orient="horz" pos="360">
          <p15:clr>
            <a:srgbClr val="FA7B17"/>
          </p15:clr>
        </p15:guide>
        <p15:guide id="3" pos="242">
          <p15:clr>
            <a:srgbClr val="FA7B17"/>
          </p15:clr>
        </p15:guide>
        <p15:guide id="4" pos="3032">
          <p15:clr>
            <a:srgbClr val="FA7B17"/>
          </p15:clr>
        </p15:guide>
        <p15:guide id="5" orient="horz" pos="1392">
          <p15:clr>
            <a:srgbClr val="FA7B17"/>
          </p15:clr>
        </p15:guide>
        <p15:guide id="6" orient="horz" pos="1728">
          <p15:clr>
            <a:srgbClr val="FA7B17"/>
          </p15:clr>
        </p15:guide>
        <p15:guide id="7" orient="horz" pos="747">
          <p15:clr>
            <a:srgbClr val="FA7B17"/>
          </p15:clr>
        </p15:guide>
        <p15:guide id="8" pos="648">
          <p15:clr>
            <a:srgbClr val="FA7B17"/>
          </p15:clr>
        </p15:guide>
        <p15:guide id="9" pos="533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303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011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2" y="4587025"/>
            <a:ext cx="386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buNone/>
              <a:defRPr sz="1000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471925" y="1652585"/>
            <a:ext cx="46170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Spinnaker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471925" y="2683525"/>
            <a:ext cx="4617000" cy="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Open-source Continuous Delivery Platform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2" y="4587025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ctrTitle"/>
          </p:nvPr>
        </p:nvSpPr>
        <p:spPr>
          <a:xfrm>
            <a:off x="487550" y="2321575"/>
            <a:ext cx="4343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0"/>
          <p:cNvSpPr txBox="1"/>
          <p:nvPr>
            <p:ph idx="4294967295" type="subTitle"/>
          </p:nvPr>
        </p:nvSpPr>
        <p:spPr>
          <a:xfrm>
            <a:off x="471900" y="1061475"/>
            <a:ext cx="35172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Resource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571500" y="1592225"/>
            <a:ext cx="7895700" cy="29493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64160" lvl="0" marL="13716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https://www.spinnaker.io/concepts/</a:t>
            </a:r>
            <a:endParaRPr>
              <a:solidFill>
                <a:schemeClr val="dk1"/>
              </a:solidFill>
            </a:endParaRPr>
          </a:p>
          <a:p>
            <a:pPr indent="-264160" lvl="0" marL="137160" rtl="0" algn="l">
              <a:spcBef>
                <a:spcPts val="1000"/>
              </a:spcBef>
              <a:spcAft>
                <a:spcPts val="500"/>
              </a:spcAft>
              <a:buClr>
                <a:schemeClr val="dk1"/>
              </a:buClr>
              <a:buSzPts val="20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https://aws.amazon.com/blogs/opensource/continuous-delivery-spinnaker-amazon-eks/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ctrTitle"/>
          </p:nvPr>
        </p:nvSpPr>
        <p:spPr>
          <a:xfrm>
            <a:off x="487550" y="2321575"/>
            <a:ext cx="43431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12050" y="924900"/>
            <a:ext cx="3435300" cy="770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3779650" y="1952050"/>
            <a:ext cx="4834200" cy="22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</a:rPr>
              <a:t>What is Spinnaker ?</a:t>
            </a:r>
            <a:endParaRPr>
              <a:solidFill>
                <a:schemeClr val="dk1"/>
              </a:solidFill>
            </a:endParaRPr>
          </a:p>
          <a:p>
            <a:pPr indent="-251459" lvl="0" marL="36576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Concept </a:t>
            </a:r>
            <a:endParaRPr>
              <a:solidFill>
                <a:schemeClr val="dk1"/>
              </a:solidFill>
            </a:endParaRPr>
          </a:p>
          <a:p>
            <a:pPr indent="-251459" lvl="0" marL="36576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</a:rPr>
              <a:t>Why Spinnaker ?</a:t>
            </a:r>
            <a:endParaRPr>
              <a:solidFill>
                <a:schemeClr val="dk1"/>
              </a:solidFill>
            </a:endParaRPr>
          </a:p>
          <a:p>
            <a:pPr indent="-251459" lvl="0" marL="36576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Lato"/>
              <a:buAutoNum type="arabicPeriod"/>
            </a:pPr>
            <a:r>
              <a:rPr lang="en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50" y="1695600"/>
            <a:ext cx="2299600" cy="2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604600"/>
            <a:ext cx="4484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What is Spinnaker ?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71500" y="1264400"/>
            <a:ext cx="4114800" cy="3277200"/>
          </a:xfrm>
          <a:prstGeom prst="rect">
            <a:avLst/>
          </a:prstGeom>
        </p:spPr>
        <p:txBody>
          <a:bodyPr anchorCtr="0" anchor="t" bIns="91425" lIns="45700" spcFirstLastPara="1" rIns="91425" wrap="square" tIns="91425">
            <a:noAutofit/>
          </a:bodyPr>
          <a:lstStyle/>
          <a:p>
            <a:pPr indent="-29718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Open-source, multi-cloud continuous delivery platform with high velocity and confidence.</a:t>
            </a:r>
            <a:endParaRPr>
              <a:solidFill>
                <a:schemeClr val="dk1"/>
              </a:solidFill>
            </a:endParaRPr>
          </a:p>
          <a:p>
            <a:pPr indent="-297180" lvl="0" marL="27432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Created by Netflix for releasing millions deployment by hundreds of teams.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485775" y="12278354"/>
            <a:ext cx="9379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2700"/>
              </a:spcBef>
              <a:spcAft>
                <a:spcPts val="130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17160" r="18397" t="0"/>
          <a:stretch/>
        </p:blipFill>
        <p:spPr>
          <a:xfrm>
            <a:off x="5254825" y="834950"/>
            <a:ext cx="3279099" cy="34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Concept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71500" y="1186575"/>
            <a:ext cx="3206700" cy="294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none">
                <a:solidFill>
                  <a:schemeClr val="dk1"/>
                </a:solidFill>
              </a:rPr>
              <a:t>Application management</a:t>
            </a:r>
            <a:endParaRPr b="1" u="none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u="none">
                <a:solidFill>
                  <a:schemeClr val="dk1"/>
                </a:solidFill>
              </a:rPr>
              <a:t>Cluster</a:t>
            </a:r>
            <a:endParaRPr b="1" u="none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none">
                <a:solidFill>
                  <a:schemeClr val="dk1"/>
                </a:solidFill>
              </a:rPr>
              <a:t>Server Group </a:t>
            </a:r>
            <a:endParaRPr sz="1800" u="none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none">
                <a:solidFill>
                  <a:schemeClr val="dk1"/>
                </a:solidFill>
              </a:rPr>
              <a:t>Load Balancer</a:t>
            </a:r>
            <a:endParaRPr sz="1800" u="none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none">
                <a:solidFill>
                  <a:schemeClr val="dk1"/>
                </a:solidFill>
              </a:rPr>
              <a:t>Firewall</a:t>
            </a:r>
            <a:endParaRPr sz="1800" u="none"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485775" y="12278354"/>
            <a:ext cx="9379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2700"/>
              </a:spcBef>
              <a:spcAft>
                <a:spcPts val="130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100" y="474600"/>
            <a:ext cx="5171375" cy="419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Concept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571500" y="1186575"/>
            <a:ext cx="4385100" cy="294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none">
                <a:solidFill>
                  <a:schemeClr val="dk1"/>
                </a:solidFill>
              </a:rPr>
              <a:t>Application deployment</a:t>
            </a:r>
            <a:endParaRPr b="1" u="none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u="none">
                <a:solidFill>
                  <a:schemeClr val="dk1"/>
                </a:solidFill>
              </a:rPr>
              <a:t>Pipeline</a:t>
            </a:r>
            <a:endParaRPr b="1" u="none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u="none">
                <a:solidFill>
                  <a:schemeClr val="dk1"/>
                </a:solidFill>
              </a:rPr>
              <a:t>Stage</a:t>
            </a:r>
            <a:endParaRPr sz="1800" u="none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none">
                <a:solidFill>
                  <a:schemeClr val="dk1"/>
                </a:solidFill>
              </a:rPr>
              <a:t>Deployment strategies</a:t>
            </a:r>
            <a:endParaRPr sz="1800" u="none">
              <a:solidFill>
                <a:schemeClr val="dk1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485775" y="12278354"/>
            <a:ext cx="93792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30000"/>
              </a:lnSpc>
              <a:spcBef>
                <a:spcPts val="2700"/>
              </a:spcBef>
              <a:spcAft>
                <a:spcPts val="1300"/>
              </a:spcAft>
              <a:buNone/>
            </a:pPr>
            <a:r>
              <a:t/>
            </a:r>
            <a:endParaRPr i="1" sz="3600">
              <a:solidFill>
                <a:srgbClr val="9999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927" y="2093076"/>
            <a:ext cx="4613336" cy="23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720" y="930075"/>
            <a:ext cx="5285743" cy="1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925" y="1140825"/>
            <a:ext cx="6142148" cy="35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71500" y="1186575"/>
            <a:ext cx="7650600" cy="2949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 to multi cloud in a single pipeline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Multi stage with lots of job type (Jenkins, Cloud Build, script) and triggers (webhook, git repo)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Notification: email, Slack, webhook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Zero downtime upgrade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Provider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571500" y="1062105"/>
            <a:ext cx="41148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 Engine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Amazon Web Services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Azure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Cloud Foundry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DC/OS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Compute Engine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Kubernetes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Oracle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71900" y="604597"/>
            <a:ext cx="40362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Why Spinnaker ?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67202" y="4507992"/>
            <a:ext cx="386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71500" y="1062100"/>
            <a:ext cx="7990200" cy="3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are mainly doing CD in Gitlab CI which is not an CD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