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21383625" cy="302752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8BE9"/>
    <a:srgbClr val="66C0FE"/>
    <a:srgbClr val="25C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9" autoAdjust="0"/>
    <p:restoredTop sz="94660"/>
  </p:normalViewPr>
  <p:slideViewPr>
    <p:cSldViewPr snapToGrid="0">
      <p:cViewPr>
        <p:scale>
          <a:sx n="42" d="100"/>
          <a:sy n="42" d="100"/>
        </p:scale>
        <p:origin x="734" y="-38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D7586-5117-4B02-A8F6-3A6F91C854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2953" y="4954765"/>
            <a:ext cx="16037719" cy="10540259"/>
          </a:xfrm>
        </p:spPr>
        <p:txBody>
          <a:bodyPr anchor="b"/>
          <a:lstStyle>
            <a:lvl1pPr algn="ctr">
              <a:defRPr sz="10523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A7AFD6-83C3-4180-A69B-3241C7F2E6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4209"/>
            </a:lvl1pPr>
            <a:lvl2pPr marL="801883" indent="0" algn="ctr">
              <a:buNone/>
              <a:defRPr sz="3508"/>
            </a:lvl2pPr>
            <a:lvl3pPr marL="1603766" indent="0" algn="ctr">
              <a:buNone/>
              <a:defRPr sz="3157"/>
            </a:lvl3pPr>
            <a:lvl4pPr marL="2405649" indent="0" algn="ctr">
              <a:buNone/>
              <a:defRPr sz="2806"/>
            </a:lvl4pPr>
            <a:lvl5pPr marL="3207532" indent="0" algn="ctr">
              <a:buNone/>
              <a:defRPr sz="2806"/>
            </a:lvl5pPr>
            <a:lvl6pPr marL="4009415" indent="0" algn="ctr">
              <a:buNone/>
              <a:defRPr sz="2806"/>
            </a:lvl6pPr>
            <a:lvl7pPr marL="4811298" indent="0" algn="ctr">
              <a:buNone/>
              <a:defRPr sz="2806"/>
            </a:lvl7pPr>
            <a:lvl8pPr marL="5613182" indent="0" algn="ctr">
              <a:buNone/>
              <a:defRPr sz="2806"/>
            </a:lvl8pPr>
            <a:lvl9pPr marL="6415065" indent="0" algn="ctr">
              <a:buNone/>
              <a:defRPr sz="2806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56DA5-7FA6-4625-8E28-E68F54F90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B919-9D33-4850-A614-685D19E3396A}" type="datetimeFigureOut">
              <a:rPr lang="en-GB" smtClean="0"/>
              <a:t>2020-02-25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24993-B35F-458C-B74B-6B4D0243C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74CA7-2EF4-413F-A4FE-3DDE554DD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4A40-13E4-497A-AF6E-10D97DDE80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078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3236B-0B24-43C9-AC09-C0EC6D0EE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120C94-3CF8-4523-912C-D2A5439C0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3627A-8D3E-4195-AD47-E08D5FDE4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B919-9D33-4850-A614-685D19E3396A}" type="datetimeFigureOut">
              <a:rPr lang="en-GB" smtClean="0"/>
              <a:t>2020-02-25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C1DCB-BE5C-4E73-8F44-4FAF99177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913BD-899D-4C12-B8E2-B882CFB4B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4A40-13E4-497A-AF6E-10D97DDE80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604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2F338A-A1C1-4122-9BF2-2BA571A793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5302657" y="1611875"/>
            <a:ext cx="4610844" cy="256568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B7A72F-C596-4671-9040-948F4D4DA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70124" y="1611875"/>
            <a:ext cx="13565237" cy="256568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8258F-1C3A-4F8F-BCD7-C43279984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B919-9D33-4850-A614-685D19E3396A}" type="datetimeFigureOut">
              <a:rPr lang="en-GB" smtClean="0"/>
              <a:t>2020-02-25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3A3C5-D5EB-4390-A7FD-44290D659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6B8DE-DB25-4B95-86B6-30D17D0DF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4A40-13E4-497A-AF6E-10D97DDE80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2625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1D50B-4131-4A1A-86DA-363A1E52B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85B67-74C3-4D3D-8E78-D70977420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60162-B6D6-49FC-8A78-C3787056A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B919-9D33-4850-A614-685D19E3396A}" type="datetimeFigureOut">
              <a:rPr lang="en-GB" smtClean="0"/>
              <a:t>2020-02-25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E7D74-7011-4BE2-9534-00DD856E2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3C18A-690D-45B0-8811-A0A1FE827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4A40-13E4-497A-AF6E-10D97DDE80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9091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628AA-8501-4793-A2A3-349ED0F9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8987" y="7547783"/>
            <a:ext cx="18443377" cy="12593645"/>
          </a:xfrm>
        </p:spPr>
        <p:txBody>
          <a:bodyPr anchor="b"/>
          <a:lstStyle>
            <a:lvl1pPr>
              <a:defRPr sz="10523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E75890-2873-4179-98EC-A9E80EA99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58987" y="20260569"/>
            <a:ext cx="18443377" cy="6622701"/>
          </a:xfrm>
        </p:spPr>
        <p:txBody>
          <a:bodyPr/>
          <a:lstStyle>
            <a:lvl1pPr marL="0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1pPr>
            <a:lvl2pPr marL="801883" indent="0">
              <a:buNone/>
              <a:defRPr sz="3508">
                <a:solidFill>
                  <a:schemeClr val="tx1">
                    <a:tint val="75000"/>
                  </a:schemeClr>
                </a:solidFill>
              </a:defRPr>
            </a:lvl2pPr>
            <a:lvl3pPr marL="1603766" indent="0">
              <a:buNone/>
              <a:defRPr sz="3157">
                <a:solidFill>
                  <a:schemeClr val="tx1">
                    <a:tint val="75000"/>
                  </a:schemeClr>
                </a:solidFill>
              </a:defRPr>
            </a:lvl3pPr>
            <a:lvl4pPr marL="2405649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4pPr>
            <a:lvl5pPr marL="3207532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5pPr>
            <a:lvl6pPr marL="4009415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6pPr>
            <a:lvl7pPr marL="4811298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7pPr>
            <a:lvl8pPr marL="5613182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8pPr>
            <a:lvl9pPr marL="6415065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9F46A-304B-469F-B80E-C801B7E4B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B919-9D33-4850-A614-685D19E3396A}" type="datetimeFigureOut">
              <a:rPr lang="en-GB" smtClean="0"/>
              <a:t>2020-02-25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A54A6-8287-4E76-AF8F-1B2FECB30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6A9E4-E445-4691-8879-8D2016AD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4A40-13E4-497A-AF6E-10D97DDE80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9127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BE3B3-E748-4407-B56A-237D8C0CD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997A2-5626-4780-9D30-65D0BAFD6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F4CDE3-B3B0-4C6F-B1D0-416425D868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D5786D-4D13-4E68-AD71-6DA6E398D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B919-9D33-4850-A614-685D19E3396A}" type="datetimeFigureOut">
              <a:rPr lang="en-GB" smtClean="0"/>
              <a:t>2020-02-25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0DE6FB-AC22-438B-8BA7-19A301E25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6093F-2D86-4E57-929D-C76CEB63A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4A40-13E4-497A-AF6E-10D97DDE80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052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95658-45F2-4CA9-B9C7-C69DE30F2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909" y="1611877"/>
            <a:ext cx="18443377" cy="58518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5739D-E79A-479C-BE5A-15B3FAE14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2910" y="7421634"/>
            <a:ext cx="9046275" cy="3637228"/>
          </a:xfrm>
        </p:spPr>
        <p:txBody>
          <a:bodyPr anchor="b"/>
          <a:lstStyle>
            <a:lvl1pPr marL="0" indent="0">
              <a:buNone/>
              <a:defRPr sz="4209" b="1"/>
            </a:lvl1pPr>
            <a:lvl2pPr marL="801883" indent="0">
              <a:buNone/>
              <a:defRPr sz="3508" b="1"/>
            </a:lvl2pPr>
            <a:lvl3pPr marL="1603766" indent="0">
              <a:buNone/>
              <a:defRPr sz="3157" b="1"/>
            </a:lvl3pPr>
            <a:lvl4pPr marL="2405649" indent="0">
              <a:buNone/>
              <a:defRPr sz="2806" b="1"/>
            </a:lvl4pPr>
            <a:lvl5pPr marL="3207532" indent="0">
              <a:buNone/>
              <a:defRPr sz="2806" b="1"/>
            </a:lvl5pPr>
            <a:lvl6pPr marL="4009415" indent="0">
              <a:buNone/>
              <a:defRPr sz="2806" b="1"/>
            </a:lvl6pPr>
            <a:lvl7pPr marL="4811298" indent="0">
              <a:buNone/>
              <a:defRPr sz="2806" b="1"/>
            </a:lvl7pPr>
            <a:lvl8pPr marL="5613182" indent="0">
              <a:buNone/>
              <a:defRPr sz="2806" b="1"/>
            </a:lvl8pPr>
            <a:lvl9pPr marL="6415065" indent="0">
              <a:buNone/>
              <a:defRPr sz="280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D3AA28-605B-483A-BE08-84461647B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72910" y="11058863"/>
            <a:ext cx="9046275" cy="16265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EA709C-6B96-4722-B034-92763F7273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825460" y="7421634"/>
            <a:ext cx="9090826" cy="3637228"/>
          </a:xfrm>
        </p:spPr>
        <p:txBody>
          <a:bodyPr anchor="b"/>
          <a:lstStyle>
            <a:lvl1pPr marL="0" indent="0">
              <a:buNone/>
              <a:defRPr sz="4209" b="1"/>
            </a:lvl1pPr>
            <a:lvl2pPr marL="801883" indent="0">
              <a:buNone/>
              <a:defRPr sz="3508" b="1"/>
            </a:lvl2pPr>
            <a:lvl3pPr marL="1603766" indent="0">
              <a:buNone/>
              <a:defRPr sz="3157" b="1"/>
            </a:lvl3pPr>
            <a:lvl4pPr marL="2405649" indent="0">
              <a:buNone/>
              <a:defRPr sz="2806" b="1"/>
            </a:lvl4pPr>
            <a:lvl5pPr marL="3207532" indent="0">
              <a:buNone/>
              <a:defRPr sz="2806" b="1"/>
            </a:lvl5pPr>
            <a:lvl6pPr marL="4009415" indent="0">
              <a:buNone/>
              <a:defRPr sz="2806" b="1"/>
            </a:lvl6pPr>
            <a:lvl7pPr marL="4811298" indent="0">
              <a:buNone/>
              <a:defRPr sz="2806" b="1"/>
            </a:lvl7pPr>
            <a:lvl8pPr marL="5613182" indent="0">
              <a:buNone/>
              <a:defRPr sz="2806" b="1"/>
            </a:lvl8pPr>
            <a:lvl9pPr marL="6415065" indent="0">
              <a:buNone/>
              <a:defRPr sz="280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FF01EB-0732-4AEB-9C64-B73D41E5BC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0825460" y="11058863"/>
            <a:ext cx="9090826" cy="16265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D7432B-E199-4C1B-A121-5740590EF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B919-9D33-4850-A614-685D19E3396A}" type="datetimeFigureOut">
              <a:rPr lang="en-GB" smtClean="0"/>
              <a:t>2020-02-25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682702-29F0-4601-90C9-F333DD938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9876A0-FE1D-49AE-8B2D-5472697E9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4A40-13E4-497A-AF6E-10D97DDE80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896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9E433-8B86-4AC5-ABD7-3F22A52BB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2266AB-06E9-48F4-9620-7912BDA72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B919-9D33-4850-A614-685D19E3396A}" type="datetimeFigureOut">
              <a:rPr lang="en-GB" smtClean="0"/>
              <a:t>2020-02-25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ADF4C3-3F00-43C9-9C02-6704392F2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077339-3EC8-4014-8FC2-18E9AAA26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4A40-13E4-497A-AF6E-10D97DDE80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108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1961C5-E02B-40BB-957A-D67C33D83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B919-9D33-4850-A614-685D19E3396A}" type="datetimeFigureOut">
              <a:rPr lang="en-GB" smtClean="0"/>
              <a:t>2020-02-25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2DD2BD-44EE-499F-BFE9-3852ECA44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7D6022-88DE-4EC3-8C89-0EF7B166E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4A40-13E4-497A-AF6E-10D97DDE80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112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FCBDC-312E-4441-BD75-58F52A8AF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910" y="2018348"/>
            <a:ext cx="6896775" cy="7064216"/>
          </a:xfrm>
        </p:spPr>
        <p:txBody>
          <a:bodyPr anchor="b"/>
          <a:lstStyle>
            <a:lvl1pPr>
              <a:defRPr sz="5612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B9C42-8BFC-4F72-9D76-5D95BDF58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0826" y="4359072"/>
            <a:ext cx="10825460" cy="21515024"/>
          </a:xfrm>
        </p:spPr>
        <p:txBody>
          <a:bodyPr/>
          <a:lstStyle>
            <a:lvl1pPr>
              <a:defRPr sz="5612"/>
            </a:lvl1pPr>
            <a:lvl2pPr>
              <a:defRPr sz="4911"/>
            </a:lvl2pPr>
            <a:lvl3pPr>
              <a:defRPr sz="4209"/>
            </a:lvl3pPr>
            <a:lvl4pPr>
              <a:defRPr sz="3508"/>
            </a:lvl4pPr>
            <a:lvl5pPr>
              <a:defRPr sz="3508"/>
            </a:lvl5pPr>
            <a:lvl6pPr>
              <a:defRPr sz="3508"/>
            </a:lvl6pPr>
            <a:lvl7pPr>
              <a:defRPr sz="3508"/>
            </a:lvl7pPr>
            <a:lvl8pPr>
              <a:defRPr sz="3508"/>
            </a:lvl8pPr>
            <a:lvl9pPr>
              <a:defRPr sz="350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A22B-2886-445C-ADDD-4B1A556D1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72910" y="9082564"/>
            <a:ext cx="6896775" cy="16826573"/>
          </a:xfrm>
        </p:spPr>
        <p:txBody>
          <a:bodyPr/>
          <a:lstStyle>
            <a:lvl1pPr marL="0" indent="0">
              <a:buNone/>
              <a:defRPr sz="2806"/>
            </a:lvl1pPr>
            <a:lvl2pPr marL="801883" indent="0">
              <a:buNone/>
              <a:defRPr sz="2455"/>
            </a:lvl2pPr>
            <a:lvl3pPr marL="1603766" indent="0">
              <a:buNone/>
              <a:defRPr sz="2105"/>
            </a:lvl3pPr>
            <a:lvl4pPr marL="2405649" indent="0">
              <a:buNone/>
              <a:defRPr sz="1754"/>
            </a:lvl4pPr>
            <a:lvl5pPr marL="3207532" indent="0">
              <a:buNone/>
              <a:defRPr sz="1754"/>
            </a:lvl5pPr>
            <a:lvl6pPr marL="4009415" indent="0">
              <a:buNone/>
              <a:defRPr sz="1754"/>
            </a:lvl6pPr>
            <a:lvl7pPr marL="4811298" indent="0">
              <a:buNone/>
              <a:defRPr sz="1754"/>
            </a:lvl7pPr>
            <a:lvl8pPr marL="5613182" indent="0">
              <a:buNone/>
              <a:defRPr sz="1754"/>
            </a:lvl8pPr>
            <a:lvl9pPr marL="6415065" indent="0">
              <a:buNone/>
              <a:defRPr sz="175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18A065-B700-4908-ABAE-731E53194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B919-9D33-4850-A614-685D19E3396A}" type="datetimeFigureOut">
              <a:rPr lang="en-GB" smtClean="0"/>
              <a:t>2020-02-25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5FCA9-E0C0-4C74-9EB7-742ABF400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70AC67-49A7-475C-BB4F-E7A842D5E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4A40-13E4-497A-AF6E-10D97DDE80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7846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2552A-6FB2-4CD9-BF0A-33EF0A5A1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910" y="2018348"/>
            <a:ext cx="6896775" cy="7064216"/>
          </a:xfrm>
        </p:spPr>
        <p:txBody>
          <a:bodyPr anchor="b"/>
          <a:lstStyle>
            <a:lvl1pPr>
              <a:defRPr sz="5612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179320-797F-4C65-B5CF-F90EC1C308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090826" y="4359072"/>
            <a:ext cx="10825460" cy="21515024"/>
          </a:xfrm>
        </p:spPr>
        <p:txBody>
          <a:bodyPr/>
          <a:lstStyle>
            <a:lvl1pPr marL="0" indent="0">
              <a:buNone/>
              <a:defRPr sz="5612"/>
            </a:lvl1pPr>
            <a:lvl2pPr marL="801883" indent="0">
              <a:buNone/>
              <a:defRPr sz="4911"/>
            </a:lvl2pPr>
            <a:lvl3pPr marL="1603766" indent="0">
              <a:buNone/>
              <a:defRPr sz="4209"/>
            </a:lvl3pPr>
            <a:lvl4pPr marL="2405649" indent="0">
              <a:buNone/>
              <a:defRPr sz="3508"/>
            </a:lvl4pPr>
            <a:lvl5pPr marL="3207532" indent="0">
              <a:buNone/>
              <a:defRPr sz="3508"/>
            </a:lvl5pPr>
            <a:lvl6pPr marL="4009415" indent="0">
              <a:buNone/>
              <a:defRPr sz="3508"/>
            </a:lvl6pPr>
            <a:lvl7pPr marL="4811298" indent="0">
              <a:buNone/>
              <a:defRPr sz="3508"/>
            </a:lvl7pPr>
            <a:lvl8pPr marL="5613182" indent="0">
              <a:buNone/>
              <a:defRPr sz="3508"/>
            </a:lvl8pPr>
            <a:lvl9pPr marL="6415065" indent="0">
              <a:buNone/>
              <a:defRPr sz="3508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3B538D-1B39-4027-B2F9-182D4353B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72910" y="9082564"/>
            <a:ext cx="6896775" cy="16826573"/>
          </a:xfrm>
        </p:spPr>
        <p:txBody>
          <a:bodyPr/>
          <a:lstStyle>
            <a:lvl1pPr marL="0" indent="0">
              <a:buNone/>
              <a:defRPr sz="2806"/>
            </a:lvl1pPr>
            <a:lvl2pPr marL="801883" indent="0">
              <a:buNone/>
              <a:defRPr sz="2455"/>
            </a:lvl2pPr>
            <a:lvl3pPr marL="1603766" indent="0">
              <a:buNone/>
              <a:defRPr sz="2105"/>
            </a:lvl3pPr>
            <a:lvl4pPr marL="2405649" indent="0">
              <a:buNone/>
              <a:defRPr sz="1754"/>
            </a:lvl4pPr>
            <a:lvl5pPr marL="3207532" indent="0">
              <a:buNone/>
              <a:defRPr sz="1754"/>
            </a:lvl5pPr>
            <a:lvl6pPr marL="4009415" indent="0">
              <a:buNone/>
              <a:defRPr sz="1754"/>
            </a:lvl6pPr>
            <a:lvl7pPr marL="4811298" indent="0">
              <a:buNone/>
              <a:defRPr sz="1754"/>
            </a:lvl7pPr>
            <a:lvl8pPr marL="5613182" indent="0">
              <a:buNone/>
              <a:defRPr sz="1754"/>
            </a:lvl8pPr>
            <a:lvl9pPr marL="6415065" indent="0">
              <a:buNone/>
              <a:defRPr sz="175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8AA1B-61C4-46A3-A5F3-13BDD60B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B919-9D33-4850-A614-685D19E3396A}" type="datetimeFigureOut">
              <a:rPr lang="en-GB" smtClean="0"/>
              <a:t>2020-02-25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D5EF5-B6A9-4682-AAC9-44B0F5726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A4AE83-F36C-4B2C-BE5E-90AC07206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4A40-13E4-497A-AF6E-10D97DDE80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683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76AEFA-A26F-4CBE-B5EE-C74DBF52A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124" y="1611877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C507AE-21D6-4A8D-BB2D-FCB283AC8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15400-1419-40DD-A713-6ED8A7626D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70124" y="28060639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2B919-9D33-4850-A614-685D19E3396A}" type="datetimeFigureOut">
              <a:rPr lang="en-GB" smtClean="0"/>
              <a:t>2020-02-25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1A3DB-3F64-44E4-9529-F22947288C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83326" y="28060639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5354F-E95B-42BF-BFFD-45A8B5BFF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102185" y="28060639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A4A40-13E4-497A-AF6E-10D97DDE80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146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603766" rtl="0" eaLnBrk="1" latinLnBrk="0" hangingPunct="1">
        <a:lnSpc>
          <a:spcPct val="90000"/>
        </a:lnSpc>
        <a:spcBef>
          <a:spcPct val="0"/>
        </a:spcBef>
        <a:buNone/>
        <a:defRPr sz="77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0942" indent="-400942" algn="l" defTabSz="1603766" rtl="0" eaLnBrk="1" latinLnBrk="0" hangingPunct="1">
        <a:lnSpc>
          <a:spcPct val="90000"/>
        </a:lnSpc>
        <a:spcBef>
          <a:spcPts val="1754"/>
        </a:spcBef>
        <a:buFont typeface="Arial" panose="020B0604020202020204" pitchFamily="34" charset="0"/>
        <a:buChar char="•"/>
        <a:defRPr sz="4911" kern="1200">
          <a:solidFill>
            <a:schemeClr val="tx1"/>
          </a:solidFill>
          <a:latin typeface="+mn-lt"/>
          <a:ea typeface="+mn-ea"/>
          <a:cs typeface="+mn-cs"/>
        </a:defRPr>
      </a:lvl1pPr>
      <a:lvl2pPr marL="1202825" indent="-400942" algn="l" defTabSz="1603766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004708" indent="-400942" algn="l" defTabSz="1603766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806591" indent="-400942" algn="l" defTabSz="1603766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7" kern="1200">
          <a:solidFill>
            <a:schemeClr val="tx1"/>
          </a:solidFill>
          <a:latin typeface="+mn-lt"/>
          <a:ea typeface="+mn-ea"/>
          <a:cs typeface="+mn-cs"/>
        </a:defRPr>
      </a:lvl4pPr>
      <a:lvl5pPr marL="3608474" indent="-400942" algn="l" defTabSz="1603766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7" kern="1200">
          <a:solidFill>
            <a:schemeClr val="tx1"/>
          </a:solidFill>
          <a:latin typeface="+mn-lt"/>
          <a:ea typeface="+mn-ea"/>
          <a:cs typeface="+mn-cs"/>
        </a:defRPr>
      </a:lvl5pPr>
      <a:lvl6pPr marL="4410357" indent="-400942" algn="l" defTabSz="1603766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7" kern="1200">
          <a:solidFill>
            <a:schemeClr val="tx1"/>
          </a:solidFill>
          <a:latin typeface="+mn-lt"/>
          <a:ea typeface="+mn-ea"/>
          <a:cs typeface="+mn-cs"/>
        </a:defRPr>
      </a:lvl6pPr>
      <a:lvl7pPr marL="5212240" indent="-400942" algn="l" defTabSz="1603766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7" kern="1200">
          <a:solidFill>
            <a:schemeClr val="tx1"/>
          </a:solidFill>
          <a:latin typeface="+mn-lt"/>
          <a:ea typeface="+mn-ea"/>
          <a:cs typeface="+mn-cs"/>
        </a:defRPr>
      </a:lvl7pPr>
      <a:lvl8pPr marL="6014123" indent="-400942" algn="l" defTabSz="1603766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7" kern="1200">
          <a:solidFill>
            <a:schemeClr val="tx1"/>
          </a:solidFill>
          <a:latin typeface="+mn-lt"/>
          <a:ea typeface="+mn-ea"/>
          <a:cs typeface="+mn-cs"/>
        </a:defRPr>
      </a:lvl8pPr>
      <a:lvl9pPr marL="6816006" indent="-400942" algn="l" defTabSz="1603766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03766" rtl="0" eaLnBrk="1" latinLnBrk="0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1pPr>
      <a:lvl2pPr marL="801883" algn="l" defTabSz="1603766" rtl="0" eaLnBrk="1" latinLnBrk="0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2pPr>
      <a:lvl3pPr marL="1603766" algn="l" defTabSz="1603766" rtl="0" eaLnBrk="1" latinLnBrk="0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3pPr>
      <a:lvl4pPr marL="2405649" algn="l" defTabSz="1603766" rtl="0" eaLnBrk="1" latinLnBrk="0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4pPr>
      <a:lvl5pPr marL="3207532" algn="l" defTabSz="1603766" rtl="0" eaLnBrk="1" latinLnBrk="0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5pPr>
      <a:lvl6pPr marL="4009415" algn="l" defTabSz="1603766" rtl="0" eaLnBrk="1" latinLnBrk="0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6pPr>
      <a:lvl7pPr marL="4811298" algn="l" defTabSz="1603766" rtl="0" eaLnBrk="1" latinLnBrk="0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7pPr>
      <a:lvl8pPr marL="5613182" algn="l" defTabSz="1603766" rtl="0" eaLnBrk="1" latinLnBrk="0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8pPr>
      <a:lvl9pPr marL="6415065" algn="l" defTabSz="1603766" rtl="0" eaLnBrk="1" latinLnBrk="0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26" Type="http://schemas.openxmlformats.org/officeDocument/2006/relationships/image" Target="../media/image24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6.jfif"/><Relationship Id="rId12" Type="http://schemas.microsoft.com/office/2007/relationships/hdphoto" Target="../media/hdphoto1.wdp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image" Target="../media/image1.png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2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5.png"/><Relationship Id="rId10" Type="http://schemas.openxmlformats.org/officeDocument/2006/relationships/image" Target="../media/image9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loud 23">
            <a:extLst>
              <a:ext uri="{FF2B5EF4-FFF2-40B4-BE49-F238E27FC236}">
                <a16:creationId xmlns:a16="http://schemas.microsoft.com/office/drawing/2014/main" id="{D0C85EF3-BB26-434F-BE67-1FBB3B8F67C9}"/>
              </a:ext>
            </a:extLst>
          </p:cNvPr>
          <p:cNvSpPr/>
          <p:nvPr/>
        </p:nvSpPr>
        <p:spPr>
          <a:xfrm flipH="1">
            <a:off x="241999" y="6722164"/>
            <a:ext cx="10132290" cy="7990223"/>
          </a:xfrm>
          <a:prstGeom prst="cloud">
            <a:avLst/>
          </a:prstGeom>
          <a:solidFill>
            <a:schemeClr val="bg1"/>
          </a:solidFill>
          <a:ln w="57150">
            <a:solidFill>
              <a:srgbClr val="018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b="1" dirty="0">
                <a:solidFill>
                  <a:srgbClr val="018BE9"/>
                </a:solidFill>
              </a:rPr>
              <a:t>Social Media</a:t>
            </a:r>
            <a:endParaRPr lang="en-GB" sz="4000" b="1" dirty="0">
              <a:solidFill>
                <a:srgbClr val="018BE9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18BE9"/>
                </a:solidFill>
              </a:rPr>
              <a:t>Primary and secondary research has indicated a link between certain social media statistics and the price of cryptocurrencies. For example, volume of Tweets and Bitcoin price</a:t>
            </a:r>
            <a:endParaRPr lang="en-GB" sz="2800" dirty="0">
              <a:solidFill>
                <a:srgbClr val="018BE9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18BE9"/>
                </a:solidFill>
              </a:rPr>
              <a:t>Python application streams Tweets and provides users with live analysis of Twitter activity relating to each currency</a:t>
            </a:r>
            <a:endParaRPr lang="en-GB" sz="2800" dirty="0">
              <a:solidFill>
                <a:srgbClr val="018BE9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18BE9"/>
                </a:solidFill>
              </a:rPr>
              <a:t>Python function allows users to search Reddit posts between specific dates, and analyses these posts to display to the user</a:t>
            </a:r>
            <a:endParaRPr lang="en-GB" sz="2800" dirty="0">
              <a:solidFill>
                <a:srgbClr val="018BE9"/>
              </a:solidFill>
              <a:effectLst/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18BE9"/>
              </a:solidFill>
              <a:effectLst/>
            </a:endParaRPr>
          </a:p>
        </p:txBody>
      </p:sp>
      <p:sp>
        <p:nvSpPr>
          <p:cNvPr id="20" name="Cloud 19">
            <a:extLst>
              <a:ext uri="{FF2B5EF4-FFF2-40B4-BE49-F238E27FC236}">
                <a16:creationId xmlns:a16="http://schemas.microsoft.com/office/drawing/2014/main" id="{A449D8B2-5BDF-41BC-87A3-67CAC702B5B3}"/>
              </a:ext>
            </a:extLst>
          </p:cNvPr>
          <p:cNvSpPr/>
          <p:nvPr/>
        </p:nvSpPr>
        <p:spPr>
          <a:xfrm>
            <a:off x="10851292" y="15040354"/>
            <a:ext cx="10205823" cy="7280115"/>
          </a:xfrm>
          <a:prstGeom prst="cloud">
            <a:avLst/>
          </a:prstGeom>
          <a:solidFill>
            <a:schemeClr val="bg1"/>
          </a:solidFill>
          <a:ln w="57150">
            <a:solidFill>
              <a:srgbClr val="018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3200" b="1" dirty="0">
                <a:solidFill>
                  <a:srgbClr val="018BE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 Crawler Help Page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18BE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 powered web crawler/spider bot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18BE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Azure Function that acquires URL’s, definitions and other information from search engines relating to a given search term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18BE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Includes a news section which provides news agency URL’s and titles of current events impacting cryptocurrencies and trading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018BE9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2400" dirty="0">
              <a:solidFill>
                <a:srgbClr val="018BE9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018BE9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84D8CE-BBF6-4628-8632-C39BF85CB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380" y="0"/>
            <a:ext cx="21390005" cy="2960191"/>
          </a:xfrm>
          <a:solidFill>
            <a:srgbClr val="018BE9"/>
          </a:solidFill>
        </p:spPr>
        <p:txBody>
          <a:bodyPr/>
          <a:lstStyle/>
          <a:p>
            <a:r>
              <a:rPr lang="en-GB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E1D9C-7666-44F6-85E2-EBBBE4D5EB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56848" y="476073"/>
            <a:ext cx="9938463" cy="3286124"/>
          </a:xfrm>
        </p:spPr>
        <p:txBody>
          <a:bodyPr>
            <a:normAutofit/>
          </a:bodyPr>
          <a:lstStyle/>
          <a:p>
            <a:r>
              <a:rPr lang="en-GB" sz="7200" dirty="0">
                <a:solidFill>
                  <a:schemeClr val="bg1"/>
                </a:solidFill>
              </a:rPr>
              <a:t>A web-based trading simulation service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6" name="Picture 5" descr="Image result for c# logo">
            <a:extLst>
              <a:ext uri="{FF2B5EF4-FFF2-40B4-BE49-F238E27FC236}">
                <a16:creationId xmlns:a16="http://schemas.microsoft.com/office/drawing/2014/main" id="{72F9DA0E-1C29-43F7-A40B-E4B1E469DD3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821" y="28035181"/>
            <a:ext cx="1146147" cy="1261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Image result for python">
            <a:extLst>
              <a:ext uri="{FF2B5EF4-FFF2-40B4-BE49-F238E27FC236}">
                <a16:creationId xmlns:a16="http://schemas.microsoft.com/office/drawing/2014/main" id="{1E33AC99-8343-4E79-AE3B-AC19CAD7F8E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271" y="28034502"/>
            <a:ext cx="1175237" cy="1175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Image result for angular">
            <a:extLst>
              <a:ext uri="{FF2B5EF4-FFF2-40B4-BE49-F238E27FC236}">
                <a16:creationId xmlns:a16="http://schemas.microsoft.com/office/drawing/2014/main" id="{9F452D02-CA50-4A8A-B5B5-E93F1BF1EBD6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093" y="26059164"/>
            <a:ext cx="1437047" cy="1437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Image result for typescript logo">
            <a:extLst>
              <a:ext uri="{FF2B5EF4-FFF2-40B4-BE49-F238E27FC236}">
                <a16:creationId xmlns:a16="http://schemas.microsoft.com/office/drawing/2014/main" id="{833DF6EE-B7A9-4410-809D-A0B85B79F859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635" y="28020645"/>
            <a:ext cx="1247962" cy="1247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Image result for cryptocompare logo">
            <a:extLst>
              <a:ext uri="{FF2B5EF4-FFF2-40B4-BE49-F238E27FC236}">
                <a16:creationId xmlns:a16="http://schemas.microsoft.com/office/drawing/2014/main" id="{3B8845D8-A96A-4457-BE8B-7C780A54752D}"/>
              </a:ext>
            </a:extLst>
          </p:cNvPr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16"/>
          <a:stretch/>
        </p:blipFill>
        <p:spPr bwMode="auto">
          <a:xfrm>
            <a:off x="14542428" y="10970783"/>
            <a:ext cx="1364322" cy="125087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86139CD0-8C5F-4E0D-9DB7-16219972EA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1581" y="26988055"/>
            <a:ext cx="4876800" cy="32861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8D18F7-3C9C-42EE-B82D-6BBDE49B4968}"/>
              </a:ext>
            </a:extLst>
          </p:cNvPr>
          <p:cNvSpPr txBox="1"/>
          <p:nvPr/>
        </p:nvSpPr>
        <p:spPr>
          <a:xfrm>
            <a:off x="16686093" y="25616097"/>
            <a:ext cx="42603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018BE9"/>
                </a:solidFill>
              </a:rPr>
              <a:t>Daniel Kingston 		DK315</a:t>
            </a:r>
          </a:p>
          <a:p>
            <a:r>
              <a:rPr lang="en-GB" sz="2000" b="1" dirty="0">
                <a:solidFill>
                  <a:srgbClr val="018BE9"/>
                </a:solidFill>
              </a:rPr>
              <a:t>Dexter Watson 		DAW35</a:t>
            </a:r>
          </a:p>
          <a:p>
            <a:r>
              <a:rPr lang="en-GB" sz="2000" b="1" dirty="0">
                <a:solidFill>
                  <a:srgbClr val="018BE9"/>
                </a:solidFill>
              </a:rPr>
              <a:t>Connor Taylor 		CT401</a:t>
            </a:r>
          </a:p>
          <a:p>
            <a:r>
              <a:rPr lang="en-GB" sz="2000" b="1" dirty="0">
                <a:solidFill>
                  <a:srgbClr val="018BE9"/>
                </a:solidFill>
              </a:rPr>
              <a:t>Mehmet Karauc 		MK622</a:t>
            </a:r>
          </a:p>
          <a:p>
            <a:r>
              <a:rPr lang="en-GB" sz="2000" b="1" dirty="0" err="1">
                <a:solidFill>
                  <a:srgbClr val="018BE9"/>
                </a:solidFill>
              </a:rPr>
              <a:t>Niroshan</a:t>
            </a:r>
            <a:r>
              <a:rPr lang="en-GB" sz="2000" b="1" dirty="0">
                <a:solidFill>
                  <a:srgbClr val="018BE9"/>
                </a:solidFill>
              </a:rPr>
              <a:t> Suthesan 	NS577</a:t>
            </a:r>
          </a:p>
          <a:p>
            <a:r>
              <a:rPr lang="en-GB" sz="2000" b="1" dirty="0" err="1">
                <a:solidFill>
                  <a:srgbClr val="018BE9"/>
                </a:solidFill>
              </a:rPr>
              <a:t>Rogério</a:t>
            </a:r>
            <a:r>
              <a:rPr lang="en-GB" sz="2000" b="1" dirty="0">
                <a:solidFill>
                  <a:srgbClr val="018BE9"/>
                </a:solidFill>
              </a:rPr>
              <a:t> de Lemos 	RDL</a:t>
            </a:r>
          </a:p>
        </p:txBody>
      </p:sp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5BD51A5D-5262-466E-8134-A876FA2C03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7" y="250485"/>
            <a:ext cx="8103148" cy="2530652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83DA8AA-46C5-407B-9E4D-D7A6226D5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070" y="12786473"/>
            <a:ext cx="1241267" cy="1008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DE95AC4C-682B-4263-BF33-70F7CA8DD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005" y="12655877"/>
            <a:ext cx="1608061" cy="1608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 descr="Image result for microsoft azure">
            <a:extLst>
              <a:ext uri="{FF2B5EF4-FFF2-40B4-BE49-F238E27FC236}">
                <a16:creationId xmlns:a16="http://schemas.microsoft.com/office/drawing/2014/main" id="{74FF84EF-343C-4F49-953B-4E46BB049C40}"/>
              </a:ext>
            </a:extLst>
          </p:cNvPr>
          <p:cNvPicPr/>
          <p:nvPr/>
        </p:nvPicPr>
        <p:blipFill rotWithShape="1"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20392" b="83137" l="30749" r="69425">
                        <a14:foregroundMark x1="41877" y1="47017" x2="41877" y2="470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914" t="12549" r="25740" b="9020"/>
          <a:stretch/>
        </p:blipFill>
        <p:spPr bwMode="auto">
          <a:xfrm>
            <a:off x="9648265" y="13105700"/>
            <a:ext cx="2552139" cy="214148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7" name="Cloud 26">
            <a:extLst>
              <a:ext uri="{FF2B5EF4-FFF2-40B4-BE49-F238E27FC236}">
                <a16:creationId xmlns:a16="http://schemas.microsoft.com/office/drawing/2014/main" id="{536485A6-06F8-41DB-8012-46EE216043E7}"/>
              </a:ext>
            </a:extLst>
          </p:cNvPr>
          <p:cNvSpPr/>
          <p:nvPr/>
        </p:nvSpPr>
        <p:spPr>
          <a:xfrm flipH="1">
            <a:off x="10729176" y="6905179"/>
            <a:ext cx="9960399" cy="7532873"/>
          </a:xfrm>
          <a:prstGeom prst="cloud">
            <a:avLst/>
          </a:prstGeom>
          <a:solidFill>
            <a:schemeClr val="bg1"/>
          </a:solidFill>
          <a:ln w="57150">
            <a:solidFill>
              <a:srgbClr val="018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b="1" dirty="0">
                <a:solidFill>
                  <a:srgbClr val="018BE9"/>
                </a:solidFill>
              </a:rPr>
              <a:t>Price prediction</a:t>
            </a:r>
            <a:endParaRPr lang="en-GB" sz="3200" dirty="0">
              <a:solidFill>
                <a:srgbClr val="018BE9"/>
              </a:solidFill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18BE9"/>
                </a:solidFill>
                <a:effectLst/>
              </a:rPr>
              <a:t>RBF, </a:t>
            </a:r>
            <a:r>
              <a:rPr lang="en-GB" sz="2400" dirty="0">
                <a:solidFill>
                  <a:srgbClr val="018BE9"/>
                </a:solidFill>
              </a:rPr>
              <a:t>linear and polynomial regression used to create arithmetic predictions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18BE9"/>
                </a:solidFill>
                <a:effectLst/>
              </a:rPr>
              <a:t>Machine learning used to calculate an optimised prediction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18BE9"/>
                </a:solidFill>
              </a:rPr>
              <a:t>Deep learning with </a:t>
            </a:r>
            <a:r>
              <a:rPr lang="en-GB" sz="2400" dirty="0" err="1">
                <a:solidFill>
                  <a:srgbClr val="018BE9"/>
                </a:solidFill>
              </a:rPr>
              <a:t>Keras</a:t>
            </a:r>
            <a:endParaRPr lang="en-GB" sz="2400" dirty="0">
              <a:solidFill>
                <a:srgbClr val="018BE9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18BE9"/>
                </a:solidFill>
              </a:rPr>
              <a:t>Up/Down predictions with confidence rating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018BE9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018BE9"/>
              </a:solidFill>
            </a:endParaRPr>
          </a:p>
          <a:p>
            <a:pPr algn="ctr"/>
            <a:endParaRPr lang="en-GB" sz="2400" dirty="0">
              <a:solidFill>
                <a:srgbClr val="018BE9"/>
              </a:solidFill>
              <a:effectLst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D9CFB22-5705-4562-A25D-730986D52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7096" y="11615183"/>
            <a:ext cx="4722550" cy="1402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 descr="A picture containing drawing&#10;&#10;Description automatically generated">
            <a:extLst>
              <a:ext uri="{FF2B5EF4-FFF2-40B4-BE49-F238E27FC236}">
                <a16:creationId xmlns:a16="http://schemas.microsoft.com/office/drawing/2014/main" id="{FF803A37-94EF-47B5-B2B0-DF3E51EE5862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93" t="16315" r="25973" b="42881"/>
          <a:stretch/>
        </p:blipFill>
        <p:spPr>
          <a:xfrm>
            <a:off x="14531542" y="3799743"/>
            <a:ext cx="3971234" cy="2509145"/>
          </a:xfrm>
          <a:prstGeom prst="rect">
            <a:avLst/>
          </a:prstGeom>
        </p:spPr>
      </p:pic>
      <p:sp>
        <p:nvSpPr>
          <p:cNvPr id="32" name="Cloud 31">
            <a:extLst>
              <a:ext uri="{FF2B5EF4-FFF2-40B4-BE49-F238E27FC236}">
                <a16:creationId xmlns:a16="http://schemas.microsoft.com/office/drawing/2014/main" id="{313DF1F1-B3F2-428E-8CDE-B740EEC0E32D}"/>
              </a:ext>
            </a:extLst>
          </p:cNvPr>
          <p:cNvSpPr/>
          <p:nvPr/>
        </p:nvSpPr>
        <p:spPr>
          <a:xfrm flipH="1">
            <a:off x="5768600" y="22009188"/>
            <a:ext cx="10520429" cy="7841031"/>
          </a:xfrm>
          <a:prstGeom prst="cloud">
            <a:avLst/>
          </a:prstGeom>
          <a:solidFill>
            <a:schemeClr val="bg1"/>
          </a:solidFill>
          <a:ln w="57150">
            <a:solidFill>
              <a:srgbClr val="018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GB" sz="3200" b="1" dirty="0">
                <a:solidFill>
                  <a:srgbClr val="018BE9"/>
                </a:solidFill>
              </a:rPr>
              <a:t>Compare With friends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18BE9"/>
                </a:solidFill>
              </a:rPr>
              <a:t>Brings a competitive vibe to the application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18BE9"/>
                </a:solidFill>
              </a:rPr>
              <a:t>Compare with other users by searching username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18BE9"/>
                </a:solidFill>
              </a:rPr>
              <a:t>Privacy setting can be toggled if they don't want their trading portfolio data to be public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18BE9"/>
                </a:solidFill>
              </a:rPr>
              <a:t>Can be used to improve trading skills in future simulations</a:t>
            </a:r>
          </a:p>
        </p:txBody>
      </p:sp>
      <p:pic>
        <p:nvPicPr>
          <p:cNvPr id="34" name="Picture 33" descr="Image result for microsoft azure">
            <a:extLst>
              <a:ext uri="{FF2B5EF4-FFF2-40B4-BE49-F238E27FC236}">
                <a16:creationId xmlns:a16="http://schemas.microsoft.com/office/drawing/2014/main" id="{A76CA6E0-2C5D-42D4-A81C-5E7F023676AE}"/>
              </a:ext>
            </a:extLst>
          </p:cNvPr>
          <p:cNvPicPr/>
          <p:nvPr/>
        </p:nvPicPr>
        <p:blipFill rotWithShape="1"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20392" b="83137" l="30749" r="69425">
                        <a14:foregroundMark x1="41877" y1="47017" x2="41877" y2="470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914" t="12549" r="25740" b="9020"/>
          <a:stretch/>
        </p:blipFill>
        <p:spPr bwMode="auto">
          <a:xfrm>
            <a:off x="509972" y="26059164"/>
            <a:ext cx="1911837" cy="160421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6" name="Picture 35" descr="Image result for cryptocompare logo">
            <a:extLst>
              <a:ext uri="{FF2B5EF4-FFF2-40B4-BE49-F238E27FC236}">
                <a16:creationId xmlns:a16="http://schemas.microsoft.com/office/drawing/2014/main" id="{1B39A155-1095-4B5A-A0E0-DD13E9096D89}"/>
              </a:ext>
            </a:extLst>
          </p:cNvPr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16"/>
          <a:stretch/>
        </p:blipFill>
        <p:spPr bwMode="auto">
          <a:xfrm>
            <a:off x="4100734" y="26245340"/>
            <a:ext cx="1364322" cy="125087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7" name="Picture 36" descr="Image result for python">
            <a:extLst>
              <a:ext uri="{FF2B5EF4-FFF2-40B4-BE49-F238E27FC236}">
                <a16:creationId xmlns:a16="http://schemas.microsoft.com/office/drawing/2014/main" id="{DEB038FF-A161-4E78-879D-57E3D12FDB7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794" y="8408243"/>
            <a:ext cx="1175237" cy="1175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Picture 37" descr="Image result for c# logo">
            <a:extLst>
              <a:ext uri="{FF2B5EF4-FFF2-40B4-BE49-F238E27FC236}">
                <a16:creationId xmlns:a16="http://schemas.microsoft.com/office/drawing/2014/main" id="{4EB658E7-8786-48AE-A859-8AAB7B9212F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6396" y="8845860"/>
            <a:ext cx="1146147" cy="1261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Picture 40" descr="Image result for python">
            <a:extLst>
              <a:ext uri="{FF2B5EF4-FFF2-40B4-BE49-F238E27FC236}">
                <a16:creationId xmlns:a16="http://schemas.microsoft.com/office/drawing/2014/main" id="{D54507BE-5A48-4C60-AA07-C7A2A5E0B98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7171" y="7376793"/>
            <a:ext cx="1175237" cy="1175237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Cloud 43">
            <a:extLst>
              <a:ext uri="{FF2B5EF4-FFF2-40B4-BE49-F238E27FC236}">
                <a16:creationId xmlns:a16="http://schemas.microsoft.com/office/drawing/2014/main" id="{164CE57C-5FF8-4E84-89FE-0C0F0267554E}"/>
              </a:ext>
            </a:extLst>
          </p:cNvPr>
          <p:cNvSpPr/>
          <p:nvPr/>
        </p:nvSpPr>
        <p:spPr>
          <a:xfrm>
            <a:off x="221210" y="14817718"/>
            <a:ext cx="10025750" cy="7391012"/>
          </a:xfrm>
          <a:prstGeom prst="cloud">
            <a:avLst/>
          </a:prstGeom>
          <a:solidFill>
            <a:schemeClr val="bg1"/>
          </a:solidFill>
          <a:ln w="57150">
            <a:solidFill>
              <a:srgbClr val="018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3200" b="1" dirty="0">
                <a:solidFill>
                  <a:srgbClr val="018BE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Chat System</a:t>
            </a:r>
            <a:endParaRPr lang="en-GB" sz="3200" b="1" dirty="0">
              <a:solidFill>
                <a:srgbClr val="018BE9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18BE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Global chat system to communicate with other traders/friends using the same trading platform</a:t>
            </a:r>
          </a:p>
          <a:p>
            <a:pPr marL="457200" indent="-4572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18BE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Quick responses</a:t>
            </a:r>
          </a:p>
          <a:p>
            <a:pPr marL="457200" indent="-4572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18BE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Provides help/support to users as they can ask questions</a:t>
            </a: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endParaRPr lang="en-GB" sz="2400" dirty="0">
              <a:solidFill>
                <a:srgbClr val="018BE9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57B2BE6-72FD-4EFC-92CA-083672212C62}"/>
              </a:ext>
            </a:extLst>
          </p:cNvPr>
          <p:cNvSpPr/>
          <p:nvPr/>
        </p:nvSpPr>
        <p:spPr>
          <a:xfrm>
            <a:off x="-185738" y="2894691"/>
            <a:ext cx="21717001" cy="3532551"/>
          </a:xfrm>
          <a:prstGeom prst="rect">
            <a:avLst/>
          </a:prstGeom>
          <a:noFill/>
          <a:ln w="57150">
            <a:solidFill>
              <a:srgbClr val="018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8AC3ADF-5D8A-4ACE-B0BE-496AA4C78638}"/>
              </a:ext>
            </a:extLst>
          </p:cNvPr>
          <p:cNvSpPr/>
          <p:nvPr/>
        </p:nvSpPr>
        <p:spPr>
          <a:xfrm>
            <a:off x="484181" y="3363792"/>
            <a:ext cx="932170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dirty="0">
                <a:solidFill>
                  <a:srgbClr val="018BE9"/>
                </a:solidFill>
              </a:rPr>
              <a:t>The purpose of the website it to provide individuals with a way to experiment with investment ideas on a no-risk basis.</a:t>
            </a:r>
          </a:p>
          <a:p>
            <a:pPr algn="ctr"/>
            <a:endParaRPr lang="en-GB" sz="2800" dirty="0">
              <a:solidFill>
                <a:srgbClr val="018BE9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5AD7EBA-F406-47EA-A26C-E6EC8F654361}"/>
              </a:ext>
            </a:extLst>
          </p:cNvPr>
          <p:cNvSpPr/>
          <p:nvPr/>
        </p:nvSpPr>
        <p:spPr>
          <a:xfrm>
            <a:off x="11812818" y="3261933"/>
            <a:ext cx="95499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dirty="0">
                <a:solidFill>
                  <a:srgbClr val="018BE9"/>
                </a:solidFill>
              </a:rPr>
              <a:t>The system is hosted entirely in the cloud using Microsoft Azure.</a:t>
            </a:r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0C7B219D-48C5-4A16-A02E-F7D555D6291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2414615" y="11723258"/>
            <a:ext cx="1402002" cy="1402002"/>
          </a:xfrm>
          <a:prstGeom prst="rect">
            <a:avLst/>
          </a:prstGeom>
        </p:spPr>
      </p:pic>
      <p:pic>
        <p:nvPicPr>
          <p:cNvPr id="52" name="Graphic 51">
            <a:extLst>
              <a:ext uri="{FF2B5EF4-FFF2-40B4-BE49-F238E27FC236}">
                <a16:creationId xmlns:a16="http://schemas.microsoft.com/office/drawing/2014/main" id="{5564988F-805B-4F01-84A7-DB05487274E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234085" y="7263410"/>
            <a:ext cx="1402002" cy="1402002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179BFC52-AFDE-4516-A84F-459585612AB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64888" y="24471600"/>
            <a:ext cx="1402002" cy="1402002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19176DB8-7268-495A-9018-E7EADEBF6B3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613564" y="24528780"/>
            <a:ext cx="1120071" cy="1120071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AFF056C6-437C-47B0-8377-0DC88C50809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186471" y="24528780"/>
            <a:ext cx="1216180" cy="1216180"/>
          </a:xfrm>
          <a:prstGeom prst="rect">
            <a:avLst/>
          </a:prstGeom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B9E27868-039C-4751-B713-9FC0B97E7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150" y="22474272"/>
            <a:ext cx="1835270" cy="1835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39AB057B-17A8-4C84-9945-77C41973E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9794" y="27795080"/>
            <a:ext cx="307657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54" descr="A close up of a sign&#10;&#10;Description automatically generated">
            <a:extLst>
              <a:ext uri="{FF2B5EF4-FFF2-40B4-BE49-F238E27FC236}">
                <a16:creationId xmlns:a16="http://schemas.microsoft.com/office/drawing/2014/main" id="{3B779461-5204-4BEB-9387-9B8F2D11F28E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331"/>
          <a:stretch/>
        </p:blipFill>
        <p:spPr>
          <a:xfrm>
            <a:off x="19147599" y="9852236"/>
            <a:ext cx="1144339" cy="1118547"/>
          </a:xfrm>
          <a:prstGeom prst="rect">
            <a:avLst/>
          </a:prstGeom>
        </p:spPr>
      </p:pic>
      <p:pic>
        <p:nvPicPr>
          <p:cNvPr id="62" name="Picture 61" descr="A close up of a sign&#10;&#10;Description automatically generated">
            <a:extLst>
              <a:ext uri="{FF2B5EF4-FFF2-40B4-BE49-F238E27FC236}">
                <a16:creationId xmlns:a16="http://schemas.microsoft.com/office/drawing/2014/main" id="{B33DCF8E-0C40-4E35-93EE-F5F95CE6AD07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331"/>
          <a:stretch/>
        </p:blipFill>
        <p:spPr>
          <a:xfrm>
            <a:off x="2601429" y="22852480"/>
            <a:ext cx="1144339" cy="1118547"/>
          </a:xfrm>
          <a:prstGeom prst="rect">
            <a:avLst/>
          </a:prstGeom>
        </p:spPr>
      </p:pic>
      <p:pic>
        <p:nvPicPr>
          <p:cNvPr id="63" name="Picture 62" descr="Image result for python">
            <a:extLst>
              <a:ext uri="{FF2B5EF4-FFF2-40B4-BE49-F238E27FC236}">
                <a16:creationId xmlns:a16="http://schemas.microsoft.com/office/drawing/2014/main" id="{09A4FC2A-ABC2-46AC-BAE0-A5463767E23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9981" y="16109043"/>
            <a:ext cx="1175237" cy="1175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E02251C2-3FB6-44DE-AF8E-373A2C4BD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6985" y="19726991"/>
            <a:ext cx="1872486" cy="1596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7FE47E8E-C474-4AF8-8E1E-E77BEC781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9035" y="4852595"/>
            <a:ext cx="4018976" cy="1183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BFF1695E-15A1-425B-A327-F05E6A9EFFA0}"/>
              </a:ext>
            </a:extLst>
          </p:cNvPr>
          <p:cNvSpPr/>
          <p:nvPr/>
        </p:nvSpPr>
        <p:spPr>
          <a:xfrm>
            <a:off x="241999" y="4686311"/>
            <a:ext cx="552660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dirty="0">
                <a:solidFill>
                  <a:srgbClr val="018BE9"/>
                </a:solidFill>
              </a:rPr>
              <a:t>We have both live and historical data and scenarios can be created using data from any point in time.</a:t>
            </a:r>
          </a:p>
        </p:txBody>
      </p:sp>
      <p:pic>
        <p:nvPicPr>
          <p:cNvPr id="58" name="Picture 57" descr="A picture containing drawing&#10;&#10;Description automatically generated">
            <a:extLst>
              <a:ext uri="{FF2B5EF4-FFF2-40B4-BE49-F238E27FC236}">
                <a16:creationId xmlns:a16="http://schemas.microsoft.com/office/drawing/2014/main" id="{7ECBF04C-850B-4ACD-8A81-F345FA203CF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backgroundRemoval t="10000" b="90000" l="10000" r="90000">
                        <a14:backgroundMark x1="52656" y1="53047" x2="52656" y2="530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992" y="18562645"/>
            <a:ext cx="4438793" cy="4438793"/>
          </a:xfrm>
          <a:prstGeom prst="rect">
            <a:avLst/>
          </a:prstGeom>
        </p:spPr>
      </p:pic>
      <p:pic>
        <p:nvPicPr>
          <p:cNvPr id="72" name="Picture 71" descr="Image result for c# logo">
            <a:extLst>
              <a:ext uri="{FF2B5EF4-FFF2-40B4-BE49-F238E27FC236}">
                <a16:creationId xmlns:a16="http://schemas.microsoft.com/office/drawing/2014/main" id="{B02A60C7-02EA-4A5F-9729-4834C7B7408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318" y="15243347"/>
            <a:ext cx="1146147" cy="1261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Picture 72" descr="Image result for c# logo">
            <a:extLst>
              <a:ext uri="{FF2B5EF4-FFF2-40B4-BE49-F238E27FC236}">
                <a16:creationId xmlns:a16="http://schemas.microsoft.com/office/drawing/2014/main" id="{CB33E01B-2079-4E48-8361-06EBE334F6B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3544" y="23171618"/>
            <a:ext cx="1146147" cy="1261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raphic 73">
            <a:extLst>
              <a:ext uri="{FF2B5EF4-FFF2-40B4-BE49-F238E27FC236}">
                <a16:creationId xmlns:a16="http://schemas.microsoft.com/office/drawing/2014/main" id="{64B73DF5-6C82-4BA6-A2AE-52CBDCEB1ED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2934789" y="19942840"/>
            <a:ext cx="1402002" cy="1402002"/>
          </a:xfrm>
          <a:prstGeom prst="rect">
            <a:avLst/>
          </a:prstGeom>
        </p:spPr>
      </p:pic>
      <p:pic>
        <p:nvPicPr>
          <p:cNvPr id="5" name="Picture 4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8C281E17-A53B-4E41-9C6C-A9FA13D34DF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3918" y="7569531"/>
            <a:ext cx="1364322" cy="136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593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311</TotalTime>
  <Words>310</Words>
  <Application>Microsoft Office PowerPoint</Application>
  <PresentationFormat>Custom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Dexter Watson</dc:creator>
  <cp:lastModifiedBy>Dexter Watson</cp:lastModifiedBy>
  <cp:revision>26</cp:revision>
  <dcterms:created xsi:type="dcterms:W3CDTF">2020-02-25T13:48:02Z</dcterms:created>
  <dcterms:modified xsi:type="dcterms:W3CDTF">2020-02-25T22:19:05Z</dcterms:modified>
</cp:coreProperties>
</file>