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4" r:id="rId8"/>
    <p:sldId id="265" r:id="rId9"/>
    <p:sldId id="266" r:id="rId10"/>
    <p:sldId id="267" r:id="rId11"/>
    <p:sldId id="271" r:id="rId12"/>
    <p:sldId id="268" r:id="rId13"/>
    <p:sldId id="272" r:id="rId14"/>
    <p:sldId id="269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459499" cy="3828535"/>
          </a:xfrm>
        </p:spPr>
        <p:txBody>
          <a:bodyPr/>
          <a:lstStyle/>
          <a:p>
            <a:r>
              <a:rPr lang="en-US" dirty="0" smtClean="0"/>
              <a:t>Applying slicing algorithms on large codebases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7688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2301" y="452718"/>
            <a:ext cx="9428534" cy="741082"/>
          </a:xfrm>
        </p:spPr>
        <p:txBody>
          <a:bodyPr/>
          <a:lstStyle/>
          <a:p>
            <a:r>
              <a:rPr lang="en-US" dirty="0" err="1" smtClean="0"/>
              <a:t>Adat-folyam</a:t>
            </a:r>
            <a:r>
              <a:rPr lang="en-US" dirty="0" smtClean="0"/>
              <a:t> </a:t>
            </a:r>
            <a:r>
              <a:rPr lang="en-US" dirty="0" err="1" smtClean="0"/>
              <a:t>egyenletek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9752" y="1371600"/>
            <a:ext cx="8950102" cy="4876799"/>
          </a:xfrm>
        </p:spPr>
        <p:txBody>
          <a:bodyPr>
            <a:normAutofit/>
          </a:bodyPr>
          <a:lstStyle/>
          <a:p>
            <a:r>
              <a:rPr lang="en-US" dirty="0" smtClean="0"/>
              <a:t>Mark Weiser </a:t>
            </a:r>
            <a:r>
              <a:rPr lang="en-US" dirty="0" err="1" smtClean="0"/>
              <a:t>találmánya</a:t>
            </a:r>
            <a:endParaRPr lang="en-US" dirty="0" smtClean="0"/>
          </a:p>
          <a:p>
            <a:r>
              <a:rPr lang="en-US" dirty="0" err="1" smtClean="0"/>
              <a:t>Egy</a:t>
            </a:r>
            <a:r>
              <a:rPr lang="en-US" dirty="0" smtClean="0"/>
              <a:t> program slice-</a:t>
            </a:r>
            <a:r>
              <a:rPr lang="en-US" dirty="0" err="1" smtClean="0"/>
              <a:t>ját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(n, V) </a:t>
            </a:r>
            <a:r>
              <a:rPr lang="en-US" dirty="0" err="1" smtClean="0"/>
              <a:t>kritériumra</a:t>
            </a:r>
            <a:r>
              <a:rPr lang="en-US" dirty="0" smtClean="0"/>
              <a:t> </a:t>
            </a:r>
            <a:r>
              <a:rPr lang="en-US" dirty="0" err="1" smtClean="0"/>
              <a:t>definiálja</a:t>
            </a:r>
            <a:r>
              <a:rPr lang="en-US" dirty="0" smtClean="0"/>
              <a:t>, </a:t>
            </a:r>
            <a:r>
              <a:rPr lang="en-US" dirty="0" err="1" smtClean="0"/>
              <a:t>ahol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utasítása</a:t>
            </a:r>
            <a:r>
              <a:rPr lang="en-US" dirty="0" smtClean="0"/>
              <a:t> a </a:t>
            </a:r>
            <a:r>
              <a:rPr lang="en-US" dirty="0" err="1" smtClean="0"/>
              <a:t>programnak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V </a:t>
            </a:r>
            <a:r>
              <a:rPr lang="en-US" dirty="0" err="1" smtClean="0"/>
              <a:t>váltózók</a:t>
            </a:r>
            <a:r>
              <a:rPr lang="en-US" dirty="0" smtClean="0"/>
              <a:t> </a:t>
            </a:r>
            <a:r>
              <a:rPr lang="en-US" dirty="0" err="1" smtClean="0"/>
              <a:t>halmaza</a:t>
            </a:r>
            <a:endParaRPr lang="en-US" dirty="0" smtClean="0"/>
          </a:p>
          <a:p>
            <a:r>
              <a:rPr lang="en-US" dirty="0" smtClean="0"/>
              <a:t>A CFG-</a:t>
            </a:r>
            <a:r>
              <a:rPr lang="en-US" dirty="0" err="1" smtClean="0"/>
              <a:t>ot</a:t>
            </a:r>
            <a:r>
              <a:rPr lang="en-US" dirty="0" smtClean="0"/>
              <a:t> </a:t>
            </a:r>
            <a:r>
              <a:rPr lang="en-US" dirty="0" err="1" smtClean="0"/>
              <a:t>használja</a:t>
            </a:r>
            <a:r>
              <a:rPr lang="en-US" dirty="0" smtClean="0"/>
              <a:t>, mint </a:t>
            </a:r>
            <a:r>
              <a:rPr lang="en-US" dirty="0" err="1" smtClean="0"/>
              <a:t>bemenet</a:t>
            </a:r>
            <a:endParaRPr lang="en-US" dirty="0" smtClean="0"/>
          </a:p>
          <a:p>
            <a:r>
              <a:rPr lang="en-US" dirty="0" smtClean="0"/>
              <a:t>A slice a program </a:t>
            </a:r>
            <a:r>
              <a:rPr lang="en-US" dirty="0" err="1" smtClean="0"/>
              <a:t>utasításainak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futtatható</a:t>
            </a:r>
            <a:r>
              <a:rPr lang="en-US" dirty="0" smtClean="0"/>
              <a:t> </a:t>
            </a:r>
            <a:r>
              <a:rPr lang="en-US" dirty="0" err="1" smtClean="0"/>
              <a:t>részhalmaza</a:t>
            </a:r>
            <a:endParaRPr lang="en-US" dirty="0" smtClean="0"/>
          </a:p>
          <a:p>
            <a:r>
              <a:rPr lang="en-US" dirty="0" smtClean="0"/>
              <a:t>Minden </a:t>
            </a:r>
            <a:r>
              <a:rPr lang="en-US" dirty="0" err="1" smtClean="0"/>
              <a:t>utasításra</a:t>
            </a:r>
            <a:r>
              <a:rPr lang="en-US" dirty="0" smtClean="0"/>
              <a:t> </a:t>
            </a:r>
            <a:r>
              <a:rPr lang="en-US" dirty="0" err="1" smtClean="0"/>
              <a:t>képez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, a </a:t>
            </a:r>
            <a:r>
              <a:rPr lang="en-US" dirty="0" err="1" smtClean="0"/>
              <a:t>kritériumra</a:t>
            </a:r>
            <a:r>
              <a:rPr lang="en-US" dirty="0" smtClean="0"/>
              <a:t> </a:t>
            </a:r>
            <a:r>
              <a:rPr lang="en-US" dirty="0" err="1" smtClean="0"/>
              <a:t>releváns</a:t>
            </a:r>
            <a:r>
              <a:rPr lang="en-US" dirty="0" smtClean="0"/>
              <a:t> </a:t>
            </a:r>
            <a:r>
              <a:rPr lang="en-US" dirty="0" smtClean="0"/>
              <a:t>R </a:t>
            </a:r>
            <a:r>
              <a:rPr lang="en-US" dirty="0" err="1" smtClean="0"/>
              <a:t>halmazt</a:t>
            </a:r>
            <a:endParaRPr lang="en-US" dirty="0" smtClean="0"/>
          </a:p>
          <a:p>
            <a:r>
              <a:rPr lang="en-US" dirty="0" err="1" smtClean="0"/>
              <a:t>Kezdetben</a:t>
            </a:r>
            <a:r>
              <a:rPr lang="en-US" dirty="0" smtClean="0"/>
              <a:t> </a:t>
            </a:r>
            <a:r>
              <a:rPr lang="en-US" dirty="0" err="1" smtClean="0"/>
              <a:t>csak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n </a:t>
            </a:r>
            <a:r>
              <a:rPr lang="en-US" dirty="0" err="1" smtClean="0"/>
              <a:t>utasításhoz</a:t>
            </a:r>
            <a:r>
              <a:rPr lang="en-US" dirty="0" smtClean="0"/>
              <a:t> </a:t>
            </a:r>
            <a:r>
              <a:rPr lang="en-US" dirty="0" err="1" smtClean="0"/>
              <a:t>tartozik</a:t>
            </a:r>
            <a:r>
              <a:rPr lang="en-US" dirty="0" smtClean="0"/>
              <a:t> </a:t>
            </a:r>
            <a:r>
              <a:rPr lang="en-US" dirty="0" err="1" smtClean="0"/>
              <a:t>érték</a:t>
            </a:r>
            <a:endParaRPr lang="en-US" dirty="0" smtClean="0"/>
          </a:p>
          <a:p>
            <a:r>
              <a:rPr lang="en-US" dirty="0" err="1" smtClean="0"/>
              <a:t>Első</a:t>
            </a:r>
            <a:r>
              <a:rPr lang="en-US" dirty="0" smtClean="0"/>
              <a:t> </a:t>
            </a:r>
            <a:r>
              <a:rPr lang="en-US" dirty="0" err="1" smtClean="0"/>
              <a:t>lépésben</a:t>
            </a:r>
            <a:r>
              <a:rPr lang="en-US" dirty="0" smtClean="0"/>
              <a:t> </a:t>
            </a:r>
            <a:r>
              <a:rPr lang="en-US" dirty="0" err="1" smtClean="0"/>
              <a:t>megvizsgál</a:t>
            </a:r>
            <a:r>
              <a:rPr lang="en-US" dirty="0" smtClean="0"/>
              <a:t> </a:t>
            </a:r>
            <a:r>
              <a:rPr lang="en-US" dirty="0" err="1" smtClean="0"/>
              <a:t>minden</a:t>
            </a:r>
            <a:r>
              <a:rPr lang="en-US" dirty="0" smtClean="0"/>
              <a:t> a </a:t>
            </a:r>
            <a:r>
              <a:rPr lang="en-US" dirty="0" err="1" smtClean="0"/>
              <a:t>kódban</a:t>
            </a:r>
            <a:r>
              <a:rPr lang="en-US" dirty="0" smtClean="0"/>
              <a:t> </a:t>
            </a:r>
            <a:r>
              <a:rPr lang="en-US" dirty="0" err="1" smtClean="0"/>
              <a:t>egymást</a:t>
            </a:r>
            <a:r>
              <a:rPr lang="en-US" dirty="0" smtClean="0"/>
              <a:t> </a:t>
            </a:r>
            <a:r>
              <a:rPr lang="en-US" dirty="0" err="1" smtClean="0"/>
              <a:t>követő</a:t>
            </a:r>
            <a:r>
              <a:rPr lang="en-US" dirty="0" smtClean="0"/>
              <a:t> </a:t>
            </a:r>
            <a:r>
              <a:rPr lang="en-US" dirty="0" err="1" smtClean="0"/>
              <a:t>utasításpárra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relevánsak</a:t>
            </a:r>
            <a:r>
              <a:rPr lang="en-US" dirty="0" smtClean="0"/>
              <a:t>-e</a:t>
            </a:r>
            <a:r>
              <a:rPr lang="en-US" dirty="0" smtClean="0"/>
              <a:t>,</a:t>
            </a:r>
            <a:endParaRPr lang="en-US" dirty="0" smtClean="0"/>
          </a:p>
          <a:p>
            <a:r>
              <a:rPr lang="en-US" dirty="0" err="1" smtClean="0"/>
              <a:t>Aztán</a:t>
            </a:r>
            <a:r>
              <a:rPr lang="en-US" dirty="0" smtClean="0"/>
              <a:t> </a:t>
            </a:r>
            <a:r>
              <a:rPr lang="en-US" dirty="0" err="1" smtClean="0"/>
              <a:t>bővíti</a:t>
            </a:r>
            <a:r>
              <a:rPr lang="en-US" dirty="0" smtClean="0"/>
              <a:t> </a:t>
            </a:r>
            <a:r>
              <a:rPr lang="en-US" dirty="0" err="1" smtClean="0"/>
              <a:t>minden</a:t>
            </a:r>
            <a:r>
              <a:rPr lang="en-US" dirty="0" smtClean="0"/>
              <a:t> </a:t>
            </a:r>
            <a:r>
              <a:rPr lang="en-US" dirty="0" err="1" smtClean="0"/>
              <a:t>iterációba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indirekten</a:t>
            </a:r>
            <a:r>
              <a:rPr lang="en-US" dirty="0" smtClean="0"/>
              <a:t> </a:t>
            </a:r>
            <a:r>
              <a:rPr lang="en-US" dirty="0" err="1" smtClean="0"/>
              <a:t>relevánsakkal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653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18" y="1297459"/>
            <a:ext cx="7876639" cy="86914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18" y="4110862"/>
            <a:ext cx="7005527" cy="2178824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1196964" y="667265"/>
            <a:ext cx="689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Direkt</a:t>
            </a:r>
            <a:r>
              <a:rPr lang="en-US" dirty="0" smtClean="0"/>
              <a:t> </a:t>
            </a:r>
            <a:r>
              <a:rPr lang="en-US" dirty="0" err="1" smtClean="0"/>
              <a:t>relevánsak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" name="Szövegdoboz 6"/>
          <p:cNvSpPr txBox="1"/>
          <p:nvPr/>
        </p:nvSpPr>
        <p:spPr>
          <a:xfrm>
            <a:off x="1295818" y="3126259"/>
            <a:ext cx="700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Indirekt</a:t>
            </a:r>
            <a:r>
              <a:rPr lang="en-US" dirty="0" smtClean="0"/>
              <a:t> </a:t>
            </a:r>
            <a:r>
              <a:rPr lang="en-US" dirty="0" err="1" smtClean="0"/>
              <a:t>relevánsak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70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31341" y="203201"/>
            <a:ext cx="9438160" cy="2082799"/>
          </a:xfrm>
        </p:spPr>
        <p:txBody>
          <a:bodyPr>
            <a:normAutofit/>
          </a:bodyPr>
          <a:lstStyle/>
          <a:p>
            <a:r>
              <a:rPr lang="en-US" sz="2300" dirty="0" err="1" smtClean="0"/>
              <a:t>Az</a:t>
            </a:r>
            <a:r>
              <a:rPr lang="en-US" sz="2300" dirty="0" smtClean="0"/>
              <a:t> </a:t>
            </a:r>
            <a:r>
              <a:rPr lang="en-US" sz="2300" dirty="0" err="1" smtClean="0"/>
              <a:t>algoritmus</a:t>
            </a:r>
            <a:r>
              <a:rPr lang="en-US" sz="2300" dirty="0" smtClean="0"/>
              <a:t> </a:t>
            </a:r>
            <a:r>
              <a:rPr lang="en-US" sz="2300" dirty="0" err="1" smtClean="0"/>
              <a:t>egy</a:t>
            </a:r>
            <a:r>
              <a:rPr lang="en-US" sz="2300" dirty="0" smtClean="0"/>
              <a:t> </a:t>
            </a:r>
            <a:r>
              <a:rPr lang="en-US" sz="2300" dirty="0" err="1" smtClean="0"/>
              <a:t>egyszerűsítése</a:t>
            </a:r>
            <a:r>
              <a:rPr lang="en-US" sz="2300" dirty="0" smtClean="0"/>
              <a:t> </a:t>
            </a:r>
            <a:r>
              <a:rPr lang="en-US" sz="2300" dirty="0" err="1" smtClean="0"/>
              <a:t>az</a:t>
            </a:r>
            <a:r>
              <a:rPr lang="en-US" sz="2300" dirty="0" smtClean="0"/>
              <a:t> </a:t>
            </a:r>
            <a:r>
              <a:rPr lang="en-US" sz="2300" dirty="0" err="1" smtClean="0"/>
              <a:t>általános</a:t>
            </a:r>
            <a:r>
              <a:rPr lang="en-US" sz="2300" dirty="0" smtClean="0"/>
              <a:t> </a:t>
            </a:r>
            <a:r>
              <a:rPr lang="en-US" sz="2300" dirty="0" err="1" smtClean="0"/>
              <a:t>adatfolyam</a:t>
            </a:r>
            <a:r>
              <a:rPr lang="en-US" sz="2300" dirty="0" smtClean="0"/>
              <a:t> </a:t>
            </a:r>
            <a:r>
              <a:rPr lang="en-US" sz="2300" dirty="0" err="1" smtClean="0"/>
              <a:t>információelemző</a:t>
            </a:r>
            <a:r>
              <a:rPr lang="en-US" sz="2300" dirty="0" smtClean="0"/>
              <a:t> </a:t>
            </a:r>
            <a:r>
              <a:rPr lang="en-US" sz="2300" dirty="0" err="1" smtClean="0"/>
              <a:t>algoritmusoknak</a:t>
            </a:r>
            <a:endParaRPr lang="en-US" sz="2300" dirty="0" smtClean="0"/>
          </a:p>
          <a:p>
            <a:r>
              <a:rPr lang="en-US" sz="2300" dirty="0" smtClean="0"/>
              <a:t>Input: Minden </a:t>
            </a:r>
            <a:r>
              <a:rPr lang="en-US" sz="2300" dirty="0" err="1" smtClean="0"/>
              <a:t>utasításnak</a:t>
            </a:r>
            <a:r>
              <a:rPr lang="en-US" sz="2300" dirty="0" smtClean="0"/>
              <a:t> van </a:t>
            </a:r>
            <a:r>
              <a:rPr lang="en-US" sz="2300" dirty="0" err="1" smtClean="0"/>
              <a:t>egy</a:t>
            </a:r>
            <a:r>
              <a:rPr lang="en-US" sz="2300" dirty="0" smtClean="0"/>
              <a:t> </a:t>
            </a:r>
            <a:r>
              <a:rPr lang="en-US" sz="2300" dirty="0" err="1" smtClean="0"/>
              <a:t>Def</a:t>
            </a:r>
            <a:r>
              <a:rPr lang="en-US" sz="2300" dirty="0" smtClean="0"/>
              <a:t>, Ref, </a:t>
            </a:r>
            <a:r>
              <a:rPr lang="en-US" sz="2300" dirty="0" err="1" smtClean="0"/>
              <a:t>Infl</a:t>
            </a:r>
            <a:r>
              <a:rPr lang="en-US" sz="2300" dirty="0" smtClean="0"/>
              <a:t> </a:t>
            </a:r>
            <a:r>
              <a:rPr lang="en-US" sz="2300" dirty="0" err="1" smtClean="0"/>
              <a:t>halmaza</a:t>
            </a:r>
            <a:endParaRPr lang="en-US" sz="2300" dirty="0" smtClean="0"/>
          </a:p>
          <a:p>
            <a:r>
              <a:rPr lang="en-US" sz="2300" dirty="0" err="1"/>
              <a:t>E</a:t>
            </a:r>
            <a:r>
              <a:rPr lang="en-US" sz="2300" dirty="0" err="1" smtClean="0"/>
              <a:t>gy</a:t>
            </a:r>
            <a:r>
              <a:rPr lang="en-US" sz="2300" dirty="0" smtClean="0"/>
              <a:t> </a:t>
            </a:r>
            <a:r>
              <a:rPr lang="en-US" sz="2300" dirty="0" err="1" smtClean="0"/>
              <a:t>példa</a:t>
            </a:r>
            <a:r>
              <a:rPr lang="en-US" sz="2300" dirty="0" smtClean="0"/>
              <a:t> </a:t>
            </a:r>
            <a:r>
              <a:rPr lang="en-US" sz="2300" dirty="0" err="1" smtClean="0"/>
              <a:t>az</a:t>
            </a:r>
            <a:r>
              <a:rPr lang="en-US" sz="2300" dirty="0" smtClean="0"/>
              <a:t> (</a:t>
            </a:r>
            <a:r>
              <a:rPr lang="en-US" sz="2300" dirty="0" err="1" smtClean="0"/>
              <a:t>i</a:t>
            </a:r>
            <a:r>
              <a:rPr lang="en-US" sz="2300" dirty="0" smtClean="0"/>
              <a:t>++, {</a:t>
            </a:r>
            <a:r>
              <a:rPr lang="en-US" sz="2300" dirty="0" err="1" smtClean="0"/>
              <a:t>i</a:t>
            </a:r>
            <a:r>
              <a:rPr lang="en-US" sz="2300" dirty="0" smtClean="0"/>
              <a:t>}) </a:t>
            </a:r>
            <a:r>
              <a:rPr lang="en-US" sz="2300" dirty="0" err="1" smtClean="0"/>
              <a:t>kritériumra</a:t>
            </a:r>
            <a:r>
              <a:rPr lang="en-US" sz="2300" dirty="0" smtClean="0"/>
              <a:t>:</a:t>
            </a:r>
          </a:p>
          <a:p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240" y="2183541"/>
            <a:ext cx="5337333" cy="266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03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68411" y="452718"/>
            <a:ext cx="9482423" cy="869455"/>
          </a:xfrm>
        </p:spPr>
        <p:txBody>
          <a:bodyPr/>
          <a:lstStyle/>
          <a:p>
            <a:r>
              <a:rPr lang="en-US" dirty="0" err="1" smtClean="0"/>
              <a:t>Hatékonyság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88542" y="1322174"/>
            <a:ext cx="9061312" cy="4926226"/>
          </a:xfrm>
        </p:spPr>
        <p:txBody>
          <a:bodyPr/>
          <a:lstStyle/>
          <a:p>
            <a:r>
              <a:rPr lang="en-US" dirty="0" err="1" smtClean="0"/>
              <a:t>Egy</a:t>
            </a:r>
            <a:r>
              <a:rPr lang="en-US" dirty="0" smtClean="0"/>
              <a:t> slice </a:t>
            </a:r>
            <a:r>
              <a:rPr lang="en-US" dirty="0" err="1" smtClean="0"/>
              <a:t>kiszámítása</a:t>
            </a:r>
            <a:r>
              <a:rPr lang="en-US" dirty="0" smtClean="0"/>
              <a:t> </a:t>
            </a:r>
            <a:r>
              <a:rPr lang="en-US" dirty="0" err="1" smtClean="0"/>
              <a:t>nagyságrendileg</a:t>
            </a:r>
            <a:r>
              <a:rPr lang="en-US" dirty="0" smtClean="0"/>
              <a:t> O(n e log e), </a:t>
            </a:r>
            <a:r>
              <a:rPr lang="en-US" dirty="0" err="1" smtClean="0"/>
              <a:t>ahol</a:t>
            </a:r>
            <a:r>
              <a:rPr lang="en-US" dirty="0" smtClean="0"/>
              <a:t> n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utasítások</a:t>
            </a:r>
            <a:r>
              <a:rPr lang="en-US" dirty="0" smtClean="0"/>
              <a:t>, e </a:t>
            </a:r>
            <a:r>
              <a:rPr lang="en-US" dirty="0" err="1" smtClean="0"/>
              <a:t>pedig</a:t>
            </a:r>
            <a:r>
              <a:rPr lang="en-US" dirty="0" smtClean="0"/>
              <a:t> a program CFG-</a:t>
            </a:r>
            <a:r>
              <a:rPr lang="en-US" dirty="0" err="1" smtClean="0"/>
              <a:t>beli</a:t>
            </a:r>
            <a:r>
              <a:rPr lang="en-US" dirty="0" smtClean="0"/>
              <a:t> </a:t>
            </a:r>
            <a:r>
              <a:rPr lang="en-US" dirty="0" err="1" smtClean="0"/>
              <a:t>élek</a:t>
            </a:r>
            <a:r>
              <a:rPr lang="en-US" dirty="0" smtClean="0"/>
              <a:t> </a:t>
            </a:r>
            <a:r>
              <a:rPr lang="en-US" dirty="0" err="1" smtClean="0"/>
              <a:t>számával</a:t>
            </a:r>
            <a:r>
              <a:rPr lang="en-US" dirty="0" smtClean="0"/>
              <a:t> </a:t>
            </a:r>
            <a:r>
              <a:rPr lang="en-US" dirty="0" err="1" smtClean="0"/>
              <a:t>egyenlő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Előnyök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Elég</a:t>
            </a:r>
            <a:r>
              <a:rPr lang="en-US" dirty="0" smtClean="0"/>
              <a:t> a program CFG-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utasítások</a:t>
            </a:r>
            <a:r>
              <a:rPr lang="en-US" dirty="0" smtClean="0"/>
              <a:t> </a:t>
            </a:r>
            <a:r>
              <a:rPr lang="en-US" dirty="0" err="1" smtClean="0"/>
              <a:t>Def</a:t>
            </a:r>
            <a:r>
              <a:rPr lang="en-US" dirty="0" smtClean="0"/>
              <a:t>, Ref </a:t>
            </a:r>
            <a:r>
              <a:rPr lang="en-US" dirty="0" err="1" smtClean="0"/>
              <a:t>halmazai</a:t>
            </a:r>
            <a:endParaRPr lang="en-US" dirty="0" smtClean="0"/>
          </a:p>
          <a:p>
            <a:r>
              <a:rPr lang="en-US" dirty="0" err="1" smtClean="0"/>
              <a:t>Hátrányok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minimális</a:t>
            </a:r>
            <a:r>
              <a:rPr lang="en-US" dirty="0" smtClean="0"/>
              <a:t> slice-</a:t>
            </a:r>
            <a:r>
              <a:rPr lang="en-US" dirty="0" err="1" smtClean="0"/>
              <a:t>ot</a:t>
            </a:r>
            <a:r>
              <a:rPr lang="en-US" dirty="0" smtClean="0"/>
              <a:t> </a:t>
            </a:r>
            <a:r>
              <a:rPr lang="en-US" dirty="0" err="1" smtClean="0"/>
              <a:t>számol</a:t>
            </a:r>
            <a:endParaRPr lang="en-US" dirty="0" smtClean="0"/>
          </a:p>
          <a:p>
            <a:pPr lvl="1"/>
            <a:r>
              <a:rPr lang="en-US" dirty="0" smtClean="0"/>
              <a:t>Ha </a:t>
            </a:r>
            <a:r>
              <a:rPr lang="en-US" dirty="0" err="1" smtClean="0"/>
              <a:t>változtatunk</a:t>
            </a:r>
            <a:r>
              <a:rPr lang="en-US" dirty="0" smtClean="0"/>
              <a:t> a </a:t>
            </a:r>
            <a:r>
              <a:rPr lang="en-US" dirty="0" err="1" smtClean="0"/>
              <a:t>kritériumon</a:t>
            </a:r>
            <a:r>
              <a:rPr lang="en-US" dirty="0" smtClean="0"/>
              <a:t>, </a:t>
            </a:r>
            <a:r>
              <a:rPr lang="en-US" dirty="0" err="1" smtClean="0"/>
              <a:t>újra</a:t>
            </a:r>
            <a:r>
              <a:rPr lang="en-US" dirty="0" smtClean="0"/>
              <a:t> </a:t>
            </a:r>
            <a:r>
              <a:rPr lang="en-US" dirty="0" err="1" smtClean="0"/>
              <a:t>kell</a:t>
            </a:r>
            <a:r>
              <a:rPr lang="en-US" dirty="0" smtClean="0"/>
              <a:t> </a:t>
            </a:r>
            <a:r>
              <a:rPr lang="en-US" dirty="0" err="1" smtClean="0"/>
              <a:t>számolni</a:t>
            </a:r>
            <a:r>
              <a:rPr lang="en-US" dirty="0" smtClean="0"/>
              <a:t> a slice-</a:t>
            </a:r>
            <a:r>
              <a:rPr lang="en-US" dirty="0" err="1" smtClean="0"/>
              <a:t>ot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615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4201" y="452718"/>
            <a:ext cx="9466634" cy="829982"/>
          </a:xfrm>
        </p:spPr>
        <p:txBody>
          <a:bodyPr/>
          <a:lstStyle/>
          <a:p>
            <a:r>
              <a:rPr lang="en-US" dirty="0" err="1" smtClean="0"/>
              <a:t>Információ-folyam</a:t>
            </a:r>
            <a:r>
              <a:rPr lang="en-US" dirty="0" smtClean="0"/>
              <a:t> </a:t>
            </a:r>
            <a:r>
              <a:rPr lang="en-US" dirty="0" err="1" smtClean="0"/>
              <a:t>relációk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16000" y="1549400"/>
            <a:ext cx="9033853" cy="4698999"/>
          </a:xfrm>
        </p:spPr>
        <p:txBody>
          <a:bodyPr/>
          <a:lstStyle/>
          <a:p>
            <a:r>
              <a:rPr lang="en-US" dirty="0" err="1" smtClean="0"/>
              <a:t>Bergeretti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Carré</a:t>
            </a:r>
            <a:r>
              <a:rPr lang="en-US" dirty="0" smtClean="0"/>
              <a:t> </a:t>
            </a:r>
            <a:r>
              <a:rPr lang="en-US" dirty="0" err="1" smtClean="0"/>
              <a:t>találmánya</a:t>
            </a:r>
            <a:endParaRPr lang="en-US" dirty="0" smtClean="0"/>
          </a:p>
          <a:p>
            <a:r>
              <a:rPr lang="en-US" dirty="0" err="1" smtClean="0"/>
              <a:t>Relációkkal</a:t>
            </a:r>
            <a:r>
              <a:rPr lang="en-US" dirty="0" smtClean="0"/>
              <a:t> </a:t>
            </a:r>
            <a:r>
              <a:rPr lang="en-US" dirty="0" err="1" smtClean="0"/>
              <a:t>írják</a:t>
            </a:r>
            <a:r>
              <a:rPr lang="en-US" dirty="0" smtClean="0"/>
              <a:t> </a:t>
            </a:r>
            <a:r>
              <a:rPr lang="en-US" dirty="0" err="1" smtClean="0"/>
              <a:t>fel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adatfüggőségeket</a:t>
            </a:r>
            <a:endParaRPr lang="en-US" dirty="0" smtClean="0"/>
          </a:p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utasításokat</a:t>
            </a:r>
            <a:r>
              <a:rPr lang="en-US" dirty="0" smtClean="0"/>
              <a:t> </a:t>
            </a:r>
            <a:r>
              <a:rPr lang="en-US" dirty="0" err="1" smtClean="0"/>
              <a:t>besorolják</a:t>
            </a:r>
            <a:r>
              <a:rPr lang="en-US" dirty="0"/>
              <a:t> </a:t>
            </a:r>
            <a:r>
              <a:rPr lang="en-US" dirty="0" smtClean="0"/>
              <a:t>Empty, Assignment, Sequence, Conditional </a:t>
            </a:r>
            <a:r>
              <a:rPr lang="en-US" dirty="0" err="1" smtClean="0"/>
              <a:t>és</a:t>
            </a:r>
            <a:r>
              <a:rPr lang="en-US" dirty="0" smtClean="0"/>
              <a:t> Repetitive</a:t>
            </a:r>
            <a:r>
              <a:rPr lang="en-US" dirty="0"/>
              <a:t> </a:t>
            </a:r>
            <a:r>
              <a:rPr lang="en-US" dirty="0" err="1" smtClean="0"/>
              <a:t>t</a:t>
            </a:r>
            <a:r>
              <a:rPr lang="en-US" dirty="0" err="1" smtClean="0"/>
              <a:t>ípusokba</a:t>
            </a:r>
            <a:endParaRPr lang="en-US" dirty="0"/>
          </a:p>
          <a:p>
            <a:r>
              <a:rPr lang="en-US" dirty="0" smtClean="0"/>
              <a:t>Minden S </a:t>
            </a:r>
            <a:r>
              <a:rPr lang="en-US" dirty="0" err="1" smtClean="0"/>
              <a:t>utasításra</a:t>
            </a:r>
            <a:r>
              <a:rPr lang="en-US" dirty="0" smtClean="0"/>
              <a:t> </a:t>
            </a:r>
            <a:r>
              <a:rPr lang="en-US" dirty="0" err="1" smtClean="0"/>
              <a:t>definiál</a:t>
            </a:r>
            <a:r>
              <a:rPr lang="en-US" dirty="0" smtClean="0"/>
              <a:t> 3 </a:t>
            </a:r>
            <a:r>
              <a:rPr lang="en-US" dirty="0" err="1" smtClean="0"/>
              <a:t>relációt</a:t>
            </a:r>
            <a:r>
              <a:rPr lang="en-US" dirty="0" smtClean="0"/>
              <a:t>: </a:t>
            </a:r>
            <a:r>
              <a:rPr lang="el-GR" dirty="0" smtClean="0"/>
              <a:t>λ</a:t>
            </a:r>
            <a:r>
              <a:rPr lang="en-US" baseline="-25000" dirty="0" smtClean="0"/>
              <a:t>s</a:t>
            </a:r>
            <a:r>
              <a:rPr lang="en-US" dirty="0" smtClean="0"/>
              <a:t>, </a:t>
            </a:r>
            <a:r>
              <a:rPr lang="el-GR" dirty="0" smtClean="0"/>
              <a:t>μ</a:t>
            </a:r>
            <a:r>
              <a:rPr lang="en-US" baseline="-25000" dirty="0" smtClean="0"/>
              <a:t>s</a:t>
            </a:r>
            <a:r>
              <a:rPr lang="en-US" dirty="0" smtClean="0"/>
              <a:t>, </a:t>
            </a:r>
            <a:r>
              <a:rPr lang="el-GR" dirty="0" smtClean="0"/>
              <a:t>ρ</a:t>
            </a:r>
            <a:r>
              <a:rPr lang="en-US" baseline="-25000" dirty="0" smtClean="0"/>
              <a:t>s</a:t>
            </a:r>
            <a:r>
              <a:rPr lang="en-US" dirty="0" smtClean="0"/>
              <a:t>, </a:t>
            </a:r>
            <a:r>
              <a:rPr lang="en-US" dirty="0" err="1" smtClean="0"/>
              <a:t>amik</a:t>
            </a:r>
            <a:r>
              <a:rPr lang="en-US" dirty="0" smtClean="0"/>
              <a:t> V </a:t>
            </a:r>
            <a:r>
              <a:rPr lang="en-US" dirty="0" err="1" smtClean="0"/>
              <a:t>változók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E </a:t>
            </a:r>
            <a:r>
              <a:rPr lang="en-US" dirty="0" err="1" smtClean="0"/>
              <a:t>kifejezések</a:t>
            </a:r>
            <a:r>
              <a:rPr lang="en-US" dirty="0" smtClean="0"/>
              <a:t> </a:t>
            </a:r>
            <a:r>
              <a:rPr lang="en-US" dirty="0" err="1" smtClean="0"/>
              <a:t>halmazába</a:t>
            </a:r>
            <a:r>
              <a:rPr lang="en-US" dirty="0" smtClean="0"/>
              <a:t> </a:t>
            </a:r>
            <a:r>
              <a:rPr lang="en-US" dirty="0" err="1" smtClean="0"/>
              <a:t>képeznek</a:t>
            </a:r>
            <a:r>
              <a:rPr lang="en-US" dirty="0" smtClean="0"/>
              <a:t>:</a:t>
            </a:r>
            <a:endParaRPr lang="en-US" baseline="-25000" dirty="0" smtClean="0"/>
          </a:p>
          <a:p>
            <a:pPr lvl="1"/>
            <a:r>
              <a:rPr lang="el-GR" dirty="0" smtClean="0"/>
              <a:t>λ</a:t>
            </a:r>
            <a:r>
              <a:rPr lang="en-US" baseline="-25000" dirty="0" smtClean="0"/>
              <a:t>s  </a:t>
            </a:r>
            <a:r>
              <a:rPr lang="en-US" dirty="0" smtClean="0"/>
              <a:t>: V x E : v </a:t>
            </a:r>
            <a:r>
              <a:rPr lang="en-US" dirty="0" err="1" smtClean="0"/>
              <a:t>változó</a:t>
            </a:r>
            <a:r>
              <a:rPr lang="en-US" dirty="0" smtClean="0"/>
              <a:t> </a:t>
            </a:r>
            <a:r>
              <a:rPr lang="en-US" dirty="0" err="1" smtClean="0"/>
              <a:t>értéke</a:t>
            </a:r>
            <a:r>
              <a:rPr lang="en-US" dirty="0" smtClean="0"/>
              <a:t> </a:t>
            </a:r>
            <a:r>
              <a:rPr lang="en-US" dirty="0" err="1" smtClean="0"/>
              <a:t>használva</a:t>
            </a:r>
            <a:r>
              <a:rPr lang="en-US" dirty="0" smtClean="0"/>
              <a:t> </a:t>
            </a:r>
            <a:r>
              <a:rPr lang="en-US" dirty="0" err="1" smtClean="0"/>
              <a:t>lesz</a:t>
            </a:r>
            <a:r>
              <a:rPr lang="en-US" dirty="0" smtClean="0"/>
              <a:t> S </a:t>
            </a:r>
            <a:r>
              <a:rPr lang="en-US" dirty="0" err="1" smtClean="0"/>
              <a:t>beli</a:t>
            </a:r>
            <a:r>
              <a:rPr lang="en-US" dirty="0" smtClean="0"/>
              <a:t> e </a:t>
            </a:r>
            <a:r>
              <a:rPr lang="en-US" dirty="0" err="1" smtClean="0"/>
              <a:t>kifejezésben</a:t>
            </a:r>
            <a:endParaRPr lang="en-US" dirty="0" smtClean="0"/>
          </a:p>
          <a:p>
            <a:pPr lvl="1"/>
            <a:r>
              <a:rPr lang="el-GR" dirty="0" smtClean="0"/>
              <a:t>μ</a:t>
            </a:r>
            <a:r>
              <a:rPr lang="en-US" baseline="-25000" dirty="0" smtClean="0"/>
              <a:t>s </a:t>
            </a:r>
            <a:r>
              <a:rPr lang="en-US" dirty="0" smtClean="0"/>
              <a:t>: E x V : S </a:t>
            </a:r>
            <a:r>
              <a:rPr lang="en-US" dirty="0" err="1" smtClean="0"/>
              <a:t>beli</a:t>
            </a:r>
            <a:r>
              <a:rPr lang="en-US" dirty="0" smtClean="0"/>
              <a:t> e </a:t>
            </a:r>
            <a:r>
              <a:rPr lang="en-US" dirty="0" err="1" smtClean="0"/>
              <a:t>kifejezés</a:t>
            </a:r>
            <a:r>
              <a:rPr lang="en-US" dirty="0" smtClean="0"/>
              <a:t> </a:t>
            </a:r>
            <a:r>
              <a:rPr lang="en-US" dirty="0" err="1" smtClean="0"/>
              <a:t>hatással</a:t>
            </a:r>
            <a:r>
              <a:rPr lang="en-US" dirty="0" smtClean="0"/>
              <a:t> van v </a:t>
            </a:r>
            <a:r>
              <a:rPr lang="en-US" dirty="0" err="1" smtClean="0"/>
              <a:t>változóra</a:t>
            </a:r>
            <a:endParaRPr lang="en-US" dirty="0" smtClean="0"/>
          </a:p>
          <a:p>
            <a:pPr lvl="1"/>
            <a:r>
              <a:rPr lang="el-GR" dirty="0"/>
              <a:t>ρ</a:t>
            </a:r>
            <a:r>
              <a:rPr lang="en-US" baseline="-25000" dirty="0"/>
              <a:t>s </a:t>
            </a:r>
            <a:r>
              <a:rPr lang="en-US" dirty="0" smtClean="0"/>
              <a:t>: V x V : 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Ha v1 != v2: v1 </a:t>
            </a:r>
            <a:r>
              <a:rPr lang="en-US" dirty="0" err="1" smtClean="0"/>
              <a:t>változó</a:t>
            </a:r>
            <a:r>
              <a:rPr lang="en-US" dirty="0" smtClean="0"/>
              <a:t> </a:t>
            </a:r>
            <a:r>
              <a:rPr lang="en-US" dirty="0" err="1" smtClean="0"/>
              <a:t>használva</a:t>
            </a:r>
            <a:r>
              <a:rPr lang="en-US" dirty="0" smtClean="0"/>
              <a:t> van v2 </a:t>
            </a:r>
            <a:r>
              <a:rPr lang="en-US" dirty="0" err="1" smtClean="0"/>
              <a:t>változó</a:t>
            </a:r>
            <a:r>
              <a:rPr lang="en-US" dirty="0" smtClean="0"/>
              <a:t> </a:t>
            </a:r>
            <a:r>
              <a:rPr lang="en-US" dirty="0" err="1" smtClean="0"/>
              <a:t>értékéhez</a:t>
            </a:r>
            <a:r>
              <a:rPr lang="en-US" dirty="0" smtClean="0"/>
              <a:t> </a:t>
            </a:r>
            <a:r>
              <a:rPr lang="en-US" dirty="0" err="1" smtClean="0"/>
              <a:t>Sben</a:t>
            </a:r>
            <a:endParaRPr lang="en-US" dirty="0" smtClean="0"/>
          </a:p>
          <a:p>
            <a:pPr lvl="2"/>
            <a:r>
              <a:rPr lang="en-US" dirty="0" err="1" smtClean="0"/>
              <a:t>Különben</a:t>
            </a:r>
            <a:r>
              <a:rPr lang="en-US" dirty="0" smtClean="0"/>
              <a:t> S </a:t>
            </a:r>
            <a:r>
              <a:rPr lang="en-US" dirty="0" err="1" smtClean="0"/>
              <a:t>megtartja</a:t>
            </a:r>
            <a:r>
              <a:rPr lang="en-US" dirty="0" smtClean="0"/>
              <a:t> v1 = v2 -t.</a:t>
            </a:r>
          </a:p>
          <a:p>
            <a:r>
              <a:rPr lang="en-US" dirty="0" err="1" smtClean="0"/>
              <a:t>Ezek</a:t>
            </a:r>
            <a:r>
              <a:rPr lang="en-US" dirty="0" smtClean="0"/>
              <a:t> </a:t>
            </a:r>
            <a:r>
              <a:rPr lang="en-US" dirty="0" err="1" smtClean="0"/>
              <a:t>különbözőek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5 </a:t>
            </a:r>
            <a:r>
              <a:rPr lang="en-US" dirty="0" err="1" smtClean="0"/>
              <a:t>utasítástípusra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42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03" y="621838"/>
            <a:ext cx="4563112" cy="539190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540" y="621838"/>
            <a:ext cx="4563112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41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56054" y="420130"/>
            <a:ext cx="9493799" cy="5667631"/>
          </a:xfrm>
        </p:spPr>
        <p:txBody>
          <a:bodyPr/>
          <a:lstStyle/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utasításokat</a:t>
            </a:r>
            <a:r>
              <a:rPr lang="en-US" dirty="0" smtClean="0"/>
              <a:t> a </a:t>
            </a:r>
            <a:r>
              <a:rPr lang="en-US" dirty="0" err="1" smtClean="0"/>
              <a:t>relációkkal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struktúrába</a:t>
            </a:r>
            <a:r>
              <a:rPr lang="en-US" dirty="0" smtClean="0"/>
              <a:t> </a:t>
            </a:r>
            <a:r>
              <a:rPr lang="en-US" dirty="0" err="1" smtClean="0"/>
              <a:t>helyezi</a:t>
            </a:r>
            <a:endParaRPr lang="en-US" dirty="0" smtClean="0"/>
          </a:p>
          <a:p>
            <a:r>
              <a:rPr lang="en-US" dirty="0" err="1" smtClean="0"/>
              <a:t>Így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függvényről</a:t>
            </a:r>
            <a:r>
              <a:rPr lang="en-US" dirty="0" smtClean="0"/>
              <a:t> </a:t>
            </a:r>
            <a:r>
              <a:rPr lang="en-US" dirty="0" err="1" smtClean="0"/>
              <a:t>lehet</a:t>
            </a:r>
            <a:r>
              <a:rPr lang="en-US" dirty="0" smtClean="0"/>
              <a:t> </a:t>
            </a:r>
            <a:r>
              <a:rPr lang="en-US" dirty="0" err="1" smtClean="0"/>
              <a:t>beszélni</a:t>
            </a:r>
            <a:r>
              <a:rPr lang="en-US" dirty="0"/>
              <a:t> </a:t>
            </a:r>
            <a:r>
              <a:rPr lang="en-US" dirty="0" err="1" smtClean="0"/>
              <a:t>úgy</a:t>
            </a:r>
            <a:r>
              <a:rPr lang="en-US" dirty="0" smtClean="0"/>
              <a:t>, mint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szekvencia</a:t>
            </a:r>
            <a:r>
              <a:rPr lang="en-US" dirty="0" smtClean="0"/>
              <a:t> </a:t>
            </a:r>
            <a:r>
              <a:rPr lang="en-US" dirty="0" err="1" smtClean="0"/>
              <a:t>utasításról</a:t>
            </a:r>
            <a:endParaRPr lang="en-US" dirty="0"/>
          </a:p>
          <a:p>
            <a:r>
              <a:rPr lang="en-US" dirty="0" smtClean="0"/>
              <a:t>A slice-</a:t>
            </a:r>
            <a:r>
              <a:rPr lang="en-US" dirty="0" err="1" smtClean="0"/>
              <a:t>ot</a:t>
            </a:r>
            <a:r>
              <a:rPr lang="en-US" dirty="0" smtClean="0"/>
              <a:t> </a:t>
            </a:r>
            <a:r>
              <a:rPr lang="en-US" dirty="0" err="1" smtClean="0"/>
              <a:t>ennek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rész-utasításaként</a:t>
            </a:r>
            <a:r>
              <a:rPr lang="en-US" dirty="0" smtClean="0"/>
              <a:t> </a:t>
            </a:r>
            <a:r>
              <a:rPr lang="en-US" dirty="0" err="1" smtClean="0"/>
              <a:t>definiálja</a:t>
            </a:r>
            <a:r>
              <a:rPr lang="en-US" dirty="0" smtClean="0"/>
              <a:t>: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161" y="1766985"/>
            <a:ext cx="3519500" cy="77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33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04335" y="452718"/>
            <a:ext cx="9346499" cy="807671"/>
          </a:xfrm>
        </p:spPr>
        <p:txBody>
          <a:bodyPr/>
          <a:lstStyle/>
          <a:p>
            <a:r>
              <a:rPr lang="en-US" dirty="0" err="1" smtClean="0"/>
              <a:t>Hatékonyság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90832" y="1482812"/>
            <a:ext cx="9259021" cy="4765588"/>
          </a:xfrm>
        </p:spPr>
        <p:txBody>
          <a:bodyPr/>
          <a:lstStyle/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algoritmus</a:t>
            </a:r>
            <a:r>
              <a:rPr lang="en-US" dirty="0" smtClean="0"/>
              <a:t> a </a:t>
            </a:r>
            <a:r>
              <a:rPr lang="en-US" dirty="0" err="1" smtClean="0"/>
              <a:t>relációkból</a:t>
            </a:r>
            <a:r>
              <a:rPr lang="en-US" dirty="0" smtClean="0"/>
              <a:t> </a:t>
            </a:r>
            <a:r>
              <a:rPr lang="en-US" dirty="0" err="1" smtClean="0"/>
              <a:t>épül</a:t>
            </a:r>
            <a:r>
              <a:rPr lang="en-US" dirty="0" smtClean="0"/>
              <a:t> </a:t>
            </a:r>
            <a:r>
              <a:rPr lang="en-US" dirty="0" err="1" smtClean="0"/>
              <a:t>fel</a:t>
            </a:r>
            <a:endParaRPr lang="en-US" dirty="0" smtClean="0"/>
          </a:p>
          <a:p>
            <a:r>
              <a:rPr lang="en-US" dirty="0" err="1" smtClean="0"/>
              <a:t>Utasításonként</a:t>
            </a:r>
            <a:r>
              <a:rPr lang="en-US" dirty="0" smtClean="0"/>
              <a:t> </a:t>
            </a:r>
            <a:r>
              <a:rPr lang="el-GR" dirty="0" smtClean="0"/>
              <a:t>ρ</a:t>
            </a:r>
            <a:r>
              <a:rPr lang="en-US" baseline="-25000" dirty="0"/>
              <a:t>s </a:t>
            </a:r>
            <a:r>
              <a:rPr lang="en-US" dirty="0" smtClean="0"/>
              <a:t>–re </a:t>
            </a:r>
            <a:r>
              <a:rPr lang="en-US" dirty="0" err="1" smtClean="0"/>
              <a:t>legrosszabb</a:t>
            </a:r>
            <a:r>
              <a:rPr lang="en-US" dirty="0" smtClean="0"/>
              <a:t> </a:t>
            </a:r>
            <a:r>
              <a:rPr lang="en-US" dirty="0" err="1" smtClean="0"/>
              <a:t>esetben</a:t>
            </a:r>
            <a:r>
              <a:rPr lang="en-US" dirty="0" smtClean="0"/>
              <a:t> O(|V|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Így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egész</a:t>
            </a:r>
            <a:r>
              <a:rPr lang="en-US" dirty="0" smtClean="0"/>
              <a:t> </a:t>
            </a:r>
            <a:r>
              <a:rPr lang="en-US" dirty="0" err="1" smtClean="0"/>
              <a:t>programra</a:t>
            </a:r>
            <a:r>
              <a:rPr lang="en-US" dirty="0" smtClean="0"/>
              <a:t>: O(|E| x |V|</a:t>
            </a:r>
            <a:r>
              <a:rPr lang="en-US" baseline="30000" dirty="0"/>
              <a:t>3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másik</a:t>
            </a:r>
            <a:r>
              <a:rPr lang="en-US" dirty="0" smtClean="0"/>
              <a:t> </a:t>
            </a:r>
            <a:r>
              <a:rPr lang="en-US" dirty="0" err="1" smtClean="0"/>
              <a:t>két</a:t>
            </a:r>
            <a:r>
              <a:rPr lang="en-US" dirty="0" smtClean="0"/>
              <a:t> </a:t>
            </a:r>
            <a:r>
              <a:rPr lang="en-US" dirty="0" err="1" smtClean="0"/>
              <a:t>relációra</a:t>
            </a:r>
            <a:r>
              <a:rPr lang="en-US" dirty="0" smtClean="0"/>
              <a:t> </a:t>
            </a:r>
            <a:r>
              <a:rPr lang="en-US" dirty="0" err="1" smtClean="0"/>
              <a:t>utasításonként</a:t>
            </a:r>
            <a:r>
              <a:rPr lang="en-US" dirty="0" smtClean="0"/>
              <a:t> </a:t>
            </a:r>
            <a:r>
              <a:rPr lang="en-US" dirty="0"/>
              <a:t>O(|E| x |</a:t>
            </a:r>
            <a:r>
              <a:rPr lang="en-US" dirty="0" smtClean="0"/>
              <a:t>V|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Hátrányok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Nagy </a:t>
            </a:r>
            <a:r>
              <a:rPr lang="en-US" dirty="0" err="1" smtClean="0"/>
              <a:t>számítási</a:t>
            </a:r>
            <a:r>
              <a:rPr lang="en-US" dirty="0" smtClean="0"/>
              <a:t> </a:t>
            </a:r>
            <a:r>
              <a:rPr lang="en-US" dirty="0" err="1" smtClean="0"/>
              <a:t>komplexitás</a:t>
            </a:r>
            <a:endParaRPr lang="en-US" dirty="0" smtClean="0"/>
          </a:p>
          <a:p>
            <a:r>
              <a:rPr lang="en-US" dirty="0" err="1" smtClean="0"/>
              <a:t>Előnyök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relációk</a:t>
            </a:r>
            <a:r>
              <a:rPr lang="en-US" dirty="0" smtClean="0"/>
              <a:t> </a:t>
            </a:r>
            <a:r>
              <a:rPr lang="en-US" dirty="0" err="1" smtClean="0"/>
              <a:t>eredményei</a:t>
            </a:r>
            <a:r>
              <a:rPr lang="en-US" dirty="0" smtClean="0"/>
              <a:t> </a:t>
            </a:r>
            <a:r>
              <a:rPr lang="en-US" dirty="0" err="1" smtClean="0"/>
              <a:t>újrahasznosíthatóak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slicing </a:t>
            </a:r>
            <a:r>
              <a:rPr lang="en-US" dirty="0" err="1" smtClean="0"/>
              <a:t>kritériumra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komplexitás</a:t>
            </a:r>
            <a:r>
              <a:rPr lang="en-US" dirty="0" smtClean="0"/>
              <a:t> real-life </a:t>
            </a:r>
            <a:r>
              <a:rPr lang="en-US" dirty="0" err="1" smtClean="0"/>
              <a:t>szituációkban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jelent</a:t>
            </a:r>
            <a:r>
              <a:rPr lang="en-US" dirty="0" smtClean="0"/>
              <a:t> </a:t>
            </a:r>
            <a:r>
              <a:rPr lang="en-US" dirty="0" err="1" smtClean="0"/>
              <a:t>jelentős</a:t>
            </a:r>
            <a:r>
              <a:rPr lang="en-US" dirty="0" smtClean="0"/>
              <a:t> </a:t>
            </a:r>
            <a:r>
              <a:rPr lang="en-US" dirty="0" err="1" smtClean="0"/>
              <a:t>lassulást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29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Függőségi</a:t>
            </a:r>
            <a:r>
              <a:rPr lang="en-US" dirty="0" smtClean="0"/>
              <a:t> </a:t>
            </a:r>
            <a:r>
              <a:rPr lang="en-US" dirty="0" err="1" smtClean="0"/>
              <a:t>gráf</a:t>
            </a:r>
            <a:r>
              <a:rPr lang="en-US" dirty="0" smtClean="0"/>
              <a:t> </a:t>
            </a:r>
            <a:r>
              <a:rPr lang="en-US" dirty="0" err="1" smtClean="0"/>
              <a:t>alapú</a:t>
            </a:r>
            <a:r>
              <a:rPr lang="en-US" dirty="0" smtClean="0"/>
              <a:t> slicing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Ottenstein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Ottenstein</a:t>
            </a:r>
            <a:r>
              <a:rPr lang="en-US" dirty="0"/>
              <a:t> </a:t>
            </a:r>
            <a:r>
              <a:rPr lang="en-US" dirty="0" err="1" smtClean="0"/>
              <a:t>találmánya</a:t>
            </a:r>
            <a:r>
              <a:rPr lang="en-US" dirty="0" smtClean="0"/>
              <a:t>, </a:t>
            </a:r>
            <a:r>
              <a:rPr lang="en-US" dirty="0" err="1" smtClean="0"/>
              <a:t>amit</a:t>
            </a:r>
            <a:r>
              <a:rPr lang="en-US" dirty="0" smtClean="0"/>
              <a:t> Susan </a:t>
            </a:r>
            <a:r>
              <a:rPr lang="en-US" dirty="0" err="1" smtClean="0"/>
              <a:t>Horwitz</a:t>
            </a:r>
            <a:r>
              <a:rPr lang="en-US" dirty="0" smtClean="0"/>
              <a:t> </a:t>
            </a:r>
            <a:r>
              <a:rPr lang="en-US" dirty="0" err="1" smtClean="0"/>
              <a:t>fejlesztett</a:t>
            </a:r>
            <a:r>
              <a:rPr lang="en-US" dirty="0" smtClean="0"/>
              <a:t> </a:t>
            </a:r>
            <a:r>
              <a:rPr lang="en-US" dirty="0" err="1" smtClean="0"/>
              <a:t>tovább</a:t>
            </a:r>
            <a:endParaRPr lang="en-US" dirty="0" smtClean="0"/>
          </a:p>
          <a:p>
            <a:r>
              <a:rPr lang="en-US" dirty="0" err="1" smtClean="0"/>
              <a:t>Egy</a:t>
            </a:r>
            <a:r>
              <a:rPr lang="en-US" dirty="0" smtClean="0"/>
              <a:t>, Program Dependence Graph </a:t>
            </a:r>
            <a:r>
              <a:rPr lang="en-US" dirty="0" err="1" smtClean="0"/>
              <a:t>nevű</a:t>
            </a:r>
            <a:r>
              <a:rPr lang="en-US" dirty="0" smtClean="0"/>
              <a:t> </a:t>
            </a:r>
            <a:r>
              <a:rPr lang="en-US" dirty="0" err="1" smtClean="0"/>
              <a:t>struktúrát</a:t>
            </a:r>
            <a:r>
              <a:rPr lang="en-US" dirty="0" smtClean="0"/>
              <a:t> </a:t>
            </a:r>
            <a:r>
              <a:rPr lang="en-US" dirty="0" err="1" smtClean="0"/>
              <a:t>használ</a:t>
            </a:r>
            <a:endParaRPr lang="en-US" dirty="0" smtClean="0"/>
          </a:p>
          <a:p>
            <a:r>
              <a:rPr lang="en-US" dirty="0" smtClean="0"/>
              <a:t>A PDG </a:t>
            </a:r>
            <a:r>
              <a:rPr lang="en-US" dirty="0" err="1" smtClean="0"/>
              <a:t>része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adatfüggőségi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kontroll</a:t>
            </a:r>
            <a:r>
              <a:rPr lang="en-US" dirty="0" smtClean="0"/>
              <a:t> </a:t>
            </a:r>
            <a:r>
              <a:rPr lang="en-US" dirty="0" err="1" smtClean="0"/>
              <a:t>függőségi</a:t>
            </a:r>
            <a:r>
              <a:rPr lang="en-US" dirty="0" smtClean="0"/>
              <a:t> </a:t>
            </a:r>
            <a:r>
              <a:rPr lang="en-US" dirty="0" err="1" smtClean="0"/>
              <a:t>részgráf</a:t>
            </a:r>
            <a:endParaRPr lang="en-US" dirty="0" smtClean="0"/>
          </a:p>
          <a:p>
            <a:r>
              <a:rPr lang="en-US" dirty="0" smtClean="0"/>
              <a:t>A slice-</a:t>
            </a:r>
            <a:r>
              <a:rPr lang="en-US" dirty="0" err="1" smtClean="0"/>
              <a:t>ot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, a PDG-n </a:t>
            </a:r>
            <a:r>
              <a:rPr lang="en-US" dirty="0" err="1" smtClean="0"/>
              <a:t>értelmezett</a:t>
            </a:r>
            <a:r>
              <a:rPr lang="en-US" dirty="0" smtClean="0"/>
              <a:t> </a:t>
            </a:r>
            <a:r>
              <a:rPr lang="en-US" dirty="0" err="1" smtClean="0"/>
              <a:t>elérhetőségi</a:t>
            </a:r>
            <a:r>
              <a:rPr lang="en-US" dirty="0" smtClean="0"/>
              <a:t> </a:t>
            </a:r>
            <a:r>
              <a:rPr lang="en-US" dirty="0" err="1" smtClean="0"/>
              <a:t>problémaként</a:t>
            </a:r>
            <a:r>
              <a:rPr lang="en-US" dirty="0" smtClean="0"/>
              <a:t> </a:t>
            </a:r>
            <a:r>
              <a:rPr lang="en-US" dirty="0" err="1" smtClean="0"/>
              <a:t>fogalmazza</a:t>
            </a:r>
            <a:r>
              <a:rPr lang="en-US" dirty="0" smtClean="0"/>
              <a:t> meg.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89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64974" y="160638"/>
            <a:ext cx="9184880" cy="6087761"/>
          </a:xfrm>
        </p:spPr>
        <p:txBody>
          <a:bodyPr/>
          <a:lstStyle/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algoritmus</a:t>
            </a:r>
            <a:r>
              <a:rPr lang="en-US" dirty="0" smtClean="0"/>
              <a:t> </a:t>
            </a:r>
            <a:r>
              <a:rPr lang="en-US" dirty="0" err="1" smtClean="0"/>
              <a:t>két</a:t>
            </a:r>
            <a:r>
              <a:rPr lang="en-US" dirty="0" smtClean="0"/>
              <a:t> </a:t>
            </a:r>
            <a:r>
              <a:rPr lang="en-US" dirty="0" err="1" smtClean="0"/>
              <a:t>lépésből</a:t>
            </a:r>
            <a:r>
              <a:rPr lang="en-US" dirty="0" smtClean="0"/>
              <a:t> </a:t>
            </a:r>
            <a:r>
              <a:rPr lang="en-US" dirty="0" err="1" smtClean="0"/>
              <a:t>áll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Először</a:t>
            </a:r>
            <a:r>
              <a:rPr lang="en-US" dirty="0" smtClean="0"/>
              <a:t> a </a:t>
            </a:r>
            <a:r>
              <a:rPr lang="en-US" dirty="0" err="1" smtClean="0"/>
              <a:t>kontroll</a:t>
            </a:r>
            <a:r>
              <a:rPr lang="en-US" dirty="0" smtClean="0"/>
              <a:t> </a:t>
            </a:r>
            <a:r>
              <a:rPr lang="en-US" dirty="0" err="1" smtClean="0"/>
              <a:t>függőségi</a:t>
            </a:r>
            <a:r>
              <a:rPr lang="en-US" dirty="0" smtClean="0"/>
              <a:t> </a:t>
            </a:r>
            <a:r>
              <a:rPr lang="en-US" dirty="0" err="1" smtClean="0"/>
              <a:t>részgráfot</a:t>
            </a:r>
            <a:r>
              <a:rPr lang="en-US" dirty="0" smtClean="0"/>
              <a:t> </a:t>
            </a:r>
            <a:r>
              <a:rPr lang="en-US" dirty="0" err="1" smtClean="0"/>
              <a:t>építi</a:t>
            </a:r>
            <a:r>
              <a:rPr lang="en-US" dirty="0" smtClean="0"/>
              <a:t> </a:t>
            </a:r>
            <a:r>
              <a:rPr lang="en-US" dirty="0" err="1" smtClean="0"/>
              <a:t>fel</a:t>
            </a:r>
            <a:endParaRPr lang="en-US" dirty="0" smtClean="0"/>
          </a:p>
          <a:p>
            <a:r>
              <a:rPr lang="en-US" dirty="0" err="1" smtClean="0"/>
              <a:t>Aztán</a:t>
            </a:r>
            <a:r>
              <a:rPr lang="en-US" dirty="0" smtClean="0"/>
              <a:t> </a:t>
            </a:r>
            <a:r>
              <a:rPr lang="en-US" dirty="0" err="1" smtClean="0"/>
              <a:t>ebbe</a:t>
            </a:r>
            <a:r>
              <a:rPr lang="en-US" dirty="0" smtClean="0"/>
              <a:t> </a:t>
            </a:r>
            <a:r>
              <a:rPr lang="en-US" dirty="0" err="1" smtClean="0"/>
              <a:t>húzza</a:t>
            </a:r>
            <a:r>
              <a:rPr lang="en-US" dirty="0" smtClean="0"/>
              <a:t> </a:t>
            </a:r>
            <a:r>
              <a:rPr lang="en-US" dirty="0" err="1" smtClean="0"/>
              <a:t>bele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adatfüggőségi</a:t>
            </a:r>
            <a:r>
              <a:rPr lang="en-US" dirty="0" smtClean="0"/>
              <a:t> </a:t>
            </a:r>
            <a:r>
              <a:rPr lang="en-US" dirty="0" err="1" smtClean="0"/>
              <a:t>éleket</a:t>
            </a:r>
            <a:endParaRPr lang="en-US" dirty="0" smtClean="0"/>
          </a:p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algoritmus</a:t>
            </a:r>
            <a:r>
              <a:rPr lang="en-US" dirty="0" smtClean="0"/>
              <a:t> </a:t>
            </a:r>
            <a:r>
              <a:rPr lang="en-US" dirty="0" err="1" smtClean="0"/>
              <a:t>inputja</a:t>
            </a:r>
            <a:r>
              <a:rPr lang="en-US" dirty="0" smtClean="0"/>
              <a:t> </a:t>
            </a:r>
            <a:r>
              <a:rPr lang="en-US" dirty="0" err="1" smtClean="0"/>
              <a:t>lehet</a:t>
            </a:r>
            <a:r>
              <a:rPr lang="en-US" dirty="0" smtClean="0"/>
              <a:t> CFG, </a:t>
            </a:r>
            <a:r>
              <a:rPr lang="en-US" dirty="0" err="1" smtClean="0"/>
              <a:t>vagy</a:t>
            </a:r>
            <a:r>
              <a:rPr lang="en-US" dirty="0" smtClean="0"/>
              <a:t> AST (</a:t>
            </a:r>
            <a:r>
              <a:rPr lang="en-US" dirty="0" err="1" smtClean="0"/>
              <a:t>absztrakt</a:t>
            </a:r>
            <a:r>
              <a:rPr lang="en-US" dirty="0" smtClean="0"/>
              <a:t> </a:t>
            </a:r>
            <a:r>
              <a:rPr lang="en-US" dirty="0" err="1" smtClean="0"/>
              <a:t>szintaxisfa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kontroll</a:t>
            </a:r>
            <a:r>
              <a:rPr lang="en-US" dirty="0" smtClean="0"/>
              <a:t> </a:t>
            </a:r>
            <a:r>
              <a:rPr lang="en-US" dirty="0" err="1" smtClean="0"/>
              <a:t>függőségi</a:t>
            </a:r>
            <a:r>
              <a:rPr lang="en-US" dirty="0" smtClean="0"/>
              <a:t> </a:t>
            </a:r>
            <a:r>
              <a:rPr lang="en-US" dirty="0" err="1" smtClean="0"/>
              <a:t>élek</a:t>
            </a:r>
            <a:r>
              <a:rPr lang="en-US" dirty="0" smtClean="0"/>
              <a:t> </a:t>
            </a:r>
            <a:r>
              <a:rPr lang="en-US" dirty="0" err="1" smtClean="0"/>
              <a:t>címkéi</a:t>
            </a:r>
            <a:r>
              <a:rPr lang="en-US" dirty="0" smtClean="0"/>
              <a:t> </a:t>
            </a:r>
            <a:r>
              <a:rPr lang="en-US" dirty="0" err="1" smtClean="0"/>
              <a:t>igazak</a:t>
            </a:r>
            <a:r>
              <a:rPr lang="en-US" dirty="0" smtClean="0"/>
              <a:t>, </a:t>
            </a:r>
            <a:r>
              <a:rPr lang="en-US" dirty="0" err="1" smtClean="0"/>
              <a:t>vagy</a:t>
            </a:r>
            <a:r>
              <a:rPr lang="en-US" dirty="0" smtClean="0"/>
              <a:t> </a:t>
            </a:r>
            <a:r>
              <a:rPr lang="en-US" dirty="0" err="1" smtClean="0"/>
              <a:t>hamisak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1812"/>
          </a:xfrm>
        </p:spPr>
        <p:txBody>
          <a:bodyPr/>
          <a:lstStyle/>
          <a:p>
            <a:r>
              <a:rPr lang="en-US" dirty="0" err="1" smtClean="0"/>
              <a:t>Motiváció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36822" y="1334530"/>
            <a:ext cx="8913031" cy="4913870"/>
          </a:xfrm>
        </p:spPr>
        <p:txBody>
          <a:bodyPr/>
          <a:lstStyle/>
          <a:p>
            <a:r>
              <a:rPr lang="en-US" dirty="0" smtClean="0"/>
              <a:t>Nagy </a:t>
            </a:r>
            <a:r>
              <a:rPr lang="en-US" dirty="0" err="1" smtClean="0"/>
              <a:t>projektekben</a:t>
            </a:r>
            <a:r>
              <a:rPr lang="en-US" dirty="0" smtClean="0"/>
              <a:t> </a:t>
            </a:r>
            <a:r>
              <a:rPr lang="en-US" dirty="0" err="1" smtClean="0"/>
              <a:t>felmerülő</a:t>
            </a:r>
            <a:r>
              <a:rPr lang="en-US" dirty="0" smtClean="0"/>
              <a:t> </a:t>
            </a:r>
            <a:r>
              <a:rPr lang="en-US" dirty="0" err="1" smtClean="0"/>
              <a:t>hibák</a:t>
            </a:r>
            <a:r>
              <a:rPr lang="en-US" dirty="0" smtClean="0"/>
              <a:t> </a:t>
            </a:r>
            <a:r>
              <a:rPr lang="en-US" dirty="0" err="1" smtClean="0"/>
              <a:t>nehezen</a:t>
            </a:r>
            <a:r>
              <a:rPr lang="en-US" dirty="0" smtClean="0"/>
              <a:t> </a:t>
            </a:r>
            <a:r>
              <a:rPr lang="en-US" dirty="0" err="1" smtClean="0"/>
              <a:t>javíthatóak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hibák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része</a:t>
            </a:r>
            <a:r>
              <a:rPr lang="en-US" dirty="0" smtClean="0"/>
              <a:t> </a:t>
            </a:r>
            <a:r>
              <a:rPr lang="en-US" dirty="0" err="1" smtClean="0"/>
              <a:t>abból</a:t>
            </a:r>
            <a:r>
              <a:rPr lang="en-US" dirty="0" smtClean="0"/>
              <a:t> </a:t>
            </a:r>
            <a:r>
              <a:rPr lang="en-US" dirty="0" err="1" smtClean="0"/>
              <a:t>fakad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adott</a:t>
            </a:r>
            <a:r>
              <a:rPr lang="en-US" dirty="0" smtClean="0"/>
              <a:t> </a:t>
            </a:r>
            <a:r>
              <a:rPr lang="en-US" dirty="0" err="1" smtClean="0"/>
              <a:t>változó</a:t>
            </a:r>
            <a:r>
              <a:rPr lang="en-US" dirty="0" smtClean="0"/>
              <a:t> </a:t>
            </a:r>
            <a:r>
              <a:rPr lang="en-US" dirty="0" err="1" smtClean="0"/>
              <a:t>értéke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, </a:t>
            </a:r>
            <a:r>
              <a:rPr lang="en-US" dirty="0" err="1" smtClean="0"/>
              <a:t>aminek</a:t>
            </a:r>
            <a:r>
              <a:rPr lang="en-US" dirty="0" smtClean="0"/>
              <a:t> </a:t>
            </a:r>
            <a:r>
              <a:rPr lang="en-US" dirty="0" err="1" smtClean="0"/>
              <a:t>kéne</a:t>
            </a:r>
            <a:r>
              <a:rPr lang="en-US" dirty="0" smtClean="0"/>
              <a:t> </a:t>
            </a:r>
            <a:r>
              <a:rPr lang="en-US" dirty="0" err="1" smtClean="0"/>
              <a:t>lennie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Ez</a:t>
            </a:r>
            <a:r>
              <a:rPr lang="en-US" dirty="0" smtClean="0"/>
              <a:t> </a:t>
            </a:r>
            <a:r>
              <a:rPr lang="en-US" dirty="0" err="1" smtClean="0"/>
              <a:t>esetben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adhat</a:t>
            </a:r>
            <a:r>
              <a:rPr lang="en-US" dirty="0" smtClean="0"/>
              <a:t> </a:t>
            </a:r>
            <a:r>
              <a:rPr lang="en-US" dirty="0" err="1" smtClean="0"/>
              <a:t>választ</a:t>
            </a:r>
            <a:r>
              <a:rPr lang="en-US" dirty="0" smtClean="0"/>
              <a:t> a </a:t>
            </a:r>
            <a:r>
              <a:rPr lang="en-US" dirty="0" err="1" smtClean="0"/>
              <a:t>fejlesztőnek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milyen</a:t>
            </a:r>
            <a:r>
              <a:rPr lang="en-US" dirty="0" smtClean="0"/>
              <a:t> </a:t>
            </a:r>
            <a:r>
              <a:rPr lang="en-US" dirty="0" err="1" smtClean="0"/>
              <a:t>utasítások</a:t>
            </a:r>
            <a:r>
              <a:rPr lang="en-US" dirty="0" smtClean="0"/>
              <a:t> </a:t>
            </a:r>
            <a:r>
              <a:rPr lang="en-US" dirty="0" err="1" smtClean="0"/>
              <a:t>befolyásolhatták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értékét</a:t>
            </a:r>
            <a:r>
              <a:rPr lang="en-US" dirty="0" smtClean="0"/>
              <a:t>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960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60" y="403959"/>
            <a:ext cx="3730935" cy="366141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580" y="403959"/>
            <a:ext cx="51149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58468" y="432488"/>
            <a:ext cx="2665499" cy="45678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9. </a:t>
            </a:r>
            <a:r>
              <a:rPr lang="en-US" dirty="0" err="1" smtClean="0"/>
              <a:t>sorra</a:t>
            </a:r>
            <a:r>
              <a:rPr lang="en-US" dirty="0" smtClean="0"/>
              <a:t> </a:t>
            </a:r>
            <a:r>
              <a:rPr lang="en-US" dirty="0" err="1" smtClean="0"/>
              <a:t>vonatkozó</a:t>
            </a:r>
            <a:r>
              <a:rPr lang="en-US" dirty="0" smtClean="0"/>
              <a:t> backward slice.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Hatékonyságról</a:t>
            </a:r>
            <a:r>
              <a:rPr lang="en-US" dirty="0" smtClean="0"/>
              <a:t> </a:t>
            </a:r>
            <a:r>
              <a:rPr lang="en-US" dirty="0" err="1" smtClean="0"/>
              <a:t>később</a:t>
            </a:r>
            <a:r>
              <a:rPr lang="en-US" dirty="0"/>
              <a:t> </a:t>
            </a:r>
            <a:r>
              <a:rPr lang="en-US" dirty="0" err="1" smtClean="0"/>
              <a:t>esik</a:t>
            </a:r>
            <a:r>
              <a:rPr lang="en-US" dirty="0" smtClean="0"/>
              <a:t> </a:t>
            </a:r>
            <a:r>
              <a:rPr lang="en-US" dirty="0" err="1" smtClean="0"/>
              <a:t>szó</a:t>
            </a:r>
            <a:r>
              <a:rPr lang="en-US" dirty="0" smtClean="0"/>
              <a:t>.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537" y="385762"/>
            <a:ext cx="51149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87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0769" y="452718"/>
            <a:ext cx="9470066" cy="820028"/>
          </a:xfrm>
        </p:spPr>
        <p:txBody>
          <a:bodyPr/>
          <a:lstStyle/>
          <a:p>
            <a:r>
              <a:rPr lang="en-US" dirty="0" smtClean="0"/>
              <a:t>LLVM/Clang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felsorolt</a:t>
            </a:r>
            <a:r>
              <a:rPr lang="en-US" dirty="0" smtClean="0"/>
              <a:t> </a:t>
            </a:r>
            <a:r>
              <a:rPr lang="en-US" dirty="0" err="1" smtClean="0"/>
              <a:t>módszerek</a:t>
            </a:r>
            <a:r>
              <a:rPr lang="en-US" dirty="0" smtClean="0"/>
              <a:t> </a:t>
            </a:r>
            <a:r>
              <a:rPr lang="en-US" dirty="0" err="1" smtClean="0"/>
              <a:t>közül</a:t>
            </a:r>
            <a:r>
              <a:rPr lang="en-US" dirty="0" smtClean="0"/>
              <a:t> a </a:t>
            </a:r>
            <a:r>
              <a:rPr lang="en-US" dirty="0" err="1" smtClean="0"/>
              <a:t>függőségi</a:t>
            </a:r>
            <a:r>
              <a:rPr lang="en-US" dirty="0" smtClean="0"/>
              <a:t> </a:t>
            </a:r>
            <a:r>
              <a:rPr lang="en-US" dirty="0" err="1" smtClean="0"/>
              <a:t>gráf</a:t>
            </a:r>
            <a:r>
              <a:rPr lang="en-US" dirty="0" smtClean="0"/>
              <a:t> </a:t>
            </a:r>
            <a:r>
              <a:rPr lang="en-US" dirty="0" err="1" smtClean="0"/>
              <a:t>alapút</a:t>
            </a:r>
            <a:r>
              <a:rPr lang="en-US" dirty="0" smtClean="0"/>
              <a:t> </a:t>
            </a:r>
            <a:r>
              <a:rPr lang="en-US" dirty="0" err="1" smtClean="0"/>
              <a:t>találtam</a:t>
            </a:r>
            <a:r>
              <a:rPr lang="en-US" dirty="0" smtClean="0"/>
              <a:t> a </a:t>
            </a:r>
            <a:r>
              <a:rPr lang="en-US" dirty="0" err="1" smtClean="0"/>
              <a:t>legjobbnak</a:t>
            </a:r>
            <a:r>
              <a:rPr lang="en-US" dirty="0" smtClean="0"/>
              <a:t> </a:t>
            </a:r>
            <a:r>
              <a:rPr lang="en-US" dirty="0" err="1" smtClean="0"/>
              <a:t>összességében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Ennek</a:t>
            </a:r>
            <a:r>
              <a:rPr lang="en-US" dirty="0" smtClean="0"/>
              <a:t> </a:t>
            </a:r>
            <a:r>
              <a:rPr lang="en-US" dirty="0" err="1" smtClean="0"/>
              <a:t>implementációjához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LLVM/Clang </a:t>
            </a:r>
            <a:r>
              <a:rPr lang="en-US" dirty="0" err="1" smtClean="0"/>
              <a:t>fordító-infrastruktúra</a:t>
            </a:r>
            <a:r>
              <a:rPr lang="en-US" dirty="0" smtClean="0"/>
              <a:t> tooling </a:t>
            </a:r>
            <a:r>
              <a:rPr lang="en-US" dirty="0" err="1" smtClean="0"/>
              <a:t>függvénykönyvtárát</a:t>
            </a:r>
            <a:r>
              <a:rPr lang="en-US" dirty="0" smtClean="0"/>
              <a:t> </a:t>
            </a:r>
            <a:r>
              <a:rPr lang="en-US" dirty="0" err="1" smtClean="0"/>
              <a:t>használtam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Clang </a:t>
            </a:r>
            <a:r>
              <a:rPr lang="en-US" dirty="0" err="1" smtClean="0"/>
              <a:t>elérhetővé</a:t>
            </a:r>
            <a:r>
              <a:rPr lang="en-US" dirty="0" smtClean="0"/>
              <a:t> </a:t>
            </a:r>
            <a:r>
              <a:rPr lang="en-US" dirty="0" err="1" smtClean="0"/>
              <a:t>teszi</a:t>
            </a:r>
            <a:r>
              <a:rPr lang="en-US" dirty="0" smtClean="0"/>
              <a:t> </a:t>
            </a:r>
            <a:r>
              <a:rPr lang="en-US" dirty="0" err="1" smtClean="0"/>
              <a:t>fordítás</a:t>
            </a:r>
            <a:r>
              <a:rPr lang="en-US" dirty="0" smtClean="0"/>
              <a:t> </a:t>
            </a:r>
            <a:r>
              <a:rPr lang="en-US" dirty="0" err="1" smtClean="0"/>
              <a:t>során</a:t>
            </a:r>
            <a:r>
              <a:rPr lang="en-US" dirty="0" smtClean="0"/>
              <a:t> a </a:t>
            </a:r>
            <a:r>
              <a:rPr lang="en-US" dirty="0" err="1" smtClean="0"/>
              <a:t>programból</a:t>
            </a:r>
            <a:r>
              <a:rPr lang="en-US" dirty="0" smtClean="0"/>
              <a:t> </a:t>
            </a:r>
            <a:r>
              <a:rPr lang="en-US" dirty="0" err="1" smtClean="0"/>
              <a:t>általa</a:t>
            </a:r>
            <a:r>
              <a:rPr lang="en-US" dirty="0" smtClean="0"/>
              <a:t> </a:t>
            </a:r>
            <a:r>
              <a:rPr lang="en-US" dirty="0" err="1" smtClean="0"/>
              <a:t>épített</a:t>
            </a:r>
            <a:r>
              <a:rPr lang="en-US" dirty="0" smtClean="0"/>
              <a:t> </a:t>
            </a:r>
            <a:r>
              <a:rPr lang="en-US" dirty="0" err="1" smtClean="0"/>
              <a:t>szintaxisfát</a:t>
            </a:r>
            <a:r>
              <a:rPr lang="en-US" dirty="0" smtClean="0"/>
              <a:t>, </a:t>
            </a:r>
            <a:r>
              <a:rPr lang="en-US" dirty="0" err="1" smtClean="0"/>
              <a:t>aminek</a:t>
            </a:r>
            <a:r>
              <a:rPr lang="en-US" dirty="0"/>
              <a:t> </a:t>
            </a:r>
            <a:r>
              <a:rPr lang="en-US" dirty="0" err="1" smtClean="0"/>
              <a:t>használatához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hatékony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kézenfekvő</a:t>
            </a:r>
            <a:r>
              <a:rPr lang="en-US" dirty="0" smtClean="0"/>
              <a:t> </a:t>
            </a:r>
            <a:r>
              <a:rPr lang="en-US" dirty="0" err="1" smtClean="0"/>
              <a:t>interfészt</a:t>
            </a:r>
            <a:r>
              <a:rPr lang="en-US" dirty="0" smtClean="0"/>
              <a:t> 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03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35" y="1379445"/>
            <a:ext cx="2222344" cy="211751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568" y="261631"/>
            <a:ext cx="8316486" cy="6211167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457666" y="568409"/>
            <a:ext cx="243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Clang AST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805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43697" y="452718"/>
            <a:ext cx="9507137" cy="795314"/>
          </a:xfrm>
        </p:spPr>
        <p:txBody>
          <a:bodyPr/>
          <a:lstStyle/>
          <a:p>
            <a:r>
              <a:rPr lang="en-US" dirty="0" smtClean="0"/>
              <a:t>AST Matchers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9622" y="1248033"/>
            <a:ext cx="9860692" cy="1433384"/>
          </a:xfrm>
        </p:spPr>
        <p:txBody>
          <a:bodyPr/>
          <a:lstStyle/>
          <a:p>
            <a:r>
              <a:rPr lang="en-US" dirty="0" err="1" smtClean="0"/>
              <a:t>Az</a:t>
            </a:r>
            <a:r>
              <a:rPr lang="en-US" dirty="0" smtClean="0"/>
              <a:t> AST </a:t>
            </a:r>
            <a:r>
              <a:rPr lang="en-US" dirty="0" err="1" smtClean="0"/>
              <a:t>bejárásához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ún</a:t>
            </a:r>
            <a:r>
              <a:rPr lang="en-US" dirty="0" smtClean="0"/>
              <a:t>. AST Matchers </a:t>
            </a:r>
            <a:r>
              <a:rPr lang="en-US" dirty="0" err="1" smtClean="0"/>
              <a:t>könyvtárat</a:t>
            </a:r>
            <a:r>
              <a:rPr lang="en-US" dirty="0" smtClean="0"/>
              <a:t> </a:t>
            </a:r>
            <a:r>
              <a:rPr lang="en-US" dirty="0" err="1" smtClean="0"/>
              <a:t>szolgáltat</a:t>
            </a:r>
            <a:r>
              <a:rPr lang="en-US" dirty="0" smtClean="0"/>
              <a:t> a Clang</a:t>
            </a:r>
          </a:p>
          <a:p>
            <a:r>
              <a:rPr lang="en-US" dirty="0" err="1" smtClean="0"/>
              <a:t>Deklaratív</a:t>
            </a:r>
            <a:r>
              <a:rPr lang="en-US" dirty="0" smtClean="0"/>
              <a:t> </a:t>
            </a:r>
            <a:r>
              <a:rPr lang="en-US" dirty="0" err="1" smtClean="0"/>
              <a:t>szintaxisával</a:t>
            </a:r>
            <a:r>
              <a:rPr lang="en-US" dirty="0" smtClean="0"/>
              <a:t> </a:t>
            </a:r>
            <a:r>
              <a:rPr lang="en-US" dirty="0" err="1" smtClean="0"/>
              <a:t>könnyedén</a:t>
            </a:r>
            <a:r>
              <a:rPr lang="en-US" dirty="0" smtClean="0"/>
              <a:t> </a:t>
            </a:r>
            <a:r>
              <a:rPr lang="en-US" dirty="0" err="1" smtClean="0"/>
              <a:t>gyűjthető</a:t>
            </a:r>
            <a:r>
              <a:rPr lang="en-US" dirty="0" smtClean="0"/>
              <a:t> a </a:t>
            </a:r>
            <a:r>
              <a:rPr lang="en-US" dirty="0" err="1" smtClean="0"/>
              <a:t>szükséges</a:t>
            </a:r>
            <a:r>
              <a:rPr lang="en-US" dirty="0" smtClean="0"/>
              <a:t> </a:t>
            </a:r>
            <a:r>
              <a:rPr lang="en-US" dirty="0" err="1" smtClean="0"/>
              <a:t>információ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76" y="2943335"/>
            <a:ext cx="9272358" cy="221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35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195" y="452718"/>
            <a:ext cx="9420639" cy="869455"/>
          </a:xfrm>
        </p:spPr>
        <p:txBody>
          <a:bodyPr/>
          <a:lstStyle/>
          <a:p>
            <a:r>
              <a:rPr lang="en-US" dirty="0" err="1" smtClean="0"/>
              <a:t>Implementáció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algoritmus</a:t>
            </a:r>
            <a:r>
              <a:rPr lang="en-US" dirty="0" smtClean="0"/>
              <a:t> </a:t>
            </a:r>
            <a:r>
              <a:rPr lang="en-US" dirty="0" err="1" smtClean="0"/>
              <a:t>inputja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függvény</a:t>
            </a:r>
            <a:r>
              <a:rPr lang="en-US" dirty="0" smtClean="0"/>
              <a:t>,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annak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utasításában</a:t>
            </a:r>
            <a:r>
              <a:rPr lang="en-US" dirty="0" smtClean="0"/>
              <a:t> </a:t>
            </a:r>
            <a:r>
              <a:rPr lang="en-US" dirty="0" err="1" smtClean="0"/>
              <a:t>szereplő</a:t>
            </a:r>
            <a:r>
              <a:rPr lang="en-US" dirty="0" smtClean="0"/>
              <a:t> </a:t>
            </a:r>
            <a:r>
              <a:rPr lang="en-US" dirty="0" err="1" smtClean="0"/>
              <a:t>változó</a:t>
            </a:r>
            <a:r>
              <a:rPr lang="en-US" dirty="0" smtClean="0"/>
              <a:t> </a:t>
            </a:r>
            <a:r>
              <a:rPr lang="en-US" dirty="0" err="1" smtClean="0"/>
              <a:t>kódsor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oszlop</a:t>
            </a:r>
            <a:r>
              <a:rPr lang="en-US" dirty="0" smtClean="0"/>
              <a:t> </a:t>
            </a:r>
            <a:r>
              <a:rPr lang="en-US" dirty="0" err="1" smtClean="0"/>
              <a:t>formájában</a:t>
            </a:r>
            <a:endParaRPr lang="en-US" dirty="0" smtClean="0"/>
          </a:p>
          <a:p>
            <a:r>
              <a:rPr lang="en-US" dirty="0" err="1" smtClean="0"/>
              <a:t>Outputja</a:t>
            </a:r>
            <a:r>
              <a:rPr lang="en-US" dirty="0" smtClean="0"/>
              <a:t> a </a:t>
            </a:r>
            <a:r>
              <a:rPr lang="en-US" dirty="0" err="1" smtClean="0"/>
              <a:t>függvény</a:t>
            </a:r>
            <a:r>
              <a:rPr lang="en-US" dirty="0" smtClean="0"/>
              <a:t> backward </a:t>
            </a:r>
            <a:r>
              <a:rPr lang="en-US" dirty="0" err="1" smtClean="0"/>
              <a:t>és</a:t>
            </a:r>
            <a:r>
              <a:rPr lang="en-US" dirty="0" smtClean="0"/>
              <a:t> forward slice-</a:t>
            </a:r>
            <a:r>
              <a:rPr lang="en-US" dirty="0" err="1" smtClean="0"/>
              <a:t>ja</a:t>
            </a:r>
            <a:r>
              <a:rPr lang="en-US" dirty="0" smtClean="0"/>
              <a:t> a </a:t>
            </a:r>
            <a:r>
              <a:rPr lang="en-US" dirty="0" err="1" smtClean="0"/>
              <a:t>változóra</a:t>
            </a:r>
            <a:r>
              <a:rPr lang="en-US" dirty="0" smtClean="0"/>
              <a:t> </a:t>
            </a:r>
            <a:r>
              <a:rPr lang="en-US" dirty="0" err="1" smtClean="0"/>
              <a:t>nézve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algoritmus</a:t>
            </a:r>
            <a:r>
              <a:rPr lang="en-US" dirty="0" smtClean="0"/>
              <a:t> 4 </a:t>
            </a:r>
            <a:r>
              <a:rPr lang="en-US" dirty="0" err="1" smtClean="0"/>
              <a:t>fő</a:t>
            </a:r>
            <a:r>
              <a:rPr lang="en-US" dirty="0" smtClean="0"/>
              <a:t> </a:t>
            </a:r>
            <a:r>
              <a:rPr lang="en-US" dirty="0" err="1" smtClean="0"/>
              <a:t>részből</a:t>
            </a:r>
            <a:r>
              <a:rPr lang="en-US" dirty="0" smtClean="0"/>
              <a:t> </a:t>
            </a:r>
            <a:r>
              <a:rPr lang="en-US" dirty="0" err="1" smtClean="0"/>
              <a:t>áll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AST </a:t>
            </a:r>
            <a:r>
              <a:rPr lang="en-US" dirty="0" err="1" smtClean="0"/>
              <a:t>Matcherekkel</a:t>
            </a:r>
            <a:r>
              <a:rPr lang="en-US" dirty="0" smtClean="0"/>
              <a:t> </a:t>
            </a:r>
            <a:r>
              <a:rPr lang="en-US" dirty="0" err="1" smtClean="0"/>
              <a:t>kigyűjti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ASTből</a:t>
            </a:r>
            <a:r>
              <a:rPr lang="en-US" dirty="0" smtClean="0"/>
              <a:t> a </a:t>
            </a:r>
            <a:r>
              <a:rPr lang="en-US" dirty="0" err="1" smtClean="0"/>
              <a:t>számunkra</a:t>
            </a:r>
            <a:r>
              <a:rPr lang="en-US" dirty="0" smtClean="0"/>
              <a:t> </a:t>
            </a:r>
            <a:r>
              <a:rPr lang="en-US" dirty="0" err="1" smtClean="0"/>
              <a:t>fontos</a:t>
            </a:r>
            <a:r>
              <a:rPr lang="en-US" dirty="0" smtClean="0"/>
              <a:t> </a:t>
            </a:r>
            <a:r>
              <a:rPr lang="en-US" dirty="0" err="1" smtClean="0"/>
              <a:t>információt</a:t>
            </a:r>
            <a:endParaRPr lang="en-US" dirty="0" smtClean="0"/>
          </a:p>
          <a:p>
            <a:pPr lvl="1"/>
            <a:r>
              <a:rPr lang="en-US" dirty="0" err="1" smtClean="0"/>
              <a:t>Feldolgozza</a:t>
            </a:r>
            <a:r>
              <a:rPr lang="en-US" dirty="0" smtClean="0"/>
              <a:t> </a:t>
            </a:r>
            <a:r>
              <a:rPr lang="en-US" dirty="0" err="1" smtClean="0"/>
              <a:t>azokat</a:t>
            </a:r>
            <a:r>
              <a:rPr lang="en-US" dirty="0" smtClean="0"/>
              <a:t>, </a:t>
            </a:r>
            <a:r>
              <a:rPr lang="en-US" dirty="0" err="1" smtClean="0"/>
              <a:t>ezzel</a:t>
            </a:r>
            <a:r>
              <a:rPr lang="en-US" dirty="0" smtClean="0"/>
              <a:t> </a:t>
            </a:r>
            <a:r>
              <a:rPr lang="en-US" dirty="0" err="1" smtClean="0"/>
              <a:t>felépítve</a:t>
            </a:r>
            <a:r>
              <a:rPr lang="en-US" dirty="0" smtClean="0"/>
              <a:t> a </a:t>
            </a:r>
            <a:r>
              <a:rPr lang="en-US" dirty="0" err="1" smtClean="0"/>
              <a:t>Kontroll</a:t>
            </a:r>
            <a:r>
              <a:rPr lang="en-US" dirty="0" smtClean="0"/>
              <a:t> </a:t>
            </a:r>
            <a:r>
              <a:rPr lang="en-US" dirty="0" err="1" smtClean="0"/>
              <a:t>függőségi</a:t>
            </a:r>
            <a:r>
              <a:rPr lang="en-US" dirty="0" smtClean="0"/>
              <a:t> </a:t>
            </a:r>
            <a:r>
              <a:rPr lang="en-US" dirty="0" err="1" smtClean="0"/>
              <a:t>részgráfot</a:t>
            </a:r>
            <a:r>
              <a:rPr lang="en-US" dirty="0" smtClean="0"/>
              <a:t>,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meghatározva</a:t>
            </a:r>
            <a:r>
              <a:rPr lang="en-US" dirty="0" smtClean="0"/>
              <a:t> </a:t>
            </a:r>
            <a:r>
              <a:rPr lang="en-US" dirty="0" err="1" smtClean="0"/>
              <a:t>minden</a:t>
            </a:r>
            <a:r>
              <a:rPr lang="en-US" dirty="0" smtClean="0"/>
              <a:t> </a:t>
            </a:r>
            <a:r>
              <a:rPr lang="en-US" dirty="0" err="1" smtClean="0"/>
              <a:t>utasításra</a:t>
            </a:r>
            <a:r>
              <a:rPr lang="en-US" dirty="0" smtClean="0"/>
              <a:t> a define </a:t>
            </a:r>
            <a:r>
              <a:rPr lang="en-US" dirty="0" err="1" smtClean="0"/>
              <a:t>és</a:t>
            </a:r>
            <a:r>
              <a:rPr lang="en-US" dirty="0" smtClean="0"/>
              <a:t> uses </a:t>
            </a:r>
            <a:r>
              <a:rPr lang="en-US" dirty="0" err="1" smtClean="0"/>
              <a:t>halmazát</a:t>
            </a:r>
            <a:endParaRPr lang="en-US" dirty="0" smtClean="0"/>
          </a:p>
          <a:p>
            <a:pPr lvl="1"/>
            <a:r>
              <a:rPr lang="en-US" dirty="0" err="1" smtClean="0"/>
              <a:t>Ebbe</a:t>
            </a:r>
            <a:r>
              <a:rPr lang="en-US" dirty="0" smtClean="0"/>
              <a:t> </a:t>
            </a:r>
            <a:r>
              <a:rPr lang="en-US" dirty="0" err="1" smtClean="0"/>
              <a:t>belehúzza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adatfüggőségi</a:t>
            </a:r>
            <a:r>
              <a:rPr lang="en-US" dirty="0" smtClean="0"/>
              <a:t> </a:t>
            </a:r>
            <a:r>
              <a:rPr lang="en-US" dirty="0" err="1" smtClean="0"/>
              <a:t>éleket</a:t>
            </a:r>
            <a:endParaRPr lang="en-US" dirty="0" smtClean="0"/>
          </a:p>
          <a:p>
            <a:pPr lvl="1"/>
            <a:r>
              <a:rPr lang="en-US" dirty="0" smtClean="0"/>
              <a:t>A slicing </a:t>
            </a:r>
            <a:r>
              <a:rPr lang="en-US" dirty="0" err="1" smtClean="0"/>
              <a:t>kritériumból</a:t>
            </a:r>
            <a:r>
              <a:rPr lang="en-US" dirty="0" smtClean="0"/>
              <a:t> </a:t>
            </a:r>
            <a:r>
              <a:rPr lang="en-US" dirty="0" err="1" smtClean="0"/>
              <a:t>kiindulva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zélességi</a:t>
            </a:r>
            <a:r>
              <a:rPr lang="en-US" dirty="0" smtClean="0"/>
              <a:t> </a:t>
            </a:r>
            <a:r>
              <a:rPr lang="en-US" dirty="0" err="1" smtClean="0"/>
              <a:t>bejárással</a:t>
            </a:r>
            <a:r>
              <a:rPr lang="en-US" dirty="0" smtClean="0"/>
              <a:t> </a:t>
            </a:r>
            <a:r>
              <a:rPr lang="en-US" dirty="0" err="1" smtClean="0"/>
              <a:t>meghatározza</a:t>
            </a:r>
            <a:r>
              <a:rPr lang="en-US" dirty="0" smtClean="0"/>
              <a:t> a forward </a:t>
            </a:r>
            <a:r>
              <a:rPr lang="en-US" dirty="0" err="1" smtClean="0"/>
              <a:t>és</a:t>
            </a:r>
            <a:r>
              <a:rPr lang="en-US" dirty="0" smtClean="0"/>
              <a:t> backward </a:t>
            </a:r>
            <a:r>
              <a:rPr lang="en-US" dirty="0" err="1" smtClean="0"/>
              <a:t>sliceot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59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984" y="321276"/>
            <a:ext cx="9530869" cy="5927123"/>
          </a:xfrm>
        </p:spPr>
        <p:txBody>
          <a:bodyPr/>
          <a:lstStyle/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utasításokat</a:t>
            </a:r>
            <a:r>
              <a:rPr lang="en-US" dirty="0" smtClean="0"/>
              <a:t> </a:t>
            </a:r>
            <a:r>
              <a:rPr lang="en-US" dirty="0" err="1" smtClean="0"/>
              <a:t>négy</a:t>
            </a:r>
            <a:r>
              <a:rPr lang="en-US" dirty="0" smtClean="0"/>
              <a:t> </a:t>
            </a:r>
            <a:r>
              <a:rPr lang="en-US" dirty="0" err="1" smtClean="0"/>
              <a:t>osztályba</a:t>
            </a:r>
            <a:r>
              <a:rPr lang="en-US" dirty="0" smtClean="0"/>
              <a:t> </a:t>
            </a:r>
            <a:r>
              <a:rPr lang="en-US" dirty="0" err="1" smtClean="0"/>
              <a:t>soroltam</a:t>
            </a:r>
            <a:r>
              <a:rPr lang="en-US" dirty="0" smtClean="0"/>
              <a:t>: Assign, Compound, Branch </a:t>
            </a:r>
            <a:r>
              <a:rPr lang="en-US" dirty="0" err="1" smtClean="0"/>
              <a:t>és</a:t>
            </a:r>
            <a:r>
              <a:rPr lang="en-US" dirty="0" smtClean="0"/>
              <a:t> Loop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kontroll</a:t>
            </a:r>
            <a:r>
              <a:rPr lang="en-US" dirty="0" smtClean="0"/>
              <a:t> </a:t>
            </a:r>
            <a:r>
              <a:rPr lang="en-US" dirty="0" err="1" smtClean="0"/>
              <a:t>függőségek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ASTből</a:t>
            </a:r>
            <a:r>
              <a:rPr lang="en-US" dirty="0" smtClean="0"/>
              <a:t> </a:t>
            </a:r>
            <a:r>
              <a:rPr lang="en-US" dirty="0" err="1" smtClean="0"/>
              <a:t>egyértelműen</a:t>
            </a:r>
            <a:r>
              <a:rPr lang="en-US" dirty="0" smtClean="0"/>
              <a:t> </a:t>
            </a:r>
            <a:r>
              <a:rPr lang="en-US" dirty="0" err="1" smtClean="0"/>
              <a:t>kiolvashatóak</a:t>
            </a:r>
            <a:endParaRPr lang="en-US" dirty="0" smtClean="0"/>
          </a:p>
          <a:p>
            <a:r>
              <a:rPr lang="en-US" dirty="0" smtClean="0"/>
              <a:t>Minden </a:t>
            </a:r>
            <a:r>
              <a:rPr lang="en-US" dirty="0" err="1" smtClean="0"/>
              <a:t>utasításhoz</a:t>
            </a:r>
            <a:r>
              <a:rPr lang="en-US" dirty="0" smtClean="0"/>
              <a:t> a </a:t>
            </a:r>
            <a:r>
              <a:rPr lang="en-US" dirty="0" err="1" smtClean="0"/>
              <a:t>következő</a:t>
            </a:r>
            <a:r>
              <a:rPr lang="en-US" dirty="0" smtClean="0"/>
              <a:t> </a:t>
            </a:r>
            <a:r>
              <a:rPr lang="en-US" dirty="0" err="1" smtClean="0"/>
              <a:t>négy</a:t>
            </a:r>
            <a:r>
              <a:rPr lang="en-US" dirty="0" smtClean="0"/>
              <a:t> </a:t>
            </a:r>
            <a:r>
              <a:rPr lang="en-US" dirty="0" err="1" smtClean="0"/>
              <a:t>halmazt</a:t>
            </a:r>
            <a:r>
              <a:rPr lang="en-US" dirty="0" smtClean="0"/>
              <a:t> </a:t>
            </a:r>
            <a:r>
              <a:rPr lang="en-US" dirty="0" err="1" smtClean="0"/>
              <a:t>határoztam</a:t>
            </a:r>
            <a:r>
              <a:rPr lang="en-US" dirty="0" smtClean="0"/>
              <a:t> meg: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tőle</a:t>
            </a:r>
            <a:r>
              <a:rPr lang="en-US" dirty="0" smtClean="0"/>
              <a:t> </a:t>
            </a:r>
            <a:r>
              <a:rPr lang="en-US" dirty="0" err="1" smtClean="0"/>
              <a:t>kontroll</a:t>
            </a:r>
            <a:r>
              <a:rPr lang="en-US" dirty="0" smtClean="0"/>
              <a:t> </a:t>
            </a:r>
            <a:r>
              <a:rPr lang="en-US" dirty="0" err="1" smtClean="0"/>
              <a:t>függő</a:t>
            </a:r>
            <a:r>
              <a:rPr lang="en-US" dirty="0" smtClean="0"/>
              <a:t> </a:t>
            </a:r>
            <a:r>
              <a:rPr lang="en-US" dirty="0" err="1" smtClean="0"/>
              <a:t>utasításokat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tőle</a:t>
            </a:r>
            <a:r>
              <a:rPr lang="en-US" dirty="0" smtClean="0"/>
              <a:t> </a:t>
            </a:r>
            <a:r>
              <a:rPr lang="en-US" dirty="0" err="1" smtClean="0"/>
              <a:t>adatfüggő</a:t>
            </a:r>
            <a:r>
              <a:rPr lang="en-US" dirty="0" smtClean="0"/>
              <a:t> </a:t>
            </a:r>
            <a:r>
              <a:rPr lang="en-US" dirty="0" err="1" smtClean="0"/>
              <a:t>utasításokat</a:t>
            </a:r>
            <a:endParaRPr lang="en-US" dirty="0" smtClean="0"/>
          </a:p>
          <a:p>
            <a:pPr lvl="1"/>
            <a:r>
              <a:rPr lang="en-US" dirty="0" err="1" smtClean="0"/>
              <a:t>Azokat</a:t>
            </a:r>
            <a:r>
              <a:rPr lang="en-US" dirty="0" smtClean="0"/>
              <a:t> a </a:t>
            </a:r>
            <a:r>
              <a:rPr lang="en-US" dirty="0" err="1" smtClean="0"/>
              <a:t>változókat</a:t>
            </a:r>
            <a:r>
              <a:rPr lang="en-US" dirty="0" smtClean="0"/>
              <a:t>, </a:t>
            </a:r>
            <a:r>
              <a:rPr lang="en-US" dirty="0" err="1" smtClean="0"/>
              <a:t>amiket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utasítás</a:t>
            </a:r>
            <a:r>
              <a:rPr lang="en-US" dirty="0" smtClean="0"/>
              <a:t> </a:t>
            </a:r>
            <a:r>
              <a:rPr lang="en-US" dirty="0" err="1" smtClean="0"/>
              <a:t>definiál</a:t>
            </a:r>
            <a:endParaRPr lang="en-US" dirty="0" smtClean="0"/>
          </a:p>
          <a:p>
            <a:pPr lvl="1"/>
            <a:r>
              <a:rPr lang="en-US" dirty="0" err="1" smtClean="0"/>
              <a:t>Azokat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változókat</a:t>
            </a:r>
            <a:r>
              <a:rPr lang="en-US" dirty="0" smtClean="0"/>
              <a:t>, </a:t>
            </a:r>
            <a:r>
              <a:rPr lang="en-US" dirty="0" err="1" smtClean="0"/>
              <a:t>amiket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utasítás</a:t>
            </a:r>
            <a:r>
              <a:rPr lang="en-US" dirty="0" smtClean="0"/>
              <a:t> </a:t>
            </a:r>
            <a:r>
              <a:rPr lang="en-US" dirty="0" err="1" smtClean="0"/>
              <a:t>használ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Kihagyva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ugró</a:t>
            </a:r>
            <a:r>
              <a:rPr lang="en-US" dirty="0" smtClean="0"/>
              <a:t> </a:t>
            </a:r>
            <a:r>
              <a:rPr lang="en-US" dirty="0" err="1" smtClean="0"/>
              <a:t>utasításokat</a:t>
            </a:r>
            <a:r>
              <a:rPr lang="en-US" dirty="0" smtClean="0"/>
              <a:t>, a </a:t>
            </a:r>
            <a:r>
              <a:rPr lang="en-US" dirty="0" err="1" smtClean="0"/>
              <a:t>kontroll</a:t>
            </a:r>
            <a:r>
              <a:rPr lang="en-US" dirty="0" smtClean="0"/>
              <a:t> </a:t>
            </a:r>
            <a:r>
              <a:rPr lang="en-US" dirty="0" err="1" smtClean="0"/>
              <a:t>függőségi</a:t>
            </a:r>
            <a:r>
              <a:rPr lang="en-US" dirty="0" smtClean="0"/>
              <a:t> </a:t>
            </a:r>
            <a:r>
              <a:rPr lang="en-US" dirty="0" err="1" smtClean="0"/>
              <a:t>gráf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fa</a:t>
            </a:r>
            <a:r>
              <a:rPr lang="en-US" dirty="0" smtClean="0"/>
              <a:t> </a:t>
            </a:r>
            <a:r>
              <a:rPr lang="en-US" dirty="0" err="1" smtClean="0"/>
              <a:t>lesz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kontroll</a:t>
            </a:r>
            <a:r>
              <a:rPr lang="en-US" dirty="0" smtClean="0"/>
              <a:t> </a:t>
            </a:r>
            <a:r>
              <a:rPr lang="en-US" dirty="0" err="1" smtClean="0"/>
              <a:t>függőségi</a:t>
            </a:r>
            <a:r>
              <a:rPr lang="en-US" dirty="0" smtClean="0"/>
              <a:t> </a:t>
            </a:r>
            <a:r>
              <a:rPr lang="en-US" dirty="0" err="1" smtClean="0"/>
              <a:t>gráf</a:t>
            </a:r>
            <a:r>
              <a:rPr lang="en-US" dirty="0" smtClean="0"/>
              <a:t> </a:t>
            </a:r>
            <a:r>
              <a:rPr lang="en-US" dirty="0" err="1" smtClean="0"/>
              <a:t>nagyban</a:t>
            </a:r>
            <a:r>
              <a:rPr lang="en-US" dirty="0" smtClean="0"/>
              <a:t> </a:t>
            </a:r>
            <a:r>
              <a:rPr lang="en-US" dirty="0" err="1" smtClean="0"/>
              <a:t>hasonlít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0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54909" y="247136"/>
            <a:ext cx="4176583" cy="5758248"/>
          </a:xfrm>
        </p:spPr>
        <p:txBody>
          <a:bodyPr/>
          <a:lstStyle/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adatfüggőségek</a:t>
            </a:r>
            <a:r>
              <a:rPr lang="en-US" dirty="0" smtClean="0"/>
              <a:t> </a:t>
            </a:r>
            <a:r>
              <a:rPr lang="en-US" dirty="0" err="1" smtClean="0"/>
              <a:t>meghatározásához</a:t>
            </a:r>
            <a:r>
              <a:rPr lang="en-US" dirty="0" smtClean="0"/>
              <a:t> </a:t>
            </a:r>
            <a:r>
              <a:rPr lang="en-US" dirty="0" err="1" smtClean="0"/>
              <a:t>speciális</a:t>
            </a:r>
            <a:r>
              <a:rPr lang="en-US" dirty="0" smtClean="0"/>
              <a:t> </a:t>
            </a:r>
            <a:r>
              <a:rPr lang="en-US" dirty="0" err="1" smtClean="0"/>
              <a:t>algoritmust</a:t>
            </a:r>
            <a:r>
              <a:rPr lang="en-US" dirty="0" smtClean="0"/>
              <a:t> </a:t>
            </a:r>
            <a:r>
              <a:rPr lang="en-US" dirty="0" err="1" smtClean="0"/>
              <a:t>kellett</a:t>
            </a:r>
            <a:r>
              <a:rPr lang="en-US" dirty="0" smtClean="0"/>
              <a:t> </a:t>
            </a:r>
            <a:r>
              <a:rPr lang="en-US" dirty="0" err="1" smtClean="0"/>
              <a:t>készíteni</a:t>
            </a:r>
            <a:r>
              <a:rPr lang="en-US" dirty="0" smtClean="0"/>
              <a:t>, </a:t>
            </a:r>
            <a:r>
              <a:rPr lang="en-US" dirty="0" err="1" smtClean="0"/>
              <a:t>ami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speciális</a:t>
            </a:r>
            <a:r>
              <a:rPr lang="en-US" dirty="0" smtClean="0"/>
              <a:t> </a:t>
            </a:r>
            <a:r>
              <a:rPr lang="en-US" dirty="0" err="1" smtClean="0"/>
              <a:t>rekurzív</a:t>
            </a:r>
            <a:r>
              <a:rPr lang="en-US" dirty="0" smtClean="0"/>
              <a:t> </a:t>
            </a:r>
            <a:r>
              <a:rPr lang="en-US" dirty="0" err="1" smtClean="0"/>
              <a:t>mélységi</a:t>
            </a:r>
            <a:r>
              <a:rPr lang="en-US" dirty="0" smtClean="0"/>
              <a:t> </a:t>
            </a:r>
            <a:r>
              <a:rPr lang="en-US" dirty="0" err="1" smtClean="0"/>
              <a:t>bejárás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530" y="49151"/>
            <a:ext cx="3675898" cy="680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1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44843" y="397113"/>
            <a:ext cx="3694671" cy="3235773"/>
          </a:xfrm>
        </p:spPr>
        <p:txBody>
          <a:bodyPr>
            <a:normAutofit/>
          </a:bodyPr>
          <a:lstStyle/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algoritmus</a:t>
            </a:r>
            <a:r>
              <a:rPr lang="en-US" dirty="0" smtClean="0"/>
              <a:t> </a:t>
            </a:r>
            <a:r>
              <a:rPr lang="en-US" dirty="0" err="1" smtClean="0"/>
              <a:t>rögzíti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listában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ciklusfeltételeket</a:t>
            </a:r>
            <a:endParaRPr lang="en-US" dirty="0"/>
          </a:p>
          <a:p>
            <a:r>
              <a:rPr lang="en-US" dirty="0" err="1" smtClean="0"/>
              <a:t>Így</a:t>
            </a:r>
            <a:r>
              <a:rPr lang="en-US" dirty="0" smtClean="0"/>
              <a:t> </a:t>
            </a:r>
            <a:r>
              <a:rPr lang="en-US" dirty="0" err="1" smtClean="0"/>
              <a:t>deríti</a:t>
            </a:r>
            <a:r>
              <a:rPr lang="en-US" dirty="0" smtClean="0"/>
              <a:t> </a:t>
            </a:r>
            <a:r>
              <a:rPr lang="en-US" dirty="0" err="1" smtClean="0"/>
              <a:t>fel</a:t>
            </a:r>
            <a:r>
              <a:rPr lang="en-US" dirty="0" smtClean="0"/>
              <a:t> a </a:t>
            </a:r>
            <a:r>
              <a:rPr lang="en-US" dirty="0" err="1" smtClean="0"/>
              <a:t>visszaéleket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43" y="4098282"/>
            <a:ext cx="2476846" cy="2467319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07" y="0"/>
            <a:ext cx="2915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6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0" y="2829020"/>
            <a:ext cx="3730935" cy="366141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774" y="403959"/>
            <a:ext cx="5114925" cy="6086475"/>
          </a:xfrm>
          <a:prstGeom prst="rect">
            <a:avLst/>
          </a:prstGeom>
        </p:spPr>
      </p:pic>
      <p:sp>
        <p:nvSpPr>
          <p:cNvPr id="2" name="Szövegdoboz 1"/>
          <p:cNvSpPr txBox="1"/>
          <p:nvPr/>
        </p:nvSpPr>
        <p:spPr>
          <a:xfrm>
            <a:off x="447460" y="556054"/>
            <a:ext cx="4062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algoritmus</a:t>
            </a:r>
            <a:r>
              <a:rPr lang="en-US" dirty="0" smtClean="0"/>
              <a:t> </a:t>
            </a:r>
            <a:r>
              <a:rPr lang="en-US" dirty="0" err="1" smtClean="0"/>
              <a:t>kétszer</a:t>
            </a:r>
            <a:r>
              <a:rPr lang="en-US" dirty="0" smtClean="0"/>
              <a:t> </a:t>
            </a:r>
            <a:r>
              <a:rPr lang="en-US" dirty="0" err="1" smtClean="0"/>
              <a:t>megy</a:t>
            </a:r>
            <a:r>
              <a:rPr lang="en-US" dirty="0" smtClean="0"/>
              <a:t> </a:t>
            </a:r>
            <a:r>
              <a:rPr lang="en-US" dirty="0" err="1" smtClean="0"/>
              <a:t>végig</a:t>
            </a:r>
            <a:r>
              <a:rPr lang="en-US" dirty="0" smtClean="0"/>
              <a:t> </a:t>
            </a:r>
            <a:r>
              <a:rPr lang="en-US" dirty="0" err="1" smtClean="0"/>
              <a:t>minden</a:t>
            </a:r>
            <a:r>
              <a:rPr lang="en-US" dirty="0" smtClean="0"/>
              <a:t> </a:t>
            </a:r>
            <a:r>
              <a:rPr lang="en-US" dirty="0" err="1" smtClean="0"/>
              <a:t>cikluson</a:t>
            </a:r>
            <a:endParaRPr lang="en-US" dirty="0" smtClean="0"/>
          </a:p>
          <a:p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deríti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a </a:t>
            </a:r>
            <a:r>
              <a:rPr lang="en-US" dirty="0" err="1" smtClean="0"/>
              <a:t>ciklus-vivő</a:t>
            </a:r>
            <a:r>
              <a:rPr lang="en-US" dirty="0" smtClean="0"/>
              <a:t> </a:t>
            </a:r>
            <a:r>
              <a:rPr lang="en-US" dirty="0"/>
              <a:t>(loop-carried</a:t>
            </a:r>
            <a:r>
              <a:rPr lang="en-US" dirty="0" smtClean="0"/>
              <a:t>) </a:t>
            </a:r>
            <a:r>
              <a:rPr lang="en-US" dirty="0" err="1" smtClean="0"/>
              <a:t>függőségeket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5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5481" y="452718"/>
            <a:ext cx="9445353" cy="807671"/>
          </a:xfrm>
        </p:spPr>
        <p:txBody>
          <a:bodyPr/>
          <a:lstStyle/>
          <a:p>
            <a:r>
              <a:rPr lang="en-US" dirty="0" smtClean="0"/>
              <a:t>Slicing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88542" y="1396314"/>
            <a:ext cx="9061312" cy="4852085"/>
          </a:xfrm>
        </p:spPr>
        <p:txBody>
          <a:bodyPr/>
          <a:lstStyle/>
          <a:p>
            <a:r>
              <a:rPr lang="en-US" dirty="0" smtClean="0"/>
              <a:t>A slicing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kódelemzési</a:t>
            </a:r>
            <a:r>
              <a:rPr lang="en-US" dirty="0" smtClean="0"/>
              <a:t> </a:t>
            </a:r>
            <a:r>
              <a:rPr lang="en-US" dirty="0" err="1" smtClean="0"/>
              <a:t>módszer</a:t>
            </a:r>
            <a:endParaRPr lang="en-US" dirty="0"/>
          </a:p>
          <a:p>
            <a:r>
              <a:rPr lang="en-US" dirty="0" err="1" smtClean="0"/>
              <a:t>Megmondja</a:t>
            </a:r>
            <a:r>
              <a:rPr lang="en-US" dirty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adott</a:t>
            </a:r>
            <a:r>
              <a:rPr lang="en-US" dirty="0" smtClean="0"/>
              <a:t> </a:t>
            </a:r>
            <a:r>
              <a:rPr lang="en-US" dirty="0" err="1" smtClean="0"/>
              <a:t>változóra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a program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bizonyos</a:t>
            </a:r>
            <a:r>
              <a:rPr lang="en-US" dirty="0" smtClean="0"/>
              <a:t> </a:t>
            </a:r>
            <a:r>
              <a:rPr lang="en-US" dirty="0" err="1" smtClean="0"/>
              <a:t>pontjában</a:t>
            </a:r>
            <a:r>
              <a:rPr lang="en-US" dirty="0" smtClean="0"/>
              <a:t> </a:t>
            </a:r>
            <a:r>
              <a:rPr lang="en-US" dirty="0" err="1" smtClean="0"/>
              <a:t>mely</a:t>
            </a:r>
            <a:r>
              <a:rPr lang="en-US" dirty="0" smtClean="0"/>
              <a:t> </a:t>
            </a:r>
            <a:r>
              <a:rPr lang="en-US" dirty="0" err="1" smtClean="0"/>
              <a:t>utasítások</a:t>
            </a:r>
            <a:r>
              <a:rPr lang="en-US" dirty="0" smtClean="0"/>
              <a:t> </a:t>
            </a:r>
            <a:r>
              <a:rPr lang="en-US" dirty="0" err="1" smtClean="0"/>
              <a:t>befolyásolhatták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értékét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Két</a:t>
            </a:r>
            <a:r>
              <a:rPr lang="en-US" dirty="0" smtClean="0"/>
              <a:t> </a:t>
            </a:r>
            <a:r>
              <a:rPr lang="en-US" dirty="0" err="1" smtClean="0"/>
              <a:t>fő</a:t>
            </a:r>
            <a:r>
              <a:rPr lang="en-US" dirty="0" smtClean="0"/>
              <a:t> </a:t>
            </a:r>
            <a:r>
              <a:rPr lang="en-US" dirty="0" err="1" smtClean="0"/>
              <a:t>típusa</a:t>
            </a:r>
            <a:r>
              <a:rPr lang="en-US" dirty="0" smtClean="0"/>
              <a:t> </a:t>
            </a:r>
            <a:r>
              <a:rPr lang="en-US" dirty="0" smtClean="0"/>
              <a:t>van: </a:t>
            </a:r>
            <a:r>
              <a:rPr lang="en-US" dirty="0" err="1" smtClean="0"/>
              <a:t>dinamikus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statikus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dinamikus</a:t>
            </a:r>
            <a:r>
              <a:rPr lang="en-US" dirty="0" smtClean="0"/>
              <a:t> </a:t>
            </a:r>
            <a:r>
              <a:rPr lang="en-US" dirty="0" err="1" smtClean="0"/>
              <a:t>futási</a:t>
            </a:r>
            <a:r>
              <a:rPr lang="en-US" dirty="0" smtClean="0"/>
              <a:t> </a:t>
            </a:r>
            <a:r>
              <a:rPr lang="en-US" dirty="0" err="1" smtClean="0"/>
              <a:t>időben</a:t>
            </a:r>
            <a:r>
              <a:rPr lang="en-US" dirty="0" smtClean="0"/>
              <a:t> </a:t>
            </a:r>
            <a:r>
              <a:rPr lang="en-US" dirty="0" err="1" smtClean="0"/>
              <a:t>elemzi</a:t>
            </a:r>
            <a:r>
              <a:rPr lang="en-US" dirty="0" smtClean="0"/>
              <a:t> </a:t>
            </a:r>
            <a:r>
              <a:rPr lang="en-US" dirty="0" err="1" smtClean="0"/>
              <a:t>bizonyos</a:t>
            </a:r>
            <a:r>
              <a:rPr lang="en-US" dirty="0" smtClean="0"/>
              <a:t> </a:t>
            </a:r>
            <a:r>
              <a:rPr lang="en-US" dirty="0" err="1" smtClean="0"/>
              <a:t>kezdőállapot</a:t>
            </a:r>
            <a:r>
              <a:rPr lang="en-US" dirty="0" smtClean="0"/>
              <a:t> </a:t>
            </a:r>
            <a:r>
              <a:rPr lang="en-US" dirty="0" err="1" smtClean="0"/>
              <a:t>esetén</a:t>
            </a:r>
            <a:r>
              <a:rPr lang="en-US" dirty="0" smtClean="0"/>
              <a:t> a </a:t>
            </a:r>
            <a:r>
              <a:rPr lang="en-US" dirty="0" err="1" smtClean="0"/>
              <a:t>hatásokat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statikus</a:t>
            </a:r>
            <a:r>
              <a:rPr lang="en-US" dirty="0" smtClean="0"/>
              <a:t> </a:t>
            </a:r>
            <a:r>
              <a:rPr lang="en-US" dirty="0" err="1" smtClean="0"/>
              <a:t>csak</a:t>
            </a:r>
            <a:r>
              <a:rPr lang="en-US" dirty="0" smtClean="0"/>
              <a:t> a </a:t>
            </a:r>
            <a:r>
              <a:rPr lang="en-US" dirty="0" err="1" smtClean="0"/>
              <a:t>forráskódot</a:t>
            </a:r>
            <a:r>
              <a:rPr lang="en-US" dirty="0" smtClean="0"/>
              <a:t> </a:t>
            </a:r>
            <a:r>
              <a:rPr lang="en-US" dirty="0" err="1" smtClean="0"/>
              <a:t>elemzi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diplomamunka</a:t>
            </a:r>
            <a:r>
              <a:rPr lang="en-US" dirty="0" smtClean="0"/>
              <a:t> a </a:t>
            </a:r>
            <a:r>
              <a:rPr lang="en-US" dirty="0" err="1" smtClean="0"/>
              <a:t>statikus</a:t>
            </a:r>
            <a:r>
              <a:rPr lang="en-US" dirty="0" smtClean="0"/>
              <a:t> slicing-gal </a:t>
            </a:r>
            <a:r>
              <a:rPr lang="en-US" dirty="0" err="1" smtClean="0"/>
              <a:t>foglalkozik</a:t>
            </a:r>
            <a:endParaRPr lang="en-US" dirty="0" smtClean="0"/>
          </a:p>
          <a:p>
            <a:r>
              <a:rPr lang="en-US" dirty="0" err="1" smtClean="0"/>
              <a:t>Hatás</a:t>
            </a:r>
            <a:r>
              <a:rPr lang="en-US" dirty="0" err="1"/>
              <a:t>e</a:t>
            </a:r>
            <a:r>
              <a:rPr lang="en-US" dirty="0" err="1" smtClean="0"/>
              <a:t>lemzési</a:t>
            </a:r>
            <a:r>
              <a:rPr lang="en-US" dirty="0" smtClean="0"/>
              <a:t> </a:t>
            </a:r>
            <a:r>
              <a:rPr lang="en-US" dirty="0" err="1" smtClean="0"/>
              <a:t>irány</a:t>
            </a:r>
            <a:r>
              <a:rPr lang="en-US" dirty="0" smtClean="0"/>
              <a:t> </a:t>
            </a:r>
            <a:r>
              <a:rPr lang="en-US" dirty="0" err="1" smtClean="0"/>
              <a:t>szempontjából</a:t>
            </a:r>
            <a:r>
              <a:rPr lang="en-US" dirty="0" smtClean="0"/>
              <a:t> </a:t>
            </a:r>
            <a:r>
              <a:rPr lang="en-US" dirty="0" err="1" smtClean="0"/>
              <a:t>megkülönböztetünk</a:t>
            </a:r>
            <a:r>
              <a:rPr lang="en-US" dirty="0" smtClean="0"/>
              <a:t> backward </a:t>
            </a:r>
            <a:r>
              <a:rPr lang="en-US" dirty="0" err="1" smtClean="0"/>
              <a:t>és</a:t>
            </a:r>
            <a:r>
              <a:rPr lang="en-US" dirty="0" smtClean="0"/>
              <a:t> forward </a:t>
            </a:r>
            <a:r>
              <a:rPr lang="en-US" dirty="0" err="1" smtClean="0"/>
              <a:t>slicingot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918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63053" y="248831"/>
            <a:ext cx="5062709" cy="1357547"/>
          </a:xfrm>
        </p:spPr>
        <p:txBody>
          <a:bodyPr/>
          <a:lstStyle/>
          <a:p>
            <a:r>
              <a:rPr lang="en-US" dirty="0" err="1" smtClean="0"/>
              <a:t>Elágazások</a:t>
            </a:r>
            <a:r>
              <a:rPr lang="en-US" dirty="0" smtClean="0"/>
              <a:t> </a:t>
            </a:r>
            <a:r>
              <a:rPr lang="en-US" dirty="0" err="1" smtClean="0"/>
              <a:t>esetén</a:t>
            </a:r>
            <a:r>
              <a:rPr lang="en-US" dirty="0" smtClean="0"/>
              <a:t> </a:t>
            </a:r>
            <a:r>
              <a:rPr lang="en-US" dirty="0" err="1" smtClean="0"/>
              <a:t>elmenti</a:t>
            </a:r>
            <a:r>
              <a:rPr lang="en-US" dirty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összes</a:t>
            </a:r>
            <a:r>
              <a:rPr lang="en-US" dirty="0" smtClean="0"/>
              <a:t> </a:t>
            </a:r>
            <a:r>
              <a:rPr lang="en-US" dirty="0" err="1" smtClean="0"/>
              <a:t>ágon</a:t>
            </a:r>
            <a:r>
              <a:rPr lang="en-US" dirty="0" smtClean="0"/>
              <a:t> </a:t>
            </a:r>
            <a:r>
              <a:rPr lang="en-US" dirty="0" err="1" smtClean="0"/>
              <a:t>szereplő</a:t>
            </a:r>
            <a:r>
              <a:rPr lang="en-US" dirty="0" smtClean="0"/>
              <a:t> </a:t>
            </a:r>
            <a:r>
              <a:rPr lang="en-US" dirty="0" err="1" smtClean="0"/>
              <a:t>definíciókat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92" y="2604028"/>
            <a:ext cx="1867161" cy="203863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455" y="1127938"/>
            <a:ext cx="1981200" cy="351472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368" y="1055600"/>
            <a:ext cx="4335419" cy="3455131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3917091" y="5078627"/>
            <a:ext cx="190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CFG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8266670" y="5064900"/>
            <a:ext cx="242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PDG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9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20130" y="358346"/>
            <a:ext cx="9848335" cy="766119"/>
          </a:xfrm>
        </p:spPr>
        <p:txBody>
          <a:bodyPr/>
          <a:lstStyle/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algoritmus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szélességi</a:t>
            </a:r>
            <a:r>
              <a:rPr lang="en-US" dirty="0" smtClean="0"/>
              <a:t> </a:t>
            </a:r>
            <a:r>
              <a:rPr lang="en-US" dirty="0" err="1" smtClean="0"/>
              <a:t>bejárást</a:t>
            </a:r>
            <a:r>
              <a:rPr lang="en-US" dirty="0" smtClean="0"/>
              <a:t> </a:t>
            </a:r>
            <a:r>
              <a:rPr lang="en-US" dirty="0" err="1" smtClean="0"/>
              <a:t>hajt</a:t>
            </a:r>
            <a:r>
              <a:rPr lang="en-US" dirty="0" smtClean="0"/>
              <a:t> </a:t>
            </a:r>
            <a:r>
              <a:rPr lang="en-US" dirty="0" err="1" smtClean="0"/>
              <a:t>végre</a:t>
            </a:r>
            <a:r>
              <a:rPr lang="en-US" dirty="0" smtClean="0"/>
              <a:t> a PDG-n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megkapja</a:t>
            </a:r>
            <a:r>
              <a:rPr lang="en-US" dirty="0" smtClean="0"/>
              <a:t> a slice-</a:t>
            </a:r>
            <a:r>
              <a:rPr lang="en-US" dirty="0" err="1" smtClean="0"/>
              <a:t>ot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30" y="1124465"/>
            <a:ext cx="6895070" cy="530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7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21277" y="259493"/>
            <a:ext cx="9712410" cy="518984"/>
          </a:xfrm>
        </p:spPr>
        <p:txBody>
          <a:bodyPr/>
          <a:lstStyle/>
          <a:p>
            <a:r>
              <a:rPr lang="en-US" dirty="0" err="1" smtClean="0"/>
              <a:t>Példa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15" y="778477"/>
            <a:ext cx="2966540" cy="451021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60" y="1745375"/>
            <a:ext cx="8610174" cy="354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4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54908" y="452718"/>
            <a:ext cx="9395926" cy="918882"/>
          </a:xfrm>
        </p:spPr>
        <p:txBody>
          <a:bodyPr/>
          <a:lstStyle/>
          <a:p>
            <a:r>
              <a:rPr lang="en-US" dirty="0" smtClean="0"/>
              <a:t>Slicing </a:t>
            </a:r>
            <a:r>
              <a:rPr lang="en-US" dirty="0" err="1" smtClean="0"/>
              <a:t>módszerek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Három</a:t>
            </a:r>
            <a:r>
              <a:rPr lang="en-US" dirty="0" smtClean="0"/>
              <a:t> </a:t>
            </a:r>
            <a:r>
              <a:rPr lang="en-US" dirty="0" err="1" smtClean="0"/>
              <a:t>fő</a:t>
            </a:r>
            <a:r>
              <a:rPr lang="en-US" dirty="0" smtClean="0"/>
              <a:t> </a:t>
            </a:r>
            <a:r>
              <a:rPr lang="en-US" dirty="0" err="1" smtClean="0"/>
              <a:t>módszert</a:t>
            </a:r>
            <a:r>
              <a:rPr lang="en-US" dirty="0" smtClean="0"/>
              <a:t> </a:t>
            </a:r>
            <a:r>
              <a:rPr lang="en-US" dirty="0" err="1" smtClean="0"/>
              <a:t>ismertet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irodalom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Adatfolyam</a:t>
            </a:r>
            <a:r>
              <a:rPr lang="en-US" dirty="0" smtClean="0"/>
              <a:t> </a:t>
            </a:r>
            <a:r>
              <a:rPr lang="en-US" dirty="0" err="1" smtClean="0"/>
              <a:t>egyenletek</a:t>
            </a:r>
            <a:endParaRPr lang="en-US" dirty="0" smtClean="0"/>
          </a:p>
          <a:p>
            <a:pPr lvl="1"/>
            <a:r>
              <a:rPr lang="en-US" dirty="0" err="1" smtClean="0"/>
              <a:t>Információfolyam</a:t>
            </a:r>
            <a:r>
              <a:rPr lang="en-US" dirty="0" smtClean="0"/>
              <a:t> </a:t>
            </a:r>
            <a:r>
              <a:rPr lang="en-US" dirty="0" err="1" smtClean="0"/>
              <a:t>relációk</a:t>
            </a:r>
            <a:endParaRPr lang="en-US" dirty="0" smtClean="0"/>
          </a:p>
          <a:p>
            <a:pPr lvl="1"/>
            <a:r>
              <a:rPr lang="en-US" dirty="0" err="1" smtClean="0"/>
              <a:t>Függőségi</a:t>
            </a:r>
            <a:r>
              <a:rPr lang="en-US" dirty="0" smtClean="0"/>
              <a:t> </a:t>
            </a:r>
            <a:r>
              <a:rPr lang="en-US" dirty="0" err="1" smtClean="0"/>
              <a:t>gráf</a:t>
            </a:r>
            <a:r>
              <a:rPr lang="en-US" dirty="0" smtClean="0"/>
              <a:t> </a:t>
            </a:r>
            <a:r>
              <a:rPr lang="en-US" dirty="0" err="1" smtClean="0"/>
              <a:t>alapú</a:t>
            </a:r>
            <a:r>
              <a:rPr lang="en-US" dirty="0" smtClean="0"/>
              <a:t> slicing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1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54909" y="452719"/>
            <a:ext cx="9395926" cy="894168"/>
          </a:xfrm>
        </p:spPr>
        <p:txBody>
          <a:bodyPr/>
          <a:lstStyle/>
          <a:p>
            <a:r>
              <a:rPr lang="en-US" dirty="0" err="1" smtClean="0"/>
              <a:t>Függőségek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közös</a:t>
            </a:r>
            <a:r>
              <a:rPr lang="en-US" dirty="0" smtClean="0"/>
              <a:t> </a:t>
            </a:r>
            <a:r>
              <a:rPr lang="en-US" dirty="0" err="1" smtClean="0"/>
              <a:t>mindhárom</a:t>
            </a:r>
            <a:r>
              <a:rPr lang="en-US" dirty="0" smtClean="0"/>
              <a:t> slicing </a:t>
            </a:r>
            <a:r>
              <a:rPr lang="en-US" dirty="0" err="1" smtClean="0"/>
              <a:t>módszerben</a:t>
            </a:r>
            <a:r>
              <a:rPr lang="en-US" dirty="0"/>
              <a:t> </a:t>
            </a:r>
            <a:r>
              <a:rPr lang="en-US" dirty="0" err="1" smtClean="0"/>
              <a:t>az</a:t>
            </a:r>
            <a:r>
              <a:rPr lang="en-US" dirty="0"/>
              <a:t> </a:t>
            </a:r>
            <a:r>
              <a:rPr lang="en-US" dirty="0" err="1" smtClean="0"/>
              <a:t>eszközök</a:t>
            </a:r>
            <a:r>
              <a:rPr lang="en-US" dirty="0" smtClean="0"/>
              <a:t>, </a:t>
            </a:r>
            <a:r>
              <a:rPr lang="en-US" dirty="0" err="1" smtClean="0"/>
              <a:t>amivel</a:t>
            </a:r>
            <a:r>
              <a:rPr lang="en-US" dirty="0" smtClean="0"/>
              <a:t> </a:t>
            </a:r>
            <a:r>
              <a:rPr lang="en-US" noProof="1" smtClean="0"/>
              <a:t>feldolgozzák</a:t>
            </a:r>
            <a:r>
              <a:rPr lang="en-US" dirty="0" smtClean="0"/>
              <a:t> a </a:t>
            </a:r>
            <a:r>
              <a:rPr lang="en-US" dirty="0" err="1" smtClean="0"/>
              <a:t>forráskódban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utasítások</a:t>
            </a:r>
            <a:r>
              <a:rPr lang="en-US" dirty="0" smtClean="0"/>
              <a:t> </a:t>
            </a:r>
            <a:r>
              <a:rPr lang="en-US" noProof="1" smtClean="0"/>
              <a:t>között</a:t>
            </a:r>
            <a:r>
              <a:rPr lang="en-US" dirty="0" smtClean="0"/>
              <a:t> </a:t>
            </a:r>
            <a:r>
              <a:rPr lang="en-US" dirty="0" err="1" smtClean="0"/>
              <a:t>jelenlévő</a:t>
            </a:r>
            <a:r>
              <a:rPr lang="en-US" dirty="0" smtClean="0"/>
              <a:t> </a:t>
            </a:r>
            <a:r>
              <a:rPr lang="en-US" dirty="0" err="1" smtClean="0"/>
              <a:t>függőségeket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Két</a:t>
            </a:r>
            <a:r>
              <a:rPr lang="en-US" dirty="0" smtClean="0"/>
              <a:t> </a:t>
            </a:r>
            <a:r>
              <a:rPr lang="en-US" dirty="0" err="1" smtClean="0"/>
              <a:t>fajtájuk</a:t>
            </a:r>
            <a:r>
              <a:rPr lang="en-US" dirty="0" smtClean="0"/>
              <a:t> van:</a:t>
            </a:r>
          </a:p>
          <a:p>
            <a:pPr lvl="1"/>
            <a:r>
              <a:rPr lang="en-US" dirty="0" err="1" smtClean="0"/>
              <a:t>Kontroll</a:t>
            </a:r>
            <a:endParaRPr lang="en-US" dirty="0" smtClean="0"/>
          </a:p>
          <a:p>
            <a:pPr lvl="1"/>
            <a:r>
              <a:rPr lang="en-US" dirty="0" err="1" smtClean="0"/>
              <a:t>Adat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83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0769" y="452718"/>
            <a:ext cx="9470066" cy="795314"/>
          </a:xfrm>
        </p:spPr>
        <p:txBody>
          <a:bodyPr/>
          <a:lstStyle/>
          <a:p>
            <a:r>
              <a:rPr lang="en-US" dirty="0" err="1" smtClean="0"/>
              <a:t>Kontroll</a:t>
            </a:r>
            <a:r>
              <a:rPr lang="en-US" dirty="0" smtClean="0"/>
              <a:t> </a:t>
            </a:r>
            <a:r>
              <a:rPr lang="en-US" dirty="0" err="1" smtClean="0"/>
              <a:t>függőség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50324" y="1754660"/>
            <a:ext cx="8999529" cy="4493740"/>
          </a:xfrm>
        </p:spPr>
        <p:txBody>
          <a:bodyPr/>
          <a:lstStyle/>
          <a:p>
            <a:r>
              <a:rPr lang="en-US" dirty="0" smtClean="0"/>
              <a:t>I </a:t>
            </a:r>
            <a:r>
              <a:rPr lang="en-US" dirty="0" err="1" smtClean="0"/>
              <a:t>és</a:t>
            </a:r>
            <a:r>
              <a:rPr lang="en-US" dirty="0" smtClean="0"/>
              <a:t> J </a:t>
            </a:r>
            <a:r>
              <a:rPr lang="en-US" dirty="0" err="1" smtClean="0"/>
              <a:t>utasítás</a:t>
            </a:r>
            <a:r>
              <a:rPr lang="en-US" dirty="0" smtClean="0"/>
              <a:t> </a:t>
            </a:r>
            <a:r>
              <a:rPr lang="en-US" dirty="0" err="1" smtClean="0"/>
              <a:t>között</a:t>
            </a:r>
            <a:r>
              <a:rPr lang="en-US" dirty="0" smtClean="0"/>
              <a:t> </a:t>
            </a:r>
            <a:r>
              <a:rPr lang="en-US" dirty="0" err="1" smtClean="0"/>
              <a:t>kontroll</a:t>
            </a:r>
            <a:r>
              <a:rPr lang="en-US" dirty="0" smtClean="0"/>
              <a:t> </a:t>
            </a:r>
            <a:r>
              <a:rPr lang="en-US" dirty="0" err="1" smtClean="0"/>
              <a:t>függőség</a:t>
            </a:r>
            <a:r>
              <a:rPr lang="en-US" dirty="0" smtClean="0"/>
              <a:t> van, ha J </a:t>
            </a:r>
            <a:r>
              <a:rPr lang="en-US" dirty="0" err="1" smtClean="0"/>
              <a:t>végrehajtása</a:t>
            </a:r>
            <a:r>
              <a:rPr lang="en-US" dirty="0" smtClean="0"/>
              <a:t> I </a:t>
            </a:r>
            <a:r>
              <a:rPr lang="en-US" dirty="0" err="1" smtClean="0"/>
              <a:t>feltételétől</a:t>
            </a:r>
            <a:r>
              <a:rPr lang="en-US" dirty="0" smtClean="0"/>
              <a:t> </a:t>
            </a:r>
            <a:r>
              <a:rPr lang="en-US" dirty="0" err="1" smtClean="0"/>
              <a:t>függ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Kontroll</a:t>
            </a:r>
            <a:r>
              <a:rPr lang="en-US" dirty="0" smtClean="0"/>
              <a:t> </a:t>
            </a:r>
            <a:r>
              <a:rPr lang="en-US" dirty="0" err="1"/>
              <a:t>függőséget</a:t>
            </a:r>
            <a:r>
              <a:rPr lang="en-US" dirty="0"/>
              <a:t> </a:t>
            </a:r>
            <a:r>
              <a:rPr lang="en-US" dirty="0" err="1"/>
              <a:t>definiálnak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utasítások</a:t>
            </a:r>
            <a:r>
              <a:rPr lang="en-US" dirty="0"/>
              <a:t> </a:t>
            </a:r>
            <a:r>
              <a:rPr lang="en-US" dirty="0" err="1"/>
              <a:t>sorrendjét</a:t>
            </a:r>
            <a:r>
              <a:rPr lang="en-US" dirty="0"/>
              <a:t> </a:t>
            </a:r>
            <a:r>
              <a:rPr lang="en-US" dirty="0" err="1"/>
              <a:t>változtató</a:t>
            </a:r>
            <a:r>
              <a:rPr lang="en-US" dirty="0"/>
              <a:t> </a:t>
            </a:r>
            <a:r>
              <a:rPr lang="en-US" dirty="0" err="1"/>
              <a:t>szerkezetek</a:t>
            </a:r>
            <a:r>
              <a:rPr lang="en-US" dirty="0"/>
              <a:t>, </a:t>
            </a:r>
            <a:r>
              <a:rPr lang="en-US" dirty="0" err="1"/>
              <a:t>például</a:t>
            </a:r>
            <a:r>
              <a:rPr lang="en-US" dirty="0"/>
              <a:t> a while, if, switch-case</a:t>
            </a:r>
          </a:p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elágazással</a:t>
            </a:r>
            <a:r>
              <a:rPr lang="en-US" dirty="0" smtClean="0"/>
              <a:t> </a:t>
            </a:r>
            <a:r>
              <a:rPr lang="en-US" dirty="0" err="1" smtClean="0"/>
              <a:t>kombinált</a:t>
            </a:r>
            <a:r>
              <a:rPr lang="en-US" dirty="0" smtClean="0"/>
              <a:t> </a:t>
            </a:r>
            <a:r>
              <a:rPr lang="en-US" dirty="0" err="1"/>
              <a:t>ugró</a:t>
            </a:r>
            <a:r>
              <a:rPr lang="en-US" dirty="0"/>
              <a:t> </a:t>
            </a:r>
            <a:r>
              <a:rPr lang="en-US" dirty="0" err="1"/>
              <a:t>utasítások</a:t>
            </a:r>
            <a:r>
              <a:rPr lang="en-US" dirty="0"/>
              <a:t>, </a:t>
            </a:r>
            <a:r>
              <a:rPr lang="en-US" dirty="0" err="1"/>
              <a:t>névszerint</a:t>
            </a:r>
            <a:r>
              <a:rPr lang="en-US" dirty="0"/>
              <a:t>: break, continue, </a:t>
            </a:r>
            <a:r>
              <a:rPr lang="en-US" dirty="0" err="1"/>
              <a:t>goto</a:t>
            </a:r>
            <a:r>
              <a:rPr lang="en-US" dirty="0"/>
              <a:t>, return is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közé</a:t>
            </a:r>
            <a:r>
              <a:rPr lang="en-US" dirty="0"/>
              <a:t> </a:t>
            </a:r>
            <a:r>
              <a:rPr lang="en-US" dirty="0" err="1"/>
              <a:t>tartoznak</a:t>
            </a:r>
            <a:r>
              <a:rPr lang="en-US" dirty="0"/>
              <a:t>.</a:t>
            </a:r>
          </a:p>
          <a:p>
            <a:r>
              <a:rPr lang="en-US" dirty="0"/>
              <a:t>Ha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ugró</a:t>
            </a:r>
            <a:r>
              <a:rPr lang="en-US" dirty="0"/>
              <a:t> </a:t>
            </a:r>
            <a:r>
              <a:rPr lang="en-US" dirty="0" err="1"/>
              <a:t>utasítások</a:t>
            </a:r>
            <a:r>
              <a:rPr lang="en-US" dirty="0"/>
              <a:t> </a:t>
            </a:r>
            <a:r>
              <a:rPr lang="en-US" dirty="0" err="1"/>
              <a:t>által</a:t>
            </a:r>
            <a:r>
              <a:rPr lang="en-US" dirty="0"/>
              <a:t> </a:t>
            </a:r>
            <a:r>
              <a:rPr lang="en-US" dirty="0" err="1"/>
              <a:t>okozott</a:t>
            </a:r>
            <a:r>
              <a:rPr lang="en-US" dirty="0"/>
              <a:t> </a:t>
            </a:r>
            <a:r>
              <a:rPr lang="en-US" dirty="0" err="1"/>
              <a:t>kontroll</a:t>
            </a:r>
            <a:r>
              <a:rPr lang="en-US" dirty="0"/>
              <a:t> </a:t>
            </a:r>
            <a:r>
              <a:rPr lang="en-US" dirty="0" err="1"/>
              <a:t>függőségeket</a:t>
            </a:r>
            <a:r>
              <a:rPr lang="en-US" dirty="0"/>
              <a:t> </a:t>
            </a:r>
            <a:r>
              <a:rPr lang="en-US" dirty="0" err="1"/>
              <a:t>kihagyjuk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fát</a:t>
            </a:r>
            <a:r>
              <a:rPr lang="en-US" dirty="0"/>
              <a:t> </a:t>
            </a:r>
            <a:r>
              <a:rPr lang="en-US" dirty="0" err="1"/>
              <a:t>kapunk</a:t>
            </a:r>
            <a:r>
              <a:rPr lang="en-US" dirty="0"/>
              <a:t> ha </a:t>
            </a:r>
            <a:r>
              <a:rPr lang="en-US" dirty="0" err="1"/>
              <a:t>felrajzoljuk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utasítások</a:t>
            </a:r>
            <a:r>
              <a:rPr lang="en-US" dirty="0"/>
              <a:t> </a:t>
            </a:r>
            <a:r>
              <a:rPr lang="en-US" dirty="0" err="1"/>
              <a:t>közötti</a:t>
            </a:r>
            <a:r>
              <a:rPr lang="en-US" dirty="0"/>
              <a:t> </a:t>
            </a:r>
            <a:r>
              <a:rPr lang="en-US" dirty="0" err="1"/>
              <a:t>ilyen</a:t>
            </a:r>
            <a:r>
              <a:rPr lang="en-US" dirty="0"/>
              <a:t> </a:t>
            </a:r>
            <a:r>
              <a:rPr lang="en-US" dirty="0" err="1"/>
              <a:t>kapcsolatokat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6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46101" y="452718"/>
            <a:ext cx="9504734" cy="791882"/>
          </a:xfrm>
        </p:spPr>
        <p:txBody>
          <a:bodyPr/>
          <a:lstStyle/>
          <a:p>
            <a:r>
              <a:rPr lang="en-US" dirty="0" err="1" smtClean="0"/>
              <a:t>Adat</a:t>
            </a:r>
            <a:r>
              <a:rPr lang="en-US" dirty="0" smtClean="0"/>
              <a:t> </a:t>
            </a:r>
            <a:r>
              <a:rPr lang="en-US" dirty="0" err="1" smtClean="0"/>
              <a:t>függőségek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39800" y="1244600"/>
            <a:ext cx="9110053" cy="5168900"/>
          </a:xfrm>
        </p:spPr>
        <p:txBody>
          <a:bodyPr/>
          <a:lstStyle/>
          <a:p>
            <a:r>
              <a:rPr lang="en-US" dirty="0" err="1" smtClean="0"/>
              <a:t>Két</a:t>
            </a:r>
            <a:r>
              <a:rPr lang="en-US" dirty="0" smtClean="0"/>
              <a:t> </a:t>
            </a:r>
            <a:r>
              <a:rPr lang="en-US" dirty="0" err="1" smtClean="0"/>
              <a:t>utasítás</a:t>
            </a:r>
            <a:r>
              <a:rPr lang="en-US" dirty="0" smtClean="0"/>
              <a:t> </a:t>
            </a:r>
            <a:r>
              <a:rPr lang="en-US" dirty="0" err="1" smtClean="0"/>
              <a:t>között</a:t>
            </a:r>
            <a:r>
              <a:rPr lang="en-US" dirty="0" smtClean="0"/>
              <a:t> </a:t>
            </a:r>
            <a:r>
              <a:rPr lang="en-US" dirty="0" err="1" smtClean="0"/>
              <a:t>adat</a:t>
            </a:r>
            <a:r>
              <a:rPr lang="en-US" dirty="0" smtClean="0"/>
              <a:t> </a:t>
            </a:r>
            <a:r>
              <a:rPr lang="en-US" dirty="0" err="1" smtClean="0"/>
              <a:t>függőség</a:t>
            </a:r>
            <a:r>
              <a:rPr lang="en-US" dirty="0" smtClean="0"/>
              <a:t> van, ha </a:t>
            </a:r>
            <a:r>
              <a:rPr lang="en-US" dirty="0" err="1" smtClean="0"/>
              <a:t>felcserélve</a:t>
            </a:r>
            <a:r>
              <a:rPr lang="en-US" dirty="0" smtClean="0"/>
              <a:t> </a:t>
            </a:r>
            <a:r>
              <a:rPr lang="en-US" dirty="0" err="1" smtClean="0"/>
              <a:t>sorrendjüket</a:t>
            </a:r>
            <a:r>
              <a:rPr lang="en-US" dirty="0" smtClean="0"/>
              <a:t>,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végeredményt</a:t>
            </a:r>
            <a:r>
              <a:rPr lang="en-US" dirty="0" smtClean="0"/>
              <a:t>, </a:t>
            </a:r>
            <a:r>
              <a:rPr lang="en-US" dirty="0" err="1" smtClean="0"/>
              <a:t>vagy</a:t>
            </a:r>
            <a:r>
              <a:rPr lang="en-US" dirty="0" smtClean="0"/>
              <a:t> </a:t>
            </a:r>
            <a:r>
              <a:rPr lang="en-US" dirty="0" err="1" smtClean="0"/>
              <a:t>szintaktikus</a:t>
            </a:r>
            <a:r>
              <a:rPr lang="en-US" dirty="0" smtClean="0"/>
              <a:t> </a:t>
            </a:r>
            <a:r>
              <a:rPr lang="en-US" dirty="0" err="1" smtClean="0"/>
              <a:t>hibát</a:t>
            </a:r>
            <a:r>
              <a:rPr lang="en-US" dirty="0" smtClean="0"/>
              <a:t> </a:t>
            </a:r>
            <a:r>
              <a:rPr lang="en-US" dirty="0" err="1" smtClean="0"/>
              <a:t>kapunk</a:t>
            </a:r>
            <a:r>
              <a:rPr lang="en-US" dirty="0" smtClean="0"/>
              <a:t> a </a:t>
            </a:r>
            <a:r>
              <a:rPr lang="en-US" dirty="0" err="1" smtClean="0"/>
              <a:t>programban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Kétfajtája</a:t>
            </a:r>
            <a:r>
              <a:rPr lang="en-US" dirty="0" smtClean="0"/>
              <a:t> </a:t>
            </a:r>
            <a:r>
              <a:rPr lang="en-US" dirty="0" err="1" smtClean="0"/>
              <a:t>létezik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Folyam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endParaRPr lang="en-US" dirty="0" smtClean="0"/>
          </a:p>
          <a:p>
            <a:pPr lvl="1"/>
            <a:r>
              <a:rPr lang="en-US" dirty="0" err="1" smtClean="0"/>
              <a:t>Definíció-sorrendbeli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9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96901" y="452718"/>
            <a:ext cx="9453934" cy="855382"/>
          </a:xfrm>
        </p:spPr>
        <p:txBody>
          <a:bodyPr/>
          <a:lstStyle/>
          <a:p>
            <a:r>
              <a:rPr lang="en-US" dirty="0" err="1" smtClean="0"/>
              <a:t>Folyam</a:t>
            </a:r>
            <a:r>
              <a:rPr lang="en-US" dirty="0" smtClean="0"/>
              <a:t> </a:t>
            </a:r>
            <a:r>
              <a:rPr lang="en-US" dirty="0" err="1" smtClean="0"/>
              <a:t>függőségek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90600" y="1511300"/>
            <a:ext cx="9059253" cy="4737099"/>
          </a:xfrm>
        </p:spPr>
        <p:txBody>
          <a:bodyPr/>
          <a:lstStyle/>
          <a:p>
            <a:r>
              <a:rPr lang="en-US" dirty="0"/>
              <a:t>S1 </a:t>
            </a:r>
            <a:r>
              <a:rPr lang="en-US" dirty="0" err="1"/>
              <a:t>és</a:t>
            </a:r>
            <a:r>
              <a:rPr lang="en-US" dirty="0"/>
              <a:t> s2 </a:t>
            </a:r>
            <a:r>
              <a:rPr lang="en-US" dirty="0" err="1" smtClean="0"/>
              <a:t>utasítás</a:t>
            </a:r>
            <a:r>
              <a:rPr lang="en-US" dirty="0" smtClean="0"/>
              <a:t> </a:t>
            </a:r>
            <a:r>
              <a:rPr lang="en-US" dirty="0" err="1" smtClean="0"/>
              <a:t>között</a:t>
            </a:r>
            <a:r>
              <a:rPr lang="en-US" dirty="0" smtClean="0"/>
              <a:t> </a:t>
            </a:r>
            <a:r>
              <a:rPr lang="en-US" dirty="0" err="1"/>
              <a:t>folyam-függőség</a:t>
            </a:r>
            <a:r>
              <a:rPr lang="en-US" dirty="0"/>
              <a:t> van, ha:</a:t>
            </a:r>
          </a:p>
          <a:p>
            <a:pPr lvl="1"/>
            <a:r>
              <a:rPr lang="en-US" dirty="0"/>
              <a:t>S1 </a:t>
            </a:r>
            <a:r>
              <a:rPr lang="en-US" dirty="0" err="1"/>
              <a:t>definiálja</a:t>
            </a:r>
            <a:r>
              <a:rPr lang="en-US" dirty="0"/>
              <a:t> x </a:t>
            </a:r>
            <a:r>
              <a:rPr lang="en-US" dirty="0" err="1"/>
              <a:t>változót</a:t>
            </a:r>
            <a:endParaRPr lang="en-US" dirty="0"/>
          </a:p>
          <a:p>
            <a:pPr lvl="1"/>
            <a:r>
              <a:rPr lang="en-US" dirty="0"/>
              <a:t>S2 </a:t>
            </a:r>
            <a:r>
              <a:rPr lang="en-US" dirty="0" err="1"/>
              <a:t>használja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S1 </a:t>
            </a:r>
            <a:r>
              <a:rPr lang="en-US" dirty="0" err="1"/>
              <a:t>és</a:t>
            </a:r>
            <a:r>
              <a:rPr lang="en-US" dirty="0"/>
              <a:t> S2 </a:t>
            </a:r>
            <a:r>
              <a:rPr lang="en-US" dirty="0" err="1"/>
              <a:t>között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másik</a:t>
            </a:r>
            <a:r>
              <a:rPr lang="en-US" dirty="0"/>
              <a:t> x-re </a:t>
            </a:r>
            <a:r>
              <a:rPr lang="en-US" dirty="0" err="1"/>
              <a:t>vonatkozó</a:t>
            </a:r>
            <a:r>
              <a:rPr lang="en-US" dirty="0"/>
              <a:t> </a:t>
            </a:r>
            <a:r>
              <a:rPr lang="en-US" dirty="0" err="1"/>
              <a:t>definíció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S2 </a:t>
            </a:r>
            <a:r>
              <a:rPr lang="en-US" dirty="0" err="1"/>
              <a:t>elérhető</a:t>
            </a:r>
            <a:r>
              <a:rPr lang="en-US" dirty="0"/>
              <a:t> </a:t>
            </a:r>
            <a:r>
              <a:rPr lang="en-US" dirty="0" smtClean="0"/>
              <a:t>a program </a:t>
            </a:r>
            <a:r>
              <a:rPr lang="en-US" dirty="0" err="1" smtClean="0"/>
              <a:t>végrehajtásában</a:t>
            </a:r>
            <a:r>
              <a:rPr lang="en-US" dirty="0" smtClean="0"/>
              <a:t> S1-ből</a:t>
            </a:r>
            <a:endParaRPr lang="en-US" dirty="0"/>
          </a:p>
          <a:p>
            <a:r>
              <a:rPr lang="en-US" dirty="0" err="1" smtClean="0"/>
              <a:t>Ciklusok</a:t>
            </a:r>
            <a:r>
              <a:rPr lang="en-US" dirty="0" smtClean="0"/>
              <a:t> </a:t>
            </a:r>
            <a:r>
              <a:rPr lang="en-US" dirty="0" err="1" smtClean="0"/>
              <a:t>esetén</a:t>
            </a:r>
            <a:r>
              <a:rPr lang="en-US" dirty="0" smtClean="0"/>
              <a:t> </a:t>
            </a:r>
            <a:r>
              <a:rPr lang="en-US" dirty="0" err="1" smtClean="0"/>
              <a:t>két</a:t>
            </a:r>
            <a:r>
              <a:rPr lang="en-US" dirty="0" smtClean="0"/>
              <a:t> </a:t>
            </a:r>
            <a:r>
              <a:rPr lang="en-US" dirty="0" err="1" smtClean="0"/>
              <a:t>altípusra</a:t>
            </a:r>
            <a:r>
              <a:rPr lang="en-US" dirty="0" smtClean="0"/>
              <a:t> </a:t>
            </a:r>
            <a:r>
              <a:rPr lang="en-US" dirty="0" err="1" smtClean="0"/>
              <a:t>bomlanak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Ciklus-vivő</a:t>
            </a:r>
            <a:r>
              <a:rPr lang="en-US" dirty="0" smtClean="0"/>
              <a:t> (loop-carried)</a:t>
            </a:r>
          </a:p>
          <a:p>
            <a:pPr lvl="1"/>
            <a:r>
              <a:rPr lang="en-US" dirty="0" err="1" smtClean="0"/>
              <a:t>Ciklus-független</a:t>
            </a:r>
            <a:r>
              <a:rPr lang="en-US" dirty="0" smtClean="0"/>
              <a:t> (loop-independent)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ciklus-vivőre</a:t>
            </a:r>
            <a:r>
              <a:rPr lang="en-US" dirty="0" smtClean="0"/>
              <a:t> </a:t>
            </a:r>
            <a:r>
              <a:rPr lang="en-US" dirty="0" err="1" smtClean="0"/>
              <a:t>igaz</a:t>
            </a:r>
            <a:r>
              <a:rPr lang="en-US" dirty="0" smtClean="0"/>
              <a:t> </a:t>
            </a:r>
            <a:r>
              <a:rPr lang="en-US" dirty="0" err="1" smtClean="0"/>
              <a:t>még</a:t>
            </a:r>
            <a:r>
              <a:rPr lang="en-US" dirty="0" smtClean="0"/>
              <a:t> </a:t>
            </a:r>
            <a:r>
              <a:rPr lang="en-US" dirty="0" err="1" smtClean="0"/>
              <a:t>hogy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Egy</a:t>
            </a:r>
            <a:r>
              <a:rPr lang="en-US" dirty="0"/>
              <a:t> </a:t>
            </a:r>
            <a:r>
              <a:rPr lang="en-US" dirty="0" err="1" smtClean="0"/>
              <a:t>visszaélt</a:t>
            </a:r>
            <a:r>
              <a:rPr lang="en-US" dirty="0" smtClean="0"/>
              <a:t> </a:t>
            </a:r>
            <a:r>
              <a:rPr lang="en-US" dirty="0" err="1" smtClean="0"/>
              <a:t>tartalmaz</a:t>
            </a:r>
            <a:r>
              <a:rPr lang="en-US" dirty="0" smtClean="0"/>
              <a:t> a </a:t>
            </a:r>
            <a:r>
              <a:rPr lang="en-US" dirty="0" err="1" smtClean="0"/>
              <a:t>Ciklus</a:t>
            </a:r>
            <a:r>
              <a:rPr lang="en-US" dirty="0" smtClean="0"/>
              <a:t> </a:t>
            </a:r>
            <a:r>
              <a:rPr lang="en-US" dirty="0" err="1" smtClean="0"/>
              <a:t>predikátumára</a:t>
            </a:r>
            <a:endParaRPr lang="en-US" dirty="0" smtClean="0"/>
          </a:p>
          <a:p>
            <a:pPr lvl="1"/>
            <a:r>
              <a:rPr lang="en-US" dirty="0" smtClean="0"/>
              <a:t>S1 </a:t>
            </a:r>
            <a:r>
              <a:rPr lang="en-US" dirty="0" err="1" smtClean="0"/>
              <a:t>és</a:t>
            </a:r>
            <a:r>
              <a:rPr lang="en-US" dirty="0" smtClean="0"/>
              <a:t> S2 is </a:t>
            </a:r>
            <a:r>
              <a:rPr lang="en-US" dirty="0" err="1" smtClean="0"/>
              <a:t>ugyanabban</a:t>
            </a:r>
            <a:r>
              <a:rPr lang="en-US" dirty="0" smtClean="0"/>
              <a:t> a </a:t>
            </a:r>
            <a:r>
              <a:rPr lang="en-US" dirty="0" err="1" smtClean="0"/>
              <a:t>ciklusban</a:t>
            </a:r>
            <a:r>
              <a:rPr lang="en-US" dirty="0" smtClean="0"/>
              <a:t> </a:t>
            </a:r>
            <a:r>
              <a:rPr lang="en-US" dirty="0" err="1" smtClean="0"/>
              <a:t>található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7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7700" y="452718"/>
            <a:ext cx="9403134" cy="880782"/>
          </a:xfrm>
        </p:spPr>
        <p:txBody>
          <a:bodyPr/>
          <a:lstStyle/>
          <a:p>
            <a:r>
              <a:rPr lang="en-US" dirty="0" err="1" smtClean="0"/>
              <a:t>Definíció-sorrendbeli</a:t>
            </a:r>
            <a:r>
              <a:rPr lang="en-US" dirty="0" smtClean="0"/>
              <a:t> </a:t>
            </a:r>
            <a:r>
              <a:rPr lang="en-US" dirty="0" err="1" smtClean="0"/>
              <a:t>függőségek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Hasonlóak</a:t>
            </a:r>
            <a:r>
              <a:rPr lang="en-US" dirty="0" smtClean="0"/>
              <a:t> a </a:t>
            </a:r>
            <a:r>
              <a:rPr lang="en-US" dirty="0" err="1" smtClean="0"/>
              <a:t>folyam</a:t>
            </a:r>
            <a:r>
              <a:rPr lang="en-US" dirty="0" smtClean="0"/>
              <a:t> </a:t>
            </a:r>
            <a:r>
              <a:rPr lang="en-US" dirty="0" err="1" smtClean="0"/>
              <a:t>függőségekhez</a:t>
            </a:r>
            <a:r>
              <a:rPr lang="en-US" dirty="0" smtClean="0"/>
              <a:t>, </a:t>
            </a:r>
            <a:r>
              <a:rPr lang="en-US" dirty="0" err="1" smtClean="0"/>
              <a:t>csupán</a:t>
            </a:r>
            <a:r>
              <a:rPr lang="en-US" dirty="0" smtClean="0"/>
              <a:t> a </a:t>
            </a:r>
            <a:r>
              <a:rPr lang="en-US" dirty="0" err="1" smtClean="0"/>
              <a:t>második</a:t>
            </a:r>
            <a:r>
              <a:rPr lang="en-US" dirty="0" smtClean="0"/>
              <a:t> </a:t>
            </a:r>
            <a:r>
              <a:rPr lang="en-US" dirty="0" err="1" smtClean="0"/>
              <a:t>szabályban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használja</a:t>
            </a:r>
            <a:r>
              <a:rPr lang="en-US" dirty="0" smtClean="0"/>
              <a:t> S2 x-et, </a:t>
            </a:r>
            <a:r>
              <a:rPr lang="en-US" dirty="0" err="1" smtClean="0"/>
              <a:t>hanem</a:t>
            </a:r>
            <a:r>
              <a:rPr lang="en-US" dirty="0" smtClean="0"/>
              <a:t> </a:t>
            </a:r>
            <a:r>
              <a:rPr lang="en-US" dirty="0" err="1" smtClean="0"/>
              <a:t>definiálja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17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309</TotalTime>
  <Words>1110</Words>
  <Application>Microsoft Office PowerPoint</Application>
  <PresentationFormat>Szélesvásznú</PresentationFormat>
  <Paragraphs>143</Paragraphs>
  <Slides>32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32</vt:i4>
      </vt:variant>
    </vt:vector>
  </HeadingPairs>
  <TitlesOfParts>
    <vt:vector size="36" baseType="lpstr">
      <vt:lpstr>Arial</vt:lpstr>
      <vt:lpstr>Century Gothic</vt:lpstr>
      <vt:lpstr>Wingdings 3</vt:lpstr>
      <vt:lpstr>Ion</vt:lpstr>
      <vt:lpstr>Applying slicing algorithms on large codebases</vt:lpstr>
      <vt:lpstr>Motiváció</vt:lpstr>
      <vt:lpstr>Slicing</vt:lpstr>
      <vt:lpstr>Slicing módszerek</vt:lpstr>
      <vt:lpstr>Függőségek</vt:lpstr>
      <vt:lpstr>Kontroll függőség</vt:lpstr>
      <vt:lpstr>Adat függőségek</vt:lpstr>
      <vt:lpstr>Folyam függőségek</vt:lpstr>
      <vt:lpstr>Definíció-sorrendbeli függőségek</vt:lpstr>
      <vt:lpstr>Adat-folyam egyenletek</vt:lpstr>
      <vt:lpstr>PowerPoint bemutató</vt:lpstr>
      <vt:lpstr>PowerPoint bemutató</vt:lpstr>
      <vt:lpstr>Hatékonyság</vt:lpstr>
      <vt:lpstr>Információ-folyam relációk</vt:lpstr>
      <vt:lpstr>PowerPoint bemutató</vt:lpstr>
      <vt:lpstr>PowerPoint bemutató</vt:lpstr>
      <vt:lpstr>Hatékonyság</vt:lpstr>
      <vt:lpstr>Függőségi gráf alapú slicing</vt:lpstr>
      <vt:lpstr>PowerPoint bemutató</vt:lpstr>
      <vt:lpstr>PowerPoint bemutató</vt:lpstr>
      <vt:lpstr>PowerPoint bemutató</vt:lpstr>
      <vt:lpstr>LLVM/Clang</vt:lpstr>
      <vt:lpstr>PowerPoint bemutató</vt:lpstr>
      <vt:lpstr>AST Matchers</vt:lpstr>
      <vt:lpstr>Implementáció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slicing algorithms in large codebases</dc:title>
  <dc:creator>dwat3r</dc:creator>
  <cp:lastModifiedBy>dwat3r</cp:lastModifiedBy>
  <cp:revision>31</cp:revision>
  <dcterms:created xsi:type="dcterms:W3CDTF">2017-06-27T19:24:06Z</dcterms:created>
  <dcterms:modified xsi:type="dcterms:W3CDTF">2017-06-29T12:22:32Z</dcterms:modified>
</cp:coreProperties>
</file>