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260" r:id="rId8"/>
    <p:sldId id="259" r:id="rId9"/>
    <p:sldId id="267" r:id="rId10"/>
    <p:sldId id="268" r:id="rId11"/>
    <p:sldId id="269" r:id="rId12"/>
    <p:sldId id="274" r:id="rId13"/>
    <p:sldId id="276" r:id="rId14"/>
    <p:sldId id="278" r:id="rId15"/>
    <p:sldId id="283" r:id="rId16"/>
    <p:sldId id="288" r:id="rId17"/>
    <p:sldId id="285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59499" cy="3828535"/>
          </a:xfrm>
        </p:spPr>
        <p:txBody>
          <a:bodyPr/>
          <a:lstStyle/>
          <a:p>
            <a:r>
              <a:rPr lang="en-US" dirty="0" smtClean="0"/>
              <a:t>Applying slicing algorithms on large codebases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768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1341" y="203201"/>
            <a:ext cx="9438160" cy="622187"/>
          </a:xfrm>
        </p:spPr>
        <p:txBody>
          <a:bodyPr>
            <a:normAutofit/>
          </a:bodyPr>
          <a:lstStyle/>
          <a:p>
            <a:r>
              <a:rPr lang="en-US" sz="2300" dirty="0" err="1" smtClean="0"/>
              <a:t>Egy</a:t>
            </a:r>
            <a:r>
              <a:rPr lang="en-US" sz="2300" dirty="0" smtClean="0"/>
              <a:t> </a:t>
            </a:r>
            <a:r>
              <a:rPr lang="en-US" sz="2300" dirty="0" err="1" smtClean="0"/>
              <a:t>példa</a:t>
            </a:r>
            <a:r>
              <a:rPr lang="en-US" sz="2300" dirty="0" smtClean="0"/>
              <a:t> </a:t>
            </a:r>
            <a:r>
              <a:rPr lang="en-US" sz="2300" dirty="0" err="1" smtClean="0"/>
              <a:t>az</a:t>
            </a:r>
            <a:r>
              <a:rPr lang="en-US" sz="2300" dirty="0" smtClean="0"/>
              <a:t> (</a:t>
            </a:r>
            <a:r>
              <a:rPr lang="en-US" sz="2300" dirty="0" err="1" smtClean="0"/>
              <a:t>i</a:t>
            </a:r>
            <a:r>
              <a:rPr lang="en-US" sz="2300" dirty="0" smtClean="0"/>
              <a:t>++, {</a:t>
            </a:r>
            <a:r>
              <a:rPr lang="en-US" sz="2300" dirty="0" err="1" smtClean="0"/>
              <a:t>i</a:t>
            </a:r>
            <a:r>
              <a:rPr lang="en-US" sz="2300" dirty="0" smtClean="0"/>
              <a:t>}) </a:t>
            </a:r>
            <a:r>
              <a:rPr lang="en-US" sz="2300" dirty="0" err="1" smtClean="0"/>
              <a:t>kritériumra</a:t>
            </a:r>
            <a:r>
              <a:rPr lang="en-US" sz="2300" dirty="0" smtClean="0"/>
              <a:t>:</a:t>
            </a:r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9" y="1140977"/>
            <a:ext cx="4232899" cy="21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0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4201" y="452718"/>
            <a:ext cx="9466634" cy="829982"/>
          </a:xfrm>
        </p:spPr>
        <p:txBody>
          <a:bodyPr/>
          <a:lstStyle/>
          <a:p>
            <a:r>
              <a:rPr lang="en-US" dirty="0" err="1" smtClean="0"/>
              <a:t>Információ-folyam</a:t>
            </a:r>
            <a:r>
              <a:rPr lang="en-US" dirty="0" smtClean="0"/>
              <a:t> </a:t>
            </a:r>
            <a:r>
              <a:rPr lang="en-US" dirty="0" err="1" smtClean="0"/>
              <a:t>relációk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6000" y="1549400"/>
            <a:ext cx="9033853" cy="4698999"/>
          </a:xfrm>
        </p:spPr>
        <p:txBody>
          <a:bodyPr/>
          <a:lstStyle/>
          <a:p>
            <a:r>
              <a:rPr lang="en-US" dirty="0" err="1" smtClean="0"/>
              <a:t>Relációkkal</a:t>
            </a:r>
            <a:r>
              <a:rPr lang="en-US" dirty="0" smtClean="0"/>
              <a:t> </a:t>
            </a:r>
            <a:r>
              <a:rPr lang="en-US" dirty="0" err="1" smtClean="0"/>
              <a:t>írj</a:t>
            </a:r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adatfüggőségeket</a:t>
            </a:r>
            <a:endParaRPr lang="en-US" dirty="0" smtClean="0"/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utasításokat</a:t>
            </a:r>
            <a:r>
              <a:rPr lang="en-US" dirty="0" smtClean="0"/>
              <a:t> </a:t>
            </a:r>
            <a:r>
              <a:rPr lang="en-US" dirty="0" err="1" smtClean="0"/>
              <a:t>besorolják</a:t>
            </a:r>
            <a:r>
              <a:rPr lang="en-US" dirty="0"/>
              <a:t> </a:t>
            </a:r>
            <a:r>
              <a:rPr lang="en-US" dirty="0" smtClean="0"/>
              <a:t>Empty, Assignment, Sequence, Conditional </a:t>
            </a:r>
            <a:r>
              <a:rPr lang="en-US" dirty="0" err="1" smtClean="0"/>
              <a:t>és</a:t>
            </a:r>
            <a:r>
              <a:rPr lang="en-US" dirty="0" smtClean="0"/>
              <a:t> Repetitive</a:t>
            </a:r>
            <a:r>
              <a:rPr lang="en-US" dirty="0"/>
              <a:t> </a:t>
            </a:r>
            <a:r>
              <a:rPr lang="en-US" dirty="0" err="1" smtClean="0"/>
              <a:t>típusokba</a:t>
            </a:r>
            <a:endParaRPr lang="en-US" dirty="0"/>
          </a:p>
          <a:p>
            <a:r>
              <a:rPr lang="en-US" dirty="0" smtClean="0"/>
              <a:t>Minden S </a:t>
            </a:r>
            <a:r>
              <a:rPr lang="en-US" dirty="0" err="1" smtClean="0"/>
              <a:t>utasításra</a:t>
            </a:r>
            <a:r>
              <a:rPr lang="en-US" dirty="0" smtClean="0"/>
              <a:t> </a:t>
            </a:r>
            <a:r>
              <a:rPr lang="en-US" dirty="0" err="1" smtClean="0"/>
              <a:t>definiál</a:t>
            </a:r>
            <a:r>
              <a:rPr lang="en-US" dirty="0" smtClean="0"/>
              <a:t> 3 </a:t>
            </a:r>
            <a:r>
              <a:rPr lang="en-US" dirty="0" err="1" smtClean="0"/>
              <a:t>relációt</a:t>
            </a:r>
            <a:r>
              <a:rPr lang="en-US" dirty="0" smtClean="0"/>
              <a:t>: </a:t>
            </a:r>
            <a:r>
              <a:rPr lang="el-GR" dirty="0" smtClean="0"/>
              <a:t>λ</a:t>
            </a:r>
            <a:r>
              <a:rPr lang="en-US" baseline="-25000" dirty="0" smtClean="0"/>
              <a:t>s</a:t>
            </a:r>
            <a:r>
              <a:rPr lang="en-US" dirty="0" smtClean="0"/>
              <a:t>, </a:t>
            </a:r>
            <a:r>
              <a:rPr lang="el-GR" dirty="0" smtClean="0"/>
              <a:t>μ</a:t>
            </a:r>
            <a:r>
              <a:rPr lang="en-US" baseline="-25000" dirty="0" smtClean="0"/>
              <a:t>s</a:t>
            </a:r>
            <a:r>
              <a:rPr lang="en-US" dirty="0" smtClean="0"/>
              <a:t>, </a:t>
            </a:r>
            <a:r>
              <a:rPr lang="el-GR" dirty="0" smtClean="0"/>
              <a:t>ρ</a:t>
            </a:r>
            <a:r>
              <a:rPr lang="en-US" baseline="-25000" dirty="0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amik</a:t>
            </a:r>
            <a:r>
              <a:rPr lang="en-US" dirty="0" smtClean="0"/>
              <a:t> V </a:t>
            </a:r>
            <a:r>
              <a:rPr lang="en-US" dirty="0" err="1" smtClean="0"/>
              <a:t>változók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E </a:t>
            </a:r>
            <a:r>
              <a:rPr lang="en-US" dirty="0" err="1" smtClean="0"/>
              <a:t>kifejezések</a:t>
            </a:r>
            <a:r>
              <a:rPr lang="en-US" dirty="0" smtClean="0"/>
              <a:t> </a:t>
            </a:r>
            <a:r>
              <a:rPr lang="en-US" dirty="0" err="1" smtClean="0"/>
              <a:t>halmazába</a:t>
            </a:r>
            <a:r>
              <a:rPr lang="en-US" dirty="0" smtClean="0"/>
              <a:t> </a:t>
            </a:r>
            <a:r>
              <a:rPr lang="en-US" dirty="0" err="1" smtClean="0"/>
              <a:t>képeznek</a:t>
            </a:r>
            <a:r>
              <a:rPr lang="en-US" dirty="0" smtClean="0"/>
              <a:t>:</a:t>
            </a:r>
            <a:endParaRPr lang="en-US" baseline="-25000" dirty="0" smtClean="0"/>
          </a:p>
          <a:p>
            <a:pPr lvl="1"/>
            <a:r>
              <a:rPr lang="el-GR" dirty="0" smtClean="0"/>
              <a:t>λ</a:t>
            </a:r>
            <a:r>
              <a:rPr lang="en-US" baseline="-25000" dirty="0" smtClean="0"/>
              <a:t>s  </a:t>
            </a:r>
            <a:r>
              <a:rPr lang="en-US" dirty="0" smtClean="0"/>
              <a:t>: V x E : v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értéke</a:t>
            </a:r>
            <a:r>
              <a:rPr lang="en-US" dirty="0" smtClean="0"/>
              <a:t> </a:t>
            </a:r>
            <a:r>
              <a:rPr lang="en-US" dirty="0" err="1" smtClean="0"/>
              <a:t>használva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r>
              <a:rPr lang="en-US" dirty="0" smtClean="0"/>
              <a:t> S </a:t>
            </a:r>
            <a:r>
              <a:rPr lang="en-US" dirty="0" err="1" smtClean="0"/>
              <a:t>beli</a:t>
            </a:r>
            <a:r>
              <a:rPr lang="en-US" dirty="0" smtClean="0"/>
              <a:t> e </a:t>
            </a:r>
            <a:r>
              <a:rPr lang="en-US" dirty="0" err="1" smtClean="0"/>
              <a:t>kifejezésben</a:t>
            </a:r>
            <a:endParaRPr lang="en-US" dirty="0" smtClean="0"/>
          </a:p>
          <a:p>
            <a:pPr lvl="1"/>
            <a:r>
              <a:rPr lang="el-GR" dirty="0" smtClean="0"/>
              <a:t>μ</a:t>
            </a:r>
            <a:r>
              <a:rPr lang="en-US" baseline="-25000" dirty="0" smtClean="0"/>
              <a:t>s </a:t>
            </a:r>
            <a:r>
              <a:rPr lang="en-US" dirty="0" smtClean="0"/>
              <a:t>: E x V : S </a:t>
            </a:r>
            <a:r>
              <a:rPr lang="en-US" dirty="0" err="1" smtClean="0"/>
              <a:t>beli</a:t>
            </a:r>
            <a:r>
              <a:rPr lang="en-US" dirty="0" smtClean="0"/>
              <a:t> e </a:t>
            </a:r>
            <a:r>
              <a:rPr lang="en-US" dirty="0" err="1" smtClean="0"/>
              <a:t>kifejezés</a:t>
            </a:r>
            <a:r>
              <a:rPr lang="en-US" dirty="0" smtClean="0"/>
              <a:t> </a:t>
            </a:r>
            <a:r>
              <a:rPr lang="en-US" dirty="0" err="1" smtClean="0"/>
              <a:t>hatással</a:t>
            </a:r>
            <a:r>
              <a:rPr lang="en-US" dirty="0" smtClean="0"/>
              <a:t> van v </a:t>
            </a:r>
            <a:r>
              <a:rPr lang="en-US" dirty="0" err="1" smtClean="0"/>
              <a:t>változóra</a:t>
            </a:r>
            <a:endParaRPr lang="en-US" dirty="0" smtClean="0"/>
          </a:p>
          <a:p>
            <a:pPr lvl="1"/>
            <a:r>
              <a:rPr lang="el-GR" dirty="0"/>
              <a:t>ρ</a:t>
            </a:r>
            <a:r>
              <a:rPr lang="en-US" baseline="-25000" dirty="0"/>
              <a:t>s </a:t>
            </a:r>
            <a:r>
              <a:rPr lang="en-US" dirty="0" smtClean="0"/>
              <a:t>: V x V :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Ha v1 != v2: v1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használva</a:t>
            </a:r>
            <a:r>
              <a:rPr lang="en-US" dirty="0" smtClean="0"/>
              <a:t> van v2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értékéhez</a:t>
            </a:r>
            <a:r>
              <a:rPr lang="en-US" dirty="0" smtClean="0"/>
              <a:t> </a:t>
            </a:r>
            <a:r>
              <a:rPr lang="en-US" dirty="0" err="1" smtClean="0"/>
              <a:t>Sben</a:t>
            </a:r>
            <a:endParaRPr lang="en-US" dirty="0" smtClean="0"/>
          </a:p>
          <a:p>
            <a:pPr lvl="2"/>
            <a:r>
              <a:rPr lang="en-US" dirty="0" err="1" smtClean="0"/>
              <a:t>Különben</a:t>
            </a:r>
            <a:r>
              <a:rPr lang="en-US" dirty="0" smtClean="0"/>
              <a:t> S </a:t>
            </a:r>
            <a:r>
              <a:rPr lang="en-US" dirty="0" err="1" smtClean="0"/>
              <a:t>megtartja</a:t>
            </a:r>
            <a:r>
              <a:rPr lang="en-US" dirty="0" smtClean="0"/>
              <a:t> v1 = v2 -t.</a:t>
            </a:r>
          </a:p>
          <a:p>
            <a:r>
              <a:rPr lang="en-US" dirty="0" err="1" smtClean="0"/>
              <a:t>Ezek</a:t>
            </a:r>
            <a:r>
              <a:rPr lang="en-US" dirty="0" smtClean="0"/>
              <a:t> </a:t>
            </a:r>
            <a:r>
              <a:rPr lang="en-US" dirty="0" err="1" smtClean="0"/>
              <a:t>különbözőek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5 </a:t>
            </a:r>
            <a:r>
              <a:rPr lang="en-US" dirty="0" err="1" smtClean="0"/>
              <a:t>utasítástípusra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4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6054" y="420130"/>
            <a:ext cx="9493799" cy="5667631"/>
          </a:xfrm>
        </p:spPr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utasításokat</a:t>
            </a:r>
            <a:r>
              <a:rPr lang="en-US" dirty="0" smtClean="0"/>
              <a:t> a </a:t>
            </a:r>
            <a:r>
              <a:rPr lang="en-US" dirty="0" err="1" smtClean="0"/>
              <a:t>relációkkal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hu-HU" dirty="0" smtClean="0"/>
              <a:t>, az </a:t>
            </a:r>
            <a:r>
              <a:rPr lang="hu-HU" dirty="0" err="1" smtClean="0"/>
              <a:t>ASThez</a:t>
            </a:r>
            <a:r>
              <a:rPr lang="hu-HU" dirty="0" smtClean="0"/>
              <a:t> hasonló</a:t>
            </a:r>
            <a:r>
              <a:rPr lang="en-US" dirty="0" smtClean="0"/>
              <a:t> </a:t>
            </a:r>
            <a:r>
              <a:rPr lang="en-US" dirty="0" err="1" smtClean="0"/>
              <a:t>struktúrába</a:t>
            </a:r>
            <a:r>
              <a:rPr lang="en-US" dirty="0" smtClean="0"/>
              <a:t> </a:t>
            </a:r>
            <a:r>
              <a:rPr lang="en-US" dirty="0" err="1" smtClean="0"/>
              <a:t>helyezi</a:t>
            </a:r>
            <a:endParaRPr lang="en-US" dirty="0" smtClean="0"/>
          </a:p>
          <a:p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függvényről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beszélni</a:t>
            </a:r>
            <a:r>
              <a:rPr lang="en-US" dirty="0"/>
              <a:t> </a:t>
            </a:r>
            <a:r>
              <a:rPr lang="en-US" dirty="0" err="1" smtClean="0"/>
              <a:t>úgy</a:t>
            </a:r>
            <a:r>
              <a:rPr lang="en-US" dirty="0" smtClean="0"/>
              <a:t>, mint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szekvencia</a:t>
            </a:r>
            <a:r>
              <a:rPr lang="en-US" dirty="0" smtClean="0"/>
              <a:t> </a:t>
            </a:r>
            <a:r>
              <a:rPr lang="en-US" dirty="0" err="1" smtClean="0"/>
              <a:t>utasításról</a:t>
            </a:r>
            <a:endParaRPr lang="en-US" dirty="0"/>
          </a:p>
          <a:p>
            <a:r>
              <a:rPr lang="en-US" dirty="0" smtClean="0"/>
              <a:t>A slice-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err="1" smtClean="0"/>
              <a:t>ennek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rész-utasításaként</a:t>
            </a:r>
            <a:r>
              <a:rPr lang="en-US" dirty="0" smtClean="0"/>
              <a:t> </a:t>
            </a:r>
            <a:r>
              <a:rPr lang="en-US" dirty="0" err="1" smtClean="0"/>
              <a:t>definiálja</a:t>
            </a:r>
            <a:r>
              <a:rPr lang="en-US" dirty="0" smtClean="0"/>
              <a:t>: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61" y="1766985"/>
            <a:ext cx="3519500" cy="7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3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gráf</a:t>
            </a:r>
            <a:r>
              <a:rPr lang="en-US" dirty="0" smtClean="0"/>
              <a:t> </a:t>
            </a:r>
            <a:r>
              <a:rPr lang="en-US" dirty="0" err="1" smtClean="0"/>
              <a:t>alapú</a:t>
            </a:r>
            <a:r>
              <a:rPr lang="en-US" dirty="0" smtClean="0"/>
              <a:t> slicing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75201" y="1421739"/>
            <a:ext cx="8946541" cy="4195481"/>
          </a:xfrm>
        </p:spPr>
        <p:txBody>
          <a:bodyPr/>
          <a:lstStyle/>
          <a:p>
            <a:r>
              <a:rPr lang="en-US" dirty="0" err="1" smtClean="0"/>
              <a:t>Egy</a:t>
            </a:r>
            <a:r>
              <a:rPr lang="en-US" dirty="0" smtClean="0"/>
              <a:t>, Program Dependence Graph </a:t>
            </a:r>
            <a:r>
              <a:rPr lang="en-US" dirty="0" err="1" smtClean="0"/>
              <a:t>nevű</a:t>
            </a:r>
            <a:r>
              <a:rPr lang="en-US" dirty="0" smtClean="0"/>
              <a:t> </a:t>
            </a:r>
            <a:r>
              <a:rPr lang="en-US" dirty="0" err="1" smtClean="0"/>
              <a:t>struktúrát</a:t>
            </a:r>
            <a:r>
              <a:rPr lang="en-US" dirty="0" smtClean="0"/>
              <a:t> </a:t>
            </a:r>
            <a:r>
              <a:rPr lang="en-US" dirty="0" err="1" smtClean="0"/>
              <a:t>használ</a:t>
            </a:r>
            <a:endParaRPr lang="en-US" dirty="0" smtClean="0"/>
          </a:p>
          <a:p>
            <a:r>
              <a:rPr lang="en-US" dirty="0" smtClean="0"/>
              <a:t>A PDG </a:t>
            </a:r>
            <a:r>
              <a:rPr lang="en-US" dirty="0" err="1" smtClean="0"/>
              <a:t>része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adatfüggőségi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részgráf</a:t>
            </a:r>
            <a:endParaRPr lang="en-US" dirty="0" smtClean="0"/>
          </a:p>
          <a:p>
            <a:r>
              <a:rPr lang="en-US" dirty="0" smtClean="0"/>
              <a:t>A slice-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, a PDG-n </a:t>
            </a:r>
            <a:r>
              <a:rPr lang="en-US" dirty="0" err="1" smtClean="0"/>
              <a:t>értelmezett</a:t>
            </a:r>
            <a:r>
              <a:rPr lang="en-US" dirty="0" smtClean="0"/>
              <a:t> </a:t>
            </a:r>
            <a:r>
              <a:rPr lang="en-US" dirty="0" err="1" smtClean="0"/>
              <a:t>elérhetőségi</a:t>
            </a:r>
            <a:r>
              <a:rPr lang="en-US" dirty="0" smtClean="0"/>
              <a:t> </a:t>
            </a:r>
            <a:r>
              <a:rPr lang="en-US" dirty="0" err="1" smtClean="0"/>
              <a:t>problémaként</a:t>
            </a:r>
            <a:r>
              <a:rPr lang="en-US" dirty="0" smtClean="0"/>
              <a:t> </a:t>
            </a:r>
            <a:r>
              <a:rPr lang="en-US" dirty="0" err="1" smtClean="0"/>
              <a:t>fogalmazza</a:t>
            </a:r>
            <a:r>
              <a:rPr lang="en-US" dirty="0" smtClean="0"/>
              <a:t> meg</a:t>
            </a:r>
            <a:r>
              <a:rPr lang="en-US" dirty="0" smtClean="0"/>
              <a:t>.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lépésből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</a:t>
            </a:r>
          </a:p>
          <a:p>
            <a:r>
              <a:rPr lang="en-US" dirty="0" err="1"/>
              <a:t>Először</a:t>
            </a:r>
            <a:r>
              <a:rPr lang="en-US" dirty="0"/>
              <a:t> a </a:t>
            </a:r>
            <a:r>
              <a:rPr lang="en-US" dirty="0" err="1"/>
              <a:t>kontroll</a:t>
            </a:r>
            <a:r>
              <a:rPr lang="en-US" dirty="0"/>
              <a:t> </a:t>
            </a:r>
            <a:r>
              <a:rPr lang="en-US" dirty="0" err="1"/>
              <a:t>függőségi</a:t>
            </a:r>
            <a:r>
              <a:rPr lang="en-US" dirty="0"/>
              <a:t> </a:t>
            </a:r>
            <a:r>
              <a:rPr lang="en-US" dirty="0" err="1"/>
              <a:t>részgráfot</a:t>
            </a:r>
            <a:r>
              <a:rPr lang="en-US" dirty="0"/>
              <a:t> </a:t>
            </a:r>
            <a:r>
              <a:rPr lang="en-US" dirty="0" err="1"/>
              <a:t>építi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húzza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adatfüggőségi</a:t>
            </a:r>
            <a:r>
              <a:rPr lang="en-US" dirty="0"/>
              <a:t> </a:t>
            </a:r>
            <a:r>
              <a:rPr lang="en-US" dirty="0" err="1"/>
              <a:t>éleket</a:t>
            </a:r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inputja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CFG, </a:t>
            </a:r>
            <a:r>
              <a:rPr lang="en-US" dirty="0" err="1"/>
              <a:t>vagy</a:t>
            </a:r>
            <a:r>
              <a:rPr lang="en-US" dirty="0"/>
              <a:t> AS</a:t>
            </a:r>
            <a:r>
              <a:rPr lang="hu-HU" dirty="0"/>
              <a:t>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83" y="3479945"/>
            <a:ext cx="2310760" cy="250816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06" y="2208536"/>
            <a:ext cx="5172075" cy="3876675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83266" y="647362"/>
            <a:ext cx="464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előző példa </a:t>
            </a:r>
            <a:r>
              <a:rPr lang="hu-HU" dirty="0" err="1" smtClean="0"/>
              <a:t>PDG-je</a:t>
            </a:r>
            <a:r>
              <a:rPr lang="hu-HU" dirty="0" smtClean="0"/>
              <a:t> és </a:t>
            </a:r>
          </a:p>
          <a:p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slice</a:t>
            </a:r>
            <a:r>
              <a:rPr lang="hu-HU" dirty="0" smtClean="0"/>
              <a:t> az i++ utasításra nézve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195" y="452718"/>
            <a:ext cx="9420639" cy="869455"/>
          </a:xfrm>
        </p:spPr>
        <p:txBody>
          <a:bodyPr/>
          <a:lstStyle/>
          <a:p>
            <a:r>
              <a:rPr lang="en-US" dirty="0" err="1" smtClean="0"/>
              <a:t>Implementáció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5387" y="1322173"/>
            <a:ext cx="8900782" cy="4992785"/>
          </a:xfrm>
        </p:spPr>
        <p:txBody>
          <a:bodyPr/>
          <a:lstStyle/>
          <a:p>
            <a:r>
              <a:rPr lang="hu-HU" dirty="0" smtClean="0"/>
              <a:t>Függvényen belül </a:t>
            </a:r>
            <a:r>
              <a:rPr lang="hu-HU" dirty="0" err="1" smtClean="0"/>
              <a:t>sliceol</a:t>
            </a:r>
            <a:endParaRPr lang="hu-HU" dirty="0" smtClean="0"/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</a:t>
            </a:r>
            <a:r>
              <a:rPr lang="en-US" dirty="0" err="1" smtClean="0"/>
              <a:t>inputja</a:t>
            </a:r>
            <a:r>
              <a:rPr lang="en-US" dirty="0" smtClean="0"/>
              <a:t> </a:t>
            </a:r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függvény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annak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utasításában</a:t>
            </a:r>
            <a:r>
              <a:rPr lang="en-US" dirty="0" smtClean="0"/>
              <a:t> </a:t>
            </a:r>
            <a:r>
              <a:rPr lang="en-US" dirty="0" err="1" smtClean="0"/>
              <a:t>szereplő</a:t>
            </a:r>
            <a:r>
              <a:rPr lang="en-US" dirty="0" smtClean="0"/>
              <a:t>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kódsor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oszlop</a:t>
            </a:r>
            <a:r>
              <a:rPr lang="en-US" dirty="0" smtClean="0"/>
              <a:t> </a:t>
            </a:r>
            <a:r>
              <a:rPr lang="en-US" dirty="0" err="1" smtClean="0"/>
              <a:t>formájában</a:t>
            </a:r>
            <a:endParaRPr lang="en-US" dirty="0" smtClean="0"/>
          </a:p>
          <a:p>
            <a:r>
              <a:rPr lang="en-US" dirty="0" err="1" smtClean="0"/>
              <a:t>Outputja</a:t>
            </a:r>
            <a:r>
              <a:rPr lang="en-US" dirty="0" smtClean="0"/>
              <a:t> a </a:t>
            </a:r>
            <a:r>
              <a:rPr lang="en-US" dirty="0" err="1" smtClean="0"/>
              <a:t>függvény</a:t>
            </a:r>
            <a:r>
              <a:rPr lang="en-US" dirty="0" smtClean="0"/>
              <a:t> backward </a:t>
            </a:r>
            <a:r>
              <a:rPr lang="en-US" dirty="0" err="1" smtClean="0"/>
              <a:t>és</a:t>
            </a:r>
            <a:r>
              <a:rPr lang="en-US" dirty="0" smtClean="0"/>
              <a:t> forward slice-</a:t>
            </a:r>
            <a:r>
              <a:rPr lang="en-US" dirty="0" err="1" smtClean="0"/>
              <a:t>ja</a:t>
            </a:r>
            <a:r>
              <a:rPr lang="en-US" dirty="0" smtClean="0"/>
              <a:t> a </a:t>
            </a:r>
            <a:r>
              <a:rPr lang="en-US" dirty="0" err="1" smtClean="0"/>
              <a:t>változóra</a:t>
            </a:r>
            <a:r>
              <a:rPr lang="en-US" dirty="0" smtClean="0"/>
              <a:t> </a:t>
            </a:r>
            <a:r>
              <a:rPr lang="en-US" dirty="0" err="1" smtClean="0"/>
              <a:t>nézve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</a:t>
            </a:r>
            <a:r>
              <a:rPr lang="hu-HU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részből</a:t>
            </a:r>
            <a:r>
              <a:rPr lang="en-US" dirty="0" smtClean="0"/>
              <a:t> </a:t>
            </a:r>
            <a:r>
              <a:rPr lang="en-US" dirty="0" err="1" smtClean="0"/>
              <a:t>áll</a:t>
            </a:r>
            <a:r>
              <a:rPr lang="en-US" dirty="0" smtClean="0"/>
              <a:t>:</a:t>
            </a:r>
            <a:endParaRPr lang="hu-HU" dirty="0" smtClean="0"/>
          </a:p>
          <a:p>
            <a:pPr lvl="1"/>
            <a:r>
              <a:rPr lang="en-US" dirty="0" err="1" smtClean="0"/>
              <a:t>Feldolgozza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hu-HU" dirty="0" smtClean="0"/>
              <a:t> </a:t>
            </a:r>
            <a:r>
              <a:rPr lang="hu-HU" dirty="0" err="1" smtClean="0"/>
              <a:t>AST-t</a:t>
            </a:r>
            <a:r>
              <a:rPr lang="en-US" dirty="0" smtClean="0"/>
              <a:t>, </a:t>
            </a:r>
            <a:r>
              <a:rPr lang="en-US" dirty="0" err="1" smtClean="0"/>
              <a:t>felépítve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részgráfot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meghatározva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utasításra</a:t>
            </a:r>
            <a:r>
              <a:rPr lang="en-US" dirty="0" smtClean="0"/>
              <a:t> a </a:t>
            </a:r>
            <a:r>
              <a:rPr lang="en-US" dirty="0" smtClean="0"/>
              <a:t>define</a:t>
            </a:r>
            <a:r>
              <a:rPr lang="hu-HU" dirty="0"/>
              <a:t>,</a:t>
            </a:r>
            <a:r>
              <a:rPr lang="en-US" dirty="0" smtClean="0"/>
              <a:t> </a:t>
            </a:r>
            <a:r>
              <a:rPr lang="en-US" dirty="0" smtClean="0"/>
              <a:t>uses </a:t>
            </a:r>
            <a:r>
              <a:rPr lang="en-US" dirty="0" err="1" smtClean="0"/>
              <a:t>halmaz</a:t>
            </a:r>
            <a:r>
              <a:rPr lang="hu-HU" dirty="0" err="1" smtClean="0"/>
              <a:t>okat</a:t>
            </a:r>
            <a:endParaRPr lang="en-US" dirty="0" smtClean="0"/>
          </a:p>
          <a:p>
            <a:pPr lvl="1"/>
            <a:r>
              <a:rPr lang="en-US" dirty="0" err="1" smtClean="0"/>
              <a:t>Ebbe</a:t>
            </a:r>
            <a:r>
              <a:rPr lang="en-US" dirty="0" smtClean="0"/>
              <a:t> </a:t>
            </a:r>
            <a:r>
              <a:rPr lang="en-US" dirty="0" err="1" smtClean="0"/>
              <a:t>belehúzza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adatfüggőségi</a:t>
            </a:r>
            <a:r>
              <a:rPr lang="en-US" dirty="0" smtClean="0"/>
              <a:t> </a:t>
            </a:r>
            <a:r>
              <a:rPr lang="en-US" dirty="0" err="1" smtClean="0"/>
              <a:t>éleket</a:t>
            </a:r>
            <a:endParaRPr lang="en-US" dirty="0" smtClean="0"/>
          </a:p>
          <a:p>
            <a:pPr lvl="1"/>
            <a:r>
              <a:rPr lang="en-US" dirty="0" smtClean="0"/>
              <a:t>A slicing </a:t>
            </a:r>
            <a:r>
              <a:rPr lang="en-US" dirty="0" err="1" smtClean="0"/>
              <a:t>kritériumból</a:t>
            </a:r>
            <a:r>
              <a:rPr lang="en-US" dirty="0" smtClean="0"/>
              <a:t> </a:t>
            </a:r>
            <a:r>
              <a:rPr lang="en-US" dirty="0" err="1" smtClean="0"/>
              <a:t>kiindulva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zélességi</a:t>
            </a:r>
            <a:r>
              <a:rPr lang="en-US" dirty="0" smtClean="0"/>
              <a:t> </a:t>
            </a:r>
            <a:r>
              <a:rPr lang="en-US" dirty="0" err="1" smtClean="0"/>
              <a:t>bejárással</a:t>
            </a:r>
            <a:r>
              <a:rPr lang="en-US" dirty="0" smtClean="0"/>
              <a:t> </a:t>
            </a:r>
            <a:r>
              <a:rPr lang="en-US" dirty="0" err="1" smtClean="0"/>
              <a:t>meghatározza</a:t>
            </a:r>
            <a:r>
              <a:rPr lang="en-US" dirty="0" smtClean="0"/>
              <a:t> a forward </a:t>
            </a:r>
            <a:r>
              <a:rPr lang="en-US" dirty="0" err="1" smtClean="0"/>
              <a:t>és</a:t>
            </a:r>
            <a:r>
              <a:rPr lang="en-US" dirty="0" smtClean="0"/>
              <a:t> backward </a:t>
            </a:r>
            <a:r>
              <a:rPr lang="en-US" dirty="0" err="1" smtClean="0"/>
              <a:t>sliceot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3053" y="248831"/>
            <a:ext cx="5062709" cy="16184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adatfüggőségek</a:t>
            </a:r>
            <a:r>
              <a:rPr lang="en-US" dirty="0"/>
              <a:t> </a:t>
            </a:r>
            <a:r>
              <a:rPr lang="en-US" dirty="0" err="1"/>
              <a:t>meghatározás</a:t>
            </a:r>
            <a:r>
              <a:rPr lang="hu-HU" dirty="0"/>
              <a:t>a egy</a:t>
            </a:r>
            <a:r>
              <a:rPr lang="en-US" dirty="0"/>
              <a:t> </a:t>
            </a:r>
            <a:r>
              <a:rPr lang="en-US" dirty="0" err="1"/>
              <a:t>speciális</a:t>
            </a:r>
            <a:r>
              <a:rPr lang="en-US" dirty="0"/>
              <a:t> </a:t>
            </a:r>
            <a:r>
              <a:rPr lang="en-US" dirty="0" err="1"/>
              <a:t>rekurzív</a:t>
            </a:r>
            <a:r>
              <a:rPr lang="en-US" dirty="0"/>
              <a:t> </a:t>
            </a:r>
            <a:r>
              <a:rPr lang="en-US" dirty="0" err="1"/>
              <a:t>mélységi</a:t>
            </a:r>
            <a:r>
              <a:rPr lang="en-US" dirty="0"/>
              <a:t> </a:t>
            </a:r>
            <a:r>
              <a:rPr lang="en-US" dirty="0" err="1"/>
              <a:t>bejárás</a:t>
            </a:r>
            <a:r>
              <a:rPr lang="hu-HU" dirty="0" err="1"/>
              <a:t>sal</a:t>
            </a:r>
            <a:r>
              <a:rPr lang="hu-HU" dirty="0"/>
              <a:t> </a:t>
            </a:r>
            <a:r>
              <a:rPr lang="hu-HU" dirty="0" smtClean="0"/>
              <a:t>történik</a:t>
            </a:r>
            <a:endParaRPr lang="hu-HU" dirty="0" smtClean="0"/>
          </a:p>
          <a:p>
            <a:r>
              <a:rPr lang="en-US" dirty="0" err="1" smtClean="0"/>
              <a:t>Elágazás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</a:t>
            </a:r>
            <a:r>
              <a:rPr lang="en-US" dirty="0" err="1" smtClean="0"/>
              <a:t>elmenti</a:t>
            </a:r>
            <a:r>
              <a:rPr lang="en-US" dirty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 </a:t>
            </a:r>
            <a:r>
              <a:rPr lang="en-US" dirty="0" err="1" smtClean="0"/>
              <a:t>ágon</a:t>
            </a:r>
            <a:r>
              <a:rPr lang="en-US" dirty="0" smtClean="0"/>
              <a:t> </a:t>
            </a:r>
            <a:r>
              <a:rPr lang="en-US" dirty="0" err="1" smtClean="0"/>
              <a:t>szereplő</a:t>
            </a:r>
            <a:r>
              <a:rPr lang="en-US" dirty="0" smtClean="0"/>
              <a:t> </a:t>
            </a:r>
            <a:r>
              <a:rPr lang="en-US" dirty="0" err="1" smtClean="0"/>
              <a:t>definíció</a:t>
            </a:r>
            <a:r>
              <a:rPr lang="hu-HU" dirty="0" smtClean="0"/>
              <a:t>t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7" y="3720729"/>
            <a:ext cx="1867161" cy="203863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80" y="2244639"/>
            <a:ext cx="1981200" cy="35147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12" y="2304233"/>
            <a:ext cx="4335419" cy="345513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3836171" y="6136764"/>
            <a:ext cx="190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CFG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8261968" y="6044750"/>
            <a:ext cx="2402350" cy="36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1639" y="247136"/>
            <a:ext cx="9427221" cy="1557388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Ciklus esetén a pontos adatfüggő élekhez kétszer kell bejárni őket</a:t>
            </a:r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szélességi</a:t>
            </a:r>
            <a:r>
              <a:rPr lang="en-US" dirty="0"/>
              <a:t> </a:t>
            </a:r>
            <a:r>
              <a:rPr lang="en-US" dirty="0" err="1"/>
              <a:t>bejárást</a:t>
            </a:r>
            <a:r>
              <a:rPr lang="en-US" dirty="0"/>
              <a:t> </a:t>
            </a:r>
            <a:r>
              <a:rPr lang="en-US" dirty="0" err="1"/>
              <a:t>hajt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 a PDG-n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megkapja</a:t>
            </a:r>
            <a:r>
              <a:rPr lang="en-US" dirty="0"/>
              <a:t> a </a:t>
            </a:r>
            <a:r>
              <a:rPr lang="en-US" dirty="0" smtClean="0"/>
              <a:t>slice-</a:t>
            </a:r>
            <a:r>
              <a:rPr lang="en-US" dirty="0" err="1" smtClean="0"/>
              <a:t>ot</a:t>
            </a:r>
            <a:endParaRPr lang="hu-HU" dirty="0" smtClean="0"/>
          </a:p>
          <a:p>
            <a:r>
              <a:rPr lang="hu-HU" dirty="0" smtClean="0"/>
              <a:t>Lent az x = 2; utasításra nézett </a:t>
            </a:r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sliceot</a:t>
            </a:r>
            <a:r>
              <a:rPr lang="hu-HU" dirty="0" smtClean="0"/>
              <a:t> láthatjuk</a:t>
            </a:r>
            <a:endParaRPr lang="en-US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506" y="2251313"/>
            <a:ext cx="4429125" cy="38766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70" y="2526443"/>
            <a:ext cx="2386071" cy="23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03" y="1454395"/>
            <a:ext cx="4146642" cy="4146642"/>
          </a:xfrm>
        </p:spPr>
      </p:pic>
    </p:spTree>
    <p:extLst>
      <p:ext uri="{BB962C8B-B14F-4D97-AF65-F5344CB8AC3E}">
        <p14:creationId xmlns:p14="http://schemas.microsoft.com/office/powerpoint/2010/main" val="262106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812"/>
          </a:xfrm>
        </p:spPr>
        <p:txBody>
          <a:bodyPr/>
          <a:lstStyle/>
          <a:p>
            <a:r>
              <a:rPr lang="en-US" dirty="0" err="1" smtClean="0"/>
              <a:t>Motiváció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6822" y="1334530"/>
            <a:ext cx="8913031" cy="4913870"/>
          </a:xfrm>
        </p:spPr>
        <p:txBody>
          <a:bodyPr/>
          <a:lstStyle/>
          <a:p>
            <a:r>
              <a:rPr lang="en-US" dirty="0" smtClean="0"/>
              <a:t>Nagy </a:t>
            </a:r>
            <a:r>
              <a:rPr lang="en-US" dirty="0" err="1" smtClean="0"/>
              <a:t>projektekben</a:t>
            </a:r>
            <a:r>
              <a:rPr lang="en-US" dirty="0" smtClean="0"/>
              <a:t> </a:t>
            </a:r>
            <a:r>
              <a:rPr lang="en-US" dirty="0" err="1" smtClean="0"/>
              <a:t>felmerülő</a:t>
            </a:r>
            <a:r>
              <a:rPr lang="en-US" dirty="0" smtClean="0"/>
              <a:t> </a:t>
            </a:r>
            <a:r>
              <a:rPr lang="en-US" dirty="0" err="1" smtClean="0"/>
              <a:t>hibák</a:t>
            </a:r>
            <a:r>
              <a:rPr lang="en-US" dirty="0" smtClean="0"/>
              <a:t> </a:t>
            </a:r>
            <a:r>
              <a:rPr lang="en-US" dirty="0" err="1" smtClean="0"/>
              <a:t>nehezen</a:t>
            </a:r>
            <a:r>
              <a:rPr lang="en-US" dirty="0" smtClean="0"/>
              <a:t> </a:t>
            </a:r>
            <a:r>
              <a:rPr lang="en-US" dirty="0" err="1" smtClean="0"/>
              <a:t>javíthatóak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hibák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része</a:t>
            </a:r>
            <a:r>
              <a:rPr lang="en-US" dirty="0" smtClean="0"/>
              <a:t> </a:t>
            </a:r>
            <a:r>
              <a:rPr lang="en-US" dirty="0" err="1" smtClean="0"/>
              <a:t>abból</a:t>
            </a:r>
            <a:r>
              <a:rPr lang="en-US" dirty="0" smtClean="0"/>
              <a:t> </a:t>
            </a:r>
            <a:r>
              <a:rPr lang="en-US" dirty="0" err="1" smtClean="0"/>
              <a:t>fakad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értéke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, </a:t>
            </a:r>
            <a:r>
              <a:rPr lang="en-US" dirty="0" err="1" smtClean="0"/>
              <a:t>aminek</a:t>
            </a:r>
            <a:r>
              <a:rPr lang="en-US" dirty="0" smtClean="0"/>
              <a:t> </a:t>
            </a:r>
            <a:r>
              <a:rPr lang="en-US" dirty="0" err="1" smtClean="0"/>
              <a:t>kéne</a:t>
            </a:r>
            <a:r>
              <a:rPr lang="en-US" dirty="0" smtClean="0"/>
              <a:t> </a:t>
            </a:r>
            <a:r>
              <a:rPr lang="en-US" dirty="0" err="1" smtClean="0"/>
              <a:t>lennie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esetben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adhat</a:t>
            </a:r>
            <a:r>
              <a:rPr lang="en-US" dirty="0" smtClean="0"/>
              <a:t> </a:t>
            </a:r>
            <a:r>
              <a:rPr lang="en-US" dirty="0" err="1" smtClean="0"/>
              <a:t>választ</a:t>
            </a:r>
            <a:r>
              <a:rPr lang="en-US" dirty="0" smtClean="0"/>
              <a:t> a </a:t>
            </a:r>
            <a:r>
              <a:rPr lang="en-US" dirty="0" err="1" smtClean="0"/>
              <a:t>fejlesztőnek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milyen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dirty="0" err="1" smtClean="0"/>
              <a:t>befolyásolhatták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értékét</a:t>
            </a:r>
            <a:r>
              <a:rPr lang="en-US" dirty="0" smtClean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96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5481" y="452718"/>
            <a:ext cx="9445353" cy="807671"/>
          </a:xfrm>
        </p:spPr>
        <p:txBody>
          <a:bodyPr/>
          <a:lstStyle/>
          <a:p>
            <a:r>
              <a:rPr lang="en-US" dirty="0" smtClean="0"/>
              <a:t>Slicing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8542" y="1396314"/>
            <a:ext cx="9061312" cy="4852085"/>
          </a:xfrm>
        </p:spPr>
        <p:txBody>
          <a:bodyPr/>
          <a:lstStyle/>
          <a:p>
            <a:r>
              <a:rPr lang="en-US" dirty="0" smtClean="0"/>
              <a:t>A slicing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kódelemzési</a:t>
            </a:r>
            <a:r>
              <a:rPr lang="en-US" dirty="0" smtClean="0"/>
              <a:t> </a:t>
            </a:r>
            <a:r>
              <a:rPr lang="en-US" dirty="0" err="1" smtClean="0"/>
              <a:t>módszer</a:t>
            </a:r>
            <a:endParaRPr lang="en-US" dirty="0"/>
          </a:p>
          <a:p>
            <a:r>
              <a:rPr lang="en-US" dirty="0" err="1" smtClean="0"/>
              <a:t>Megmondja</a:t>
            </a:r>
            <a:r>
              <a:rPr lang="en-US" dirty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változóra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program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bizonyos</a:t>
            </a:r>
            <a:r>
              <a:rPr lang="en-US" dirty="0" smtClean="0"/>
              <a:t> </a:t>
            </a:r>
            <a:r>
              <a:rPr lang="en-US" dirty="0" err="1" smtClean="0"/>
              <a:t>pontjában</a:t>
            </a:r>
            <a:r>
              <a:rPr lang="en-US" dirty="0" smtClean="0"/>
              <a:t> </a:t>
            </a:r>
            <a:r>
              <a:rPr lang="en-US" dirty="0" err="1" smtClean="0"/>
              <a:t>mely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dirty="0" err="1" smtClean="0"/>
              <a:t>befolyásolhatták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értékét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típusa</a:t>
            </a:r>
            <a:r>
              <a:rPr lang="en-US" dirty="0" smtClean="0"/>
              <a:t> van: </a:t>
            </a:r>
            <a:r>
              <a:rPr lang="en-US" dirty="0" err="1" smtClean="0"/>
              <a:t>dinamikus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statikus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dinamikus</a:t>
            </a:r>
            <a:r>
              <a:rPr lang="en-US" dirty="0" smtClean="0"/>
              <a:t> </a:t>
            </a:r>
            <a:r>
              <a:rPr lang="en-US" dirty="0" err="1" smtClean="0"/>
              <a:t>futási</a:t>
            </a:r>
            <a:r>
              <a:rPr lang="en-US" dirty="0" smtClean="0"/>
              <a:t> </a:t>
            </a:r>
            <a:r>
              <a:rPr lang="en-US" dirty="0" err="1" smtClean="0"/>
              <a:t>időben</a:t>
            </a:r>
            <a:r>
              <a:rPr lang="en-US" dirty="0" smtClean="0"/>
              <a:t> </a:t>
            </a:r>
            <a:r>
              <a:rPr lang="en-US" dirty="0" err="1" smtClean="0"/>
              <a:t>elemzi</a:t>
            </a:r>
            <a:r>
              <a:rPr lang="en-US" dirty="0" smtClean="0"/>
              <a:t> </a:t>
            </a:r>
            <a:r>
              <a:rPr lang="en-US" dirty="0" err="1" smtClean="0"/>
              <a:t>bizonyos</a:t>
            </a:r>
            <a:r>
              <a:rPr lang="en-US" dirty="0" smtClean="0"/>
              <a:t> </a:t>
            </a:r>
            <a:r>
              <a:rPr lang="en-US" dirty="0" err="1" smtClean="0"/>
              <a:t>kezdőállapot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a </a:t>
            </a:r>
            <a:r>
              <a:rPr lang="en-US" dirty="0" err="1" smtClean="0"/>
              <a:t>hatásokat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statikus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a </a:t>
            </a:r>
            <a:r>
              <a:rPr lang="en-US" dirty="0" err="1" smtClean="0"/>
              <a:t>forráskódot</a:t>
            </a:r>
            <a:r>
              <a:rPr lang="en-US" dirty="0" smtClean="0"/>
              <a:t> </a:t>
            </a:r>
            <a:r>
              <a:rPr lang="en-US" dirty="0" err="1" smtClean="0"/>
              <a:t>elemzi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diplomamunka</a:t>
            </a:r>
            <a:r>
              <a:rPr lang="en-US" dirty="0" smtClean="0"/>
              <a:t> a </a:t>
            </a:r>
            <a:r>
              <a:rPr lang="en-US" dirty="0" err="1" smtClean="0"/>
              <a:t>statikus</a:t>
            </a:r>
            <a:r>
              <a:rPr lang="en-US" dirty="0" smtClean="0"/>
              <a:t> slicing-gal </a:t>
            </a:r>
            <a:r>
              <a:rPr lang="en-US" dirty="0" err="1" smtClean="0"/>
              <a:t>foglalkozik</a:t>
            </a:r>
            <a:endParaRPr lang="en-US" dirty="0" smtClean="0"/>
          </a:p>
          <a:p>
            <a:r>
              <a:rPr lang="en-US" dirty="0" err="1" smtClean="0"/>
              <a:t>Hatás</a:t>
            </a:r>
            <a:r>
              <a:rPr lang="en-US" dirty="0" err="1"/>
              <a:t>e</a:t>
            </a:r>
            <a:r>
              <a:rPr lang="en-US" dirty="0" err="1" smtClean="0"/>
              <a:t>lemzési</a:t>
            </a:r>
            <a:r>
              <a:rPr lang="en-US" dirty="0" smtClean="0"/>
              <a:t> </a:t>
            </a:r>
            <a:r>
              <a:rPr lang="en-US" dirty="0" err="1" smtClean="0"/>
              <a:t>irány</a:t>
            </a:r>
            <a:r>
              <a:rPr lang="en-US" dirty="0" smtClean="0"/>
              <a:t> </a:t>
            </a:r>
            <a:r>
              <a:rPr lang="en-US" dirty="0" err="1" smtClean="0"/>
              <a:t>szempontjából</a:t>
            </a:r>
            <a:r>
              <a:rPr lang="en-US" dirty="0" smtClean="0"/>
              <a:t> </a:t>
            </a:r>
            <a:r>
              <a:rPr lang="en-US" dirty="0" err="1" smtClean="0"/>
              <a:t>megkülönböztetünk</a:t>
            </a:r>
            <a:r>
              <a:rPr lang="en-US" dirty="0" smtClean="0"/>
              <a:t> backward </a:t>
            </a:r>
            <a:r>
              <a:rPr lang="en-US" dirty="0" err="1" smtClean="0"/>
              <a:t>és</a:t>
            </a:r>
            <a:r>
              <a:rPr lang="en-US" dirty="0" smtClean="0"/>
              <a:t> forward </a:t>
            </a:r>
            <a:r>
              <a:rPr lang="en-US" dirty="0" err="1" smtClean="0"/>
              <a:t>slicingot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1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8351" y="452718"/>
            <a:ext cx="9492484" cy="825824"/>
          </a:xfrm>
        </p:spPr>
        <p:txBody>
          <a:bodyPr/>
          <a:lstStyle/>
          <a:p>
            <a:r>
              <a:rPr lang="hu-HU" dirty="0" smtClean="0"/>
              <a:t>Adatstruktúrák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0652" y="1278542"/>
            <a:ext cx="9289202" cy="4969857"/>
          </a:xfrm>
        </p:spPr>
        <p:txBody>
          <a:bodyPr/>
          <a:lstStyle/>
          <a:p>
            <a:r>
              <a:rPr lang="hu-HU" dirty="0" smtClean="0"/>
              <a:t>Probléma: a forráskód nehezen feldolgozható</a:t>
            </a:r>
          </a:p>
          <a:p>
            <a:r>
              <a:rPr lang="hu-HU" dirty="0" smtClean="0"/>
              <a:t>Köztes struktúra kell</a:t>
            </a:r>
          </a:p>
          <a:p>
            <a:r>
              <a:rPr lang="hu-HU" dirty="0" smtClean="0"/>
              <a:t>Az irodalom két fajtán definiál </a:t>
            </a:r>
            <a:r>
              <a:rPr lang="hu-HU" dirty="0" err="1" smtClean="0"/>
              <a:t>slicing</a:t>
            </a:r>
            <a:r>
              <a:rPr lang="hu-HU" dirty="0" smtClean="0"/>
              <a:t> algoritmust:</a:t>
            </a:r>
          </a:p>
          <a:p>
            <a:pPr lvl="1"/>
            <a:r>
              <a:rPr lang="hu-HU" dirty="0" err="1" smtClean="0"/>
              <a:t>Control-flow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(CFG)</a:t>
            </a:r>
          </a:p>
          <a:p>
            <a:pPr lvl="1"/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Syntax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r>
              <a:rPr lang="hu-HU" dirty="0" smtClean="0"/>
              <a:t> (AST)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4075" y="452718"/>
            <a:ext cx="9516760" cy="817732"/>
          </a:xfrm>
        </p:spPr>
        <p:txBody>
          <a:bodyPr/>
          <a:lstStyle/>
          <a:p>
            <a:r>
              <a:rPr lang="hu-HU" dirty="0" err="1" smtClean="0"/>
              <a:t>Control</a:t>
            </a:r>
            <a:r>
              <a:rPr lang="hu-HU" dirty="0" smtClean="0"/>
              <a:t> flow </a:t>
            </a:r>
            <a:r>
              <a:rPr lang="hu-HU" dirty="0" err="1" smtClean="0"/>
              <a:t>graph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4074" y="1478383"/>
            <a:ext cx="5192222" cy="4195481"/>
          </a:xfrm>
        </p:spPr>
        <p:txBody>
          <a:bodyPr/>
          <a:lstStyle/>
          <a:p>
            <a:r>
              <a:rPr lang="hu-HU" dirty="0" smtClean="0"/>
              <a:t>Irányított gráf</a:t>
            </a:r>
          </a:p>
          <a:p>
            <a:r>
              <a:rPr lang="hu-HU" dirty="0" err="1" smtClean="0"/>
              <a:t>Entry</a:t>
            </a:r>
            <a:r>
              <a:rPr lang="hu-HU" dirty="0" smtClean="0"/>
              <a:t> és </a:t>
            </a:r>
            <a:r>
              <a:rPr lang="hu-HU" dirty="0" err="1" smtClean="0"/>
              <a:t>Exit</a:t>
            </a:r>
            <a:r>
              <a:rPr lang="hu-HU" dirty="0" smtClean="0"/>
              <a:t> speciális csúcs</a:t>
            </a:r>
          </a:p>
          <a:p>
            <a:r>
              <a:rPr lang="hu-HU" dirty="0" smtClean="0"/>
              <a:t>Csúcsai utasítások vagy alapblokkok</a:t>
            </a:r>
          </a:p>
          <a:p>
            <a:r>
              <a:rPr lang="hu-HU" dirty="0" smtClean="0"/>
              <a:t>Élei a végrehajtás irányát mutatják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52" y="1699698"/>
            <a:ext cx="2400300" cy="37528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54" y="1699698"/>
            <a:ext cx="189574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5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2167" y="452718"/>
            <a:ext cx="9508668" cy="785363"/>
          </a:xfrm>
        </p:spPr>
        <p:txBody>
          <a:bodyPr/>
          <a:lstStyle/>
          <a:p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Syntax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5881" y="1340819"/>
            <a:ext cx="4091776" cy="4195481"/>
          </a:xfrm>
        </p:spPr>
        <p:txBody>
          <a:bodyPr/>
          <a:lstStyle/>
          <a:p>
            <a:r>
              <a:rPr lang="hu-HU" dirty="0" smtClean="0"/>
              <a:t>Fastruktúra</a:t>
            </a:r>
          </a:p>
          <a:p>
            <a:r>
              <a:rPr lang="hu-HU" dirty="0" smtClean="0"/>
              <a:t>A program szintaktikai </a:t>
            </a:r>
            <a:r>
              <a:rPr lang="hu-HU" dirty="0" err="1" smtClean="0"/>
              <a:t>hiearchiáját</a:t>
            </a:r>
            <a:r>
              <a:rPr lang="hu-HU" dirty="0" smtClean="0"/>
              <a:t> reprezentálja</a:t>
            </a:r>
          </a:p>
          <a:p>
            <a:r>
              <a:rPr lang="hu-HU" dirty="0" smtClean="0"/>
              <a:t>C++ nyelvhez az LLVM/</a:t>
            </a:r>
            <a:r>
              <a:rPr lang="hu-HU" dirty="0" err="1" smtClean="0"/>
              <a:t>Clang</a:t>
            </a:r>
            <a:r>
              <a:rPr lang="hu-HU" dirty="0" smtClean="0"/>
              <a:t> elérhetővé teszi 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82" y="1181437"/>
            <a:ext cx="6582549" cy="491617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2" y="4130737"/>
            <a:ext cx="2222344" cy="21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909" y="452719"/>
            <a:ext cx="9395926" cy="894168"/>
          </a:xfrm>
        </p:spPr>
        <p:txBody>
          <a:bodyPr/>
          <a:lstStyle/>
          <a:p>
            <a:r>
              <a:rPr lang="en-US" dirty="0" err="1" smtClean="0"/>
              <a:t>Függőségek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4300" y="1591672"/>
            <a:ext cx="8946541" cy="4195481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közös</a:t>
            </a:r>
            <a:r>
              <a:rPr lang="en-US" dirty="0" smtClean="0"/>
              <a:t> </a:t>
            </a:r>
            <a:r>
              <a:rPr lang="en-US" dirty="0" err="1" smtClean="0"/>
              <a:t>mindhárom</a:t>
            </a:r>
            <a:r>
              <a:rPr lang="en-US" dirty="0" smtClean="0"/>
              <a:t> slicing </a:t>
            </a:r>
            <a:r>
              <a:rPr lang="en-US" dirty="0" err="1" smtClean="0"/>
              <a:t>módszerben</a:t>
            </a:r>
            <a:r>
              <a:rPr lang="en-US" dirty="0"/>
              <a:t> </a:t>
            </a:r>
            <a:r>
              <a:rPr lang="en-US" dirty="0" err="1" smtClean="0"/>
              <a:t>az</a:t>
            </a:r>
            <a:r>
              <a:rPr lang="en-US" dirty="0"/>
              <a:t> </a:t>
            </a:r>
            <a:r>
              <a:rPr lang="en-US" dirty="0" err="1" smtClean="0"/>
              <a:t>eszközök</a:t>
            </a:r>
            <a:r>
              <a:rPr lang="en-US" dirty="0" smtClean="0"/>
              <a:t>, </a:t>
            </a:r>
            <a:r>
              <a:rPr lang="en-US" dirty="0" err="1" smtClean="0"/>
              <a:t>amivel</a:t>
            </a:r>
            <a:r>
              <a:rPr lang="en-US" dirty="0" smtClean="0"/>
              <a:t> </a:t>
            </a:r>
            <a:r>
              <a:rPr lang="en-US" noProof="1" smtClean="0"/>
              <a:t>feldolgozzák</a:t>
            </a:r>
            <a:r>
              <a:rPr lang="en-US" dirty="0" smtClean="0"/>
              <a:t> a </a:t>
            </a:r>
            <a:r>
              <a:rPr lang="en-US" dirty="0" err="1" smtClean="0"/>
              <a:t>forráskódban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noProof="1" smtClean="0"/>
              <a:t>között</a:t>
            </a:r>
            <a:r>
              <a:rPr lang="en-US" dirty="0" smtClean="0"/>
              <a:t> </a:t>
            </a:r>
            <a:r>
              <a:rPr lang="en-US" dirty="0" err="1" smtClean="0"/>
              <a:t>jelenlévő</a:t>
            </a:r>
            <a:r>
              <a:rPr lang="en-US" dirty="0" smtClean="0"/>
              <a:t> </a:t>
            </a:r>
            <a:r>
              <a:rPr lang="en-US" dirty="0" err="1" smtClean="0"/>
              <a:t>függőségeket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fajtájuk</a:t>
            </a:r>
            <a:r>
              <a:rPr lang="en-US" dirty="0" smtClean="0"/>
              <a:t> van:</a:t>
            </a:r>
          </a:p>
          <a:p>
            <a:pPr lvl="1"/>
            <a:r>
              <a:rPr lang="en-US" dirty="0" err="1" smtClean="0"/>
              <a:t>Kontroll</a:t>
            </a:r>
            <a:endParaRPr lang="en-US" dirty="0" smtClean="0"/>
          </a:p>
          <a:p>
            <a:pPr lvl="1"/>
            <a:r>
              <a:rPr lang="en-US" dirty="0" err="1" smtClean="0"/>
              <a:t>Adat</a:t>
            </a:r>
            <a:endParaRPr lang="hu-HU" dirty="0"/>
          </a:p>
          <a:p>
            <a:r>
              <a:rPr lang="en-US" dirty="0" err="1"/>
              <a:t>Kontroll</a:t>
            </a:r>
            <a:r>
              <a:rPr lang="en-US" dirty="0"/>
              <a:t> </a:t>
            </a:r>
            <a:r>
              <a:rPr lang="en-US" dirty="0" err="1"/>
              <a:t>függőséget</a:t>
            </a:r>
            <a:r>
              <a:rPr lang="en-US" dirty="0"/>
              <a:t> </a:t>
            </a:r>
            <a:r>
              <a:rPr lang="en-US" dirty="0" err="1" smtClean="0"/>
              <a:t>definiál</a:t>
            </a:r>
            <a:r>
              <a:rPr lang="en-US" dirty="0" smtClean="0"/>
              <a:t> </a:t>
            </a:r>
            <a:r>
              <a:rPr lang="en-US" dirty="0" err="1" smtClean="0"/>
              <a:t>például</a:t>
            </a:r>
            <a:r>
              <a:rPr lang="en-US" dirty="0" smtClean="0"/>
              <a:t> </a:t>
            </a:r>
            <a:r>
              <a:rPr lang="en-US" dirty="0"/>
              <a:t>a while, if, </a:t>
            </a:r>
            <a:r>
              <a:rPr lang="en-US" dirty="0" smtClean="0"/>
              <a:t>switch-case</a:t>
            </a:r>
            <a:endParaRPr lang="hu-HU" dirty="0" smtClean="0"/>
          </a:p>
          <a:p>
            <a:r>
              <a:rPr lang="hu-HU" dirty="0" smtClean="0"/>
              <a:t>Adat függőség két </a:t>
            </a:r>
            <a:r>
              <a:rPr lang="hu-HU" dirty="0"/>
              <a:t>utasítás között akkor van, ha az egyik x változót definiálja, a másik pedig vagy használja, vagy felüldefiniálja azt.</a:t>
            </a:r>
            <a:endParaRPr lang="en-US" dirty="0"/>
          </a:p>
          <a:p>
            <a:endParaRPr lang="en-US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338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908" y="452718"/>
            <a:ext cx="9395926" cy="918882"/>
          </a:xfrm>
        </p:spPr>
        <p:txBody>
          <a:bodyPr/>
          <a:lstStyle/>
          <a:p>
            <a:r>
              <a:rPr lang="en-US" dirty="0" smtClean="0"/>
              <a:t>Slicing </a:t>
            </a:r>
            <a:r>
              <a:rPr lang="en-US" dirty="0" err="1" smtClean="0"/>
              <a:t>módszerek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Három</a:t>
            </a:r>
            <a:r>
              <a:rPr lang="en-US" dirty="0" smtClean="0"/>
              <a:t>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módszert</a:t>
            </a:r>
            <a:r>
              <a:rPr lang="en-US" dirty="0" smtClean="0"/>
              <a:t> </a:t>
            </a:r>
            <a:r>
              <a:rPr lang="en-US" dirty="0" err="1" smtClean="0"/>
              <a:t>ismertet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irodalom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Adatfolyam</a:t>
            </a:r>
            <a:r>
              <a:rPr lang="en-US" dirty="0" smtClean="0"/>
              <a:t> </a:t>
            </a:r>
            <a:r>
              <a:rPr lang="en-US" dirty="0" err="1" smtClean="0"/>
              <a:t>egyenletek</a:t>
            </a:r>
            <a:endParaRPr lang="en-US" dirty="0" smtClean="0"/>
          </a:p>
          <a:p>
            <a:pPr lvl="1"/>
            <a:r>
              <a:rPr lang="en-US" dirty="0" err="1" smtClean="0"/>
              <a:t>Információfolyam</a:t>
            </a:r>
            <a:r>
              <a:rPr lang="en-US" dirty="0" smtClean="0"/>
              <a:t> </a:t>
            </a:r>
            <a:r>
              <a:rPr lang="en-US" dirty="0" err="1" smtClean="0"/>
              <a:t>relációk</a:t>
            </a:r>
            <a:endParaRPr lang="en-US" dirty="0" smtClean="0"/>
          </a:p>
          <a:p>
            <a:pPr lvl="1"/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gráf</a:t>
            </a:r>
            <a:r>
              <a:rPr lang="en-US" dirty="0" smtClean="0"/>
              <a:t> </a:t>
            </a:r>
            <a:r>
              <a:rPr lang="en-US" dirty="0" err="1" smtClean="0"/>
              <a:t>alapú</a:t>
            </a:r>
            <a:r>
              <a:rPr lang="en-US" dirty="0" smtClean="0"/>
              <a:t> slicing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2301" y="452718"/>
            <a:ext cx="9428534" cy="741082"/>
          </a:xfrm>
        </p:spPr>
        <p:txBody>
          <a:bodyPr/>
          <a:lstStyle/>
          <a:p>
            <a:r>
              <a:rPr lang="en-US" dirty="0" err="1" smtClean="0"/>
              <a:t>Adat-folyam</a:t>
            </a:r>
            <a:r>
              <a:rPr lang="en-US" dirty="0" smtClean="0"/>
              <a:t> </a:t>
            </a:r>
            <a:r>
              <a:rPr lang="en-US" dirty="0" err="1" smtClean="0"/>
              <a:t>egyenletek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9752" y="1371600"/>
            <a:ext cx="8950102" cy="4876799"/>
          </a:xfrm>
        </p:spPr>
        <p:txBody>
          <a:bodyPr>
            <a:normAutofit/>
          </a:bodyPr>
          <a:lstStyle/>
          <a:p>
            <a:r>
              <a:rPr lang="hu-HU" dirty="0" smtClean="0"/>
              <a:t>Bemenetként a program egy utasítását, és változókat kap</a:t>
            </a:r>
          </a:p>
          <a:p>
            <a:r>
              <a:rPr lang="en-US" dirty="0" smtClean="0"/>
              <a:t>A CFG-o</a:t>
            </a:r>
            <a:r>
              <a:rPr lang="hu-HU" dirty="0" smtClean="0"/>
              <a:t>n dolgozik</a:t>
            </a:r>
            <a:endParaRPr lang="en-US" dirty="0" smtClean="0"/>
          </a:p>
          <a:p>
            <a:r>
              <a:rPr lang="en-US" dirty="0" smtClean="0"/>
              <a:t>Minden </a:t>
            </a:r>
            <a:r>
              <a:rPr lang="en-US" dirty="0" err="1" smtClean="0"/>
              <a:t>utasítás</a:t>
            </a:r>
            <a:r>
              <a:rPr lang="hu-HU" dirty="0" err="1" smtClean="0"/>
              <a:t>nak</a:t>
            </a:r>
            <a:r>
              <a:rPr lang="hu-HU" dirty="0" smtClean="0"/>
              <a:t> van </a:t>
            </a:r>
            <a:r>
              <a:rPr lang="hu-HU" dirty="0" err="1" smtClean="0"/>
              <a:t>Def</a:t>
            </a:r>
            <a:r>
              <a:rPr lang="hu-HU" dirty="0" smtClean="0"/>
              <a:t>, </a:t>
            </a:r>
            <a:r>
              <a:rPr lang="hu-HU" dirty="0" err="1" smtClean="0"/>
              <a:t>Ref</a:t>
            </a:r>
            <a:r>
              <a:rPr lang="hu-HU" dirty="0" smtClean="0"/>
              <a:t>, és egy</a:t>
            </a:r>
            <a:r>
              <a:rPr lang="en-US" dirty="0" smtClean="0"/>
              <a:t>, </a:t>
            </a:r>
            <a:r>
              <a:rPr lang="en-US" dirty="0" smtClean="0"/>
              <a:t>a </a:t>
            </a:r>
            <a:r>
              <a:rPr lang="hu-HU" dirty="0" err="1" smtClean="0"/>
              <a:t>slice-ra</a:t>
            </a:r>
            <a:r>
              <a:rPr lang="hu-HU" dirty="0" smtClean="0"/>
              <a:t> </a:t>
            </a:r>
            <a:r>
              <a:rPr lang="en-US" dirty="0" err="1" smtClean="0"/>
              <a:t>releváns</a:t>
            </a:r>
            <a:r>
              <a:rPr lang="en-US" dirty="0" smtClean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halmaz</a:t>
            </a:r>
            <a:r>
              <a:rPr lang="hu-HU" dirty="0" smtClean="0"/>
              <a:t>a</a:t>
            </a:r>
            <a:endParaRPr lang="en-US" dirty="0" smtClean="0"/>
          </a:p>
          <a:p>
            <a:r>
              <a:rPr lang="en-US" dirty="0" err="1" smtClean="0"/>
              <a:t>Kezdetben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hu-HU" dirty="0" smtClean="0"/>
              <a:t> kijelölt</a:t>
            </a:r>
            <a:r>
              <a:rPr lang="en-US" dirty="0" smtClean="0"/>
              <a:t> </a:t>
            </a:r>
            <a:r>
              <a:rPr lang="en-US" dirty="0" err="1" smtClean="0"/>
              <a:t>utasításhoz</a:t>
            </a:r>
            <a:r>
              <a:rPr lang="en-US" dirty="0" smtClean="0"/>
              <a:t> </a:t>
            </a:r>
            <a:r>
              <a:rPr lang="en-US" dirty="0" err="1" smtClean="0"/>
              <a:t>tartozik</a:t>
            </a:r>
            <a:r>
              <a:rPr lang="en-US" dirty="0" smtClean="0"/>
              <a:t> </a:t>
            </a:r>
            <a:r>
              <a:rPr lang="en-US" dirty="0" err="1" smtClean="0"/>
              <a:t>érték</a:t>
            </a:r>
            <a:endParaRPr lang="en-US" dirty="0" smtClean="0"/>
          </a:p>
          <a:p>
            <a:r>
              <a:rPr lang="en-US" dirty="0" err="1" smtClean="0"/>
              <a:t>Első</a:t>
            </a:r>
            <a:r>
              <a:rPr lang="en-US" dirty="0" smtClean="0"/>
              <a:t> </a:t>
            </a:r>
            <a:r>
              <a:rPr lang="en-US" dirty="0" err="1" smtClean="0"/>
              <a:t>lépésben</a:t>
            </a:r>
            <a:r>
              <a:rPr lang="en-US" dirty="0" smtClean="0"/>
              <a:t> </a:t>
            </a:r>
            <a:r>
              <a:rPr lang="en-US" dirty="0" err="1" smtClean="0"/>
              <a:t>megvizsgál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a </a:t>
            </a:r>
            <a:r>
              <a:rPr lang="en-US" dirty="0" err="1" smtClean="0"/>
              <a:t>kódban</a:t>
            </a:r>
            <a:r>
              <a:rPr lang="en-US" dirty="0" smtClean="0"/>
              <a:t> </a:t>
            </a:r>
            <a:r>
              <a:rPr lang="en-US" dirty="0" err="1" smtClean="0"/>
              <a:t>egymást</a:t>
            </a:r>
            <a:r>
              <a:rPr lang="en-US" dirty="0" smtClean="0"/>
              <a:t> </a:t>
            </a:r>
            <a:r>
              <a:rPr lang="en-US" dirty="0" err="1" smtClean="0"/>
              <a:t>követő</a:t>
            </a:r>
            <a:r>
              <a:rPr lang="en-US" dirty="0" smtClean="0"/>
              <a:t> </a:t>
            </a:r>
            <a:r>
              <a:rPr lang="en-US" dirty="0" err="1" smtClean="0"/>
              <a:t>utasításpárra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relevánsak</a:t>
            </a:r>
            <a:r>
              <a:rPr lang="en-US" dirty="0" smtClean="0"/>
              <a:t>-e,</a:t>
            </a:r>
          </a:p>
          <a:p>
            <a:r>
              <a:rPr lang="en-US" dirty="0" err="1" smtClean="0"/>
              <a:t>Aztán</a:t>
            </a:r>
            <a:r>
              <a:rPr lang="en-US" dirty="0" smtClean="0"/>
              <a:t> </a:t>
            </a:r>
            <a:r>
              <a:rPr lang="en-US" dirty="0" err="1" smtClean="0"/>
              <a:t>bővíti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iterációban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indirekten</a:t>
            </a:r>
            <a:r>
              <a:rPr lang="en-US" dirty="0" smtClean="0"/>
              <a:t> </a:t>
            </a:r>
            <a:r>
              <a:rPr lang="en-US" dirty="0" err="1" smtClean="0"/>
              <a:t>relevánsakkal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53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500</TotalTime>
  <Words>667</Words>
  <Application>Microsoft Office PowerPoint</Application>
  <PresentationFormat>Szélesvásznú</PresentationFormat>
  <Paragraphs>87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Applying slicing algorithms on large codebases</vt:lpstr>
      <vt:lpstr>Motiváció</vt:lpstr>
      <vt:lpstr>Slicing</vt:lpstr>
      <vt:lpstr>Adatstruktúrák</vt:lpstr>
      <vt:lpstr>Control flow graph</vt:lpstr>
      <vt:lpstr>Abstract Syntax Tree</vt:lpstr>
      <vt:lpstr>Függőségek</vt:lpstr>
      <vt:lpstr>Slicing módszerek</vt:lpstr>
      <vt:lpstr>Adat-folyam egyenletek</vt:lpstr>
      <vt:lpstr>PowerPoint bemutató</vt:lpstr>
      <vt:lpstr>Információ-folyam relációk</vt:lpstr>
      <vt:lpstr>PowerPoint bemutató</vt:lpstr>
      <vt:lpstr>Függőségi gráf alapú slicing</vt:lpstr>
      <vt:lpstr>PowerPoint bemutató</vt:lpstr>
      <vt:lpstr>Implementáció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slicing algorithms in large codebases</dc:title>
  <dc:creator>dwat3r</dc:creator>
  <cp:lastModifiedBy>dwat3r</cp:lastModifiedBy>
  <cp:revision>42</cp:revision>
  <dcterms:created xsi:type="dcterms:W3CDTF">2017-06-27T19:24:06Z</dcterms:created>
  <dcterms:modified xsi:type="dcterms:W3CDTF">2017-06-29T21:01:00Z</dcterms:modified>
</cp:coreProperties>
</file>