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633" r:id="rId2"/>
    <p:sldId id="635" r:id="rId3"/>
    <p:sldId id="636" r:id="rId4"/>
    <p:sldId id="637" r:id="rId5"/>
    <p:sldId id="638" r:id="rId6"/>
    <p:sldId id="639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D9ECFF"/>
    <a:srgbClr val="99CCFF"/>
    <a:srgbClr val="FFFF00"/>
    <a:srgbClr val="F2F3B7"/>
    <a:srgbClr val="EAEC8C"/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 autoAdjust="0"/>
    <p:restoredTop sz="84507" autoAdjust="0"/>
  </p:normalViewPr>
  <p:slideViewPr>
    <p:cSldViewPr>
      <p:cViewPr varScale="1">
        <p:scale>
          <a:sx n="44" d="100"/>
          <a:sy n="44" d="100"/>
        </p:scale>
        <p:origin x="-14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3A668D7A-C683-4070-8FEE-65F7F57047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24CD2-1219-4BFE-8B99-CA100E8ECDC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BF280-8EE4-478B-9575-C5735764CFC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 smtClean="0">
                <a:latin typeface="McGrawHill-Italic" pitchFamily="2" charset="0"/>
              </a:rPr>
              <a:t>McGraw-Hill</a:t>
            </a:r>
            <a:endParaRPr lang="en-US" altLang="en-US" sz="2400" b="0" smtClean="0"/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 smtClean="0">
                <a:latin typeface="McGrawHill-Italic" pitchFamily="2" charset="0"/>
              </a:rPr>
              <a:t>The McGraw-Hill Companies, Inc., 2000</a:t>
            </a:r>
            <a:endParaRPr lang="en-US" altLang="en-US" sz="2400" b="0" smtClean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2.#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6F298CF-7985-440D-9D31-26D987C916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ABA25C3F-56ED-44B3-B26F-2657C4A4B3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28B95E65-C34F-413E-B7CB-3397BCDB61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DF3DA88F-7DD1-4363-95D3-C308C2158F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2F7D1EF9-2657-4F88-BF22-E27862BB8F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3ED927CA-633D-4A67-930D-6FF5BCB092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3CC0E4C3-A24D-406C-915F-85838AC738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BA5BC0F6-7B09-49A7-A561-C7F973D763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6F98BE98-8C3A-45A0-82BC-1740A4344E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84264DF8-1DF8-48DC-B330-CA7AFAF6ED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3F084B24-CAB6-4D72-B6FA-A9A2071BAF3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85CB4CC9-2660-4E0E-9CAD-4623F621A8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latin typeface="Arial" charset="0"/>
              </a:defRPr>
            </a:lvl1pPr>
          </a:lstStyle>
          <a:p>
            <a:r>
              <a:rPr lang="en-US" altLang="en-US"/>
              <a:t>2.</a:t>
            </a:r>
            <a:fld id="{1588817A-7539-4E7F-B4EF-373DE3BA95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goo.gl/HeS6h3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143000" y="838200"/>
            <a:ext cx="6858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4400" dirty="0">
                <a:solidFill>
                  <a:schemeClr val="tx2"/>
                </a:solidFill>
                <a:latin typeface="Arial" charset="0"/>
                <a:cs typeface="+mn-cs"/>
              </a:rPr>
              <a:t>CNA 465/565</a:t>
            </a:r>
          </a:p>
          <a:p>
            <a:pPr algn="ctr">
              <a:defRPr/>
            </a:pPr>
            <a:endParaRPr lang="en-US" altLang="en-US" sz="4400" dirty="0">
              <a:solidFill>
                <a:schemeClr val="tx2"/>
              </a:solidFill>
              <a:latin typeface="Arial" charset="0"/>
              <a:cs typeface="+mn-cs"/>
            </a:endParaRPr>
          </a:p>
          <a:p>
            <a:pPr algn="ctr">
              <a:defRPr/>
            </a:pPr>
            <a:r>
              <a:rPr lang="en-US" altLang="en-US" sz="4400" dirty="0">
                <a:solidFill>
                  <a:schemeClr val="tx2"/>
                </a:solidFill>
                <a:latin typeface="Arial" charset="0"/>
                <a:cs typeface="+mn-cs"/>
              </a:rPr>
              <a:t>Chapter 1</a:t>
            </a:r>
          </a:p>
          <a:p>
            <a:pPr algn="ctr">
              <a:defRPr/>
            </a:pPr>
            <a:r>
              <a:rPr lang="en-US" altLang="en-US" sz="4400" dirty="0">
                <a:solidFill>
                  <a:schemeClr val="tx2"/>
                </a:solidFill>
                <a:latin typeface="Arial" charset="0"/>
                <a:cs typeface="+mn-cs"/>
              </a:rPr>
              <a:t> </a:t>
            </a:r>
            <a:endParaRPr kumimoji="1" lang="en-GB" sz="4400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110" charset="0"/>
            </a:endParaRPr>
          </a:p>
          <a:p>
            <a:pPr algn="ctr">
              <a:defRPr/>
            </a:pPr>
            <a:r>
              <a:rPr kumimoji="1" lang="en-GB" sz="4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rPr>
              <a:t>Introduction</a:t>
            </a:r>
          </a:p>
          <a:p>
            <a:pPr algn="ctr">
              <a:defRPr/>
            </a:pPr>
            <a:endParaRPr kumimoji="1" lang="en-US" sz="4000" i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-110" charset="0"/>
              <a:cs typeface="+mn-cs"/>
            </a:endParaRPr>
          </a:p>
          <a:p>
            <a:pPr algn="ctr">
              <a:defRPr/>
            </a:pPr>
            <a:endParaRPr kumimoji="1" lang="en-US" sz="4000" i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-11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LTE-Advanced and gigabit Wi-Fi now being deployed</a:t>
            </a:r>
          </a:p>
          <a:p>
            <a:pPr>
              <a:defRPr/>
            </a:pPr>
            <a:r>
              <a:rPr lang="en-US" dirty="0" smtClean="0"/>
              <a:t>Machine-to-machine communications</a:t>
            </a:r>
          </a:p>
          <a:p>
            <a:pPr lvl="1">
              <a:defRPr/>
            </a:pPr>
            <a:r>
              <a:rPr lang="en-US" dirty="0" smtClean="0"/>
              <a:t>The “Internet of Things”</a:t>
            </a:r>
          </a:p>
          <a:p>
            <a:pPr lvl="1">
              <a:defRPr/>
            </a:pPr>
            <a:r>
              <a:rPr lang="en-US" dirty="0" smtClean="0"/>
              <a:t>Devices interact with each other</a:t>
            </a:r>
          </a:p>
          <a:p>
            <a:pPr lvl="2">
              <a:defRPr/>
            </a:pPr>
            <a:r>
              <a:rPr lang="en-US" dirty="0" smtClean="0"/>
              <a:t>Healthcare</a:t>
            </a:r>
            <a:r>
              <a:rPr lang="en-US" dirty="0"/>
              <a:t>, disaster recovery, energy savings, security and surveillance, environmental awareness, education, </a:t>
            </a:r>
            <a:r>
              <a:rPr lang="en-US" dirty="0" smtClean="0"/>
              <a:t>manufacturing</a:t>
            </a:r>
            <a:r>
              <a:rPr lang="en-US" dirty="0"/>
              <a:t>, and many </a:t>
            </a:r>
            <a:r>
              <a:rPr lang="en-US" dirty="0" smtClean="0"/>
              <a:t>others</a:t>
            </a:r>
          </a:p>
          <a:p>
            <a:pPr lvl="1">
              <a:defRPr/>
            </a:pPr>
            <a:r>
              <a:rPr lang="en-US" dirty="0" smtClean="0"/>
              <a:t>Information dissemination</a:t>
            </a:r>
          </a:p>
          <a:p>
            <a:pPr lvl="2">
              <a:defRPr/>
            </a:pPr>
            <a:r>
              <a:rPr lang="en-US" dirty="0" smtClean="0"/>
              <a:t>Data </a:t>
            </a:r>
            <a:r>
              <a:rPr lang="en-US" dirty="0"/>
              <a:t>mining and decision </a:t>
            </a:r>
            <a:r>
              <a:rPr lang="en-US" dirty="0" smtClean="0"/>
              <a:t>support</a:t>
            </a:r>
          </a:p>
          <a:p>
            <a:pPr lvl="1">
              <a:defRPr/>
            </a:pPr>
            <a:r>
              <a:rPr lang="en-US" dirty="0" smtClean="0"/>
              <a:t>Automated adaptation </a:t>
            </a:r>
            <a:r>
              <a:rPr lang="en-US" dirty="0"/>
              <a:t>and </a:t>
            </a:r>
            <a:r>
              <a:rPr lang="en-US" dirty="0" smtClean="0"/>
              <a:t>control</a:t>
            </a:r>
          </a:p>
          <a:p>
            <a:pPr lvl="2">
              <a:defRPr/>
            </a:pPr>
            <a:r>
              <a:rPr lang="en-US" dirty="0" smtClean="0"/>
              <a:t>Home sensors collaborate </a:t>
            </a:r>
            <a:r>
              <a:rPr lang="en-US" dirty="0"/>
              <a:t>with home appliances, HVAC systems, lighting systems, electric vehicle charging stations, and utility </a:t>
            </a:r>
            <a:r>
              <a:rPr lang="en-US" dirty="0" smtClean="0"/>
              <a:t>companies.</a:t>
            </a:r>
          </a:p>
          <a:p>
            <a:pPr lvl="1">
              <a:defRPr/>
            </a:pPr>
            <a:r>
              <a:rPr lang="en-US" dirty="0" smtClean="0"/>
              <a:t>Eventually could </a:t>
            </a:r>
            <a:r>
              <a:rPr lang="en-US" dirty="0"/>
              <a:t>interact in their own forms of social </a:t>
            </a:r>
            <a:r>
              <a:rPr lang="en-US" dirty="0" smtClean="0"/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Future trends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Machine-to-machine communications</a:t>
            </a:r>
          </a:p>
          <a:p>
            <a:pPr lvl="1"/>
            <a:r>
              <a:rPr lang="en-US" altLang="en-US" smtClean="0"/>
              <a:t>100-fold increase in the number of devices</a:t>
            </a:r>
          </a:p>
          <a:p>
            <a:pPr lvl="1"/>
            <a:r>
              <a:rPr lang="en-US" altLang="en-US" smtClean="0"/>
              <a:t>Type of communication would involve many short messages</a:t>
            </a:r>
          </a:p>
          <a:p>
            <a:pPr lvl="1"/>
            <a:r>
              <a:rPr lang="en-US" altLang="en-US" smtClean="0"/>
              <a:t>Control applications will have real-time delay requirements</a:t>
            </a:r>
          </a:p>
          <a:p>
            <a:pPr lvl="2"/>
            <a:r>
              <a:rPr lang="en-US" altLang="en-US" smtClean="0"/>
              <a:t>Much more stringent than for human interaction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50736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Future networks</a:t>
            </a:r>
          </a:p>
          <a:p>
            <a:pPr lvl="1">
              <a:defRPr/>
            </a:pPr>
            <a:r>
              <a:rPr lang="en-US" dirty="0" smtClean="0"/>
              <a:t>1000-fold increase in data traffic by 2020</a:t>
            </a:r>
          </a:p>
          <a:p>
            <a:pPr lvl="1">
              <a:defRPr/>
            </a:pPr>
            <a:r>
              <a:rPr lang="en-US" dirty="0" smtClean="0"/>
              <a:t>5G</a:t>
            </a:r>
            <a:r>
              <a:rPr lang="en-US" dirty="0"/>
              <a:t> </a:t>
            </a:r>
            <a:r>
              <a:rPr lang="en-US" dirty="0" smtClean="0"/>
              <a:t>– Not defined but envisioned by 2020</a:t>
            </a:r>
          </a:p>
          <a:p>
            <a:pPr>
              <a:defRPr/>
            </a:pPr>
            <a:r>
              <a:rPr lang="en-US" dirty="0" smtClean="0"/>
              <a:t>Technologies</a:t>
            </a:r>
          </a:p>
          <a:p>
            <a:pPr lvl="1">
              <a:defRPr/>
            </a:pPr>
            <a:r>
              <a:rPr lang="en-US" dirty="0"/>
              <a:t>Network densification – many small cells</a:t>
            </a:r>
          </a:p>
          <a:p>
            <a:pPr lvl="1">
              <a:defRPr/>
            </a:pPr>
            <a:r>
              <a:rPr lang="en-US" dirty="0" smtClean="0"/>
              <a:t>Device-centric architectures </a:t>
            </a:r>
            <a:r>
              <a:rPr lang="en-US" dirty="0"/>
              <a:t>- </a:t>
            </a:r>
            <a:r>
              <a:rPr lang="en-US" dirty="0" smtClean="0"/>
              <a:t>focus </a:t>
            </a:r>
            <a:r>
              <a:rPr lang="en-US" dirty="0"/>
              <a:t>on what a device </a:t>
            </a:r>
            <a:r>
              <a:rPr lang="en-US" dirty="0" smtClean="0"/>
              <a:t>needs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Massive </a:t>
            </a:r>
            <a:r>
              <a:rPr lang="en-US" dirty="0"/>
              <a:t>multiple-input multiple-output (MIMO) </a:t>
            </a:r>
            <a:r>
              <a:rPr lang="en-US" dirty="0" smtClean="0"/>
              <a:t>– 10s or 100s of antennas</a:t>
            </a:r>
          </a:p>
          <a:p>
            <a:pPr lvl="2">
              <a:defRPr/>
            </a:pPr>
            <a:r>
              <a:rPr lang="en-US" dirty="0" smtClean="0"/>
              <a:t>To focus antenna beams toward intended devices</a:t>
            </a:r>
          </a:p>
          <a:p>
            <a:pPr lvl="1">
              <a:defRPr/>
            </a:pPr>
            <a:r>
              <a:rPr lang="en-US" dirty="0" smtClean="0"/>
              <a:t>Millimeter </a:t>
            </a:r>
            <a:r>
              <a:rPr lang="en-US" dirty="0"/>
              <a:t>wave (</a:t>
            </a:r>
            <a:r>
              <a:rPr lang="en-US" dirty="0" err="1"/>
              <a:t>mmWave</a:t>
            </a:r>
            <a:r>
              <a:rPr lang="en-US" dirty="0"/>
              <a:t>) </a:t>
            </a:r>
            <a:r>
              <a:rPr lang="en-US" dirty="0" smtClean="0"/>
              <a:t> - frequencies </a:t>
            </a:r>
            <a:r>
              <a:rPr lang="en-US" dirty="0"/>
              <a:t>in the 30 GHz to 300 GHz </a:t>
            </a:r>
            <a:r>
              <a:rPr lang="en-US" dirty="0" smtClean="0"/>
              <a:t>bands</a:t>
            </a:r>
          </a:p>
          <a:p>
            <a:pPr lvl="2">
              <a:defRPr/>
            </a:pPr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much available bandwidth. 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But require </a:t>
            </a:r>
            <a:r>
              <a:rPr lang="en-US" dirty="0"/>
              <a:t>more transmit power and have higher attenuation due to </a:t>
            </a:r>
            <a:r>
              <a:rPr lang="en-US" dirty="0" smtClean="0"/>
              <a:t>obstructions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Native </a:t>
            </a:r>
            <a:r>
              <a:rPr lang="en-US" dirty="0"/>
              <a:t>support for </a:t>
            </a:r>
            <a:r>
              <a:rPr lang="en-US" dirty="0" smtClean="0"/>
              <a:t>machine to machine communication</a:t>
            </a:r>
          </a:p>
          <a:p>
            <a:pPr lvl="2">
              <a:defRPr/>
            </a:pPr>
            <a:r>
              <a:rPr lang="en-US" dirty="0" smtClean="0"/>
              <a:t>Sustained low </a:t>
            </a:r>
            <a:r>
              <a:rPr lang="en-US" dirty="0"/>
              <a:t>data rates, </a:t>
            </a:r>
            <a:r>
              <a:rPr lang="en-US" dirty="0" smtClean="0"/>
              <a:t>massive </a:t>
            </a:r>
            <a:r>
              <a:rPr lang="en-US" dirty="0"/>
              <a:t>number of devices, </a:t>
            </a:r>
            <a:r>
              <a:rPr lang="en-US" dirty="0" smtClean="0"/>
              <a:t>and </a:t>
            </a:r>
            <a:r>
              <a:rPr lang="en-US" dirty="0"/>
              <a:t>very low delays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 trouble with wireless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Wireless is convenient </a:t>
            </a:r>
            <a:r>
              <a:rPr lang="en-US" sz="2800" dirty="0"/>
              <a:t>and less expensive, but not </a:t>
            </a:r>
            <a:r>
              <a:rPr lang="en-US" sz="2800" dirty="0" smtClean="0"/>
              <a:t>perfect</a:t>
            </a:r>
            <a:endParaRPr lang="en-US" sz="2800" dirty="0"/>
          </a:p>
          <a:p>
            <a:pPr>
              <a:defRPr/>
            </a:pPr>
            <a:r>
              <a:rPr lang="en-US" sz="2800" dirty="0" smtClean="0"/>
              <a:t>Limitations and political and technical difficulties inhibit wireless technologies</a:t>
            </a:r>
            <a:endParaRPr lang="en-US" sz="2800" dirty="0"/>
          </a:p>
          <a:p>
            <a:pPr>
              <a:defRPr/>
            </a:pPr>
            <a:r>
              <a:rPr lang="en-US" sz="2800" dirty="0" smtClean="0"/>
              <a:t>Wireless channel</a:t>
            </a:r>
          </a:p>
          <a:p>
            <a:pPr lvl="1">
              <a:defRPr/>
            </a:pPr>
            <a:r>
              <a:rPr lang="en-US" sz="2400" dirty="0" smtClean="0"/>
              <a:t>Line-of-sight is best but not required</a:t>
            </a:r>
          </a:p>
          <a:p>
            <a:pPr lvl="1">
              <a:defRPr/>
            </a:pPr>
            <a:r>
              <a:rPr lang="en-US" sz="2400" dirty="0" smtClean="0"/>
              <a:t>Signals can still be received</a:t>
            </a:r>
          </a:p>
          <a:p>
            <a:pPr lvl="2">
              <a:defRPr/>
            </a:pPr>
            <a:r>
              <a:rPr lang="en-US" sz="2000" dirty="0" smtClean="0"/>
              <a:t>Transmission through objects</a:t>
            </a:r>
          </a:p>
          <a:p>
            <a:pPr lvl="2">
              <a:defRPr/>
            </a:pPr>
            <a:r>
              <a:rPr lang="en-US" sz="2000" dirty="0" smtClean="0"/>
              <a:t>Reflections off of objects</a:t>
            </a:r>
          </a:p>
          <a:p>
            <a:pPr lvl="2">
              <a:defRPr/>
            </a:pPr>
            <a:r>
              <a:rPr lang="en-US" sz="2000" dirty="0" smtClean="0"/>
              <a:t>Scattering of signals</a:t>
            </a:r>
          </a:p>
          <a:p>
            <a:pPr lvl="2">
              <a:defRPr/>
            </a:pPr>
            <a:r>
              <a:rPr lang="en-US" sz="2000" dirty="0" smtClean="0"/>
              <a:t>Diffraction around edges of objects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 trouble with wireless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smtClean="0"/>
              <a:t>Wireless channel</a:t>
            </a:r>
          </a:p>
          <a:p>
            <a:pPr lvl="1"/>
            <a:r>
              <a:rPr lang="en-US" altLang="en-US" sz="2400" smtClean="0"/>
              <a:t>Reflections can cause multiple copies of the signal to arrive</a:t>
            </a:r>
          </a:p>
          <a:p>
            <a:pPr lvl="2"/>
            <a:r>
              <a:rPr lang="en-US" altLang="en-US" sz="2000" smtClean="0"/>
              <a:t>At different times and attenuations</a:t>
            </a:r>
          </a:p>
          <a:p>
            <a:pPr lvl="2"/>
            <a:r>
              <a:rPr lang="en-US" altLang="en-US" sz="2000" smtClean="0"/>
              <a:t>Creates the problem of </a:t>
            </a:r>
            <a:r>
              <a:rPr lang="en-US" altLang="en-US" sz="2000" i="1" smtClean="0"/>
              <a:t>multipath fading</a:t>
            </a:r>
            <a:endParaRPr lang="en-US" altLang="en-US" sz="2000" smtClean="0"/>
          </a:p>
          <a:p>
            <a:pPr lvl="2"/>
            <a:r>
              <a:rPr lang="en-US" altLang="en-US" sz="2000" smtClean="0"/>
              <a:t>Signals add together to degrade the final signal</a:t>
            </a:r>
          </a:p>
          <a:p>
            <a:pPr lvl="1"/>
            <a:r>
              <a:rPr lang="en-US" altLang="en-US" sz="2400" smtClean="0"/>
              <a:t>Noise</a:t>
            </a:r>
          </a:p>
          <a:p>
            <a:pPr lvl="1"/>
            <a:r>
              <a:rPr lang="en-US" altLang="en-US" sz="2400" smtClean="0"/>
              <a:t>Interference from other users</a:t>
            </a:r>
          </a:p>
          <a:p>
            <a:pPr lvl="1"/>
            <a:r>
              <a:rPr lang="en-US" altLang="en-US" sz="2400" smtClean="0"/>
              <a:t>Doppler spread caused by movement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Combating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6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Modulation – use a signal format to send as many bits as possible</a:t>
            </a:r>
          </a:p>
          <a:p>
            <a:pPr>
              <a:defRPr/>
            </a:pPr>
            <a:r>
              <a:rPr lang="en-US" dirty="0" smtClean="0"/>
              <a:t>Error </a:t>
            </a:r>
            <a:r>
              <a:rPr lang="en-US" dirty="0"/>
              <a:t>control </a:t>
            </a:r>
            <a:r>
              <a:rPr lang="en-US" dirty="0" smtClean="0"/>
              <a:t>coding – add </a:t>
            </a:r>
            <a:r>
              <a:rPr lang="en-US" dirty="0"/>
              <a:t>extra </a:t>
            </a:r>
            <a:r>
              <a:rPr lang="en-US" dirty="0" smtClean="0"/>
              <a:t>bits </a:t>
            </a:r>
            <a:r>
              <a:rPr lang="en-US" dirty="0"/>
              <a:t>so </a:t>
            </a:r>
            <a:r>
              <a:rPr lang="en-US" dirty="0" smtClean="0"/>
              <a:t>errors are detected/corrected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smtClean="0"/>
              <a:t>Adaptive </a:t>
            </a:r>
            <a:r>
              <a:rPr lang="en-US" dirty="0"/>
              <a:t>modulation and coding </a:t>
            </a:r>
            <a:r>
              <a:rPr lang="en-US" dirty="0" smtClean="0"/>
              <a:t>– dynamically adjust modulation </a:t>
            </a:r>
            <a:r>
              <a:rPr lang="en-US" dirty="0"/>
              <a:t>and coding </a:t>
            </a:r>
            <a:r>
              <a:rPr lang="en-US" dirty="0" smtClean="0"/>
              <a:t>to current </a:t>
            </a:r>
            <a:r>
              <a:rPr lang="en-US" dirty="0"/>
              <a:t>channel conditions.</a:t>
            </a:r>
          </a:p>
          <a:p>
            <a:pPr>
              <a:defRPr/>
            </a:pPr>
            <a:r>
              <a:rPr lang="en-US" dirty="0" smtClean="0"/>
              <a:t>Equalization – counteract </a:t>
            </a:r>
            <a:r>
              <a:rPr lang="en-US" dirty="0"/>
              <a:t>the multipath effects of the channel.</a:t>
            </a:r>
          </a:p>
          <a:p>
            <a:pPr>
              <a:defRPr/>
            </a:pPr>
            <a:r>
              <a:rPr lang="en-US" dirty="0" smtClean="0"/>
              <a:t>Multiple</a:t>
            </a:r>
            <a:r>
              <a:rPr lang="en-US" dirty="0"/>
              <a:t>-input multiple-output systems </a:t>
            </a:r>
            <a:r>
              <a:rPr lang="en-US" dirty="0" smtClean="0"/>
              <a:t>– use </a:t>
            </a:r>
            <a:r>
              <a:rPr lang="en-US" dirty="0"/>
              <a:t>multiple </a:t>
            </a:r>
            <a:r>
              <a:rPr lang="en-US" dirty="0" smtClean="0"/>
              <a:t>antennas</a:t>
            </a:r>
          </a:p>
          <a:p>
            <a:pPr lvl="1">
              <a:defRPr/>
            </a:pPr>
            <a:r>
              <a:rPr lang="en-US" dirty="0" smtClean="0"/>
              <a:t>Point </a:t>
            </a:r>
            <a:r>
              <a:rPr lang="en-US" dirty="0"/>
              <a:t>signals strongly in certain </a:t>
            </a:r>
            <a:r>
              <a:rPr lang="en-US" dirty="0" smtClean="0"/>
              <a:t>directions</a:t>
            </a:r>
          </a:p>
          <a:p>
            <a:pPr lvl="1">
              <a:defRPr/>
            </a:pPr>
            <a:r>
              <a:rPr lang="en-US" dirty="0" smtClean="0"/>
              <a:t>Send parallel streams of data.</a:t>
            </a:r>
          </a:p>
          <a:p>
            <a:pPr>
              <a:defRPr/>
            </a:pPr>
            <a:r>
              <a:rPr lang="en-US" dirty="0" smtClean="0"/>
              <a:t>Direct </a:t>
            </a:r>
            <a:r>
              <a:rPr lang="en-US" dirty="0"/>
              <a:t>sequence spread spectrum </a:t>
            </a:r>
            <a:r>
              <a:rPr lang="en-US" dirty="0" smtClean="0"/>
              <a:t>– expand the signal bandwidth</a:t>
            </a:r>
            <a:endParaRPr lang="en-US" dirty="0"/>
          </a:p>
          <a:p>
            <a:pPr>
              <a:defRPr/>
            </a:pPr>
            <a:r>
              <a:rPr lang="en-US" dirty="0" smtClean="0"/>
              <a:t>Orthogonal </a:t>
            </a:r>
            <a:r>
              <a:rPr lang="en-US" dirty="0"/>
              <a:t>frequency division </a:t>
            </a:r>
            <a:r>
              <a:rPr lang="en-US" dirty="0" smtClean="0"/>
              <a:t>multiplexing – break a </a:t>
            </a:r>
            <a:r>
              <a:rPr lang="en-US" dirty="0"/>
              <a:t>signal into many lower rate bit </a:t>
            </a:r>
            <a:r>
              <a:rPr lang="en-US" dirty="0" smtClean="0"/>
              <a:t>streams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is less susceptible to multipath problems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Political 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Between companies</a:t>
            </a:r>
          </a:p>
          <a:p>
            <a:pPr lvl="1">
              <a:defRPr/>
            </a:pPr>
            <a:r>
              <a:rPr lang="en-US" dirty="0" smtClean="0"/>
              <a:t>Need common standards so products interoperate</a:t>
            </a:r>
          </a:p>
          <a:p>
            <a:pPr lvl="1">
              <a:defRPr/>
            </a:pPr>
            <a:r>
              <a:rPr lang="en-US" dirty="0" smtClean="0"/>
              <a:t>Some areas have well agreed-upon standards</a:t>
            </a:r>
          </a:p>
          <a:p>
            <a:pPr lvl="2">
              <a:defRPr/>
            </a:pPr>
            <a:r>
              <a:rPr lang="en-US" dirty="0" smtClean="0"/>
              <a:t>Wi-Fi, LTE</a:t>
            </a:r>
          </a:p>
          <a:p>
            <a:pPr lvl="2">
              <a:defRPr/>
            </a:pPr>
            <a:r>
              <a:rPr lang="en-US" dirty="0" smtClean="0"/>
              <a:t>Not true for Internet of Things technologies</a:t>
            </a:r>
          </a:p>
          <a:p>
            <a:pPr>
              <a:defRPr/>
            </a:pPr>
            <a:r>
              <a:rPr lang="en-US" dirty="0" smtClean="0"/>
              <a:t>Spectrum regulations</a:t>
            </a:r>
          </a:p>
          <a:p>
            <a:pPr lvl="1">
              <a:defRPr/>
            </a:pPr>
            <a:r>
              <a:rPr lang="en-US" dirty="0" smtClean="0"/>
              <a:t>Governments dictate how spectrum is used</a:t>
            </a:r>
          </a:p>
          <a:p>
            <a:pPr lvl="2">
              <a:defRPr/>
            </a:pPr>
            <a:r>
              <a:rPr lang="en-US" dirty="0" smtClean="0"/>
              <a:t>Many different types of uses and users</a:t>
            </a:r>
          </a:p>
          <a:p>
            <a:pPr lvl="1">
              <a:defRPr/>
            </a:pPr>
            <a:r>
              <a:rPr lang="en-US" dirty="0" smtClean="0"/>
              <a:t>Some frequencies have somewhat restrictive bandwidths and power levels</a:t>
            </a:r>
          </a:p>
          <a:p>
            <a:pPr lvl="2">
              <a:defRPr/>
            </a:pPr>
            <a:r>
              <a:rPr lang="en-US" dirty="0" smtClean="0"/>
              <a:t>Others have much more bandwidth available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Plan of the text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0000"/>
            <a:ext cx="8229600" cy="50863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Part One</a:t>
            </a:r>
            <a:r>
              <a:rPr lang="en-US" dirty="0"/>
              <a:t> </a:t>
            </a:r>
            <a:r>
              <a:rPr lang="en-US" dirty="0" smtClean="0"/>
              <a:t>– Technica</a:t>
            </a:r>
            <a:r>
              <a:rPr lang="en-US" dirty="0"/>
              <a:t>l</a:t>
            </a:r>
            <a:r>
              <a:rPr lang="en-US" dirty="0" smtClean="0"/>
              <a:t> Background</a:t>
            </a:r>
          </a:p>
          <a:p>
            <a:pPr lvl="1">
              <a:defRPr/>
            </a:pPr>
            <a:r>
              <a:rPr lang="en-US" dirty="0" smtClean="0"/>
              <a:t>Process </a:t>
            </a:r>
            <a:r>
              <a:rPr lang="en-US" dirty="0"/>
              <a:t>of data and packet communications, as well as protocol layers, TCP/IP, and data networks.</a:t>
            </a:r>
          </a:p>
          <a:p>
            <a:pPr>
              <a:defRPr/>
            </a:pPr>
            <a:r>
              <a:rPr lang="en-US" dirty="0" smtClean="0"/>
              <a:t>Part Two</a:t>
            </a:r>
            <a:r>
              <a:rPr lang="en-US" dirty="0"/>
              <a:t> </a:t>
            </a:r>
            <a:r>
              <a:rPr lang="en-US" dirty="0" smtClean="0"/>
              <a:t>– Wireless Communication Technology</a:t>
            </a:r>
          </a:p>
          <a:p>
            <a:pPr lvl="1">
              <a:defRPr/>
            </a:pPr>
            <a:r>
              <a:rPr lang="en-US" dirty="0" smtClean="0"/>
              <a:t>All </a:t>
            </a:r>
            <a:r>
              <a:rPr lang="en-US" dirty="0"/>
              <a:t>of the relevant information about the process of sending a wireless signal and combating the effects of the wireless channel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Covered </a:t>
            </a:r>
            <a:r>
              <a:rPr lang="en-US" dirty="0"/>
              <a:t>briefly with Chapter 5, Overview of Wireless </a:t>
            </a:r>
            <a:r>
              <a:rPr lang="en-US" dirty="0" smtClean="0"/>
              <a:t>Communications</a:t>
            </a:r>
          </a:p>
          <a:p>
            <a:pPr lvl="1">
              <a:defRPr/>
            </a:pPr>
            <a:r>
              <a:rPr lang="en-US" dirty="0" smtClean="0"/>
              <a:t>Or </a:t>
            </a:r>
            <a:r>
              <a:rPr lang="en-US" dirty="0"/>
              <a:t>through five </a:t>
            </a:r>
            <a:r>
              <a:rPr lang="en-US" dirty="0" smtClean="0"/>
              <a:t>subsequent chapters in more depth</a:t>
            </a:r>
            <a:endParaRPr lang="en-US" dirty="0"/>
          </a:p>
          <a:p>
            <a:pPr>
              <a:defRPr/>
            </a:pPr>
            <a:r>
              <a:rPr lang="en-US" dirty="0" smtClean="0"/>
              <a:t>Part Three</a:t>
            </a:r>
            <a:r>
              <a:rPr lang="en-US" dirty="0"/>
              <a:t> </a:t>
            </a:r>
            <a:r>
              <a:rPr lang="en-US" dirty="0" smtClean="0"/>
              <a:t>– Wireless Local </a:t>
            </a:r>
            <a:r>
              <a:rPr lang="en-US" dirty="0"/>
              <a:t>and Personal Area </a:t>
            </a:r>
            <a:r>
              <a:rPr lang="en-US" dirty="0" smtClean="0"/>
              <a:t>Networks</a:t>
            </a:r>
          </a:p>
          <a:p>
            <a:pPr lvl="1">
              <a:defRPr/>
            </a:pPr>
            <a:r>
              <a:rPr lang="en-US" dirty="0" smtClean="0"/>
              <a:t>Details </a:t>
            </a:r>
            <a:r>
              <a:rPr lang="en-US" dirty="0"/>
              <a:t>on IEEE 802.11, IEEE 802.15, Bluetooth, the Internet of Things, and ZigBee. </a:t>
            </a:r>
          </a:p>
          <a:p>
            <a:pPr>
              <a:defRPr/>
            </a:pPr>
            <a:r>
              <a:rPr lang="en-US" dirty="0" smtClean="0"/>
              <a:t>Part Four</a:t>
            </a:r>
            <a:r>
              <a:rPr lang="en-US" dirty="0"/>
              <a:t> </a:t>
            </a:r>
            <a:r>
              <a:rPr lang="en-US" dirty="0" smtClean="0"/>
              <a:t>– Wireless Mobile </a:t>
            </a:r>
            <a:r>
              <a:rPr lang="en-US" dirty="0"/>
              <a:t>Networks and </a:t>
            </a:r>
            <a:r>
              <a:rPr lang="en-US" dirty="0" smtClean="0"/>
              <a:t>Applications</a:t>
            </a:r>
          </a:p>
          <a:p>
            <a:pPr lvl="1">
              <a:defRPr/>
            </a:pPr>
            <a:r>
              <a:rPr lang="en-US" dirty="0" smtClean="0"/>
              <a:t>Mobile </a:t>
            </a:r>
            <a:r>
              <a:rPr lang="en-US" dirty="0"/>
              <a:t>cellular systems principles, LTE, </a:t>
            </a:r>
            <a:r>
              <a:rPr lang="en-US" dirty="0" smtClean="0"/>
              <a:t>smartphones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Mobile applications and app development</a:t>
            </a:r>
          </a:p>
          <a:p>
            <a:pPr lvl="1">
              <a:defRPr/>
            </a:pPr>
            <a:r>
              <a:rPr lang="en-US" dirty="0" smtClean="0"/>
              <a:t>Long</a:t>
            </a:r>
            <a:r>
              <a:rPr lang="en-US" dirty="0"/>
              <a:t>-range communications using satellite, fixed wireless, and WiMAX.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Figure P.1 Wireless Topics</a:t>
            </a:r>
          </a:p>
        </p:txBody>
      </p:sp>
      <p:pic>
        <p:nvPicPr>
          <p:cNvPr id="23555" name="Picture Placeholder 6" descr="Ch01fig02.eps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-48114" r="-48114"/>
          <a:stretch>
            <a:fillRect/>
          </a:stretch>
        </p:blipFill>
        <p:spPr bwMode="auto">
          <a:noFill/>
          <a:ln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Figure P.2 Handoff Between Two Cells</a:t>
            </a:r>
          </a:p>
        </p:txBody>
      </p:sp>
      <p:pic>
        <p:nvPicPr>
          <p:cNvPr id="24579" name="Picture Placeholder 6" descr="Ch01fig03.eps">
            <a:hlinkClick r:id="rId2"/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-4727" b="-4727"/>
          <a:stretch>
            <a:fillRect/>
          </a:stretch>
        </p:blipFill>
        <p:spPr bwMode="auto"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Wireless Comes of Age</a:t>
            </a:r>
          </a:p>
        </p:txBody>
      </p:sp>
      <p:sp>
        <p:nvSpPr>
          <p:cNvPr id="30208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err="1"/>
              <a:t>Guglielmo</a:t>
            </a:r>
            <a:r>
              <a:rPr lang="en-US" sz="2800" dirty="0"/>
              <a:t> Marconi invented the wireless telegraph in </a:t>
            </a:r>
            <a:r>
              <a:rPr lang="en-US" sz="2800" dirty="0" smtClean="0"/>
              <a:t>1896</a:t>
            </a:r>
            <a:endParaRPr lang="en-US" sz="2800" dirty="0"/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Communication by encoding alphanumeric characters in analog signal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Sent telegraphic signals across the Atlantic Ocean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Communications satellites launched in 1960s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Advances in wireless technology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Radio, television, mobile </a:t>
            </a:r>
            <a:r>
              <a:rPr lang="en-US" sz="2400" dirty="0" smtClean="0"/>
              <a:t>telephone</a:t>
            </a:r>
            <a:r>
              <a:rPr lang="en-US" sz="2400" dirty="0"/>
              <a:t>, </a:t>
            </a:r>
            <a:r>
              <a:rPr lang="en-US" sz="2400" dirty="0" smtClean="0"/>
              <a:t>mobile data, communication satellites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More recently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Wireless </a:t>
            </a:r>
            <a:r>
              <a:rPr lang="en-US" sz="2400" dirty="0"/>
              <a:t>networking, cellular </a:t>
            </a:r>
            <a:r>
              <a:rPr lang="en-US" sz="2400" dirty="0" smtClean="0"/>
              <a:t>technology, mobile apps, Internet of Things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Cellular telephone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Started as a replacement to the wired telephone</a:t>
            </a:r>
          </a:p>
          <a:p>
            <a:pPr>
              <a:defRPr/>
            </a:pPr>
            <a:r>
              <a:rPr lang="en-US" dirty="0" smtClean="0"/>
              <a:t>Early generations offered voice and limited data</a:t>
            </a:r>
          </a:p>
          <a:p>
            <a:pPr>
              <a:defRPr/>
            </a:pPr>
            <a:r>
              <a:rPr lang="en-US" dirty="0" smtClean="0"/>
              <a:t>Current third and fourth generation systems</a:t>
            </a:r>
          </a:p>
          <a:p>
            <a:pPr lvl="1">
              <a:defRPr/>
            </a:pPr>
            <a:r>
              <a:rPr lang="en-US" dirty="0" smtClean="0"/>
              <a:t>Voice</a:t>
            </a:r>
          </a:p>
          <a:p>
            <a:pPr lvl="1">
              <a:defRPr/>
            </a:pPr>
            <a:r>
              <a:rPr lang="en-US" dirty="0" smtClean="0"/>
              <a:t>Texting</a:t>
            </a:r>
          </a:p>
          <a:p>
            <a:pPr lvl="1">
              <a:defRPr/>
            </a:pPr>
            <a:r>
              <a:rPr lang="en-US" dirty="0" smtClean="0"/>
              <a:t>Social networking</a:t>
            </a:r>
          </a:p>
          <a:p>
            <a:pPr lvl="1">
              <a:defRPr/>
            </a:pPr>
            <a:r>
              <a:rPr lang="en-US" dirty="0" smtClean="0"/>
              <a:t>Mobile apps</a:t>
            </a:r>
          </a:p>
          <a:p>
            <a:pPr lvl="1">
              <a:defRPr/>
            </a:pPr>
            <a:r>
              <a:rPr lang="en-US" dirty="0" smtClean="0"/>
              <a:t>Mobile Web</a:t>
            </a:r>
          </a:p>
          <a:p>
            <a:pPr lvl="1">
              <a:defRPr/>
            </a:pPr>
            <a:r>
              <a:rPr lang="en-US" dirty="0" smtClean="0"/>
              <a:t>Mobile commerce</a:t>
            </a:r>
          </a:p>
          <a:p>
            <a:pPr lvl="1">
              <a:defRPr/>
            </a:pPr>
            <a:r>
              <a:rPr lang="en-US" dirty="0" smtClean="0"/>
              <a:t>Video streaming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Wireless Impact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Profound</a:t>
            </a:r>
          </a:p>
          <a:p>
            <a:r>
              <a:rPr lang="en-US" altLang="en-US" smtClean="0"/>
              <a:t>Shrinks the world</a:t>
            </a:r>
          </a:p>
          <a:p>
            <a:r>
              <a:rPr lang="en-US" altLang="en-US" smtClean="0"/>
              <a:t>Always on</a:t>
            </a:r>
          </a:p>
          <a:p>
            <a:r>
              <a:rPr lang="en-US" altLang="en-US" smtClean="0"/>
              <a:t>Always connected</a:t>
            </a:r>
          </a:p>
          <a:p>
            <a:r>
              <a:rPr lang="en-US" altLang="en-US" smtClean="0"/>
              <a:t>Changes the way people communicate</a:t>
            </a:r>
          </a:p>
          <a:p>
            <a:pPr lvl="1"/>
            <a:r>
              <a:rPr lang="en-US" altLang="en-US" smtClean="0"/>
              <a:t>Social networking</a:t>
            </a:r>
          </a:p>
          <a:p>
            <a:r>
              <a:rPr lang="en-US" altLang="en-US" smtClean="0"/>
              <a:t>Converged global wireless network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Figure 1.1 Some Milestones in Wireless Communications</a:t>
            </a:r>
          </a:p>
        </p:txBody>
      </p:sp>
      <p:pic>
        <p:nvPicPr>
          <p:cNvPr id="9219" name="Picture Placeholder 5" descr="Ch01fig01.eps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-1877" b="-1877"/>
          <a:stretch>
            <a:fillRect/>
          </a:stretch>
        </p:blipFill>
        <p:spPr bwMode="auto">
          <a:noFill/>
          <a:ln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Global cellular network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Growth</a:t>
            </a:r>
          </a:p>
          <a:p>
            <a:pPr lvl="1"/>
            <a:r>
              <a:rPr lang="en-US" altLang="en-US" smtClean="0"/>
              <a:t>11 million users in 1990</a:t>
            </a:r>
          </a:p>
          <a:p>
            <a:pPr lvl="1"/>
            <a:r>
              <a:rPr lang="en-US" altLang="en-US" smtClean="0"/>
              <a:t>Over 7 billion today</a:t>
            </a:r>
          </a:p>
          <a:p>
            <a:r>
              <a:rPr lang="en-US" altLang="en-US" smtClean="0"/>
              <a:t>Mobile devices</a:t>
            </a:r>
          </a:p>
          <a:p>
            <a:pPr lvl="1"/>
            <a:r>
              <a:rPr lang="en-US" altLang="en-US" smtClean="0"/>
              <a:t>Convenient</a:t>
            </a:r>
          </a:p>
          <a:p>
            <a:pPr lvl="1"/>
            <a:r>
              <a:rPr lang="en-US" altLang="en-US" smtClean="0"/>
              <a:t>Location aware</a:t>
            </a:r>
          </a:p>
          <a:p>
            <a:pPr lvl="1"/>
            <a:r>
              <a:rPr lang="en-US" altLang="en-US" smtClean="0"/>
              <a:t>Only economical form of communications in some places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Global cellular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Generations</a:t>
            </a:r>
          </a:p>
          <a:p>
            <a:pPr lvl="1">
              <a:defRPr/>
            </a:pPr>
            <a:r>
              <a:rPr lang="en-US" dirty="0" smtClean="0"/>
              <a:t>1G – Analog</a:t>
            </a:r>
          </a:p>
          <a:p>
            <a:pPr lvl="1">
              <a:defRPr/>
            </a:pPr>
            <a:r>
              <a:rPr lang="en-US" dirty="0" smtClean="0"/>
              <a:t>2G – Digital voice</a:t>
            </a:r>
          </a:p>
          <a:p>
            <a:pPr lvl="2">
              <a:defRPr/>
            </a:pPr>
            <a:r>
              <a:rPr lang="en-US" dirty="0" smtClean="0"/>
              <a:t>Voice services with some moderate rate data services</a:t>
            </a:r>
          </a:p>
          <a:p>
            <a:pPr lvl="1">
              <a:defRPr/>
            </a:pPr>
            <a:r>
              <a:rPr lang="en-US" dirty="0" smtClean="0"/>
              <a:t>3G – Packet networks</a:t>
            </a:r>
          </a:p>
          <a:p>
            <a:pPr lvl="2">
              <a:defRPr/>
            </a:pPr>
            <a:r>
              <a:rPr lang="en-US" dirty="0" smtClean="0"/>
              <a:t>Universal Mobile Phone Service (UMTS)</a:t>
            </a:r>
          </a:p>
          <a:p>
            <a:pPr lvl="2">
              <a:defRPr/>
            </a:pPr>
            <a:r>
              <a:rPr lang="en-US" dirty="0" smtClean="0"/>
              <a:t>CDMA2000</a:t>
            </a:r>
          </a:p>
          <a:p>
            <a:pPr lvl="1">
              <a:defRPr/>
            </a:pPr>
            <a:r>
              <a:rPr lang="en-US" dirty="0" smtClean="0"/>
              <a:t>4G – New wireless approach (OFDM)</a:t>
            </a:r>
          </a:p>
          <a:p>
            <a:pPr lvl="2">
              <a:defRPr/>
            </a:pPr>
            <a:r>
              <a:rPr lang="en-US" dirty="0" smtClean="0"/>
              <a:t>Higher spectral efficiency</a:t>
            </a:r>
          </a:p>
          <a:p>
            <a:pPr lvl="2">
              <a:defRPr/>
            </a:pPr>
            <a:r>
              <a:rPr lang="en-US" dirty="0" smtClean="0"/>
              <a:t>100 Mbps for high mobility users</a:t>
            </a:r>
          </a:p>
          <a:p>
            <a:pPr lvl="2">
              <a:defRPr/>
            </a:pPr>
            <a:r>
              <a:rPr lang="en-US" dirty="0" smtClean="0"/>
              <a:t>1 Gbps for low mobility access</a:t>
            </a:r>
          </a:p>
          <a:p>
            <a:pPr lvl="2">
              <a:defRPr/>
            </a:pPr>
            <a:r>
              <a:rPr lang="en-US" dirty="0" smtClean="0"/>
              <a:t>Long Term Evolution (LTE) and LTE-Advanced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Mobile device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Originally just mobile phones</a:t>
            </a:r>
          </a:p>
          <a:p>
            <a:pPr>
              <a:defRPr/>
            </a:pPr>
            <a:r>
              <a:rPr lang="en-US" dirty="0" smtClean="0"/>
              <a:t>Today’s devices</a:t>
            </a:r>
          </a:p>
          <a:p>
            <a:pPr lvl="1">
              <a:defRPr/>
            </a:pPr>
            <a:r>
              <a:rPr lang="en-US" dirty="0" smtClean="0"/>
              <a:t>Multi</a:t>
            </a:r>
            <a:r>
              <a:rPr lang="en-US" dirty="0"/>
              <a:t>-megabit Internet </a:t>
            </a:r>
            <a:r>
              <a:rPr lang="en-US" dirty="0" smtClean="0"/>
              <a:t>access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Mobile apps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High </a:t>
            </a:r>
            <a:r>
              <a:rPr lang="en-US" dirty="0"/>
              <a:t>megapixel digital </a:t>
            </a:r>
            <a:r>
              <a:rPr lang="en-US" dirty="0" smtClean="0"/>
              <a:t>cameras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Access </a:t>
            </a:r>
            <a:r>
              <a:rPr lang="en-US" dirty="0"/>
              <a:t>to multiple types of wireless </a:t>
            </a:r>
            <a:r>
              <a:rPr lang="en-US" dirty="0" smtClean="0"/>
              <a:t>networks</a:t>
            </a:r>
          </a:p>
          <a:p>
            <a:pPr lvl="2">
              <a:defRPr/>
            </a:pPr>
            <a:r>
              <a:rPr lang="en-US" dirty="0" smtClean="0"/>
              <a:t>Wi</a:t>
            </a:r>
            <a:r>
              <a:rPr lang="en-US" dirty="0"/>
              <a:t>-Fi, Bluetooth, 3G, and </a:t>
            </a:r>
            <a:r>
              <a:rPr lang="en-US" dirty="0" smtClean="0"/>
              <a:t>4G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Several </a:t>
            </a:r>
            <a:r>
              <a:rPr lang="en-US" dirty="0"/>
              <a:t>on-board </a:t>
            </a:r>
            <a:r>
              <a:rPr lang="en-US" dirty="0" smtClean="0"/>
              <a:t>sensors</a:t>
            </a:r>
          </a:p>
          <a:p>
            <a:pPr>
              <a:defRPr/>
            </a:pPr>
            <a:r>
              <a:rPr lang="en-US" dirty="0" smtClean="0"/>
              <a:t>Key to how many people interact with the world around them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Mobile device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Better use of spectrum</a:t>
            </a:r>
          </a:p>
          <a:p>
            <a:pPr>
              <a:defRPr/>
            </a:pPr>
            <a:r>
              <a:rPr lang="en-US" dirty="0" smtClean="0"/>
              <a:t>Decreased costs</a:t>
            </a:r>
          </a:p>
          <a:p>
            <a:pPr>
              <a:defRPr/>
            </a:pPr>
            <a:r>
              <a:rPr lang="en-US" dirty="0" smtClean="0"/>
              <a:t>Limited displays and input capabilities</a:t>
            </a:r>
          </a:p>
          <a:p>
            <a:pPr>
              <a:defRPr/>
            </a:pPr>
            <a:r>
              <a:rPr lang="en-US" dirty="0" smtClean="0"/>
              <a:t>Tablets provide balance between smartphones and PCs</a:t>
            </a:r>
          </a:p>
          <a:p>
            <a:pPr>
              <a:defRPr/>
            </a:pPr>
            <a:r>
              <a:rPr lang="en-US" dirty="0" smtClean="0"/>
              <a:t>Long distance</a:t>
            </a:r>
          </a:p>
          <a:p>
            <a:pPr lvl="1">
              <a:defRPr/>
            </a:pPr>
            <a:r>
              <a:rPr lang="en-US" dirty="0" smtClean="0"/>
              <a:t>Cellular 3G and 4G</a:t>
            </a:r>
          </a:p>
          <a:p>
            <a:pPr>
              <a:defRPr/>
            </a:pPr>
            <a:r>
              <a:rPr lang="en-US" dirty="0" smtClean="0"/>
              <a:t>Local areas</a:t>
            </a:r>
          </a:p>
          <a:p>
            <a:pPr lvl="1">
              <a:defRPr/>
            </a:pPr>
            <a:r>
              <a:rPr lang="en-US" dirty="0" smtClean="0"/>
              <a:t>Wi-Fi</a:t>
            </a:r>
          </a:p>
          <a:p>
            <a:pPr>
              <a:defRPr/>
            </a:pPr>
            <a:r>
              <a:rPr lang="en-US" dirty="0" smtClean="0"/>
              <a:t>Short distance</a:t>
            </a:r>
          </a:p>
          <a:p>
            <a:pPr lvl="1">
              <a:defRPr/>
            </a:pPr>
            <a:r>
              <a:rPr lang="en-US" dirty="0" smtClean="0"/>
              <a:t>Bluetooth, ZigBee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2978</TotalTime>
  <Words>922</Words>
  <Application>Microsoft Office PowerPoint</Application>
  <PresentationFormat>On-screen Show (4:3)</PresentationFormat>
  <Paragraphs>165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Blends</vt:lpstr>
      <vt:lpstr>Slide 1</vt:lpstr>
      <vt:lpstr>Wireless Comes of Age</vt:lpstr>
      <vt:lpstr>Cellular telephone </vt:lpstr>
      <vt:lpstr>Wireless Impact</vt:lpstr>
      <vt:lpstr>Figure 1.1 Some Milestones in Wireless Communications</vt:lpstr>
      <vt:lpstr>Global cellular network</vt:lpstr>
      <vt:lpstr>Global cellular network</vt:lpstr>
      <vt:lpstr>Mobile device revolution</vt:lpstr>
      <vt:lpstr>Mobile device revolution</vt:lpstr>
      <vt:lpstr>Future trends</vt:lpstr>
      <vt:lpstr>Future trends</vt:lpstr>
      <vt:lpstr>Future trends</vt:lpstr>
      <vt:lpstr>The trouble with wireless</vt:lpstr>
      <vt:lpstr>The trouble with wireless</vt:lpstr>
      <vt:lpstr>Combating problems</vt:lpstr>
      <vt:lpstr>Political difficulties</vt:lpstr>
      <vt:lpstr>Plan of the text</vt:lpstr>
      <vt:lpstr>Figure P.1 Wireless Topics</vt:lpstr>
      <vt:lpstr>    Figure P.2 Handoff Between Two Cells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Ezzat Kirmani</cp:lastModifiedBy>
  <cp:revision>284</cp:revision>
  <dcterms:created xsi:type="dcterms:W3CDTF">2000-01-15T04:50:39Z</dcterms:created>
  <dcterms:modified xsi:type="dcterms:W3CDTF">2018-08-27T18:46:24Z</dcterms:modified>
</cp:coreProperties>
</file>