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749" r:id="rId2"/>
    <p:sldId id="721" r:id="rId3"/>
    <p:sldId id="748" r:id="rId4"/>
    <p:sldId id="688" r:id="rId5"/>
    <p:sldId id="689" r:id="rId6"/>
    <p:sldId id="690" r:id="rId7"/>
    <p:sldId id="722" r:id="rId8"/>
    <p:sldId id="691" r:id="rId9"/>
    <p:sldId id="692" r:id="rId10"/>
    <p:sldId id="728" r:id="rId11"/>
    <p:sldId id="738" r:id="rId12"/>
    <p:sldId id="729" r:id="rId13"/>
    <p:sldId id="694" r:id="rId14"/>
    <p:sldId id="730" r:id="rId15"/>
    <p:sldId id="695" r:id="rId16"/>
    <p:sldId id="696" r:id="rId17"/>
    <p:sldId id="739" r:id="rId18"/>
    <p:sldId id="697" r:id="rId19"/>
    <p:sldId id="723" r:id="rId20"/>
    <p:sldId id="698" r:id="rId21"/>
    <p:sldId id="699" r:id="rId22"/>
    <p:sldId id="724" r:id="rId23"/>
    <p:sldId id="700" r:id="rId24"/>
    <p:sldId id="725" r:id="rId25"/>
    <p:sldId id="732" r:id="rId26"/>
    <p:sldId id="744" r:id="rId27"/>
    <p:sldId id="740" r:id="rId28"/>
    <p:sldId id="746" r:id="rId29"/>
    <p:sldId id="701" r:id="rId30"/>
    <p:sldId id="734" r:id="rId31"/>
    <p:sldId id="745" r:id="rId32"/>
    <p:sldId id="741" r:id="rId33"/>
    <p:sldId id="735" r:id="rId34"/>
    <p:sldId id="742" r:id="rId35"/>
    <p:sldId id="743" r:id="rId36"/>
    <p:sldId id="704" r:id="rId37"/>
    <p:sldId id="705" r:id="rId38"/>
    <p:sldId id="750" r:id="rId39"/>
    <p:sldId id="706" r:id="rId40"/>
    <p:sldId id="707" r:id="rId41"/>
    <p:sldId id="708" r:id="rId42"/>
    <p:sldId id="709" r:id="rId43"/>
    <p:sldId id="747" r:id="rId44"/>
    <p:sldId id="736" r:id="rId45"/>
    <p:sldId id="737" r:id="rId46"/>
    <p:sldId id="751" r:id="rId47"/>
    <p:sldId id="710" r:id="rId48"/>
    <p:sldId id="726" r:id="rId49"/>
    <p:sldId id="711" r:id="rId50"/>
    <p:sldId id="712" r:id="rId51"/>
    <p:sldId id="727" r:id="rId52"/>
    <p:sldId id="713" r:id="rId53"/>
    <p:sldId id="752" r:id="rId54"/>
    <p:sldId id="687" r:id="rId55"/>
    <p:sldId id="714" r:id="rId56"/>
    <p:sldId id="715" r:id="rId57"/>
    <p:sldId id="753" r:id="rId58"/>
    <p:sldId id="716" r:id="rId59"/>
    <p:sldId id="717" r:id="rId60"/>
    <p:sldId id="754" r:id="rId61"/>
    <p:sldId id="718" r:id="rId62"/>
    <p:sldId id="719" r:id="rId63"/>
    <p:sldId id="720" r:id="rId64"/>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94680" autoAdjust="0"/>
  </p:normalViewPr>
  <p:slideViewPr>
    <p:cSldViewPr>
      <p:cViewPr>
        <p:scale>
          <a:sx n="75" d="100"/>
          <a:sy n="75" d="100"/>
        </p:scale>
        <p:origin x="-36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66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6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26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926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26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B52B1DA0-3041-4A92-82D4-E0A1EB30A1B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56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56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56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56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F914319B-7C4B-44BB-9679-824EC131B9E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44088A92-56E5-4F56-9109-B2FF6F757C1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6.</a:t>
            </a:r>
            <a:fld id="{6862FDDA-9352-4CB7-8BED-26E7526179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6.</a:t>
            </a:r>
            <a:fld id="{92E93CC3-6012-4E05-873A-6623BB1412F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6.</a:t>
            </a:r>
            <a:fld id="{8D8A1DFB-D1BA-4AA5-915D-B1671AFF09C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6.</a:t>
            </a:r>
            <a:fld id="{B2388277-3485-40D7-ACAE-65E34D83392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6.</a:t>
            </a:r>
            <a:fld id="{9352FA4E-50D0-407F-99FE-0743CA6625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t>6.</a:t>
            </a:r>
            <a:fld id="{723FE617-17FD-47FB-B0DC-7CA75FCC3CE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t>6.</a:t>
            </a:r>
            <a:fld id="{021055EC-141C-4FD5-A8AC-B31048A9C7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6.</a:t>
            </a:r>
            <a:fld id="{ABCEC95E-1FA3-454B-B0B8-83C70234E98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6.</a:t>
            </a:r>
            <a:fld id="{04CE0C58-E20F-482E-933F-60302ADB7B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6.</a:t>
            </a:r>
            <a:fld id="{129BCD8B-4206-45A5-B47C-A295119EF4B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6.</a:t>
            </a:r>
            <a:fld id="{FC39B1B4-E70B-4936-B61C-C13C28EEE00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a:defRPr/>
            </a:pPr>
            <a:r>
              <a:rPr lang="en-US"/>
              <a:t>6.</a:t>
            </a:r>
            <a:fld id="{AADC0B0B-BA1D-4834-B717-34AB18E8AD9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1066800" y="1066800"/>
            <a:ext cx="6858000" cy="4462463"/>
          </a:xfrm>
          <a:prstGeom prst="rect">
            <a:avLst/>
          </a:prstGeom>
          <a:noFill/>
          <a:ln w="9525">
            <a:noFill/>
            <a:miter lim="800000"/>
            <a:headEnd/>
            <a:tailEnd/>
          </a:ln>
        </p:spPr>
        <p:txBody>
          <a:bodyPr>
            <a:spAutoFit/>
          </a:bodyPr>
          <a:lstStyle/>
          <a:p>
            <a:pPr algn="ctr">
              <a:defRPr/>
            </a:pPr>
            <a:r>
              <a:rPr lang="en-US" altLang="en-US" sz="4400" dirty="0">
                <a:solidFill>
                  <a:schemeClr val="tx2"/>
                </a:solidFill>
              </a:rPr>
              <a:t>CNA 465/565</a:t>
            </a:r>
          </a:p>
          <a:p>
            <a:pPr algn="ctr">
              <a:defRPr/>
            </a:pPr>
            <a:endParaRPr lang="en-US" altLang="en-US" sz="4400" dirty="0">
              <a:solidFill>
                <a:schemeClr val="tx2"/>
              </a:solidFill>
            </a:endParaRPr>
          </a:p>
          <a:p>
            <a:pPr algn="ctr">
              <a:defRPr/>
            </a:pPr>
            <a:r>
              <a:rPr lang="en-US" altLang="en-US" sz="4400" dirty="0">
                <a:solidFill>
                  <a:schemeClr val="tx2"/>
                </a:solidFill>
              </a:rPr>
              <a:t>Chapter 2</a:t>
            </a:r>
          </a:p>
          <a:p>
            <a:pPr algn="ctr">
              <a:defRPr/>
            </a:pPr>
            <a:endParaRPr lang="en-US" altLang="en-US" sz="2000" dirty="0">
              <a:solidFill>
                <a:schemeClr val="tx2"/>
              </a:solidFill>
            </a:endParaRPr>
          </a:p>
          <a:p>
            <a:pPr algn="ctr">
              <a:defRPr/>
            </a:pPr>
            <a:r>
              <a:rPr lang="en-US" sz="4400" i="1" dirty="0">
                <a:solidFill>
                  <a:schemeClr val="tx2"/>
                </a:solidFill>
                <a:effectLst>
                  <a:outerShdw blurRad="38100" dist="38100" dir="2700000" algn="tl">
                    <a:srgbClr val="000000">
                      <a:alpha val="43137"/>
                    </a:srgbClr>
                  </a:outerShdw>
                </a:effectLst>
                <a:latin typeface="Arial" pitchFamily="34" charset="0"/>
                <a:cs typeface="Arial" pitchFamily="34" charset="0"/>
              </a:rPr>
              <a:t>Transmission Fundamentals </a:t>
            </a:r>
          </a:p>
          <a:p>
            <a:pPr algn="ctr">
              <a:defRPr/>
            </a:pPr>
            <a:r>
              <a:rPr lang="en-US" sz="4400" i="1" dirty="0">
                <a:solidFill>
                  <a:schemeClr val="tx2"/>
                </a:solidFill>
                <a:effectLst>
                  <a:outerShdw blurRad="38100" dist="38100" dir="2700000" algn="tl">
                    <a:srgbClr val="000000">
                      <a:alpha val="43137"/>
                    </a:srgbClr>
                  </a:outerShdw>
                </a:effectLst>
                <a:latin typeface="Arial" pitchFamily="34" charset="0"/>
                <a:cs typeface="Arial" pitchFamily="34" charset="0"/>
              </a:rPr>
              <a:t>(Cont.)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7" name="Rectangle 10"/>
          <p:cNvSpPr>
            <a:spLocks noChangeArrowheads="1"/>
          </p:cNvSpPr>
          <p:nvPr/>
        </p:nvSpPr>
        <p:spPr bwMode="auto">
          <a:xfrm>
            <a:off x="228600" y="914400"/>
            <a:ext cx="8686800" cy="2227263"/>
          </a:xfrm>
          <a:prstGeom prst="rect">
            <a:avLst/>
          </a:prstGeom>
          <a:noFill/>
          <a:ln w="9525">
            <a:noFill/>
            <a:miter lim="800000"/>
            <a:headEnd/>
            <a:tailEnd/>
          </a:ln>
        </p:spPr>
        <p:txBody>
          <a:bodyPr>
            <a:spAutoFit/>
          </a:bodyPr>
          <a:lstStyle/>
          <a:p>
            <a:pPr algn="just"/>
            <a:r>
              <a:rPr lang="en-US" sz="2800" i="1">
                <a:latin typeface="Times New Roman"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12298" name="Rectangle 11"/>
          <p:cNvSpPr>
            <a:spLocks noChangeArrowheads="1"/>
          </p:cNvSpPr>
          <p:nvPr/>
        </p:nvSpPr>
        <p:spPr bwMode="auto">
          <a:xfrm>
            <a:off x="228600" y="3200400"/>
            <a:ext cx="8686800" cy="3081338"/>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Solution</a:t>
            </a:r>
          </a:p>
          <a:p>
            <a:r>
              <a:rPr lang="en-US" sz="2800" i="1">
                <a:latin typeface="Times" pitchFamily="18" charset="0"/>
              </a:rPr>
              <a:t>We shift (modulate) each of the three voice channels to a different bandwidth, as shown in Figure 6. We use the 20- to 24-kHz bandwidth for the first channel, the 24- to 28-kHz bandwidth for the second channel, and the 28- to 32-kHz bandwidth for the third one. Then we combine them as shown in Figure 6. </a:t>
            </a:r>
          </a:p>
        </p:txBody>
      </p:sp>
      <p:sp>
        <p:nvSpPr>
          <p:cNvPr id="12299" name="Rectangle 12"/>
          <p:cNvSpPr>
            <a:spLocks noChangeArrowheads="1"/>
          </p:cNvSpPr>
          <p:nvPr/>
        </p:nvSpPr>
        <p:spPr bwMode="auto">
          <a:xfrm>
            <a:off x="1066800" y="0"/>
            <a:ext cx="2212975" cy="584200"/>
          </a:xfrm>
          <a:prstGeom prst="rect">
            <a:avLst/>
          </a:prstGeom>
          <a:noFill/>
          <a:ln w="9525">
            <a:noFill/>
            <a:miter lim="800000"/>
            <a:headEnd/>
            <a:tailEnd/>
          </a:ln>
        </p:spPr>
        <p:txBody>
          <a:bodyPr wrap="none">
            <a:spAutoFit/>
          </a:bodyPr>
          <a:lstStyle/>
          <a:p>
            <a:r>
              <a:rPr lang="en-US" i="1">
                <a:solidFill>
                  <a:schemeClr val="hlink"/>
                </a:solidFill>
              </a:rPr>
              <a:t>Example 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152400" y="228600"/>
            <a:ext cx="8763000" cy="0"/>
          </a:xfrm>
          <a:prstGeom prst="line">
            <a:avLst/>
          </a:prstGeom>
          <a:noFill/>
          <a:ln w="76200">
            <a:solidFill>
              <a:schemeClr val="hlink"/>
            </a:solidFill>
            <a:round/>
            <a:headEnd/>
            <a:tailEnd/>
          </a:ln>
        </p:spPr>
        <p:txBody>
          <a:bodyPr/>
          <a:lstStyle/>
          <a:p>
            <a:endParaRPr lang="en-US"/>
          </a:p>
        </p:txBody>
      </p:sp>
      <p:sp>
        <p:nvSpPr>
          <p:cNvPr id="13315" name="Line 3"/>
          <p:cNvSpPr>
            <a:spLocks noChangeShapeType="1"/>
          </p:cNvSpPr>
          <p:nvPr/>
        </p:nvSpPr>
        <p:spPr bwMode="auto">
          <a:xfrm>
            <a:off x="152400" y="838200"/>
            <a:ext cx="8763000" cy="0"/>
          </a:xfrm>
          <a:prstGeom prst="line">
            <a:avLst/>
          </a:prstGeom>
          <a:noFill/>
          <a:ln w="19050">
            <a:solidFill>
              <a:schemeClr val="hlink"/>
            </a:solidFill>
            <a:round/>
            <a:headEnd/>
            <a:tailEnd/>
          </a:ln>
        </p:spPr>
        <p:txBody>
          <a:bodyPr/>
          <a:lstStyle/>
          <a:p>
            <a:endParaRPr lang="en-US"/>
          </a:p>
        </p:txBody>
      </p:sp>
      <p:sp>
        <p:nvSpPr>
          <p:cNvPr id="13316" name="Text Box 4"/>
          <p:cNvSpPr txBox="1">
            <a:spLocks noChangeArrowheads="1"/>
          </p:cNvSpPr>
          <p:nvPr/>
        </p:nvSpPr>
        <p:spPr bwMode="auto">
          <a:xfrm>
            <a:off x="304800" y="228600"/>
            <a:ext cx="256540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6  </a:t>
            </a:r>
            <a:r>
              <a:rPr lang="en-US" sz="2000" i="1">
                <a:latin typeface="Times New Roman" pitchFamily="18" charset="0"/>
              </a:rPr>
              <a:t>Example 1</a:t>
            </a:r>
          </a:p>
        </p:txBody>
      </p:sp>
      <p:sp>
        <p:nvSpPr>
          <p:cNvPr id="13317" name="Line 5"/>
          <p:cNvSpPr>
            <a:spLocks noChangeShapeType="1"/>
          </p:cNvSpPr>
          <p:nvPr/>
        </p:nvSpPr>
        <p:spPr bwMode="auto">
          <a:xfrm>
            <a:off x="152400" y="6324600"/>
            <a:ext cx="8763000" cy="0"/>
          </a:xfrm>
          <a:prstGeom prst="line">
            <a:avLst/>
          </a:prstGeom>
          <a:noFill/>
          <a:ln w="76200">
            <a:solidFill>
              <a:schemeClr val="hlink"/>
            </a:solidFill>
            <a:round/>
            <a:headEnd/>
            <a:tailEnd/>
          </a:ln>
        </p:spPr>
        <p:txBody>
          <a:bodyPr/>
          <a:lstStyle/>
          <a:p>
            <a:endParaRPr lang="en-US"/>
          </a:p>
        </p:txBody>
      </p:sp>
      <p:pic>
        <p:nvPicPr>
          <p:cNvPr id="13318" name="Picture 6"/>
          <p:cNvPicPr>
            <a:picLocks noChangeAspect="1" noChangeArrowheads="1"/>
          </p:cNvPicPr>
          <p:nvPr/>
        </p:nvPicPr>
        <p:blipFill>
          <a:blip r:embed="rId3" cstate="print"/>
          <a:srcRect/>
          <a:stretch>
            <a:fillRect/>
          </a:stretch>
        </p:blipFill>
        <p:spPr bwMode="auto">
          <a:xfrm>
            <a:off x="685800" y="898525"/>
            <a:ext cx="8153400" cy="534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5" name="Rectangle 10"/>
          <p:cNvSpPr>
            <a:spLocks noChangeArrowheads="1"/>
          </p:cNvSpPr>
          <p:nvPr/>
        </p:nvSpPr>
        <p:spPr bwMode="auto">
          <a:xfrm>
            <a:off x="228600" y="1447800"/>
            <a:ext cx="8686800" cy="1800225"/>
          </a:xfrm>
          <a:prstGeom prst="rect">
            <a:avLst/>
          </a:prstGeom>
          <a:noFill/>
          <a:ln w="9525">
            <a:noFill/>
            <a:miter lim="800000"/>
            <a:headEnd/>
            <a:tailEnd/>
          </a:ln>
        </p:spPr>
        <p:txBody>
          <a:bodyPr>
            <a:spAutoFit/>
          </a:bodyPr>
          <a:lstStyle/>
          <a:p>
            <a:pPr algn="just"/>
            <a:r>
              <a:rPr lang="en-US" sz="2800" i="1">
                <a:latin typeface="Times New Roman" pitchFamily="18" charset="0"/>
              </a:rPr>
              <a:t>Five channels, each with a 100-kHz bandwidth, are to be multiplexed together. What is the minimum bandwidth of the link if there is a need for a guard band of 10 kHz between the channels to prevent interference?</a:t>
            </a:r>
          </a:p>
        </p:txBody>
      </p:sp>
      <p:sp>
        <p:nvSpPr>
          <p:cNvPr id="14346" name="Rectangle 11"/>
          <p:cNvSpPr>
            <a:spLocks noChangeArrowheads="1"/>
          </p:cNvSpPr>
          <p:nvPr/>
        </p:nvSpPr>
        <p:spPr bwMode="auto">
          <a:xfrm>
            <a:off x="228600" y="3838575"/>
            <a:ext cx="8686800" cy="2227263"/>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For five channels, we need at least four guard bands. This means that the required bandwidth is at least </a:t>
            </a:r>
          </a:p>
          <a:p>
            <a:pPr algn="ctr"/>
            <a:r>
              <a:rPr lang="en-US" sz="2800" i="1">
                <a:solidFill>
                  <a:schemeClr val="hlink"/>
                </a:solidFill>
                <a:latin typeface="Times" pitchFamily="18" charset="0"/>
              </a:rPr>
              <a:t>5 × 100 + 4 × 10 = 540 kHz,</a:t>
            </a:r>
            <a:r>
              <a:rPr lang="en-US" sz="2800" i="1">
                <a:latin typeface="Times" pitchFamily="18" charset="0"/>
              </a:rPr>
              <a:t> </a:t>
            </a:r>
          </a:p>
          <a:p>
            <a:pPr algn="just"/>
            <a:r>
              <a:rPr lang="en-US" sz="2800" i="1">
                <a:latin typeface="Times" pitchFamily="18" charset="0"/>
              </a:rPr>
              <a:t>as shown in Figure 7.</a:t>
            </a:r>
          </a:p>
        </p:txBody>
      </p:sp>
      <p:sp>
        <p:nvSpPr>
          <p:cNvPr id="14347" name="Rectangle 12"/>
          <p:cNvSpPr>
            <a:spLocks noChangeArrowheads="1"/>
          </p:cNvSpPr>
          <p:nvPr/>
        </p:nvSpPr>
        <p:spPr bwMode="auto">
          <a:xfrm>
            <a:off x="1066800" y="0"/>
            <a:ext cx="2212975" cy="584200"/>
          </a:xfrm>
          <a:prstGeom prst="rect">
            <a:avLst/>
          </a:prstGeom>
          <a:noFill/>
          <a:ln w="9525">
            <a:noFill/>
            <a:miter lim="800000"/>
            <a:headEnd/>
            <a:tailEnd/>
          </a:ln>
        </p:spPr>
        <p:txBody>
          <a:bodyPr wrap="none">
            <a:spAutoFit/>
          </a:bodyPr>
          <a:lstStyle/>
          <a:p>
            <a:r>
              <a:rPr lang="en-US" i="1">
                <a:solidFill>
                  <a:schemeClr val="hlink"/>
                </a:solidFill>
              </a:rPr>
              <a:t>Example 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536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5364" name="Text Box 4"/>
          <p:cNvSpPr txBox="1">
            <a:spLocks noChangeArrowheads="1"/>
          </p:cNvSpPr>
          <p:nvPr/>
        </p:nvSpPr>
        <p:spPr bwMode="auto">
          <a:xfrm>
            <a:off x="304800" y="762000"/>
            <a:ext cx="256540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7  </a:t>
            </a:r>
            <a:r>
              <a:rPr lang="en-US" sz="2000" i="1">
                <a:latin typeface="Times New Roman" pitchFamily="18" charset="0"/>
              </a:rPr>
              <a:t>Example 2</a:t>
            </a:r>
          </a:p>
        </p:txBody>
      </p:sp>
      <p:sp>
        <p:nvSpPr>
          <p:cNvPr id="15365"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5366" name="Picture 6"/>
          <p:cNvPicPr>
            <a:picLocks noChangeAspect="1" noChangeArrowheads="1"/>
          </p:cNvPicPr>
          <p:nvPr/>
        </p:nvPicPr>
        <p:blipFill>
          <a:blip r:embed="rId3" cstate="print"/>
          <a:srcRect/>
          <a:stretch>
            <a:fillRect/>
          </a:stretch>
        </p:blipFill>
        <p:spPr bwMode="auto">
          <a:xfrm>
            <a:off x="609600" y="2614613"/>
            <a:ext cx="7696200" cy="2338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93" name="Rectangle 10"/>
          <p:cNvSpPr>
            <a:spLocks noChangeArrowheads="1"/>
          </p:cNvSpPr>
          <p:nvPr/>
        </p:nvSpPr>
        <p:spPr bwMode="auto">
          <a:xfrm>
            <a:off x="228600" y="1447800"/>
            <a:ext cx="8229600" cy="1373188"/>
          </a:xfrm>
          <a:prstGeom prst="rect">
            <a:avLst/>
          </a:prstGeom>
          <a:noFill/>
          <a:ln w="9525">
            <a:noFill/>
            <a:miter lim="800000"/>
            <a:headEnd/>
            <a:tailEnd/>
          </a:ln>
        </p:spPr>
        <p:txBody>
          <a:bodyPr>
            <a:spAutoFit/>
          </a:bodyPr>
          <a:lstStyle/>
          <a:p>
            <a:pPr algn="just"/>
            <a:r>
              <a:rPr lang="en-US" sz="2800" i="1">
                <a:latin typeface="Times New Roman" pitchFamily="18" charset="0"/>
              </a:rPr>
              <a:t>Four data channels (digital), each transmitting at 1 Mbps, use a satellite channel of 1 MHz. Design an appropriate configuration, using FDM.</a:t>
            </a:r>
          </a:p>
        </p:txBody>
      </p:sp>
      <p:sp>
        <p:nvSpPr>
          <p:cNvPr id="16394" name="Rectangle 11"/>
          <p:cNvSpPr>
            <a:spLocks noChangeArrowheads="1"/>
          </p:cNvSpPr>
          <p:nvPr/>
        </p:nvSpPr>
        <p:spPr bwMode="auto">
          <a:xfrm>
            <a:off x="228600" y="3411538"/>
            <a:ext cx="8686800" cy="2654300"/>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New Roman" pitchFamily="18" charset="0"/>
              </a:rPr>
              <a:t>The satellite channel is analog. We divide it into four channels, each channel having a  250-kHz bandwidth. Each digital channel of 1 Mbps is modulated such that each 4 bits is modulated to 1 Hz. One solution is 16-QAM modulation. Figure 8 shows one possible configuration.</a:t>
            </a:r>
          </a:p>
        </p:txBody>
      </p:sp>
      <p:sp>
        <p:nvSpPr>
          <p:cNvPr id="16395" name="Rectangle 12"/>
          <p:cNvSpPr>
            <a:spLocks noChangeArrowheads="1"/>
          </p:cNvSpPr>
          <p:nvPr/>
        </p:nvSpPr>
        <p:spPr bwMode="auto">
          <a:xfrm>
            <a:off x="1066800" y="0"/>
            <a:ext cx="2212975" cy="584200"/>
          </a:xfrm>
          <a:prstGeom prst="rect">
            <a:avLst/>
          </a:prstGeom>
          <a:noFill/>
          <a:ln w="9525">
            <a:noFill/>
            <a:miter lim="800000"/>
            <a:headEnd/>
            <a:tailEnd/>
          </a:ln>
        </p:spPr>
        <p:txBody>
          <a:bodyPr wrap="none">
            <a:spAutoFit/>
          </a:bodyPr>
          <a:lstStyle/>
          <a:p>
            <a:r>
              <a:rPr lang="en-US" i="1">
                <a:solidFill>
                  <a:schemeClr val="hlink"/>
                </a:solidFill>
              </a:rPr>
              <a:t>Example 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741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7412" name="Text Box 4"/>
          <p:cNvSpPr txBox="1">
            <a:spLocks noChangeArrowheads="1"/>
          </p:cNvSpPr>
          <p:nvPr/>
        </p:nvSpPr>
        <p:spPr bwMode="auto">
          <a:xfrm>
            <a:off x="304800" y="762000"/>
            <a:ext cx="256540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8  </a:t>
            </a:r>
            <a:r>
              <a:rPr lang="en-US" sz="2000" i="1">
                <a:latin typeface="Times New Roman" pitchFamily="18" charset="0"/>
              </a:rPr>
              <a:t>Example 3</a:t>
            </a:r>
          </a:p>
        </p:txBody>
      </p:sp>
      <p:sp>
        <p:nvSpPr>
          <p:cNvPr id="17413"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7414" name="Picture 6"/>
          <p:cNvPicPr>
            <a:picLocks noChangeAspect="1" noChangeArrowheads="1"/>
          </p:cNvPicPr>
          <p:nvPr/>
        </p:nvPicPr>
        <p:blipFill>
          <a:blip r:embed="rId3" cstate="print"/>
          <a:srcRect/>
          <a:stretch>
            <a:fillRect/>
          </a:stretch>
        </p:blipFill>
        <p:spPr bwMode="auto">
          <a:xfrm>
            <a:off x="1108075" y="2120900"/>
            <a:ext cx="6892925" cy="313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843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8436" name="Text Box 4"/>
          <p:cNvSpPr txBox="1">
            <a:spLocks noChangeArrowheads="1"/>
          </p:cNvSpPr>
          <p:nvPr/>
        </p:nvSpPr>
        <p:spPr bwMode="auto">
          <a:xfrm>
            <a:off x="304800" y="762000"/>
            <a:ext cx="3292475"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9  </a:t>
            </a:r>
            <a:r>
              <a:rPr lang="en-US" sz="2000" i="1">
                <a:latin typeface="Times New Roman" pitchFamily="18" charset="0"/>
              </a:rPr>
              <a:t>Analog hierarchy</a:t>
            </a:r>
          </a:p>
        </p:txBody>
      </p:sp>
      <p:sp>
        <p:nvSpPr>
          <p:cNvPr id="18437"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8438" name="Picture 6"/>
          <p:cNvPicPr>
            <a:picLocks noChangeAspect="1" noChangeArrowheads="1"/>
          </p:cNvPicPr>
          <p:nvPr/>
        </p:nvPicPr>
        <p:blipFill>
          <a:blip r:embed="rId3" cstate="print"/>
          <a:srcRect/>
          <a:stretch>
            <a:fillRect/>
          </a:stretch>
        </p:blipFill>
        <p:spPr bwMode="auto">
          <a:xfrm>
            <a:off x="414338" y="1866900"/>
            <a:ext cx="8272462"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5" name="Rectangle 9"/>
          <p:cNvSpPr>
            <a:spLocks noChangeArrowheads="1"/>
          </p:cNvSpPr>
          <p:nvPr/>
        </p:nvSpPr>
        <p:spPr bwMode="auto">
          <a:xfrm>
            <a:off x="228600" y="990600"/>
            <a:ext cx="8458200" cy="2654300"/>
          </a:xfrm>
          <a:prstGeom prst="rect">
            <a:avLst/>
          </a:prstGeom>
          <a:noFill/>
          <a:ln w="9525">
            <a:noFill/>
            <a:miter lim="800000"/>
            <a:headEnd/>
            <a:tailEnd/>
          </a:ln>
        </p:spPr>
        <p:txBody>
          <a:bodyPr>
            <a:spAutoFit/>
          </a:bodyPr>
          <a:lstStyle/>
          <a:p>
            <a:pPr algn="just"/>
            <a:r>
              <a:rPr lang="en-US" sz="2800" i="1">
                <a:latin typeface="Times New Roman" pitchFamily="18" charset="0"/>
              </a:rPr>
              <a:t>The Advanced Mobile Phone System (AMPS) uses two bands. The first band of 824 to 849 MHz is used for sending, and 869 to 894 MHz is used for receiving. Each user has a bandwidth of 30 kHz in each direction. How many people can use their cellular phones simultaneously?</a:t>
            </a:r>
          </a:p>
        </p:txBody>
      </p:sp>
      <p:sp>
        <p:nvSpPr>
          <p:cNvPr id="19466" name="Rectangle 10"/>
          <p:cNvSpPr>
            <a:spLocks noChangeArrowheads="1"/>
          </p:cNvSpPr>
          <p:nvPr/>
        </p:nvSpPr>
        <p:spPr bwMode="auto">
          <a:xfrm>
            <a:off x="228600" y="3733800"/>
            <a:ext cx="8686800" cy="2654300"/>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Each band is 25 MHz. If we divide 25 MHz by 30 kHz, we get 833.33. In reality, the band is divided into 832 channels. Of these, 42 channels are used for control, which means only 790 channels are available for cellular phone users. </a:t>
            </a:r>
          </a:p>
        </p:txBody>
      </p:sp>
      <p:sp>
        <p:nvSpPr>
          <p:cNvPr id="19467" name="Rectangle 11"/>
          <p:cNvSpPr>
            <a:spLocks noChangeArrowheads="1"/>
          </p:cNvSpPr>
          <p:nvPr/>
        </p:nvSpPr>
        <p:spPr bwMode="auto">
          <a:xfrm>
            <a:off x="1066800" y="0"/>
            <a:ext cx="2212975" cy="584200"/>
          </a:xfrm>
          <a:prstGeom prst="rect">
            <a:avLst/>
          </a:prstGeom>
          <a:noFill/>
          <a:ln w="9525">
            <a:noFill/>
            <a:miter lim="800000"/>
            <a:headEnd/>
            <a:tailEnd/>
          </a:ln>
        </p:spPr>
        <p:txBody>
          <a:bodyPr wrap="none">
            <a:spAutoFit/>
          </a:bodyPr>
          <a:lstStyle/>
          <a:p>
            <a:r>
              <a:rPr lang="en-US" i="1">
                <a:solidFill>
                  <a:schemeClr val="hlink"/>
                </a:solidFill>
              </a:rPr>
              <a:t>Example 4</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048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0484" name="Text Box 4"/>
          <p:cNvSpPr txBox="1">
            <a:spLocks noChangeArrowheads="1"/>
          </p:cNvSpPr>
          <p:nvPr/>
        </p:nvSpPr>
        <p:spPr bwMode="auto">
          <a:xfrm>
            <a:off x="304800" y="762000"/>
            <a:ext cx="5129213"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10  </a:t>
            </a:r>
            <a:r>
              <a:rPr lang="en-US" sz="2000" i="1">
                <a:latin typeface="Times New Roman" pitchFamily="18" charset="0"/>
              </a:rPr>
              <a:t>Wavelength-division multiplexing</a:t>
            </a:r>
          </a:p>
        </p:txBody>
      </p:sp>
      <p:sp>
        <p:nvSpPr>
          <p:cNvPr id="20485"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0486" name="Picture 6"/>
          <p:cNvPicPr>
            <a:picLocks noChangeAspect="1" noChangeArrowheads="1"/>
          </p:cNvPicPr>
          <p:nvPr/>
        </p:nvPicPr>
        <p:blipFill>
          <a:blip r:embed="rId3" cstate="print"/>
          <a:srcRect/>
          <a:stretch>
            <a:fillRect/>
          </a:stretch>
        </p:blipFill>
        <p:spPr bwMode="auto">
          <a:xfrm>
            <a:off x="685800" y="3886200"/>
            <a:ext cx="8016875" cy="2282825"/>
          </a:xfrm>
          <a:prstGeom prst="rect">
            <a:avLst/>
          </a:prstGeom>
          <a:noFill/>
          <a:ln w="9525">
            <a:noFill/>
            <a:miter lim="800000"/>
            <a:headEnd/>
            <a:tailEnd/>
          </a:ln>
        </p:spPr>
      </p:pic>
      <p:sp>
        <p:nvSpPr>
          <p:cNvPr id="20487" name="TextBox 7"/>
          <p:cNvSpPr txBox="1">
            <a:spLocks noChangeArrowheads="1"/>
          </p:cNvSpPr>
          <p:nvPr/>
        </p:nvSpPr>
        <p:spPr bwMode="auto">
          <a:xfrm>
            <a:off x="228600" y="1600200"/>
            <a:ext cx="8534400" cy="2246313"/>
          </a:xfrm>
          <a:prstGeom prst="rect">
            <a:avLst/>
          </a:prstGeom>
          <a:noFill/>
          <a:ln w="9525">
            <a:noFill/>
            <a:miter lim="800000"/>
            <a:headEnd/>
            <a:tailEnd/>
          </a:ln>
        </p:spPr>
        <p:txBody>
          <a:bodyPr>
            <a:spAutoFit/>
          </a:bodyPr>
          <a:lstStyle/>
          <a:p>
            <a:pPr>
              <a:buFont typeface="Arial" charset="0"/>
              <a:buChar char="•"/>
            </a:pPr>
            <a:r>
              <a:rPr lang="en-US" sz="2800" b="0">
                <a:latin typeface="Times New Roman" pitchFamily="18" charset="0"/>
                <a:cs typeface="Times New Roman" pitchFamily="18" charset="0"/>
              </a:rPr>
              <a:t>Multiplexing and demultiplexing involve optical signals transmitted thru fiber optic channels</a:t>
            </a:r>
          </a:p>
          <a:p>
            <a:pPr>
              <a:buFont typeface="Arial" charset="0"/>
              <a:buChar char="•"/>
            </a:pPr>
            <a:endParaRPr lang="en-US" sz="2800" b="0">
              <a:latin typeface="Times New Roman" pitchFamily="18" charset="0"/>
              <a:cs typeface="Times New Roman" pitchFamily="18" charset="0"/>
            </a:endParaRPr>
          </a:p>
          <a:p>
            <a:pPr>
              <a:buFont typeface="Arial" charset="0"/>
              <a:buChar char="•"/>
            </a:pPr>
            <a:r>
              <a:rPr lang="en-US" sz="2800" b="0">
                <a:latin typeface="Times New Roman" pitchFamily="18" charset="0"/>
                <a:cs typeface="Times New Roman" pitchFamily="18" charset="0"/>
              </a:rPr>
              <a:t>Very narrow bands of input light sources are combined to make a wider band of light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15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15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15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15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15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15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1513" name="Line 9"/>
          <p:cNvSpPr>
            <a:spLocks noChangeShapeType="1"/>
          </p:cNvSpPr>
          <p:nvPr/>
        </p:nvSpPr>
        <p:spPr bwMode="auto">
          <a:xfrm>
            <a:off x="457200" y="2971800"/>
            <a:ext cx="8153400" cy="0"/>
          </a:xfrm>
          <a:prstGeom prst="line">
            <a:avLst/>
          </a:prstGeom>
          <a:noFill/>
          <a:ln w="76200">
            <a:solidFill>
              <a:srgbClr val="009900"/>
            </a:solidFill>
            <a:round/>
            <a:headEnd/>
            <a:tailEnd/>
          </a:ln>
        </p:spPr>
        <p:txBody>
          <a:bodyPr/>
          <a:lstStyle/>
          <a:p>
            <a:endParaRPr lang="en-US"/>
          </a:p>
        </p:txBody>
      </p:sp>
      <p:sp>
        <p:nvSpPr>
          <p:cNvPr id="21514" name="Line 10"/>
          <p:cNvSpPr>
            <a:spLocks noChangeShapeType="1"/>
          </p:cNvSpPr>
          <p:nvPr/>
        </p:nvSpPr>
        <p:spPr bwMode="auto">
          <a:xfrm>
            <a:off x="458788" y="4191000"/>
            <a:ext cx="8153400" cy="0"/>
          </a:xfrm>
          <a:prstGeom prst="line">
            <a:avLst/>
          </a:prstGeom>
          <a:noFill/>
          <a:ln w="76200">
            <a:solidFill>
              <a:srgbClr val="009900"/>
            </a:solidFill>
            <a:round/>
            <a:headEnd/>
            <a:tailEnd/>
          </a:ln>
        </p:spPr>
        <p:txBody>
          <a:bodyPr/>
          <a:lstStyle/>
          <a:p>
            <a:endParaRPr lang="en-US"/>
          </a:p>
        </p:txBody>
      </p:sp>
      <p:sp>
        <p:nvSpPr>
          <p:cNvPr id="21515" name="Rectangle 11"/>
          <p:cNvSpPr>
            <a:spLocks noChangeArrowheads="1"/>
          </p:cNvSpPr>
          <p:nvPr/>
        </p:nvSpPr>
        <p:spPr bwMode="auto">
          <a:xfrm>
            <a:off x="495300" y="3063875"/>
            <a:ext cx="8077200" cy="1066800"/>
          </a:xfrm>
          <a:prstGeom prst="rect">
            <a:avLst/>
          </a:prstGeom>
          <a:solidFill>
            <a:srgbClr val="99FF33"/>
          </a:solidFill>
          <a:ln w="76200" algn="ctr">
            <a:noFill/>
            <a:miter lim="800000"/>
            <a:headEnd/>
            <a:tailEnd/>
          </a:ln>
        </p:spPr>
        <p:txBody>
          <a:bodyPr>
            <a:spAutoFit/>
          </a:bodyPr>
          <a:lstStyle/>
          <a:p>
            <a:pPr algn="ctr"/>
            <a:r>
              <a:rPr lang="en-US"/>
              <a:t>WDM is an analog multiplexing technique to combine optical signals.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05" name="Line 9"/>
          <p:cNvSpPr>
            <a:spLocks noChangeShapeType="1"/>
          </p:cNvSpPr>
          <p:nvPr/>
        </p:nvSpPr>
        <p:spPr bwMode="auto">
          <a:xfrm>
            <a:off x="457200" y="1981200"/>
            <a:ext cx="8153400" cy="0"/>
          </a:xfrm>
          <a:prstGeom prst="line">
            <a:avLst/>
          </a:prstGeom>
          <a:noFill/>
          <a:ln w="76200">
            <a:solidFill>
              <a:srgbClr val="009900"/>
            </a:solidFill>
            <a:round/>
            <a:headEnd/>
            <a:tailEnd/>
          </a:ln>
        </p:spPr>
        <p:txBody>
          <a:bodyPr/>
          <a:lstStyle/>
          <a:p>
            <a:endParaRPr lang="en-US"/>
          </a:p>
        </p:txBody>
      </p:sp>
      <p:sp>
        <p:nvSpPr>
          <p:cNvPr id="4106" name="Line 10"/>
          <p:cNvSpPr>
            <a:spLocks noChangeShapeType="1"/>
          </p:cNvSpPr>
          <p:nvPr/>
        </p:nvSpPr>
        <p:spPr bwMode="auto">
          <a:xfrm>
            <a:off x="458788" y="5715000"/>
            <a:ext cx="8153400" cy="0"/>
          </a:xfrm>
          <a:prstGeom prst="line">
            <a:avLst/>
          </a:prstGeom>
          <a:noFill/>
          <a:ln w="76200">
            <a:solidFill>
              <a:srgbClr val="009900"/>
            </a:solidFill>
            <a:round/>
            <a:headEnd/>
            <a:tailEnd/>
          </a:ln>
        </p:spPr>
        <p:txBody>
          <a:bodyPr/>
          <a:lstStyle/>
          <a:p>
            <a:endParaRPr lang="en-US"/>
          </a:p>
        </p:txBody>
      </p:sp>
      <p:sp>
        <p:nvSpPr>
          <p:cNvPr id="4107" name="Rectangle 11"/>
          <p:cNvSpPr>
            <a:spLocks noChangeArrowheads="1"/>
          </p:cNvSpPr>
          <p:nvPr/>
        </p:nvSpPr>
        <p:spPr bwMode="auto">
          <a:xfrm>
            <a:off x="495300" y="2073275"/>
            <a:ext cx="8077200" cy="3503613"/>
          </a:xfrm>
          <a:prstGeom prst="rect">
            <a:avLst/>
          </a:prstGeom>
          <a:solidFill>
            <a:srgbClr val="99FF33"/>
          </a:solidFill>
          <a:ln w="76200" algn="ctr">
            <a:noFill/>
            <a:miter lim="800000"/>
            <a:headEnd/>
            <a:tailEnd/>
          </a:ln>
        </p:spPr>
        <p:txBody>
          <a:bodyPr>
            <a:spAutoFit/>
          </a:bodyPr>
          <a:lstStyle/>
          <a:p>
            <a:pPr algn="ctr"/>
            <a:r>
              <a:rPr lang="en-US"/>
              <a:t>Bandwidth utilization is the wise use of </a:t>
            </a:r>
            <a:br>
              <a:rPr lang="en-US"/>
            </a:br>
            <a:r>
              <a:rPr lang="en-US"/>
              <a:t>available bandwidth to achieve </a:t>
            </a:r>
            <a:br>
              <a:rPr lang="en-US"/>
            </a:br>
            <a:r>
              <a:rPr lang="en-US"/>
              <a:t>specific goals.</a:t>
            </a:r>
            <a:br>
              <a:rPr lang="en-US"/>
            </a:br>
            <a:endParaRPr lang="en-US"/>
          </a:p>
          <a:p>
            <a:pPr algn="ctr"/>
            <a:r>
              <a:rPr lang="en-US"/>
              <a:t>Efficiency can be achieved by multiplexing; privacy and anti-jamming can be achieved by spreading.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253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2532" name="Text Box 4"/>
          <p:cNvSpPr txBox="1">
            <a:spLocks noChangeArrowheads="1"/>
          </p:cNvSpPr>
          <p:nvPr/>
        </p:nvSpPr>
        <p:spPr bwMode="auto">
          <a:xfrm>
            <a:off x="304800" y="762000"/>
            <a:ext cx="841851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  </a:t>
            </a:r>
            <a:r>
              <a:rPr lang="en-US" sz="2000" i="1">
                <a:latin typeface="Times New Roman" pitchFamily="18" charset="0"/>
              </a:rPr>
              <a:t>Prisms in wavelength-division multiplexing and demultiplexing</a:t>
            </a:r>
          </a:p>
        </p:txBody>
      </p:sp>
      <p:sp>
        <p:nvSpPr>
          <p:cNvPr id="22533"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2534" name="Picture 6"/>
          <p:cNvPicPr>
            <a:picLocks noChangeAspect="1" noChangeArrowheads="1"/>
          </p:cNvPicPr>
          <p:nvPr/>
        </p:nvPicPr>
        <p:blipFill>
          <a:blip r:embed="rId3" cstate="print"/>
          <a:srcRect/>
          <a:stretch>
            <a:fillRect/>
          </a:stretch>
        </p:blipFill>
        <p:spPr bwMode="auto">
          <a:xfrm>
            <a:off x="457200" y="3962400"/>
            <a:ext cx="8401050" cy="1939925"/>
          </a:xfrm>
          <a:prstGeom prst="rect">
            <a:avLst/>
          </a:prstGeom>
          <a:noFill/>
          <a:ln w="9525">
            <a:noFill/>
            <a:miter lim="800000"/>
            <a:headEnd/>
            <a:tailEnd/>
          </a:ln>
        </p:spPr>
      </p:pic>
      <p:sp>
        <p:nvSpPr>
          <p:cNvPr id="22535" name="TextBox 7"/>
          <p:cNvSpPr txBox="1">
            <a:spLocks noChangeArrowheads="1"/>
          </p:cNvSpPr>
          <p:nvPr/>
        </p:nvSpPr>
        <p:spPr bwMode="auto">
          <a:xfrm>
            <a:off x="130175" y="1447800"/>
            <a:ext cx="9201150" cy="2246313"/>
          </a:xfrm>
          <a:prstGeom prst="rect">
            <a:avLst/>
          </a:prstGeom>
          <a:noFill/>
          <a:ln w="9525">
            <a:noFill/>
            <a:miter lim="800000"/>
            <a:headEnd/>
            <a:tailEnd/>
          </a:ln>
        </p:spPr>
        <p:txBody>
          <a:bodyPr wrap="none">
            <a:spAutoFit/>
          </a:bodyPr>
          <a:lstStyle/>
          <a:p>
            <a:pPr>
              <a:buFont typeface="Arial" charset="0"/>
              <a:buChar char="•"/>
            </a:pPr>
            <a:r>
              <a:rPr lang="en-US" sz="2800" b="0">
                <a:latin typeface="Times New Roman" pitchFamily="18" charset="0"/>
                <a:cs typeface="Times New Roman" pitchFamily="18" charset="0"/>
              </a:rPr>
              <a:t>Prism bends a beam of light based on the angle of incidence </a:t>
            </a:r>
          </a:p>
          <a:p>
            <a:r>
              <a:rPr lang="en-US" sz="2800" b="0">
                <a:latin typeface="Times New Roman" pitchFamily="18" charset="0"/>
                <a:cs typeface="Times New Roman" pitchFamily="18" charset="0"/>
              </a:rPr>
              <a:t>  and frequency</a:t>
            </a:r>
          </a:p>
          <a:p>
            <a:pPr>
              <a:buFont typeface="Arial" charset="0"/>
              <a:buChar char="•"/>
            </a:pPr>
            <a:r>
              <a:rPr lang="en-US" sz="2800" b="0">
                <a:latin typeface="Times New Roman" pitchFamily="18" charset="0"/>
                <a:cs typeface="Times New Roman" pitchFamily="18" charset="0"/>
              </a:rPr>
              <a:t>That is, it combines several input beams of light, each with a </a:t>
            </a:r>
          </a:p>
          <a:p>
            <a:r>
              <a:rPr lang="en-US" sz="2800" b="0">
                <a:latin typeface="Times New Roman" pitchFamily="18" charset="0"/>
                <a:cs typeface="Times New Roman" pitchFamily="18" charset="0"/>
              </a:rPr>
              <a:t>  narrow band of frequency, into one output beam containing</a:t>
            </a:r>
          </a:p>
          <a:p>
            <a:r>
              <a:rPr lang="en-US" sz="2800" b="0">
                <a:latin typeface="Times New Roman" pitchFamily="18" charset="0"/>
                <a:cs typeface="Times New Roman" pitchFamily="18" charset="0"/>
              </a:rPr>
              <a:t>  a wider band of frequencies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355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3556" name="Text Box 4"/>
          <p:cNvSpPr txBox="1">
            <a:spLocks noChangeArrowheads="1"/>
          </p:cNvSpPr>
          <p:nvPr/>
        </p:nvSpPr>
        <p:spPr bwMode="auto">
          <a:xfrm>
            <a:off x="304800" y="762000"/>
            <a:ext cx="215900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12  </a:t>
            </a:r>
            <a:r>
              <a:rPr lang="en-US" sz="2000" i="1">
                <a:latin typeface="Times New Roman" pitchFamily="18" charset="0"/>
              </a:rPr>
              <a:t>TDM</a:t>
            </a:r>
          </a:p>
        </p:txBody>
      </p:sp>
      <p:sp>
        <p:nvSpPr>
          <p:cNvPr id="23557"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3558" name="Picture 6"/>
          <p:cNvPicPr>
            <a:picLocks noChangeAspect="1" noChangeArrowheads="1"/>
          </p:cNvPicPr>
          <p:nvPr/>
        </p:nvPicPr>
        <p:blipFill>
          <a:blip r:embed="rId3" cstate="print"/>
          <a:srcRect/>
          <a:stretch>
            <a:fillRect/>
          </a:stretch>
        </p:blipFill>
        <p:spPr bwMode="auto">
          <a:xfrm>
            <a:off x="609600" y="3124200"/>
            <a:ext cx="7980363" cy="3036888"/>
          </a:xfrm>
          <a:prstGeom prst="rect">
            <a:avLst/>
          </a:prstGeom>
          <a:noFill/>
          <a:ln w="9525">
            <a:noFill/>
            <a:miter lim="800000"/>
            <a:headEnd/>
            <a:tailEnd/>
          </a:ln>
        </p:spPr>
      </p:pic>
      <p:sp>
        <p:nvSpPr>
          <p:cNvPr id="23559" name="TextBox 7"/>
          <p:cNvSpPr txBox="1">
            <a:spLocks noChangeArrowheads="1"/>
          </p:cNvSpPr>
          <p:nvPr/>
        </p:nvSpPr>
        <p:spPr bwMode="auto">
          <a:xfrm>
            <a:off x="457200" y="1371600"/>
            <a:ext cx="7269163" cy="1570038"/>
          </a:xfrm>
          <a:prstGeom prst="rect">
            <a:avLst/>
          </a:prstGeom>
          <a:noFill/>
          <a:ln w="9525">
            <a:noFill/>
            <a:miter lim="800000"/>
            <a:headEnd/>
            <a:tailEnd/>
          </a:ln>
        </p:spPr>
        <p:txBody>
          <a:bodyPr wrap="none">
            <a:spAutoFit/>
          </a:bodyPr>
          <a:lstStyle/>
          <a:p>
            <a:pPr>
              <a:buFont typeface="Arial" charset="0"/>
              <a:buChar char="•"/>
            </a:pPr>
            <a:r>
              <a:rPr lang="en-US" sz="2400" b="0">
                <a:latin typeface="Times New Roman" pitchFamily="18" charset="0"/>
                <a:cs typeface="Times New Roman" pitchFamily="18" charset="0"/>
              </a:rPr>
              <a:t>In FDM, bandwidth is shared</a:t>
            </a:r>
          </a:p>
          <a:p>
            <a:pPr>
              <a:buFont typeface="Arial" charset="0"/>
              <a:buChar char="•"/>
            </a:pPr>
            <a:r>
              <a:rPr lang="en-US" sz="2400" b="0">
                <a:latin typeface="Times New Roman" pitchFamily="18" charset="0"/>
                <a:cs typeface="Times New Roman" pitchFamily="18" charset="0"/>
              </a:rPr>
              <a:t>In TDM, time is shared</a:t>
            </a:r>
          </a:p>
          <a:p>
            <a:pPr>
              <a:buFont typeface="Arial" charset="0"/>
              <a:buChar char="•"/>
            </a:pPr>
            <a:r>
              <a:rPr lang="en-US" sz="2400" b="0">
                <a:latin typeface="Times New Roman" pitchFamily="18" charset="0"/>
                <a:cs typeface="Times New Roman" pitchFamily="18" charset="0"/>
              </a:rPr>
              <a:t>Each connection occupies a portion of time in the link</a:t>
            </a:r>
          </a:p>
          <a:p>
            <a:pPr>
              <a:buFont typeface="Arial" charset="0"/>
              <a:buChar char="•"/>
            </a:pPr>
            <a:r>
              <a:rPr lang="en-US" sz="2400" b="0">
                <a:latin typeface="Times New Roman" pitchFamily="18" charset="0"/>
                <a:cs typeface="Times New Roman" pitchFamily="18" charset="0"/>
              </a:rPr>
              <a:t>Portions of signals 1, 2, 3, 4 occupy the link sequentially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5" name="Line 9"/>
          <p:cNvSpPr>
            <a:spLocks noChangeShapeType="1"/>
          </p:cNvSpPr>
          <p:nvPr/>
        </p:nvSpPr>
        <p:spPr bwMode="auto">
          <a:xfrm>
            <a:off x="457200" y="2547938"/>
            <a:ext cx="8153400" cy="0"/>
          </a:xfrm>
          <a:prstGeom prst="line">
            <a:avLst/>
          </a:prstGeom>
          <a:noFill/>
          <a:ln w="76200">
            <a:solidFill>
              <a:srgbClr val="009900"/>
            </a:solidFill>
            <a:round/>
            <a:headEnd/>
            <a:tailEnd/>
          </a:ln>
        </p:spPr>
        <p:txBody>
          <a:bodyPr/>
          <a:lstStyle/>
          <a:p>
            <a:endParaRPr lang="en-US"/>
          </a:p>
        </p:txBody>
      </p:sp>
      <p:sp>
        <p:nvSpPr>
          <p:cNvPr id="24586" name="Line 10"/>
          <p:cNvSpPr>
            <a:spLocks noChangeShapeType="1"/>
          </p:cNvSpPr>
          <p:nvPr/>
        </p:nvSpPr>
        <p:spPr bwMode="auto">
          <a:xfrm>
            <a:off x="458788" y="4757738"/>
            <a:ext cx="8153400" cy="0"/>
          </a:xfrm>
          <a:prstGeom prst="line">
            <a:avLst/>
          </a:prstGeom>
          <a:noFill/>
          <a:ln w="76200">
            <a:solidFill>
              <a:srgbClr val="009900"/>
            </a:solidFill>
            <a:round/>
            <a:headEnd/>
            <a:tailEnd/>
          </a:ln>
        </p:spPr>
        <p:txBody>
          <a:bodyPr/>
          <a:lstStyle/>
          <a:p>
            <a:endParaRPr lang="en-US"/>
          </a:p>
        </p:txBody>
      </p:sp>
      <p:sp>
        <p:nvSpPr>
          <p:cNvPr id="24587" name="Rectangle 11"/>
          <p:cNvSpPr>
            <a:spLocks noChangeArrowheads="1"/>
          </p:cNvSpPr>
          <p:nvPr/>
        </p:nvSpPr>
        <p:spPr bwMode="auto">
          <a:xfrm>
            <a:off x="495300" y="2640013"/>
            <a:ext cx="8077200" cy="2041525"/>
          </a:xfrm>
          <a:prstGeom prst="rect">
            <a:avLst/>
          </a:prstGeom>
          <a:solidFill>
            <a:srgbClr val="99FF33"/>
          </a:solidFill>
          <a:ln w="76200" algn="ctr">
            <a:noFill/>
            <a:miter lim="800000"/>
            <a:headEnd/>
            <a:tailEnd/>
          </a:ln>
        </p:spPr>
        <p:txBody>
          <a:bodyPr>
            <a:spAutoFit/>
          </a:bodyPr>
          <a:lstStyle/>
          <a:p>
            <a:pPr algn="ctr"/>
            <a:r>
              <a:rPr lang="en-US"/>
              <a:t/>
            </a:r>
            <a:br>
              <a:rPr lang="en-US"/>
            </a:br>
            <a:r>
              <a:rPr lang="en-US"/>
              <a:t>TDM is a digital multiplexing technique for combining several low-rate </a:t>
            </a:r>
            <a:br>
              <a:rPr lang="en-US"/>
            </a:br>
            <a:r>
              <a:rPr lang="en-US"/>
              <a:t>channels into one high-rate one.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560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5604" name="Text Box 4"/>
          <p:cNvSpPr txBox="1">
            <a:spLocks noChangeArrowheads="1"/>
          </p:cNvSpPr>
          <p:nvPr/>
        </p:nvSpPr>
        <p:spPr bwMode="auto">
          <a:xfrm>
            <a:off x="304800" y="762000"/>
            <a:ext cx="59896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13  </a:t>
            </a:r>
            <a:r>
              <a:rPr lang="en-US" sz="2000" i="1">
                <a:latin typeface="Times New Roman" pitchFamily="18" charset="0"/>
              </a:rPr>
              <a:t>Synchronous time-division multiplexing</a:t>
            </a:r>
          </a:p>
        </p:txBody>
      </p:sp>
      <p:sp>
        <p:nvSpPr>
          <p:cNvPr id="25605"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5606" name="Picture 6"/>
          <p:cNvPicPr>
            <a:picLocks noChangeAspect="1" noChangeArrowheads="1"/>
          </p:cNvPicPr>
          <p:nvPr/>
        </p:nvPicPr>
        <p:blipFill>
          <a:blip r:embed="rId3" cstate="print"/>
          <a:srcRect/>
          <a:stretch>
            <a:fillRect/>
          </a:stretch>
        </p:blipFill>
        <p:spPr bwMode="auto">
          <a:xfrm>
            <a:off x="533400" y="3048000"/>
            <a:ext cx="8153400" cy="3036888"/>
          </a:xfrm>
          <a:prstGeom prst="rect">
            <a:avLst/>
          </a:prstGeom>
          <a:noFill/>
          <a:ln w="9525">
            <a:noFill/>
            <a:miter lim="800000"/>
            <a:headEnd/>
            <a:tailEnd/>
          </a:ln>
        </p:spPr>
      </p:pic>
      <p:sp>
        <p:nvSpPr>
          <p:cNvPr id="25607" name="TextBox 7"/>
          <p:cNvSpPr txBox="1">
            <a:spLocks noChangeArrowheads="1"/>
          </p:cNvSpPr>
          <p:nvPr/>
        </p:nvSpPr>
        <p:spPr bwMode="auto">
          <a:xfrm>
            <a:off x="228600" y="1600200"/>
            <a:ext cx="8591550" cy="1384300"/>
          </a:xfrm>
          <a:prstGeom prst="rect">
            <a:avLst/>
          </a:prstGeom>
          <a:noFill/>
          <a:ln w="9525">
            <a:noFill/>
            <a:miter lim="800000"/>
            <a:headEnd/>
            <a:tailEnd/>
          </a:ln>
        </p:spPr>
        <p:txBody>
          <a:bodyPr wrap="none">
            <a:spAutoFit/>
          </a:bodyPr>
          <a:lstStyle/>
          <a:p>
            <a:pPr>
              <a:buFont typeface="Arial" charset="0"/>
              <a:buChar char="•"/>
            </a:pPr>
            <a:r>
              <a:rPr lang="en-US" sz="2800" b="0">
                <a:latin typeface="Times New Roman" pitchFamily="18" charset="0"/>
                <a:cs typeface="Times New Roman" pitchFamily="18" charset="0"/>
              </a:rPr>
              <a:t>The data rate of the output link must be 3 times the data </a:t>
            </a:r>
          </a:p>
          <a:p>
            <a:r>
              <a:rPr lang="en-US" sz="2800" b="0">
                <a:latin typeface="Times New Roman" pitchFamily="18" charset="0"/>
                <a:cs typeface="Times New Roman" pitchFamily="18" charset="0"/>
              </a:rPr>
              <a:t>  rate of one input connection to guarantee the flow of data</a:t>
            </a:r>
          </a:p>
          <a:p>
            <a:pPr>
              <a:buFont typeface="Arial" charset="0"/>
              <a:buChar char="•"/>
            </a:pPr>
            <a:r>
              <a:rPr lang="en-US" sz="2800" b="0">
                <a:latin typeface="Times New Roman" pitchFamily="18" charset="0"/>
                <a:cs typeface="Times New Roman" pitchFamily="18" charset="0"/>
              </a:rPr>
              <a:t>A frame consists of one complete cycle of time slots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3" name="Line 9"/>
          <p:cNvSpPr>
            <a:spLocks noChangeShapeType="1"/>
          </p:cNvSpPr>
          <p:nvPr/>
        </p:nvSpPr>
        <p:spPr bwMode="auto">
          <a:xfrm>
            <a:off x="457200" y="2743200"/>
            <a:ext cx="8153400" cy="0"/>
          </a:xfrm>
          <a:prstGeom prst="line">
            <a:avLst/>
          </a:prstGeom>
          <a:noFill/>
          <a:ln w="76200">
            <a:solidFill>
              <a:srgbClr val="009900"/>
            </a:solidFill>
            <a:round/>
            <a:headEnd/>
            <a:tailEnd/>
          </a:ln>
        </p:spPr>
        <p:txBody>
          <a:bodyPr/>
          <a:lstStyle/>
          <a:p>
            <a:endParaRPr lang="en-US"/>
          </a:p>
        </p:txBody>
      </p:sp>
      <p:sp>
        <p:nvSpPr>
          <p:cNvPr id="26634" name="Line 10"/>
          <p:cNvSpPr>
            <a:spLocks noChangeShapeType="1"/>
          </p:cNvSpPr>
          <p:nvPr/>
        </p:nvSpPr>
        <p:spPr bwMode="auto">
          <a:xfrm>
            <a:off x="458788" y="4495800"/>
            <a:ext cx="8153400" cy="0"/>
          </a:xfrm>
          <a:prstGeom prst="line">
            <a:avLst/>
          </a:prstGeom>
          <a:noFill/>
          <a:ln w="76200">
            <a:solidFill>
              <a:srgbClr val="009900"/>
            </a:solidFill>
            <a:round/>
            <a:headEnd/>
            <a:tailEnd/>
          </a:ln>
        </p:spPr>
        <p:txBody>
          <a:bodyPr/>
          <a:lstStyle/>
          <a:p>
            <a:endParaRPr lang="en-US"/>
          </a:p>
        </p:txBody>
      </p:sp>
      <p:sp>
        <p:nvSpPr>
          <p:cNvPr id="26635" name="Rectangle 11"/>
          <p:cNvSpPr>
            <a:spLocks noChangeArrowheads="1"/>
          </p:cNvSpPr>
          <p:nvPr/>
        </p:nvSpPr>
        <p:spPr bwMode="auto">
          <a:xfrm>
            <a:off x="495300" y="2835275"/>
            <a:ext cx="8077200" cy="1554163"/>
          </a:xfrm>
          <a:prstGeom prst="rect">
            <a:avLst/>
          </a:prstGeom>
          <a:solidFill>
            <a:srgbClr val="99FF33"/>
          </a:solidFill>
          <a:ln w="76200" algn="ctr">
            <a:noFill/>
            <a:miter lim="800000"/>
            <a:headEnd/>
            <a:tailEnd/>
          </a:ln>
        </p:spPr>
        <p:txBody>
          <a:bodyPr>
            <a:spAutoFit/>
          </a:bodyPr>
          <a:lstStyle/>
          <a:p>
            <a:pPr algn="ctr"/>
            <a:r>
              <a:rPr lang="en-US"/>
              <a:t>In synchronous TDM, the data rate </a:t>
            </a:r>
            <a:br>
              <a:rPr lang="en-US"/>
            </a:br>
            <a:r>
              <a:rPr lang="en-US"/>
              <a:t>of the link is </a:t>
            </a:r>
            <a:r>
              <a:rPr lang="en-US" i="1"/>
              <a:t>n</a:t>
            </a:r>
            <a:r>
              <a:rPr lang="en-US"/>
              <a:t> times faster, and the unit duration is </a:t>
            </a:r>
            <a:r>
              <a:rPr lang="en-US" i="1"/>
              <a:t>n</a:t>
            </a:r>
            <a:r>
              <a:rPr lang="en-US"/>
              <a:t> times shorter.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7" name="Rectangle 10"/>
          <p:cNvSpPr>
            <a:spLocks noChangeArrowheads="1"/>
          </p:cNvSpPr>
          <p:nvPr/>
        </p:nvSpPr>
        <p:spPr bwMode="auto">
          <a:xfrm>
            <a:off x="228600" y="1143000"/>
            <a:ext cx="8686800" cy="1800225"/>
          </a:xfrm>
          <a:prstGeom prst="rect">
            <a:avLst/>
          </a:prstGeom>
          <a:noFill/>
          <a:ln w="9525">
            <a:noFill/>
            <a:miter lim="800000"/>
            <a:headEnd/>
            <a:tailEnd/>
          </a:ln>
        </p:spPr>
        <p:txBody>
          <a:bodyPr>
            <a:spAutoFit/>
          </a:bodyPr>
          <a:lstStyle/>
          <a:p>
            <a:pPr algn="just"/>
            <a:r>
              <a:rPr lang="en-US" sz="2800" i="1">
                <a:latin typeface="Times New Roman" pitchFamily="18" charset="0"/>
              </a:rPr>
              <a:t>In Figure 13, the data rate for each input connection is 3 kbps. If 1 bit at a time is multiplexed (a unit is 1 bit), what is the duration of (</a:t>
            </a:r>
            <a:r>
              <a:rPr lang="en-US" sz="2800" i="1">
                <a:solidFill>
                  <a:schemeClr val="hlink"/>
                </a:solidFill>
                <a:latin typeface="Times New Roman" pitchFamily="18" charset="0"/>
              </a:rPr>
              <a:t>a</a:t>
            </a:r>
            <a:r>
              <a:rPr lang="en-US" sz="2800" i="1">
                <a:latin typeface="Times New Roman" pitchFamily="18" charset="0"/>
              </a:rPr>
              <a:t>) each input slot, (</a:t>
            </a:r>
            <a:r>
              <a:rPr lang="en-US" sz="2800" i="1">
                <a:solidFill>
                  <a:schemeClr val="hlink"/>
                </a:solidFill>
                <a:latin typeface="Times New Roman" pitchFamily="18" charset="0"/>
              </a:rPr>
              <a:t>b</a:t>
            </a:r>
            <a:r>
              <a:rPr lang="en-US" sz="2800" i="1">
                <a:latin typeface="Times New Roman" pitchFamily="18" charset="0"/>
              </a:rPr>
              <a:t>) each output slot, and (</a:t>
            </a:r>
            <a:r>
              <a:rPr lang="en-US" sz="2800" i="1">
                <a:solidFill>
                  <a:schemeClr val="hlink"/>
                </a:solidFill>
                <a:latin typeface="Times New Roman" pitchFamily="18" charset="0"/>
              </a:rPr>
              <a:t>c</a:t>
            </a:r>
            <a:r>
              <a:rPr lang="en-US" sz="2800" i="1">
                <a:latin typeface="Times New Roman" pitchFamily="18" charset="0"/>
              </a:rPr>
              <a:t>) each frame?</a:t>
            </a:r>
          </a:p>
        </p:txBody>
      </p:sp>
      <p:sp>
        <p:nvSpPr>
          <p:cNvPr id="27658" name="Rectangle 11"/>
          <p:cNvSpPr>
            <a:spLocks noChangeArrowheads="1"/>
          </p:cNvSpPr>
          <p:nvPr/>
        </p:nvSpPr>
        <p:spPr bwMode="auto">
          <a:xfrm>
            <a:off x="228600" y="3352800"/>
            <a:ext cx="8686800" cy="2654300"/>
          </a:xfrm>
          <a:prstGeom prst="rect">
            <a:avLst/>
          </a:prstGeom>
          <a:noFill/>
          <a:ln w="9525">
            <a:noFill/>
            <a:miter lim="800000"/>
            <a:headEnd/>
            <a:tailEnd/>
          </a:ln>
        </p:spPr>
        <p:txBody>
          <a:bodyPr>
            <a:spAutoFit/>
          </a:bodyPr>
          <a:lstStyle/>
          <a:p>
            <a:pPr marL="457200" indent="-457200" algn="just"/>
            <a:r>
              <a:rPr lang="en-US" sz="2800" i="1">
                <a:solidFill>
                  <a:schemeClr val="hlink"/>
                </a:solidFill>
                <a:latin typeface="Times New Roman" pitchFamily="18" charset="0"/>
              </a:rPr>
              <a:t>Solution</a:t>
            </a:r>
          </a:p>
          <a:p>
            <a:pPr marL="457200" indent="-457200"/>
            <a:r>
              <a:rPr lang="en-US" sz="2800" i="1">
                <a:latin typeface="Times" pitchFamily="18" charset="0"/>
              </a:rPr>
              <a:t>We can answer the questions as follows: </a:t>
            </a:r>
          </a:p>
          <a:p>
            <a:pPr marL="457200" indent="-457200"/>
            <a:r>
              <a:rPr lang="en-US" sz="2800" i="1">
                <a:solidFill>
                  <a:schemeClr val="hlink"/>
                </a:solidFill>
                <a:latin typeface="Times" pitchFamily="18" charset="0"/>
              </a:rPr>
              <a:t>a.</a:t>
            </a:r>
            <a:r>
              <a:rPr lang="en-US" sz="2800" i="1">
                <a:latin typeface="Times" pitchFamily="18" charset="0"/>
              </a:rPr>
              <a:t>  The data rate of each input connection is 1 kbps. This means that the bit duration is 1/1000 s or 1 ms. The duration of the input time slot is 1 ms (same as bit duration).</a:t>
            </a:r>
          </a:p>
        </p:txBody>
      </p:sp>
      <p:sp>
        <p:nvSpPr>
          <p:cNvPr id="27659" name="Rectangle 12"/>
          <p:cNvSpPr>
            <a:spLocks noChangeArrowheads="1"/>
          </p:cNvSpPr>
          <p:nvPr/>
        </p:nvSpPr>
        <p:spPr bwMode="auto">
          <a:xfrm>
            <a:off x="1066800" y="0"/>
            <a:ext cx="2212975" cy="584200"/>
          </a:xfrm>
          <a:prstGeom prst="rect">
            <a:avLst/>
          </a:prstGeom>
          <a:noFill/>
          <a:ln w="9525">
            <a:noFill/>
            <a:miter lim="800000"/>
            <a:headEnd/>
            <a:tailEnd/>
          </a:ln>
        </p:spPr>
        <p:txBody>
          <a:bodyPr wrap="none">
            <a:spAutoFit/>
          </a:bodyPr>
          <a:lstStyle/>
          <a:p>
            <a:r>
              <a:rPr lang="en-US" i="1">
                <a:solidFill>
                  <a:schemeClr val="hlink"/>
                </a:solidFill>
              </a:rPr>
              <a:t>Example 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81" name="Rectangle 10"/>
          <p:cNvSpPr>
            <a:spLocks noChangeArrowheads="1"/>
          </p:cNvSpPr>
          <p:nvPr/>
        </p:nvSpPr>
        <p:spPr bwMode="auto">
          <a:xfrm>
            <a:off x="228600" y="1219200"/>
            <a:ext cx="8686800" cy="3935413"/>
          </a:xfrm>
          <a:prstGeom prst="rect">
            <a:avLst/>
          </a:prstGeom>
          <a:noFill/>
          <a:ln w="9525">
            <a:noFill/>
            <a:miter lim="800000"/>
            <a:headEnd/>
            <a:tailEnd/>
          </a:ln>
        </p:spPr>
        <p:txBody>
          <a:bodyPr>
            <a:spAutoFit/>
          </a:bodyPr>
          <a:lstStyle/>
          <a:p>
            <a:pPr marL="457200" indent="-457200" algn="just"/>
            <a:endParaRPr lang="en-US" sz="2800" i="1">
              <a:latin typeface="Times" pitchFamily="18" charset="0"/>
            </a:endParaRPr>
          </a:p>
          <a:p>
            <a:pPr marL="457200" indent="-457200"/>
            <a:r>
              <a:rPr lang="en-US" sz="2800" i="1">
                <a:solidFill>
                  <a:schemeClr val="hlink"/>
                </a:solidFill>
                <a:latin typeface="Times" pitchFamily="18" charset="0"/>
              </a:rPr>
              <a:t>b.</a:t>
            </a:r>
            <a:r>
              <a:rPr lang="en-US" sz="2800" i="1">
                <a:latin typeface="Times" pitchFamily="18" charset="0"/>
              </a:rPr>
              <a:t>  The duration of each output time slot is one-third of the input time slot. This means that the duration of the output time slot is 1/3 ms.</a:t>
            </a:r>
          </a:p>
          <a:p>
            <a:pPr marL="457200" indent="-457200"/>
            <a:endParaRPr lang="en-US" sz="2800" i="1">
              <a:latin typeface="Times" pitchFamily="18" charset="0"/>
            </a:endParaRPr>
          </a:p>
          <a:p>
            <a:pPr marL="457200" indent="-457200"/>
            <a:r>
              <a:rPr lang="en-US" sz="2800" i="1">
                <a:solidFill>
                  <a:schemeClr val="hlink"/>
                </a:solidFill>
                <a:latin typeface="Times" pitchFamily="18" charset="0"/>
              </a:rPr>
              <a:t>c.</a:t>
            </a:r>
            <a:r>
              <a:rPr lang="en-US" sz="2800" i="1">
                <a:latin typeface="Times" pitchFamily="18" charset="0"/>
              </a:rPr>
              <a:t> Each frame carries three output time slots. So the duration of a frame is 3 × 1/3 ms, or 1 ms. The duration of a frame is the same as the duration of an input unit.</a:t>
            </a:r>
          </a:p>
        </p:txBody>
      </p:sp>
      <p:sp>
        <p:nvSpPr>
          <p:cNvPr id="28682" name="Rectangle 11"/>
          <p:cNvSpPr>
            <a:spLocks noChangeArrowheads="1"/>
          </p:cNvSpPr>
          <p:nvPr/>
        </p:nvSpPr>
        <p:spPr bwMode="auto">
          <a:xfrm>
            <a:off x="1066800" y="0"/>
            <a:ext cx="3644900" cy="584200"/>
          </a:xfrm>
          <a:prstGeom prst="rect">
            <a:avLst/>
          </a:prstGeom>
          <a:noFill/>
          <a:ln w="9525">
            <a:noFill/>
            <a:miter lim="800000"/>
            <a:headEnd/>
            <a:tailEnd/>
          </a:ln>
        </p:spPr>
        <p:txBody>
          <a:bodyPr wrap="none">
            <a:spAutoFit/>
          </a:bodyPr>
          <a:lstStyle/>
          <a:p>
            <a:r>
              <a:rPr lang="en-US" i="1">
                <a:solidFill>
                  <a:schemeClr val="hlink"/>
                </a:solidFill>
              </a:rPr>
              <a:t>Example 5 (Cont.)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6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5" name="Rectangle 9"/>
          <p:cNvSpPr>
            <a:spLocks noChangeArrowheads="1"/>
          </p:cNvSpPr>
          <p:nvPr/>
        </p:nvSpPr>
        <p:spPr bwMode="auto">
          <a:xfrm>
            <a:off x="228600" y="1095375"/>
            <a:ext cx="8686800" cy="2227263"/>
          </a:xfrm>
          <a:prstGeom prst="rect">
            <a:avLst/>
          </a:prstGeom>
          <a:noFill/>
          <a:ln w="9525">
            <a:noFill/>
            <a:miter lim="800000"/>
            <a:headEnd/>
            <a:tailEnd/>
          </a:ln>
        </p:spPr>
        <p:txBody>
          <a:bodyPr>
            <a:spAutoFit/>
          </a:bodyPr>
          <a:lstStyle/>
          <a:p>
            <a:pPr algn="just"/>
            <a:r>
              <a:rPr lang="en-US" sz="2800" i="1">
                <a:latin typeface="Times New Roman" pitchFamily="18" charset="0"/>
              </a:rPr>
              <a:t>Figure 14 shows synchronous TDM with a data stream for each input and one data stream for the output. The unit of data is 1 bit. Find (</a:t>
            </a:r>
            <a:r>
              <a:rPr lang="en-US" sz="2800" i="1">
                <a:solidFill>
                  <a:schemeClr val="hlink"/>
                </a:solidFill>
                <a:latin typeface="Times New Roman" pitchFamily="18" charset="0"/>
              </a:rPr>
              <a:t>a</a:t>
            </a:r>
            <a:r>
              <a:rPr lang="en-US" sz="2800" i="1">
                <a:latin typeface="Times New Roman" pitchFamily="18" charset="0"/>
              </a:rPr>
              <a:t>) the input bit duration, (</a:t>
            </a:r>
            <a:r>
              <a:rPr lang="en-US" sz="2800" i="1">
                <a:solidFill>
                  <a:schemeClr val="hlink"/>
                </a:solidFill>
                <a:latin typeface="Times New Roman" pitchFamily="18" charset="0"/>
              </a:rPr>
              <a:t>b</a:t>
            </a:r>
            <a:r>
              <a:rPr lang="en-US" sz="2800" i="1">
                <a:latin typeface="Times New Roman" pitchFamily="18" charset="0"/>
              </a:rPr>
              <a:t>) the output bit duration, (</a:t>
            </a:r>
            <a:r>
              <a:rPr lang="en-US" sz="2800" i="1">
                <a:solidFill>
                  <a:schemeClr val="hlink"/>
                </a:solidFill>
                <a:latin typeface="Times New Roman" pitchFamily="18" charset="0"/>
              </a:rPr>
              <a:t>c</a:t>
            </a:r>
            <a:r>
              <a:rPr lang="en-US" sz="2800" i="1">
                <a:latin typeface="Times New Roman" pitchFamily="18" charset="0"/>
              </a:rPr>
              <a:t>) the output bit rate, and (</a:t>
            </a:r>
            <a:r>
              <a:rPr lang="en-US" sz="2800" i="1">
                <a:solidFill>
                  <a:schemeClr val="hlink"/>
                </a:solidFill>
                <a:latin typeface="Times New Roman" pitchFamily="18" charset="0"/>
              </a:rPr>
              <a:t>d</a:t>
            </a:r>
            <a:r>
              <a:rPr lang="en-US" sz="2800" i="1">
                <a:latin typeface="Times New Roman" pitchFamily="18" charset="0"/>
              </a:rPr>
              <a:t>) the output frame rate.</a:t>
            </a:r>
          </a:p>
        </p:txBody>
      </p:sp>
      <p:sp>
        <p:nvSpPr>
          <p:cNvPr id="29706" name="Rectangle 10"/>
          <p:cNvSpPr>
            <a:spLocks noChangeArrowheads="1"/>
          </p:cNvSpPr>
          <p:nvPr/>
        </p:nvSpPr>
        <p:spPr bwMode="auto">
          <a:xfrm>
            <a:off x="228600" y="3287713"/>
            <a:ext cx="8686800" cy="3081337"/>
          </a:xfrm>
          <a:prstGeom prst="rect">
            <a:avLst/>
          </a:prstGeom>
          <a:noFill/>
          <a:ln w="9525">
            <a:noFill/>
            <a:miter lim="800000"/>
            <a:headEnd/>
            <a:tailEnd/>
          </a:ln>
        </p:spPr>
        <p:txBody>
          <a:bodyPr>
            <a:spAutoFit/>
          </a:bodyPr>
          <a:lstStyle/>
          <a:p>
            <a:pPr marL="457200" indent="-457200" algn="just"/>
            <a:r>
              <a:rPr lang="en-US" sz="2800" i="1">
                <a:solidFill>
                  <a:schemeClr val="hlink"/>
                </a:solidFill>
                <a:latin typeface="Times New Roman" pitchFamily="18" charset="0"/>
              </a:rPr>
              <a:t>Solution</a:t>
            </a:r>
          </a:p>
          <a:p>
            <a:pPr marL="457200" indent="-457200" algn="just"/>
            <a:r>
              <a:rPr lang="en-US" sz="2800" i="1">
                <a:latin typeface="Times" pitchFamily="18" charset="0"/>
              </a:rPr>
              <a:t>We can answer the questions as follows:</a:t>
            </a:r>
          </a:p>
          <a:p>
            <a:pPr marL="457200" indent="-457200" algn="just"/>
            <a:r>
              <a:rPr lang="en-US" sz="2800" i="1">
                <a:solidFill>
                  <a:schemeClr val="hlink"/>
                </a:solidFill>
                <a:latin typeface="Times" pitchFamily="18" charset="0"/>
              </a:rPr>
              <a:t>a.</a:t>
            </a:r>
            <a:r>
              <a:rPr lang="en-US" sz="2800" i="1">
                <a:latin typeface="Times" pitchFamily="18" charset="0"/>
              </a:rPr>
              <a:t> The input bit duration is the inverse of the bit rate: </a:t>
            </a:r>
            <a:br>
              <a:rPr lang="en-US" sz="2800" i="1">
                <a:latin typeface="Times" pitchFamily="18" charset="0"/>
              </a:rPr>
            </a:br>
            <a:r>
              <a:rPr lang="en-US" sz="2800" i="1">
                <a:latin typeface="Times" pitchFamily="18" charset="0"/>
              </a:rPr>
              <a:t>1/1 Mbps = 1 μs.</a:t>
            </a:r>
          </a:p>
          <a:p>
            <a:pPr marL="457200" indent="-457200" algn="just">
              <a:buFontTx/>
              <a:buAutoNum type="alphaLcPeriod"/>
            </a:pPr>
            <a:endParaRPr lang="en-US" sz="2800" i="1">
              <a:latin typeface="Times" pitchFamily="18" charset="0"/>
            </a:endParaRPr>
          </a:p>
          <a:p>
            <a:pPr marL="457200" indent="-457200" algn="just"/>
            <a:r>
              <a:rPr lang="en-US" sz="2800" i="1">
                <a:solidFill>
                  <a:schemeClr val="hlink"/>
                </a:solidFill>
                <a:latin typeface="Times" pitchFamily="18" charset="0"/>
              </a:rPr>
              <a:t>b.</a:t>
            </a:r>
            <a:r>
              <a:rPr lang="en-US" sz="2800" i="1">
                <a:latin typeface="Times" pitchFamily="18" charset="0"/>
              </a:rPr>
              <a:t> The output bit duration is one-fourth of the input bit duration, or ¼ μs.</a:t>
            </a:r>
          </a:p>
        </p:txBody>
      </p:sp>
      <p:sp>
        <p:nvSpPr>
          <p:cNvPr id="29707" name="Rectangle 11"/>
          <p:cNvSpPr>
            <a:spLocks noChangeArrowheads="1"/>
          </p:cNvSpPr>
          <p:nvPr/>
        </p:nvSpPr>
        <p:spPr bwMode="auto">
          <a:xfrm>
            <a:off x="1066800" y="0"/>
            <a:ext cx="2212975" cy="584200"/>
          </a:xfrm>
          <a:prstGeom prst="rect">
            <a:avLst/>
          </a:prstGeom>
          <a:noFill/>
          <a:ln w="9525">
            <a:noFill/>
            <a:miter lim="800000"/>
            <a:headEnd/>
            <a:tailEnd/>
          </a:ln>
        </p:spPr>
        <p:txBody>
          <a:bodyPr wrap="none">
            <a:spAutoFit/>
          </a:bodyPr>
          <a:lstStyle/>
          <a:p>
            <a:r>
              <a:rPr lang="en-US" i="1">
                <a:solidFill>
                  <a:schemeClr val="hlink"/>
                </a:solidFill>
              </a:rPr>
              <a:t>Example 6</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9" name="Rectangle 10"/>
          <p:cNvSpPr>
            <a:spLocks noChangeArrowheads="1"/>
          </p:cNvSpPr>
          <p:nvPr/>
        </p:nvSpPr>
        <p:spPr bwMode="auto">
          <a:xfrm>
            <a:off x="228600" y="1295400"/>
            <a:ext cx="8686800" cy="5216525"/>
          </a:xfrm>
          <a:prstGeom prst="rect">
            <a:avLst/>
          </a:prstGeom>
          <a:noFill/>
          <a:ln w="9525">
            <a:noFill/>
            <a:miter lim="800000"/>
            <a:headEnd/>
            <a:tailEnd/>
          </a:ln>
        </p:spPr>
        <p:txBody>
          <a:bodyPr>
            <a:spAutoFit/>
          </a:bodyPr>
          <a:lstStyle/>
          <a:p>
            <a:pPr marL="457200" indent="-457200"/>
            <a:r>
              <a:rPr lang="en-US" sz="2800" i="1">
                <a:solidFill>
                  <a:schemeClr val="hlink"/>
                </a:solidFill>
                <a:latin typeface="Times" pitchFamily="18" charset="0"/>
              </a:rPr>
              <a:t>c.</a:t>
            </a:r>
            <a:r>
              <a:rPr lang="en-US" sz="2800" i="1">
                <a:latin typeface="Times" pitchFamily="18" charset="0"/>
              </a:rPr>
              <a:t>  The output bit rate is the inverse of the output bit duration or 1/(4μs) or 4 Mbps. This can also be deduced from the fact that the output rate is 4 times as fast as any input rate; so the output rate = 4 × 1 Mbps = 4 Mbps. </a:t>
            </a:r>
            <a:br>
              <a:rPr lang="en-US" sz="2800" i="1">
                <a:latin typeface="Times" pitchFamily="18" charset="0"/>
              </a:rPr>
            </a:br>
            <a:endParaRPr lang="en-US" sz="2800" i="1">
              <a:latin typeface="Times" pitchFamily="18" charset="0"/>
            </a:endParaRPr>
          </a:p>
          <a:p>
            <a:pPr marL="457200" indent="-457200"/>
            <a:r>
              <a:rPr lang="en-US" sz="2800" i="1">
                <a:solidFill>
                  <a:schemeClr val="hlink"/>
                </a:solidFill>
                <a:latin typeface="Times" pitchFamily="18" charset="0"/>
              </a:rPr>
              <a:t>d.</a:t>
            </a:r>
            <a:r>
              <a:rPr lang="en-US" sz="2800" i="1">
                <a:latin typeface="Times" pitchFamily="18" charset="0"/>
              </a:rPr>
              <a:t> The frame rate is always the same as any input rate. So the frame rate is 1,000,000 frames per second. Because we are sending 4 bits in each frame, we can verify the result of the previous question by multiplying the frame rate by the number of bits per frame.</a:t>
            </a:r>
          </a:p>
        </p:txBody>
      </p:sp>
      <p:sp>
        <p:nvSpPr>
          <p:cNvPr id="30730" name="Rectangle 11"/>
          <p:cNvSpPr>
            <a:spLocks noChangeArrowheads="1"/>
          </p:cNvSpPr>
          <p:nvPr/>
        </p:nvSpPr>
        <p:spPr bwMode="auto">
          <a:xfrm>
            <a:off x="1066800" y="0"/>
            <a:ext cx="3644900" cy="584200"/>
          </a:xfrm>
          <a:prstGeom prst="rect">
            <a:avLst/>
          </a:prstGeom>
          <a:noFill/>
          <a:ln w="9525">
            <a:noFill/>
            <a:miter lim="800000"/>
            <a:headEnd/>
            <a:tailEnd/>
          </a:ln>
        </p:spPr>
        <p:txBody>
          <a:bodyPr wrap="none">
            <a:spAutoFit/>
          </a:bodyPr>
          <a:lstStyle/>
          <a:p>
            <a:r>
              <a:rPr lang="en-US" i="1">
                <a:solidFill>
                  <a:schemeClr val="hlink"/>
                </a:solidFill>
              </a:rPr>
              <a:t>Example 6 (Cont.)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174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1748" name="Text Box 4"/>
          <p:cNvSpPr txBox="1">
            <a:spLocks noChangeArrowheads="1"/>
          </p:cNvSpPr>
          <p:nvPr/>
        </p:nvSpPr>
        <p:spPr bwMode="auto">
          <a:xfrm>
            <a:off x="304800" y="762000"/>
            <a:ext cx="2719388"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14  </a:t>
            </a:r>
            <a:r>
              <a:rPr lang="en-US" sz="2000" i="1">
                <a:latin typeface="Times New Roman" pitchFamily="18" charset="0"/>
              </a:rPr>
              <a:t>Example 6</a:t>
            </a:r>
          </a:p>
        </p:txBody>
      </p:sp>
      <p:sp>
        <p:nvSpPr>
          <p:cNvPr id="31749"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1750" name="Picture 6"/>
          <p:cNvPicPr>
            <a:picLocks noChangeAspect="1" noChangeArrowheads="1"/>
          </p:cNvPicPr>
          <p:nvPr/>
        </p:nvPicPr>
        <p:blipFill>
          <a:blip r:embed="rId3" cstate="print"/>
          <a:srcRect/>
          <a:stretch>
            <a:fillRect/>
          </a:stretch>
        </p:blipFill>
        <p:spPr bwMode="auto">
          <a:xfrm>
            <a:off x="88900" y="2514600"/>
            <a:ext cx="89027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674"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924675" name="Text Box 3"/>
          <p:cNvSpPr txBox="1">
            <a:spLocks noChangeArrowheads="1"/>
          </p:cNvSpPr>
          <p:nvPr/>
        </p:nvSpPr>
        <p:spPr bwMode="auto">
          <a:xfrm>
            <a:off x="228600" y="228600"/>
            <a:ext cx="3924300" cy="584200"/>
          </a:xfrm>
          <a:prstGeom prst="rect">
            <a:avLst/>
          </a:prstGeom>
          <a:noFill/>
          <a:ln w="9525">
            <a:noFill/>
            <a:miter lim="800000"/>
            <a:headEnd/>
            <a:tailEnd/>
          </a:ln>
          <a:effectLst/>
        </p:spPr>
        <p:txBody>
          <a:bodyPr wrap="none">
            <a:spAutoFit/>
          </a:bodyPr>
          <a:lstStyle/>
          <a:p>
            <a:pPr>
              <a:defRPr/>
            </a:pPr>
            <a:r>
              <a:rPr lang="en-US" dirty="0">
                <a:effectLst>
                  <a:outerShdw blurRad="38100" dist="38100" dir="2700000" algn="tl">
                    <a:srgbClr val="C0C0C0"/>
                  </a:outerShdw>
                </a:effectLst>
                <a:latin typeface="Times" pitchFamily="18" charset="0"/>
              </a:rPr>
              <a:t>1   MULTIPLEXING</a:t>
            </a:r>
          </a:p>
        </p:txBody>
      </p:sp>
      <p:sp>
        <p:nvSpPr>
          <p:cNvPr id="512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924677" name="Rectangle 5"/>
          <p:cNvSpPr>
            <a:spLocks noChangeArrowheads="1"/>
          </p:cNvSpPr>
          <p:nvPr/>
        </p:nvSpPr>
        <p:spPr bwMode="auto">
          <a:xfrm>
            <a:off x="304800" y="1066800"/>
            <a:ext cx="8229600" cy="3081338"/>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p>
        </p:txBody>
      </p:sp>
      <p:sp>
        <p:nvSpPr>
          <p:cNvPr id="5126" name="Rectangle 6"/>
          <p:cNvSpPr>
            <a:spLocks noChangeArrowheads="1"/>
          </p:cNvSpPr>
          <p:nvPr/>
        </p:nvSpPr>
        <p:spPr bwMode="auto">
          <a:xfrm>
            <a:off x="152400" y="4772025"/>
            <a:ext cx="6705600" cy="155257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Frequency-Division Multiplexing</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Wavelength-Division Multiplexing</a:t>
            </a:r>
            <a:br>
              <a:rPr lang="fr-FR" sz="2400">
                <a:solidFill>
                  <a:srgbClr val="0033CC"/>
                </a:solidFill>
                <a:latin typeface="Times New Roman" pitchFamily="18" charset="0"/>
              </a:rPr>
            </a:br>
            <a:r>
              <a:rPr lang="fr-FR" sz="2400">
                <a:solidFill>
                  <a:srgbClr val="0033CC"/>
                </a:solidFill>
                <a:latin typeface="Times New Roman" pitchFamily="18" charset="0"/>
              </a:rPr>
              <a:t>Synchronous Time-Division Multiplexing</a:t>
            </a:r>
          </a:p>
          <a:p>
            <a:pPr>
              <a:buClr>
                <a:schemeClr val="tx1"/>
              </a:buClr>
              <a:buSzPct val="117000"/>
              <a:buFont typeface="Wingdings" pitchFamily="2" charset="2"/>
              <a:buNone/>
            </a:pPr>
            <a:r>
              <a:rPr lang="en-US" sz="2400">
                <a:solidFill>
                  <a:srgbClr val="0033CC"/>
                </a:solidFill>
                <a:latin typeface="Times New Roman" pitchFamily="18" charset="0"/>
              </a:rPr>
              <a:t>Statistical Time-Division Multiplexing</a:t>
            </a:r>
          </a:p>
        </p:txBody>
      </p:sp>
      <p:sp>
        <p:nvSpPr>
          <p:cNvPr id="924679" name="Text Box 7"/>
          <p:cNvSpPr txBox="1">
            <a:spLocks noChangeArrowheads="1"/>
          </p:cNvSpPr>
          <p:nvPr/>
        </p:nvSpPr>
        <p:spPr bwMode="auto">
          <a:xfrm>
            <a:off x="165100" y="4295775"/>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7" name="Rectangle 10"/>
          <p:cNvSpPr>
            <a:spLocks noChangeArrowheads="1"/>
          </p:cNvSpPr>
          <p:nvPr/>
        </p:nvSpPr>
        <p:spPr bwMode="auto">
          <a:xfrm>
            <a:off x="228600" y="1219200"/>
            <a:ext cx="8686800" cy="1800225"/>
          </a:xfrm>
          <a:prstGeom prst="rect">
            <a:avLst/>
          </a:prstGeom>
          <a:noFill/>
          <a:ln w="9525">
            <a:noFill/>
            <a:miter lim="800000"/>
            <a:headEnd/>
            <a:tailEnd/>
          </a:ln>
        </p:spPr>
        <p:txBody>
          <a:bodyPr>
            <a:spAutoFit/>
          </a:bodyPr>
          <a:lstStyle/>
          <a:p>
            <a:pPr algn="just"/>
            <a:r>
              <a:rPr lang="en-US" sz="2800" i="1">
                <a:latin typeface="Times New Roman" pitchFamily="18" charset="0"/>
              </a:rPr>
              <a:t>Four 1-kbps connections are multiplexed together. A unit is 1 bit. Find (</a:t>
            </a:r>
            <a:r>
              <a:rPr lang="en-US" sz="2800" i="1">
                <a:solidFill>
                  <a:schemeClr val="hlink"/>
                </a:solidFill>
                <a:latin typeface="Times New Roman" pitchFamily="18" charset="0"/>
              </a:rPr>
              <a:t>a</a:t>
            </a:r>
            <a:r>
              <a:rPr lang="en-US" sz="2800" i="1">
                <a:latin typeface="Times New Roman" pitchFamily="18" charset="0"/>
              </a:rPr>
              <a:t>) the duration of 1 bit before multiplexing, (</a:t>
            </a:r>
            <a:r>
              <a:rPr lang="en-US" sz="2800" i="1">
                <a:solidFill>
                  <a:schemeClr val="hlink"/>
                </a:solidFill>
                <a:latin typeface="Times New Roman" pitchFamily="18" charset="0"/>
              </a:rPr>
              <a:t>b</a:t>
            </a:r>
            <a:r>
              <a:rPr lang="en-US" sz="2800" i="1">
                <a:latin typeface="Times New Roman" pitchFamily="18" charset="0"/>
              </a:rPr>
              <a:t>) the transmission rate of the link, (</a:t>
            </a:r>
            <a:r>
              <a:rPr lang="en-US" sz="2800" i="1">
                <a:solidFill>
                  <a:schemeClr val="hlink"/>
                </a:solidFill>
                <a:latin typeface="Times New Roman" pitchFamily="18" charset="0"/>
              </a:rPr>
              <a:t>c</a:t>
            </a:r>
            <a:r>
              <a:rPr lang="en-US" sz="2800" i="1">
                <a:latin typeface="Times New Roman" pitchFamily="18" charset="0"/>
              </a:rPr>
              <a:t>) the duration of a time slot, and (</a:t>
            </a:r>
            <a:r>
              <a:rPr lang="en-US" sz="2800" i="1">
                <a:solidFill>
                  <a:schemeClr val="hlink"/>
                </a:solidFill>
                <a:latin typeface="Times New Roman" pitchFamily="18" charset="0"/>
              </a:rPr>
              <a:t>d</a:t>
            </a:r>
            <a:r>
              <a:rPr lang="en-US" sz="2800" i="1">
                <a:latin typeface="Times New Roman" pitchFamily="18" charset="0"/>
              </a:rPr>
              <a:t>) the duration of a frame.</a:t>
            </a:r>
          </a:p>
        </p:txBody>
      </p:sp>
      <p:sp>
        <p:nvSpPr>
          <p:cNvPr id="32778" name="Rectangle 11"/>
          <p:cNvSpPr>
            <a:spLocks noChangeArrowheads="1"/>
          </p:cNvSpPr>
          <p:nvPr/>
        </p:nvSpPr>
        <p:spPr bwMode="auto">
          <a:xfrm>
            <a:off x="228600" y="3243263"/>
            <a:ext cx="8686800" cy="3081337"/>
          </a:xfrm>
          <a:prstGeom prst="rect">
            <a:avLst/>
          </a:prstGeom>
          <a:noFill/>
          <a:ln w="9525">
            <a:noFill/>
            <a:miter lim="800000"/>
            <a:headEnd/>
            <a:tailEnd/>
          </a:ln>
        </p:spPr>
        <p:txBody>
          <a:bodyPr>
            <a:spAutoFit/>
          </a:bodyPr>
          <a:lstStyle/>
          <a:p>
            <a:pPr marL="457200" indent="-457200" algn="just"/>
            <a:r>
              <a:rPr lang="en-US" sz="2800" i="1">
                <a:solidFill>
                  <a:schemeClr val="hlink"/>
                </a:solidFill>
                <a:latin typeface="Times New Roman" pitchFamily="18" charset="0"/>
              </a:rPr>
              <a:t>Solution</a:t>
            </a:r>
          </a:p>
          <a:p>
            <a:pPr marL="457200" indent="-457200" algn="just"/>
            <a:r>
              <a:rPr lang="en-US" sz="2800" i="1">
                <a:latin typeface="Times" pitchFamily="18" charset="0"/>
              </a:rPr>
              <a:t>We can answer the questions as follows:</a:t>
            </a:r>
          </a:p>
          <a:p>
            <a:pPr marL="457200" indent="-457200" algn="just"/>
            <a:r>
              <a:rPr lang="en-US" sz="2800" i="1">
                <a:solidFill>
                  <a:schemeClr val="hlink"/>
                </a:solidFill>
                <a:latin typeface="Times" pitchFamily="18" charset="0"/>
              </a:rPr>
              <a:t>a</a:t>
            </a:r>
            <a:r>
              <a:rPr lang="en-US" sz="2800" i="1">
                <a:latin typeface="Times" pitchFamily="18" charset="0"/>
              </a:rPr>
              <a:t>.  The duration of 1 bit before multiplexing is 1 / 1 kbps, or 0.001 s (1 ms).</a:t>
            </a:r>
          </a:p>
          <a:p>
            <a:pPr marL="457200" indent="-457200" algn="just"/>
            <a:endParaRPr lang="en-US" sz="2800" i="1">
              <a:latin typeface="Times" pitchFamily="18" charset="0"/>
            </a:endParaRPr>
          </a:p>
          <a:p>
            <a:pPr marL="457200" indent="-457200" algn="just"/>
            <a:r>
              <a:rPr lang="en-US" sz="2800" i="1">
                <a:solidFill>
                  <a:schemeClr val="hlink"/>
                </a:solidFill>
                <a:latin typeface="Times" pitchFamily="18" charset="0"/>
              </a:rPr>
              <a:t>b.</a:t>
            </a:r>
            <a:r>
              <a:rPr lang="en-US" sz="2800" i="1">
                <a:latin typeface="Times" pitchFamily="18" charset="0"/>
              </a:rPr>
              <a:t> The rate of the link is 4 times the rate of a connection, or 4 kbps.</a:t>
            </a:r>
          </a:p>
        </p:txBody>
      </p:sp>
      <p:sp>
        <p:nvSpPr>
          <p:cNvPr id="32779" name="Rectangle 12"/>
          <p:cNvSpPr>
            <a:spLocks noChangeArrowheads="1"/>
          </p:cNvSpPr>
          <p:nvPr/>
        </p:nvSpPr>
        <p:spPr bwMode="auto">
          <a:xfrm>
            <a:off x="1066800" y="0"/>
            <a:ext cx="2212975" cy="584200"/>
          </a:xfrm>
          <a:prstGeom prst="rect">
            <a:avLst/>
          </a:prstGeom>
          <a:noFill/>
          <a:ln w="9525">
            <a:noFill/>
            <a:miter lim="800000"/>
            <a:headEnd/>
            <a:tailEnd/>
          </a:ln>
        </p:spPr>
        <p:txBody>
          <a:bodyPr wrap="none">
            <a:spAutoFit/>
          </a:bodyPr>
          <a:lstStyle/>
          <a:p>
            <a:r>
              <a:rPr lang="en-US" i="1">
                <a:solidFill>
                  <a:schemeClr val="hlink"/>
                </a:solidFill>
              </a:rPr>
              <a:t>Example 7</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7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7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7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7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7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8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801" name="Rectangle 10"/>
          <p:cNvSpPr>
            <a:spLocks noChangeArrowheads="1"/>
          </p:cNvSpPr>
          <p:nvPr/>
        </p:nvSpPr>
        <p:spPr bwMode="auto">
          <a:xfrm>
            <a:off x="228600" y="1524000"/>
            <a:ext cx="8686800" cy="4789488"/>
          </a:xfrm>
          <a:prstGeom prst="rect">
            <a:avLst/>
          </a:prstGeom>
          <a:noFill/>
          <a:ln w="9525">
            <a:noFill/>
            <a:miter lim="800000"/>
            <a:headEnd/>
            <a:tailEnd/>
          </a:ln>
        </p:spPr>
        <p:txBody>
          <a:bodyPr>
            <a:spAutoFit/>
          </a:bodyPr>
          <a:lstStyle/>
          <a:p>
            <a:pPr marL="457200" indent="-457200" algn="just"/>
            <a:r>
              <a:rPr lang="en-US" sz="2800" i="1">
                <a:solidFill>
                  <a:schemeClr val="hlink"/>
                </a:solidFill>
                <a:latin typeface="Times" pitchFamily="18" charset="0"/>
              </a:rPr>
              <a:t>c.</a:t>
            </a:r>
            <a:r>
              <a:rPr lang="en-US" sz="2800" i="1">
                <a:latin typeface="Times" pitchFamily="18" charset="0"/>
              </a:rPr>
              <a:t> The duration of each time slot is one-fourth of the duration of each bit before multiplexing, or 1/4 ms or 250 μs. Note that we can also calculate this from the data rate of the link, 4 kbps. The bit duration is the inverse of the data rate, or 1/4 kbps or 250 μs.</a:t>
            </a:r>
          </a:p>
          <a:p>
            <a:pPr marL="457200" indent="-457200" algn="just"/>
            <a:endParaRPr lang="en-US" sz="2800" i="1">
              <a:latin typeface="Times" pitchFamily="18" charset="0"/>
            </a:endParaRPr>
          </a:p>
          <a:p>
            <a:pPr marL="457200" indent="-457200" algn="just"/>
            <a:r>
              <a:rPr lang="en-US" sz="2800" i="1">
                <a:solidFill>
                  <a:schemeClr val="hlink"/>
                </a:solidFill>
                <a:latin typeface="Times" pitchFamily="18" charset="0"/>
              </a:rPr>
              <a:t>d.</a:t>
            </a:r>
            <a:r>
              <a:rPr lang="en-US" sz="2800" i="1">
                <a:latin typeface="Times" pitchFamily="18" charset="0"/>
              </a:rPr>
              <a:t>  The duration of a frame is always the same as the duration of a unit before multiplexing, or 1 ms. We can also calculate this in another way. Each frame in this case has four time slots. So the duration of a frame is 4 times 250 μs, or 1 ms.</a:t>
            </a:r>
          </a:p>
        </p:txBody>
      </p:sp>
      <p:sp>
        <p:nvSpPr>
          <p:cNvPr id="33802" name="Rectangle 11"/>
          <p:cNvSpPr>
            <a:spLocks noChangeArrowheads="1"/>
          </p:cNvSpPr>
          <p:nvPr/>
        </p:nvSpPr>
        <p:spPr bwMode="auto">
          <a:xfrm>
            <a:off x="1066800" y="0"/>
            <a:ext cx="3644900" cy="584200"/>
          </a:xfrm>
          <a:prstGeom prst="rect">
            <a:avLst/>
          </a:prstGeom>
          <a:noFill/>
          <a:ln w="9525">
            <a:noFill/>
            <a:miter lim="800000"/>
            <a:headEnd/>
            <a:tailEnd/>
          </a:ln>
        </p:spPr>
        <p:txBody>
          <a:bodyPr wrap="none">
            <a:spAutoFit/>
          </a:bodyPr>
          <a:lstStyle/>
          <a:p>
            <a:r>
              <a:rPr lang="en-US" i="1">
                <a:solidFill>
                  <a:schemeClr val="hlink"/>
                </a:solidFill>
              </a:rPr>
              <a:t>Example 7 (Cont.)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481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4820" name="Text Box 4"/>
          <p:cNvSpPr txBox="1">
            <a:spLocks noChangeArrowheads="1"/>
          </p:cNvSpPr>
          <p:nvPr/>
        </p:nvSpPr>
        <p:spPr bwMode="auto">
          <a:xfrm>
            <a:off x="304800" y="762000"/>
            <a:ext cx="2881313"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15  </a:t>
            </a:r>
            <a:r>
              <a:rPr lang="en-US" sz="2000" i="1">
                <a:latin typeface="Times New Roman" pitchFamily="18" charset="0"/>
              </a:rPr>
              <a:t>Interleaving</a:t>
            </a:r>
          </a:p>
        </p:txBody>
      </p:sp>
      <p:sp>
        <p:nvSpPr>
          <p:cNvPr id="34821"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4822" name="Picture 7"/>
          <p:cNvPicPr>
            <a:picLocks noChangeAspect="1" noChangeArrowheads="1"/>
          </p:cNvPicPr>
          <p:nvPr/>
        </p:nvPicPr>
        <p:blipFill>
          <a:blip r:embed="rId3" cstate="print"/>
          <a:srcRect/>
          <a:stretch>
            <a:fillRect/>
          </a:stretch>
        </p:blipFill>
        <p:spPr bwMode="auto">
          <a:xfrm>
            <a:off x="76200" y="2133600"/>
            <a:ext cx="8940800" cy="247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58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58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58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58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58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58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5849" name="Rectangle 10"/>
          <p:cNvSpPr>
            <a:spLocks noChangeArrowheads="1"/>
          </p:cNvSpPr>
          <p:nvPr/>
        </p:nvSpPr>
        <p:spPr bwMode="auto">
          <a:xfrm>
            <a:off x="228600" y="914400"/>
            <a:ext cx="8610600" cy="2227263"/>
          </a:xfrm>
          <a:prstGeom prst="rect">
            <a:avLst/>
          </a:prstGeom>
          <a:noFill/>
          <a:ln w="9525">
            <a:noFill/>
            <a:miter lim="800000"/>
            <a:headEnd/>
            <a:tailEnd/>
          </a:ln>
        </p:spPr>
        <p:txBody>
          <a:bodyPr>
            <a:spAutoFit/>
          </a:bodyPr>
          <a:lstStyle/>
          <a:p>
            <a:pPr algn="just"/>
            <a:r>
              <a:rPr lang="en-US" sz="2800" i="1">
                <a:latin typeface="Times New Roman" pitchFamily="18" charset="0"/>
              </a:rPr>
              <a:t>Four channels are multiplexed using TDM. If each channel sends 100 bytes /s and we multiplex 1 byte per channel, show the frame traveling on the link, the size of the frame, the duration of a frame, the frame rate, and the bit rate for the link.</a:t>
            </a:r>
          </a:p>
        </p:txBody>
      </p:sp>
      <p:sp>
        <p:nvSpPr>
          <p:cNvPr id="35850" name="Rectangle 11"/>
          <p:cNvSpPr>
            <a:spLocks noChangeArrowheads="1"/>
          </p:cNvSpPr>
          <p:nvPr/>
        </p:nvSpPr>
        <p:spPr bwMode="auto">
          <a:xfrm>
            <a:off x="228600" y="3259138"/>
            <a:ext cx="8686800" cy="3081337"/>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The multiplexer is shown in Figure 16. Each frame carries 1 byte from each channel; the size of each frame, therefore, is 4 bytes, or 32 bits. Because each channel is sending 100 bytes/s and a frame carries 1 byte from each channel, the frame rate must be 100 frames per second. The bit rate is 100 × 32, or 3200 bps. </a:t>
            </a:r>
          </a:p>
        </p:txBody>
      </p:sp>
      <p:sp>
        <p:nvSpPr>
          <p:cNvPr id="35851" name="Rectangle 12"/>
          <p:cNvSpPr>
            <a:spLocks noChangeArrowheads="1"/>
          </p:cNvSpPr>
          <p:nvPr/>
        </p:nvSpPr>
        <p:spPr bwMode="auto">
          <a:xfrm>
            <a:off x="1066800" y="0"/>
            <a:ext cx="2212975" cy="584200"/>
          </a:xfrm>
          <a:prstGeom prst="rect">
            <a:avLst/>
          </a:prstGeom>
          <a:noFill/>
          <a:ln w="9525">
            <a:noFill/>
            <a:miter lim="800000"/>
            <a:headEnd/>
            <a:tailEnd/>
          </a:ln>
        </p:spPr>
        <p:txBody>
          <a:bodyPr wrap="none">
            <a:spAutoFit/>
          </a:bodyPr>
          <a:lstStyle/>
          <a:p>
            <a:r>
              <a:rPr lang="en-US" i="1">
                <a:solidFill>
                  <a:schemeClr val="hlink"/>
                </a:solidFill>
              </a:rPr>
              <a:t>Example 8</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686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6868" name="Text Box 4"/>
          <p:cNvSpPr txBox="1">
            <a:spLocks noChangeArrowheads="1"/>
          </p:cNvSpPr>
          <p:nvPr/>
        </p:nvSpPr>
        <p:spPr bwMode="auto">
          <a:xfrm>
            <a:off x="304800" y="762000"/>
            <a:ext cx="2719388"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16  </a:t>
            </a:r>
            <a:r>
              <a:rPr lang="en-US" sz="2000" i="1">
                <a:latin typeface="Times New Roman" pitchFamily="18" charset="0"/>
              </a:rPr>
              <a:t>Example 8</a:t>
            </a:r>
          </a:p>
        </p:txBody>
      </p:sp>
      <p:sp>
        <p:nvSpPr>
          <p:cNvPr id="36869"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6870" name="Picture 6"/>
          <p:cNvPicPr>
            <a:picLocks noChangeAspect="1" noChangeArrowheads="1"/>
          </p:cNvPicPr>
          <p:nvPr/>
        </p:nvPicPr>
        <p:blipFill>
          <a:blip r:embed="rId3" cstate="print"/>
          <a:srcRect/>
          <a:stretch>
            <a:fillRect/>
          </a:stretch>
        </p:blipFill>
        <p:spPr bwMode="auto">
          <a:xfrm>
            <a:off x="685800" y="2684463"/>
            <a:ext cx="7688263" cy="2116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78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78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78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78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78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78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7897" name="Rectangle 9"/>
          <p:cNvSpPr>
            <a:spLocks noChangeArrowheads="1"/>
          </p:cNvSpPr>
          <p:nvPr/>
        </p:nvSpPr>
        <p:spPr bwMode="auto">
          <a:xfrm>
            <a:off x="228600" y="1219200"/>
            <a:ext cx="8610600" cy="1800225"/>
          </a:xfrm>
          <a:prstGeom prst="rect">
            <a:avLst/>
          </a:prstGeom>
          <a:noFill/>
          <a:ln w="9525">
            <a:noFill/>
            <a:miter lim="800000"/>
            <a:headEnd/>
            <a:tailEnd/>
          </a:ln>
        </p:spPr>
        <p:txBody>
          <a:bodyPr>
            <a:spAutoFit/>
          </a:bodyPr>
          <a:lstStyle/>
          <a:p>
            <a:r>
              <a:rPr lang="en-US" sz="2800" i="1">
                <a:latin typeface="Times New Roman" pitchFamily="18" charset="0"/>
              </a:rPr>
              <a:t>A multiplexer combines four 100-kbps channels using a time slot of 2 bits. Show the output with four arbitrary inputs. What is the frame rate? What is the frame duration? What is the bit rate? What is the bit duration?</a:t>
            </a:r>
          </a:p>
        </p:txBody>
      </p:sp>
      <p:sp>
        <p:nvSpPr>
          <p:cNvPr id="37898" name="Rectangle 10"/>
          <p:cNvSpPr>
            <a:spLocks noChangeArrowheads="1"/>
          </p:cNvSpPr>
          <p:nvPr/>
        </p:nvSpPr>
        <p:spPr bwMode="auto">
          <a:xfrm>
            <a:off x="228600" y="3411538"/>
            <a:ext cx="8686800" cy="3081337"/>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Figure 17 shows the output for four arbitrary inputs. The link carries 50,000 frames per second. The frame duration is therefore 1/50,000 s or 20 μs. The frame rate is 50,000 frames per second, and each frame carries 8 bits; the bit rate is 50,000 × 8 = 400,000 bits or 400 kbps. The bit duration is 1/400,000 s, or 2.5 μs. </a:t>
            </a:r>
          </a:p>
        </p:txBody>
      </p:sp>
      <p:sp>
        <p:nvSpPr>
          <p:cNvPr id="37899" name="Rectangle 11"/>
          <p:cNvSpPr>
            <a:spLocks noChangeArrowheads="1"/>
          </p:cNvSpPr>
          <p:nvPr/>
        </p:nvSpPr>
        <p:spPr bwMode="auto">
          <a:xfrm>
            <a:off x="1066800" y="0"/>
            <a:ext cx="2212975" cy="584200"/>
          </a:xfrm>
          <a:prstGeom prst="rect">
            <a:avLst/>
          </a:prstGeom>
          <a:noFill/>
          <a:ln w="9525">
            <a:noFill/>
            <a:miter lim="800000"/>
            <a:headEnd/>
            <a:tailEnd/>
          </a:ln>
        </p:spPr>
        <p:txBody>
          <a:bodyPr wrap="none">
            <a:spAutoFit/>
          </a:bodyPr>
          <a:lstStyle/>
          <a:p>
            <a:r>
              <a:rPr lang="en-US" i="1">
                <a:solidFill>
                  <a:schemeClr val="hlink"/>
                </a:solidFill>
              </a:rPr>
              <a:t>Example 9</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891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8916" name="Text Box 4"/>
          <p:cNvSpPr txBox="1">
            <a:spLocks noChangeArrowheads="1"/>
          </p:cNvSpPr>
          <p:nvPr/>
        </p:nvSpPr>
        <p:spPr bwMode="auto">
          <a:xfrm>
            <a:off x="304800" y="762000"/>
            <a:ext cx="2719388"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17  </a:t>
            </a:r>
            <a:r>
              <a:rPr lang="en-US" sz="2000" i="1">
                <a:latin typeface="Times New Roman" pitchFamily="18" charset="0"/>
              </a:rPr>
              <a:t>Example 9</a:t>
            </a:r>
          </a:p>
        </p:txBody>
      </p:sp>
      <p:sp>
        <p:nvSpPr>
          <p:cNvPr id="38917"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8918" name="Picture 6"/>
          <p:cNvPicPr>
            <a:picLocks noChangeAspect="1" noChangeArrowheads="1"/>
          </p:cNvPicPr>
          <p:nvPr/>
        </p:nvPicPr>
        <p:blipFill>
          <a:blip r:embed="rId3" cstate="print"/>
          <a:srcRect/>
          <a:stretch>
            <a:fillRect/>
          </a:stretch>
        </p:blipFill>
        <p:spPr bwMode="auto">
          <a:xfrm>
            <a:off x="268288" y="2671763"/>
            <a:ext cx="8647112" cy="2189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993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9940" name="Text Box 4"/>
          <p:cNvSpPr txBox="1">
            <a:spLocks noChangeArrowheads="1"/>
          </p:cNvSpPr>
          <p:nvPr/>
        </p:nvSpPr>
        <p:spPr bwMode="auto">
          <a:xfrm>
            <a:off x="304800" y="762000"/>
            <a:ext cx="2803525"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18  </a:t>
            </a:r>
            <a:r>
              <a:rPr lang="en-US" sz="2000" i="1">
                <a:latin typeface="Times New Roman" pitchFamily="18" charset="0"/>
              </a:rPr>
              <a:t>Empty slots</a:t>
            </a:r>
          </a:p>
        </p:txBody>
      </p:sp>
      <p:sp>
        <p:nvSpPr>
          <p:cNvPr id="39941"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9942" name="Picture 7"/>
          <p:cNvPicPr>
            <a:picLocks noChangeAspect="1" noChangeArrowheads="1"/>
          </p:cNvPicPr>
          <p:nvPr/>
        </p:nvPicPr>
        <p:blipFill>
          <a:blip r:embed="rId3" cstate="print"/>
          <a:srcRect/>
          <a:stretch>
            <a:fillRect/>
          </a:stretch>
        </p:blipFill>
        <p:spPr bwMode="auto">
          <a:xfrm>
            <a:off x="566738" y="2516188"/>
            <a:ext cx="8043862" cy="2284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096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0964" name="Text Box 4"/>
          <p:cNvSpPr txBox="1">
            <a:spLocks noChangeArrowheads="1"/>
          </p:cNvSpPr>
          <p:nvPr/>
        </p:nvSpPr>
        <p:spPr bwMode="auto">
          <a:xfrm>
            <a:off x="304800" y="762000"/>
            <a:ext cx="2535238" cy="400050"/>
          </a:xfrm>
          <a:prstGeom prst="rect">
            <a:avLst/>
          </a:prstGeom>
          <a:noFill/>
          <a:ln w="9525">
            <a:noFill/>
            <a:miter lim="800000"/>
            <a:headEnd/>
            <a:tailEnd/>
          </a:ln>
        </p:spPr>
        <p:txBody>
          <a:bodyPr wrap="none">
            <a:spAutoFit/>
          </a:bodyPr>
          <a:lstStyle/>
          <a:p>
            <a:r>
              <a:rPr lang="en-US" sz="2000" i="1">
                <a:latin typeface="Times New Roman" pitchFamily="18" charset="0"/>
              </a:rPr>
              <a:t>Disadvantage of TDM</a:t>
            </a:r>
          </a:p>
        </p:txBody>
      </p:sp>
      <p:sp>
        <p:nvSpPr>
          <p:cNvPr id="40965"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40966" name="TextBox 6"/>
          <p:cNvSpPr txBox="1">
            <a:spLocks noChangeArrowheads="1"/>
          </p:cNvSpPr>
          <p:nvPr/>
        </p:nvSpPr>
        <p:spPr bwMode="auto">
          <a:xfrm>
            <a:off x="533400" y="1828800"/>
            <a:ext cx="7945438" cy="2554288"/>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How to handle disparity in the input data rate?</a:t>
            </a:r>
          </a:p>
          <a:p>
            <a:pPr>
              <a:buFont typeface="Arial" charset="0"/>
              <a:buChar char="•"/>
            </a:pPr>
            <a:r>
              <a:rPr lang="en-US" b="0">
                <a:latin typeface="Times New Roman" pitchFamily="18" charset="0"/>
                <a:cs typeface="Times New Roman" pitchFamily="18" charset="0"/>
              </a:rPr>
              <a:t>Three strategies:</a:t>
            </a:r>
          </a:p>
          <a:p>
            <a:pPr lvl="1">
              <a:buFont typeface="Arial" charset="0"/>
              <a:buChar char="•"/>
            </a:pPr>
            <a:r>
              <a:rPr lang="en-US" b="0">
                <a:latin typeface="Times New Roman" pitchFamily="18" charset="0"/>
                <a:cs typeface="Times New Roman" pitchFamily="18" charset="0"/>
              </a:rPr>
              <a:t>Multilevel multiplexing</a:t>
            </a:r>
          </a:p>
          <a:p>
            <a:pPr lvl="1">
              <a:buFont typeface="Arial" charset="0"/>
              <a:buChar char="•"/>
            </a:pPr>
            <a:r>
              <a:rPr lang="en-US" b="0">
                <a:latin typeface="Times New Roman" pitchFamily="18" charset="0"/>
                <a:cs typeface="Times New Roman" pitchFamily="18" charset="0"/>
              </a:rPr>
              <a:t>Multiple slot allocation</a:t>
            </a:r>
          </a:p>
          <a:p>
            <a:pPr lvl="1">
              <a:buFont typeface="Arial" charset="0"/>
              <a:buChar char="•"/>
            </a:pPr>
            <a:r>
              <a:rPr lang="en-US" b="0">
                <a:latin typeface="Times New Roman" pitchFamily="18" charset="0"/>
                <a:cs typeface="Times New Roman" pitchFamily="18" charset="0"/>
              </a:rPr>
              <a:t>Pulse stuffing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198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1988" name="Text Box 4"/>
          <p:cNvSpPr txBox="1">
            <a:spLocks noChangeArrowheads="1"/>
          </p:cNvSpPr>
          <p:nvPr/>
        </p:nvSpPr>
        <p:spPr bwMode="auto">
          <a:xfrm>
            <a:off x="304800" y="762000"/>
            <a:ext cx="405130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19  </a:t>
            </a:r>
            <a:r>
              <a:rPr lang="en-US" sz="2000" i="1">
                <a:latin typeface="Times New Roman" pitchFamily="18" charset="0"/>
              </a:rPr>
              <a:t>Multilevel multiplexing</a:t>
            </a:r>
          </a:p>
        </p:txBody>
      </p:sp>
      <p:sp>
        <p:nvSpPr>
          <p:cNvPr id="41989"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1990" name="Picture 8"/>
          <p:cNvPicPr>
            <a:picLocks noChangeAspect="1" noChangeArrowheads="1"/>
          </p:cNvPicPr>
          <p:nvPr/>
        </p:nvPicPr>
        <p:blipFill>
          <a:blip r:embed="rId3" cstate="print"/>
          <a:srcRect/>
          <a:stretch>
            <a:fillRect/>
          </a:stretch>
        </p:blipFill>
        <p:spPr bwMode="auto">
          <a:xfrm>
            <a:off x="533400" y="2819400"/>
            <a:ext cx="7897813" cy="2938463"/>
          </a:xfrm>
          <a:prstGeom prst="rect">
            <a:avLst/>
          </a:prstGeom>
          <a:noFill/>
          <a:ln w="9525">
            <a:noFill/>
            <a:miter lim="800000"/>
            <a:headEnd/>
            <a:tailEnd/>
          </a:ln>
        </p:spPr>
      </p:pic>
      <p:sp>
        <p:nvSpPr>
          <p:cNvPr id="41991" name="TextBox 8"/>
          <p:cNvSpPr txBox="1">
            <a:spLocks noChangeArrowheads="1"/>
          </p:cNvSpPr>
          <p:nvPr/>
        </p:nvSpPr>
        <p:spPr bwMode="auto">
          <a:xfrm>
            <a:off x="304800" y="1600200"/>
            <a:ext cx="8308975" cy="584200"/>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Data rate of one input line is a multiple of others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14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148" name="Text Box 4"/>
          <p:cNvSpPr txBox="1">
            <a:spLocks noChangeArrowheads="1"/>
          </p:cNvSpPr>
          <p:nvPr/>
        </p:nvSpPr>
        <p:spPr bwMode="auto">
          <a:xfrm>
            <a:off x="304800" y="762000"/>
            <a:ext cx="4506913"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  </a:t>
            </a:r>
            <a:r>
              <a:rPr lang="en-US" sz="2000" i="1">
                <a:latin typeface="Times New Roman" pitchFamily="18" charset="0"/>
              </a:rPr>
              <a:t>Dividing a link into channels</a:t>
            </a:r>
          </a:p>
        </p:txBody>
      </p:sp>
      <p:sp>
        <p:nvSpPr>
          <p:cNvPr id="6149"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150" name="Picture 6"/>
          <p:cNvPicPr>
            <a:picLocks noChangeAspect="1" noChangeArrowheads="1"/>
          </p:cNvPicPr>
          <p:nvPr/>
        </p:nvPicPr>
        <p:blipFill>
          <a:blip r:embed="rId3" cstate="print"/>
          <a:srcRect/>
          <a:stretch>
            <a:fillRect/>
          </a:stretch>
        </p:blipFill>
        <p:spPr bwMode="auto">
          <a:xfrm>
            <a:off x="304800" y="2587625"/>
            <a:ext cx="8464550" cy="206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301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3012" name="Text Box 4"/>
          <p:cNvSpPr txBox="1">
            <a:spLocks noChangeArrowheads="1"/>
          </p:cNvSpPr>
          <p:nvPr/>
        </p:nvSpPr>
        <p:spPr bwMode="auto">
          <a:xfrm>
            <a:off x="304800" y="762000"/>
            <a:ext cx="4335463"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20  </a:t>
            </a:r>
            <a:r>
              <a:rPr lang="en-US" sz="2000" i="1">
                <a:latin typeface="Times New Roman" pitchFamily="18" charset="0"/>
              </a:rPr>
              <a:t>Multiple-slot multiplexing</a:t>
            </a:r>
          </a:p>
        </p:txBody>
      </p:sp>
      <p:sp>
        <p:nvSpPr>
          <p:cNvPr id="43013"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3014" name="Picture 6"/>
          <p:cNvPicPr>
            <a:picLocks noChangeAspect="1" noChangeArrowheads="1"/>
          </p:cNvPicPr>
          <p:nvPr/>
        </p:nvPicPr>
        <p:blipFill>
          <a:blip r:embed="rId3" cstate="print"/>
          <a:srcRect/>
          <a:stretch>
            <a:fillRect/>
          </a:stretch>
        </p:blipFill>
        <p:spPr bwMode="auto">
          <a:xfrm>
            <a:off x="533400" y="2819400"/>
            <a:ext cx="7751763" cy="2439988"/>
          </a:xfrm>
          <a:prstGeom prst="rect">
            <a:avLst/>
          </a:prstGeom>
          <a:noFill/>
          <a:ln w="9525">
            <a:noFill/>
            <a:miter lim="800000"/>
            <a:headEnd/>
            <a:tailEnd/>
          </a:ln>
        </p:spPr>
      </p:pic>
      <p:sp>
        <p:nvSpPr>
          <p:cNvPr id="43015" name="TextBox 7"/>
          <p:cNvSpPr txBox="1">
            <a:spLocks noChangeArrowheads="1"/>
          </p:cNvSpPr>
          <p:nvPr/>
        </p:nvSpPr>
        <p:spPr bwMode="auto">
          <a:xfrm>
            <a:off x="304800" y="1524000"/>
            <a:ext cx="8216900" cy="1077913"/>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Insert a serial to parallel converter in the line to </a:t>
            </a:r>
          </a:p>
          <a:p>
            <a:r>
              <a:rPr lang="en-US" b="0">
                <a:latin typeface="Times New Roman" pitchFamily="18" charset="0"/>
                <a:cs typeface="Times New Roman" pitchFamily="18" charset="0"/>
              </a:rPr>
              <a:t>  make two inputs out of one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403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4036" name="Text Box 4"/>
          <p:cNvSpPr txBox="1">
            <a:spLocks noChangeArrowheads="1"/>
          </p:cNvSpPr>
          <p:nvPr/>
        </p:nvSpPr>
        <p:spPr bwMode="auto">
          <a:xfrm>
            <a:off x="304800" y="762000"/>
            <a:ext cx="305435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  </a:t>
            </a:r>
            <a:r>
              <a:rPr lang="en-US" sz="2000" i="1">
                <a:latin typeface="Times New Roman" pitchFamily="18" charset="0"/>
              </a:rPr>
              <a:t>Pulse stuffing</a:t>
            </a:r>
          </a:p>
        </p:txBody>
      </p:sp>
      <p:sp>
        <p:nvSpPr>
          <p:cNvPr id="44037"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4038" name="Picture 6"/>
          <p:cNvPicPr>
            <a:picLocks noChangeAspect="1" noChangeArrowheads="1"/>
          </p:cNvPicPr>
          <p:nvPr/>
        </p:nvPicPr>
        <p:blipFill>
          <a:blip r:embed="rId3" cstate="print"/>
          <a:srcRect/>
          <a:stretch>
            <a:fillRect/>
          </a:stretch>
        </p:blipFill>
        <p:spPr bwMode="auto">
          <a:xfrm>
            <a:off x="1143000" y="3200400"/>
            <a:ext cx="6353175" cy="2284413"/>
          </a:xfrm>
          <a:prstGeom prst="rect">
            <a:avLst/>
          </a:prstGeom>
          <a:noFill/>
          <a:ln w="9525">
            <a:noFill/>
            <a:miter lim="800000"/>
            <a:headEnd/>
            <a:tailEnd/>
          </a:ln>
        </p:spPr>
      </p:pic>
      <p:sp>
        <p:nvSpPr>
          <p:cNvPr id="44039" name="TextBox 7"/>
          <p:cNvSpPr txBox="1">
            <a:spLocks noChangeArrowheads="1"/>
          </p:cNvSpPr>
          <p:nvPr/>
        </p:nvSpPr>
        <p:spPr bwMode="auto">
          <a:xfrm>
            <a:off x="304800" y="1447800"/>
            <a:ext cx="8583613" cy="1570038"/>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Make the highest input rate the dominant data rate</a:t>
            </a:r>
          </a:p>
          <a:p>
            <a:pPr>
              <a:buFont typeface="Arial" charset="0"/>
              <a:buChar char="•"/>
            </a:pPr>
            <a:r>
              <a:rPr lang="en-US" b="0">
                <a:latin typeface="Times New Roman" pitchFamily="18" charset="0"/>
                <a:cs typeface="Times New Roman" pitchFamily="18" charset="0"/>
              </a:rPr>
              <a:t>Add dummy bits to input lines with lower rates</a:t>
            </a:r>
          </a:p>
          <a:p>
            <a:pPr>
              <a:buFont typeface="Arial" charset="0"/>
              <a:buChar char="•"/>
            </a:pPr>
            <a:r>
              <a:rPr lang="en-US" b="0">
                <a:latin typeface="Times New Roman" pitchFamily="18" charset="0"/>
                <a:cs typeface="Times New Roman" pitchFamily="18" charset="0"/>
              </a:rPr>
              <a:t>Also called bit padding or bit stuffing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505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5060" name="Text Box 4"/>
          <p:cNvSpPr txBox="1">
            <a:spLocks noChangeArrowheads="1"/>
          </p:cNvSpPr>
          <p:nvPr/>
        </p:nvSpPr>
        <p:spPr bwMode="auto">
          <a:xfrm>
            <a:off x="304800" y="762000"/>
            <a:ext cx="605790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22  </a:t>
            </a:r>
            <a:r>
              <a:rPr lang="en-US" sz="2000" i="1">
                <a:latin typeface="Times New Roman" pitchFamily="18" charset="0"/>
              </a:rPr>
              <a:t>Framing bits - Implementation of TDM </a:t>
            </a:r>
          </a:p>
        </p:txBody>
      </p:sp>
      <p:sp>
        <p:nvSpPr>
          <p:cNvPr id="45061"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5062" name="Picture 6"/>
          <p:cNvPicPr>
            <a:picLocks noChangeAspect="1" noChangeArrowheads="1"/>
          </p:cNvPicPr>
          <p:nvPr/>
        </p:nvPicPr>
        <p:blipFill>
          <a:blip r:embed="rId3" cstate="print"/>
          <a:srcRect/>
          <a:stretch>
            <a:fillRect/>
          </a:stretch>
        </p:blipFill>
        <p:spPr bwMode="auto">
          <a:xfrm>
            <a:off x="685800" y="3886200"/>
            <a:ext cx="7578725" cy="2187575"/>
          </a:xfrm>
          <a:prstGeom prst="rect">
            <a:avLst/>
          </a:prstGeom>
          <a:noFill/>
          <a:ln w="9525">
            <a:noFill/>
            <a:miter lim="800000"/>
            <a:headEnd/>
            <a:tailEnd/>
          </a:ln>
        </p:spPr>
      </p:pic>
      <p:sp>
        <p:nvSpPr>
          <p:cNvPr id="45063" name="TextBox 7"/>
          <p:cNvSpPr txBox="1">
            <a:spLocks noChangeArrowheads="1"/>
          </p:cNvSpPr>
          <p:nvPr/>
        </p:nvSpPr>
        <p:spPr bwMode="auto">
          <a:xfrm>
            <a:off x="228600" y="1524000"/>
            <a:ext cx="8789988" cy="2062163"/>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A bit belonging to one channel may be received by </a:t>
            </a:r>
          </a:p>
          <a:p>
            <a:r>
              <a:rPr lang="en-US" b="0">
                <a:latin typeface="Times New Roman" pitchFamily="18" charset="0"/>
                <a:cs typeface="Times New Roman" pitchFamily="18" charset="0"/>
              </a:rPr>
              <a:t>  the wrong channel</a:t>
            </a:r>
          </a:p>
          <a:p>
            <a:pPr>
              <a:buFont typeface="Arial" charset="0"/>
              <a:buChar char="•"/>
            </a:pPr>
            <a:r>
              <a:rPr lang="en-US" b="0">
                <a:latin typeface="Times New Roman" pitchFamily="18" charset="0"/>
                <a:cs typeface="Times New Roman" pitchFamily="18" charset="0"/>
              </a:rPr>
              <a:t>Demultiplexer synchronizes with the incoming </a:t>
            </a:r>
          </a:p>
          <a:p>
            <a:r>
              <a:rPr lang="en-US" b="0">
                <a:latin typeface="Times New Roman" pitchFamily="18" charset="0"/>
                <a:cs typeface="Times New Roman" pitchFamily="18" charset="0"/>
              </a:rPr>
              <a:t>  stream to separate the time slots accurately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60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60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60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60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60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60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6089" name="Rectangle 9"/>
          <p:cNvSpPr>
            <a:spLocks noChangeArrowheads="1"/>
          </p:cNvSpPr>
          <p:nvPr/>
        </p:nvSpPr>
        <p:spPr bwMode="auto">
          <a:xfrm>
            <a:off x="228600" y="990600"/>
            <a:ext cx="8686800" cy="3081338"/>
          </a:xfrm>
          <a:prstGeom prst="rect">
            <a:avLst/>
          </a:prstGeom>
          <a:noFill/>
          <a:ln w="9525">
            <a:noFill/>
            <a:miter lim="800000"/>
            <a:headEnd/>
            <a:tailEnd/>
          </a:ln>
        </p:spPr>
        <p:txBody>
          <a:bodyPr>
            <a:spAutoFit/>
          </a:bodyPr>
          <a:lstStyle/>
          <a:p>
            <a:r>
              <a:rPr lang="en-US" sz="2800" i="1">
                <a:latin typeface="Times New Roman" pitchFamily="18" charset="0"/>
              </a:rPr>
              <a:t>We have four sources, each creating 250 characters per second. If the interleaved unit is a character and 1 synchronizing bit is added to each frame, find (</a:t>
            </a:r>
            <a:r>
              <a:rPr lang="en-US" sz="2800" i="1">
                <a:solidFill>
                  <a:schemeClr val="hlink"/>
                </a:solidFill>
                <a:latin typeface="Times New Roman" pitchFamily="18" charset="0"/>
              </a:rPr>
              <a:t>a</a:t>
            </a:r>
            <a:r>
              <a:rPr lang="en-US" sz="2800" i="1">
                <a:latin typeface="Times New Roman" pitchFamily="18" charset="0"/>
              </a:rPr>
              <a:t>) the data rate of each source, (</a:t>
            </a:r>
            <a:r>
              <a:rPr lang="en-US" sz="2800" i="1">
                <a:solidFill>
                  <a:schemeClr val="hlink"/>
                </a:solidFill>
                <a:latin typeface="Times New Roman" pitchFamily="18" charset="0"/>
              </a:rPr>
              <a:t>b</a:t>
            </a:r>
            <a:r>
              <a:rPr lang="en-US" sz="2800" i="1">
                <a:latin typeface="Times New Roman" pitchFamily="18" charset="0"/>
              </a:rPr>
              <a:t>) the duration of each character in each source, (</a:t>
            </a:r>
            <a:r>
              <a:rPr lang="en-US" sz="2800" i="1">
                <a:solidFill>
                  <a:schemeClr val="hlink"/>
                </a:solidFill>
                <a:latin typeface="Times New Roman" pitchFamily="18" charset="0"/>
              </a:rPr>
              <a:t>c</a:t>
            </a:r>
            <a:r>
              <a:rPr lang="en-US" sz="2800" i="1">
                <a:latin typeface="Times New Roman" pitchFamily="18" charset="0"/>
              </a:rPr>
              <a:t>) the frame rate, (</a:t>
            </a:r>
            <a:r>
              <a:rPr lang="en-US" sz="2800" i="1">
                <a:solidFill>
                  <a:schemeClr val="hlink"/>
                </a:solidFill>
                <a:latin typeface="Times New Roman" pitchFamily="18" charset="0"/>
              </a:rPr>
              <a:t>d</a:t>
            </a:r>
            <a:r>
              <a:rPr lang="en-US" sz="2800" i="1">
                <a:latin typeface="Times New Roman" pitchFamily="18" charset="0"/>
              </a:rPr>
              <a:t>) the duration of each frame, (</a:t>
            </a:r>
            <a:r>
              <a:rPr lang="en-US" sz="2800" i="1">
                <a:solidFill>
                  <a:schemeClr val="hlink"/>
                </a:solidFill>
                <a:latin typeface="Times New Roman" pitchFamily="18" charset="0"/>
              </a:rPr>
              <a:t>e</a:t>
            </a:r>
            <a:r>
              <a:rPr lang="en-US" sz="2800" i="1">
                <a:latin typeface="Times New Roman" pitchFamily="18" charset="0"/>
              </a:rPr>
              <a:t>) the number of bits in each frame, and (</a:t>
            </a:r>
            <a:r>
              <a:rPr lang="en-US" sz="2800" i="1">
                <a:solidFill>
                  <a:schemeClr val="hlink"/>
                </a:solidFill>
                <a:latin typeface="Times New Roman" pitchFamily="18" charset="0"/>
              </a:rPr>
              <a:t>f</a:t>
            </a:r>
            <a:r>
              <a:rPr lang="en-US" sz="2800" i="1">
                <a:latin typeface="Times New Roman" pitchFamily="18" charset="0"/>
              </a:rPr>
              <a:t>) the data rate of the link.</a:t>
            </a:r>
          </a:p>
        </p:txBody>
      </p:sp>
      <p:sp>
        <p:nvSpPr>
          <p:cNvPr id="46090" name="Rectangle 10"/>
          <p:cNvSpPr>
            <a:spLocks noChangeArrowheads="1"/>
          </p:cNvSpPr>
          <p:nvPr/>
        </p:nvSpPr>
        <p:spPr bwMode="auto">
          <a:xfrm>
            <a:off x="228600" y="4267200"/>
            <a:ext cx="8686800" cy="1800225"/>
          </a:xfrm>
          <a:prstGeom prst="rect">
            <a:avLst/>
          </a:prstGeom>
          <a:noFill/>
          <a:ln w="9525">
            <a:noFill/>
            <a:miter lim="800000"/>
            <a:headEnd/>
            <a:tailEnd/>
          </a:ln>
        </p:spPr>
        <p:txBody>
          <a:bodyPr>
            <a:spAutoFit/>
          </a:bodyPr>
          <a:lstStyle/>
          <a:p>
            <a:pPr marL="457200" indent="-457200"/>
            <a:r>
              <a:rPr lang="en-US" sz="2800" i="1">
                <a:solidFill>
                  <a:schemeClr val="hlink"/>
                </a:solidFill>
                <a:latin typeface="Times New Roman" pitchFamily="18" charset="0"/>
              </a:rPr>
              <a:t>Solution</a:t>
            </a:r>
          </a:p>
          <a:p>
            <a:pPr marL="457200" indent="-457200"/>
            <a:r>
              <a:rPr lang="en-US" sz="2800" i="1">
                <a:latin typeface="Times" pitchFamily="18" charset="0"/>
              </a:rPr>
              <a:t>We can answer the questions as follows:</a:t>
            </a:r>
          </a:p>
          <a:p>
            <a:pPr marL="457200" indent="-457200"/>
            <a:r>
              <a:rPr lang="en-US" sz="2800" i="1">
                <a:solidFill>
                  <a:schemeClr val="hlink"/>
                </a:solidFill>
                <a:latin typeface="Times" pitchFamily="18" charset="0"/>
              </a:rPr>
              <a:t>a.</a:t>
            </a:r>
            <a:r>
              <a:rPr lang="en-US" sz="2800" i="1">
                <a:latin typeface="Times" pitchFamily="18" charset="0"/>
              </a:rPr>
              <a:t>  The data rate of each source is 250 × 8 = 2000 bps = 2 kbps.</a:t>
            </a:r>
          </a:p>
        </p:txBody>
      </p:sp>
      <p:sp>
        <p:nvSpPr>
          <p:cNvPr id="46091" name="Rectangle 11"/>
          <p:cNvSpPr>
            <a:spLocks noChangeArrowheads="1"/>
          </p:cNvSpPr>
          <p:nvPr/>
        </p:nvSpPr>
        <p:spPr bwMode="auto">
          <a:xfrm>
            <a:off x="1066800" y="0"/>
            <a:ext cx="2439988" cy="584200"/>
          </a:xfrm>
          <a:prstGeom prst="rect">
            <a:avLst/>
          </a:prstGeom>
          <a:noFill/>
          <a:ln w="9525">
            <a:noFill/>
            <a:miter lim="800000"/>
            <a:headEnd/>
            <a:tailEnd/>
          </a:ln>
        </p:spPr>
        <p:txBody>
          <a:bodyPr wrap="none">
            <a:spAutoFit/>
          </a:bodyPr>
          <a:lstStyle/>
          <a:p>
            <a:r>
              <a:rPr lang="en-US" i="1">
                <a:solidFill>
                  <a:schemeClr val="hlink"/>
                </a:solidFill>
              </a:rPr>
              <a:t>Example 10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13" name="Rectangle 11"/>
          <p:cNvSpPr>
            <a:spLocks noChangeArrowheads="1"/>
          </p:cNvSpPr>
          <p:nvPr/>
        </p:nvSpPr>
        <p:spPr bwMode="auto">
          <a:xfrm>
            <a:off x="228600" y="1219200"/>
            <a:ext cx="8686800" cy="5216525"/>
          </a:xfrm>
          <a:prstGeom prst="rect">
            <a:avLst/>
          </a:prstGeom>
          <a:noFill/>
          <a:ln w="9525">
            <a:noFill/>
            <a:miter lim="800000"/>
            <a:headEnd/>
            <a:tailEnd/>
          </a:ln>
        </p:spPr>
        <p:txBody>
          <a:bodyPr>
            <a:spAutoFit/>
          </a:bodyPr>
          <a:lstStyle/>
          <a:p>
            <a:pPr marL="457200" indent="-457200"/>
            <a:r>
              <a:rPr lang="en-US" sz="2800" i="1">
                <a:solidFill>
                  <a:schemeClr val="hlink"/>
                </a:solidFill>
                <a:latin typeface="Times" pitchFamily="18" charset="0"/>
              </a:rPr>
              <a:t>b.</a:t>
            </a:r>
            <a:r>
              <a:rPr lang="en-US" sz="2800" i="1">
                <a:latin typeface="Times" pitchFamily="18" charset="0"/>
              </a:rPr>
              <a:t>  Each source sends 250 characters per second; therefore, the duration of a character is 1/250 s, or </a:t>
            </a:r>
            <a:br>
              <a:rPr lang="en-US" sz="2800" i="1">
                <a:latin typeface="Times" pitchFamily="18" charset="0"/>
              </a:rPr>
            </a:br>
            <a:r>
              <a:rPr lang="en-US" sz="2800" i="1">
                <a:latin typeface="Times" pitchFamily="18" charset="0"/>
              </a:rPr>
              <a:t>4 ms.</a:t>
            </a:r>
          </a:p>
          <a:p>
            <a:pPr marL="457200" indent="-457200"/>
            <a:r>
              <a:rPr lang="en-US" sz="2800" i="1">
                <a:solidFill>
                  <a:schemeClr val="hlink"/>
                </a:solidFill>
                <a:latin typeface="Times" pitchFamily="18" charset="0"/>
              </a:rPr>
              <a:t>c.</a:t>
            </a:r>
            <a:r>
              <a:rPr lang="en-US" sz="2800" i="1">
                <a:latin typeface="Times" pitchFamily="18" charset="0"/>
              </a:rPr>
              <a:t>  Each frame has one character from each source, which means the link needs to send 250 frames per second to keep the transmission rate of each source.</a:t>
            </a:r>
          </a:p>
          <a:p>
            <a:pPr marL="457200" indent="-457200"/>
            <a:r>
              <a:rPr lang="en-US" sz="2800" i="1">
                <a:solidFill>
                  <a:schemeClr val="hlink"/>
                </a:solidFill>
                <a:latin typeface="Times" pitchFamily="18" charset="0"/>
              </a:rPr>
              <a:t>d.</a:t>
            </a:r>
            <a:r>
              <a:rPr lang="en-US" sz="2800" i="1">
                <a:latin typeface="Times" pitchFamily="18" charset="0"/>
              </a:rPr>
              <a:t>  The duration of each frame is 1/250 s, or 4 ms. Note that the duration of each frame is the same as the duration of each character coming from each source.</a:t>
            </a:r>
          </a:p>
          <a:p>
            <a:pPr marL="457200" indent="-457200"/>
            <a:r>
              <a:rPr lang="en-US" sz="2800" i="1">
                <a:solidFill>
                  <a:schemeClr val="hlink"/>
                </a:solidFill>
                <a:latin typeface="Times" pitchFamily="18" charset="0"/>
              </a:rPr>
              <a:t>e.</a:t>
            </a:r>
            <a:r>
              <a:rPr lang="en-US" sz="2800" i="1">
                <a:latin typeface="Times" pitchFamily="18" charset="0"/>
              </a:rPr>
              <a:t>  Each frame carries 4 characters and 1 extra synchronizing bit. This means that each frame is </a:t>
            </a:r>
            <a:br>
              <a:rPr lang="en-US" sz="2800" i="1">
                <a:latin typeface="Times" pitchFamily="18" charset="0"/>
              </a:rPr>
            </a:br>
            <a:r>
              <a:rPr lang="en-US" sz="2800" i="1">
                <a:latin typeface="Times" pitchFamily="18" charset="0"/>
              </a:rPr>
              <a:t>4 × 8 + 1 = 33 bits.</a:t>
            </a:r>
          </a:p>
        </p:txBody>
      </p:sp>
      <p:sp>
        <p:nvSpPr>
          <p:cNvPr id="47114" name="Rectangle 12"/>
          <p:cNvSpPr>
            <a:spLocks noChangeArrowheads="1"/>
          </p:cNvSpPr>
          <p:nvPr/>
        </p:nvSpPr>
        <p:spPr bwMode="auto">
          <a:xfrm>
            <a:off x="1066800" y="0"/>
            <a:ext cx="3873500" cy="584200"/>
          </a:xfrm>
          <a:prstGeom prst="rect">
            <a:avLst/>
          </a:prstGeom>
          <a:noFill/>
          <a:ln w="9525">
            <a:noFill/>
            <a:miter lim="800000"/>
            <a:headEnd/>
            <a:tailEnd/>
          </a:ln>
        </p:spPr>
        <p:txBody>
          <a:bodyPr wrap="none">
            <a:spAutoFit/>
          </a:bodyPr>
          <a:lstStyle/>
          <a:p>
            <a:r>
              <a:rPr lang="en-US" i="1">
                <a:solidFill>
                  <a:schemeClr val="hlink"/>
                </a:solidFill>
              </a:rPr>
              <a:t>Example 10 (Cont.)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7" name="Rectangle 10"/>
          <p:cNvSpPr>
            <a:spLocks noChangeArrowheads="1"/>
          </p:cNvSpPr>
          <p:nvPr/>
        </p:nvSpPr>
        <p:spPr bwMode="auto">
          <a:xfrm>
            <a:off x="228600" y="990600"/>
            <a:ext cx="8610600" cy="1800225"/>
          </a:xfrm>
          <a:prstGeom prst="rect">
            <a:avLst/>
          </a:prstGeom>
          <a:noFill/>
          <a:ln w="9525">
            <a:noFill/>
            <a:miter lim="800000"/>
            <a:headEnd/>
            <a:tailEnd/>
          </a:ln>
        </p:spPr>
        <p:txBody>
          <a:bodyPr>
            <a:spAutoFit/>
          </a:bodyPr>
          <a:lstStyle/>
          <a:p>
            <a:pPr algn="just"/>
            <a:r>
              <a:rPr lang="en-US" sz="2800" i="1">
                <a:latin typeface="Times New Roman" pitchFamily="18" charset="0"/>
              </a:rPr>
              <a:t>Two channels, one with a bit rate of 100 kbps and another with a bit rate of 200 kbps, are to be multiplexed. How this can be achieved? What is the frame rate? What is the frame duration? What is the bit rate of the link?</a:t>
            </a:r>
          </a:p>
        </p:txBody>
      </p:sp>
      <p:sp>
        <p:nvSpPr>
          <p:cNvPr id="48138" name="Rectangle 11"/>
          <p:cNvSpPr>
            <a:spLocks noChangeArrowheads="1"/>
          </p:cNvSpPr>
          <p:nvPr/>
        </p:nvSpPr>
        <p:spPr bwMode="auto">
          <a:xfrm>
            <a:off x="228600" y="3279775"/>
            <a:ext cx="8686800" cy="2663825"/>
          </a:xfrm>
          <a:prstGeom prst="rect">
            <a:avLst/>
          </a:prstGeom>
          <a:noFill/>
          <a:ln w="9525">
            <a:solidFill>
              <a:srgbClr val="DDDDDD"/>
            </a:solid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We can allocate one slot to the first channel and two slots to the second channel. Each frame carries 3 bits. The frame rate is 100,000 frames per second because it carries 1 bit from the first channel. The bit rate is 100,000 frames/s × 3 bits per frame, or 300 kbps. </a:t>
            </a:r>
          </a:p>
        </p:txBody>
      </p:sp>
      <p:sp>
        <p:nvSpPr>
          <p:cNvPr id="48139" name="Rectangle 12"/>
          <p:cNvSpPr>
            <a:spLocks noChangeArrowheads="1"/>
          </p:cNvSpPr>
          <p:nvPr/>
        </p:nvSpPr>
        <p:spPr bwMode="auto">
          <a:xfrm>
            <a:off x="1066800" y="0"/>
            <a:ext cx="2409825" cy="584200"/>
          </a:xfrm>
          <a:prstGeom prst="rect">
            <a:avLst/>
          </a:prstGeom>
          <a:noFill/>
          <a:ln w="9525">
            <a:noFill/>
            <a:miter lim="800000"/>
            <a:headEnd/>
            <a:tailEnd/>
          </a:ln>
        </p:spPr>
        <p:txBody>
          <a:bodyPr wrap="none">
            <a:spAutoFit/>
          </a:bodyPr>
          <a:lstStyle/>
          <a:p>
            <a:r>
              <a:rPr lang="en-US" i="1">
                <a:solidFill>
                  <a:schemeClr val="hlink"/>
                </a:solidFill>
              </a:rPr>
              <a:t>Example 11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915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9156" name="Text Box 4"/>
          <p:cNvSpPr txBox="1">
            <a:spLocks noChangeArrowheads="1"/>
          </p:cNvSpPr>
          <p:nvPr/>
        </p:nvSpPr>
        <p:spPr bwMode="auto">
          <a:xfrm>
            <a:off x="304800" y="762000"/>
            <a:ext cx="3290888" cy="523875"/>
          </a:xfrm>
          <a:prstGeom prst="rect">
            <a:avLst/>
          </a:prstGeom>
          <a:noFill/>
          <a:ln w="9525">
            <a:noFill/>
            <a:miter lim="800000"/>
            <a:headEnd/>
            <a:tailEnd/>
          </a:ln>
        </p:spPr>
        <p:txBody>
          <a:bodyPr wrap="none">
            <a:spAutoFit/>
          </a:bodyPr>
          <a:lstStyle/>
          <a:p>
            <a:r>
              <a:rPr lang="en-US" sz="2800" i="1">
                <a:latin typeface="Times New Roman" pitchFamily="18" charset="0"/>
              </a:rPr>
              <a:t>Digital signal service</a:t>
            </a:r>
          </a:p>
        </p:txBody>
      </p:sp>
      <p:sp>
        <p:nvSpPr>
          <p:cNvPr id="49157"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49158" name="Line 7"/>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9159" name="TextBox 9"/>
          <p:cNvSpPr txBox="1">
            <a:spLocks noChangeArrowheads="1"/>
          </p:cNvSpPr>
          <p:nvPr/>
        </p:nvSpPr>
        <p:spPr bwMode="auto">
          <a:xfrm>
            <a:off x="457200" y="1752600"/>
            <a:ext cx="8255000" cy="1570038"/>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Telephone companies implement TDM thru a </a:t>
            </a:r>
          </a:p>
          <a:p>
            <a:r>
              <a:rPr lang="en-US" b="0">
                <a:latin typeface="Times New Roman" pitchFamily="18" charset="0"/>
                <a:cs typeface="Times New Roman" pitchFamily="18" charset="0"/>
              </a:rPr>
              <a:t>  hierarchy of digital signals called Digital Signal</a:t>
            </a:r>
          </a:p>
          <a:p>
            <a:r>
              <a:rPr lang="en-US" b="0">
                <a:latin typeface="Times New Roman" pitchFamily="18" charset="0"/>
                <a:cs typeface="Times New Roman" pitchFamily="18" charset="0"/>
              </a:rPr>
              <a:t>  (DS) Service or Digital Hierarchy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017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0180" name="Text Box 4"/>
          <p:cNvSpPr txBox="1">
            <a:spLocks noChangeArrowheads="1"/>
          </p:cNvSpPr>
          <p:nvPr/>
        </p:nvSpPr>
        <p:spPr bwMode="auto">
          <a:xfrm>
            <a:off x="304800" y="762000"/>
            <a:ext cx="3400425"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23  </a:t>
            </a:r>
            <a:r>
              <a:rPr lang="en-US" sz="2000" i="1">
                <a:latin typeface="Times New Roman" pitchFamily="18" charset="0"/>
              </a:rPr>
              <a:t>Digital hierarchy</a:t>
            </a:r>
          </a:p>
        </p:txBody>
      </p:sp>
      <p:sp>
        <p:nvSpPr>
          <p:cNvPr id="50181"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0182" name="Picture 6"/>
          <p:cNvPicPr>
            <a:picLocks noChangeAspect="1" noChangeArrowheads="1"/>
          </p:cNvPicPr>
          <p:nvPr/>
        </p:nvPicPr>
        <p:blipFill>
          <a:blip r:embed="rId3" cstate="print"/>
          <a:srcRect/>
          <a:stretch>
            <a:fillRect/>
          </a:stretch>
        </p:blipFill>
        <p:spPr bwMode="auto">
          <a:xfrm>
            <a:off x="398463" y="1911350"/>
            <a:ext cx="8364537" cy="3727450"/>
          </a:xfrm>
          <a:prstGeom prst="rect">
            <a:avLst/>
          </a:prstGeom>
          <a:noFill/>
          <a:ln w="9525">
            <a:noFill/>
            <a:miter lim="800000"/>
            <a:headEnd/>
            <a:tailEnd/>
          </a:ln>
        </p:spPr>
      </p:pic>
      <p:sp>
        <p:nvSpPr>
          <p:cNvPr id="50183" name="Line 7"/>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pic>
        <p:nvPicPr>
          <p:cNvPr id="50184" name="Picture 8"/>
          <p:cNvPicPr>
            <a:picLocks noChangeAspect="1" noChangeArrowheads="1"/>
          </p:cNvPicPr>
          <p:nvPr/>
        </p:nvPicPr>
        <p:blipFill>
          <a:blip r:embed="rId3" cstate="print"/>
          <a:srcRect/>
          <a:stretch>
            <a:fillRect/>
          </a:stretch>
        </p:blipFill>
        <p:spPr bwMode="auto">
          <a:xfrm>
            <a:off x="398463" y="1911350"/>
            <a:ext cx="8364537" cy="372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762000" y="1066800"/>
            <a:ext cx="3343275"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Table 1  </a:t>
            </a:r>
            <a:r>
              <a:rPr lang="en-US" sz="2000" i="1">
                <a:latin typeface="Times New Roman" pitchFamily="18" charset="0"/>
              </a:rPr>
              <a:t>DS and T line rates</a:t>
            </a:r>
          </a:p>
        </p:txBody>
      </p:sp>
      <p:pic>
        <p:nvPicPr>
          <p:cNvPr id="51203" name="Picture 4"/>
          <p:cNvPicPr>
            <a:picLocks noChangeAspect="1" noChangeArrowheads="1"/>
          </p:cNvPicPr>
          <p:nvPr/>
        </p:nvPicPr>
        <p:blipFill>
          <a:blip r:embed="rId3" cstate="print"/>
          <a:srcRect/>
          <a:stretch>
            <a:fillRect/>
          </a:stretch>
        </p:blipFill>
        <p:spPr bwMode="auto">
          <a:xfrm>
            <a:off x="685800" y="1600200"/>
            <a:ext cx="7742238" cy="1771650"/>
          </a:xfrm>
          <a:prstGeom prst="rect">
            <a:avLst/>
          </a:prstGeom>
          <a:noFill/>
          <a:ln w="9525">
            <a:noFill/>
            <a:miter lim="800000"/>
            <a:headEnd/>
            <a:tailEnd/>
          </a:ln>
        </p:spPr>
      </p:pic>
      <p:sp>
        <p:nvSpPr>
          <p:cNvPr id="51204" name="TextBox 4"/>
          <p:cNvSpPr txBox="1">
            <a:spLocks noChangeArrowheads="1"/>
          </p:cNvSpPr>
          <p:nvPr/>
        </p:nvSpPr>
        <p:spPr bwMode="auto">
          <a:xfrm>
            <a:off x="533400" y="3505200"/>
            <a:ext cx="8405813" cy="3046413"/>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DS-0, DS-1, … are names of services</a:t>
            </a:r>
          </a:p>
          <a:p>
            <a:pPr>
              <a:buFont typeface="Arial" charset="0"/>
              <a:buChar char="•"/>
            </a:pPr>
            <a:r>
              <a:rPr lang="en-US" b="0">
                <a:latin typeface="Times New Roman" pitchFamily="18" charset="0"/>
                <a:cs typeface="Times New Roman" pitchFamily="18" charset="0"/>
              </a:rPr>
              <a:t>Phone companies use T lines to implement</a:t>
            </a:r>
          </a:p>
          <a:p>
            <a:r>
              <a:rPr lang="en-US" b="0">
                <a:latin typeface="Times New Roman" pitchFamily="18" charset="0"/>
                <a:cs typeface="Times New Roman" pitchFamily="18" charset="0"/>
              </a:rPr>
              <a:t>  these services</a:t>
            </a:r>
          </a:p>
          <a:p>
            <a:pPr>
              <a:buFont typeface="Arial" charset="0"/>
              <a:buChar char="•"/>
            </a:pPr>
            <a:r>
              <a:rPr lang="en-US" b="0">
                <a:latin typeface="Times New Roman" pitchFamily="18" charset="0"/>
                <a:cs typeface="Times New Roman" pitchFamily="18" charset="0"/>
              </a:rPr>
              <a:t>T lines are digital lines designed for transmission</a:t>
            </a:r>
          </a:p>
          <a:p>
            <a:r>
              <a:rPr lang="en-US" b="0">
                <a:latin typeface="Times New Roman" pitchFamily="18" charset="0"/>
                <a:cs typeface="Times New Roman" pitchFamily="18" charset="0"/>
              </a:rPr>
              <a:t>  of digital data, audio, or video</a:t>
            </a:r>
          </a:p>
          <a:p>
            <a:pPr>
              <a:buFont typeface="Arial" charset="0"/>
              <a:buChar char="•"/>
            </a:pPr>
            <a:r>
              <a:rPr lang="en-US" b="0">
                <a:latin typeface="Times New Roman" pitchFamily="18" charset="0"/>
                <a:cs typeface="Times New Roman" pitchFamily="18" charset="0"/>
              </a:rPr>
              <a:t>T lines can also be used for analog transmission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222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2228" name="Text Box 4"/>
          <p:cNvSpPr txBox="1">
            <a:spLocks noChangeArrowheads="1"/>
          </p:cNvSpPr>
          <p:nvPr/>
        </p:nvSpPr>
        <p:spPr bwMode="auto">
          <a:xfrm>
            <a:off x="304800" y="762000"/>
            <a:ext cx="602456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24  </a:t>
            </a:r>
            <a:r>
              <a:rPr lang="en-US" sz="2000" i="1">
                <a:latin typeface="Times New Roman" pitchFamily="18" charset="0"/>
              </a:rPr>
              <a:t>T-1 line for multiplexing telephone lines</a:t>
            </a:r>
          </a:p>
        </p:txBody>
      </p:sp>
      <p:sp>
        <p:nvSpPr>
          <p:cNvPr id="52229"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2230" name="Picture 10"/>
          <p:cNvPicPr>
            <a:picLocks noChangeAspect="1" noChangeArrowheads="1"/>
          </p:cNvPicPr>
          <p:nvPr/>
        </p:nvPicPr>
        <p:blipFill>
          <a:blip r:embed="rId3" cstate="print"/>
          <a:srcRect/>
          <a:stretch>
            <a:fillRect/>
          </a:stretch>
        </p:blipFill>
        <p:spPr bwMode="auto">
          <a:xfrm>
            <a:off x="212725" y="1684338"/>
            <a:ext cx="8610600" cy="3487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717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7172" name="Text Box 4"/>
          <p:cNvSpPr txBox="1">
            <a:spLocks noChangeArrowheads="1"/>
          </p:cNvSpPr>
          <p:nvPr/>
        </p:nvSpPr>
        <p:spPr bwMode="auto">
          <a:xfrm>
            <a:off x="304800" y="762000"/>
            <a:ext cx="423545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  </a:t>
            </a:r>
            <a:r>
              <a:rPr lang="en-US" sz="2000" i="1">
                <a:latin typeface="Times New Roman" pitchFamily="18" charset="0"/>
              </a:rPr>
              <a:t>Categories of multiplexing</a:t>
            </a:r>
          </a:p>
        </p:txBody>
      </p:sp>
      <p:sp>
        <p:nvSpPr>
          <p:cNvPr id="7173"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7174" name="Picture 7"/>
          <p:cNvPicPr>
            <a:picLocks noChangeAspect="1" noChangeArrowheads="1"/>
          </p:cNvPicPr>
          <p:nvPr/>
        </p:nvPicPr>
        <p:blipFill>
          <a:blip r:embed="rId3" cstate="print"/>
          <a:srcRect/>
          <a:stretch>
            <a:fillRect/>
          </a:stretch>
        </p:blipFill>
        <p:spPr bwMode="auto">
          <a:xfrm>
            <a:off x="368300" y="2390775"/>
            <a:ext cx="831850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325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3252" name="Text Box 4"/>
          <p:cNvSpPr txBox="1">
            <a:spLocks noChangeArrowheads="1"/>
          </p:cNvSpPr>
          <p:nvPr/>
        </p:nvSpPr>
        <p:spPr bwMode="auto">
          <a:xfrm>
            <a:off x="304800" y="762000"/>
            <a:ext cx="3640138"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25  </a:t>
            </a:r>
            <a:r>
              <a:rPr lang="en-US" sz="2000" i="1">
                <a:latin typeface="Times New Roman" pitchFamily="18" charset="0"/>
              </a:rPr>
              <a:t>T-1 frame structure</a:t>
            </a:r>
          </a:p>
        </p:txBody>
      </p:sp>
      <p:sp>
        <p:nvSpPr>
          <p:cNvPr id="53253"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3254" name="Picture 7"/>
          <p:cNvPicPr>
            <a:picLocks noChangeAspect="1" noChangeArrowheads="1"/>
          </p:cNvPicPr>
          <p:nvPr/>
        </p:nvPicPr>
        <p:blipFill>
          <a:blip r:embed="rId3" cstate="print"/>
          <a:srcRect/>
          <a:stretch>
            <a:fillRect/>
          </a:stretch>
        </p:blipFill>
        <p:spPr bwMode="auto">
          <a:xfrm>
            <a:off x="776288" y="1438275"/>
            <a:ext cx="7085012" cy="454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760538" y="1676400"/>
            <a:ext cx="250190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Table 2  </a:t>
            </a:r>
            <a:r>
              <a:rPr lang="en-US" sz="2000" i="1">
                <a:latin typeface="Times New Roman" pitchFamily="18" charset="0"/>
              </a:rPr>
              <a:t>E line rates</a:t>
            </a:r>
          </a:p>
        </p:txBody>
      </p:sp>
      <p:pic>
        <p:nvPicPr>
          <p:cNvPr id="54275" name="Picture 4"/>
          <p:cNvPicPr>
            <a:picLocks noChangeAspect="1" noChangeArrowheads="1"/>
          </p:cNvPicPr>
          <p:nvPr/>
        </p:nvPicPr>
        <p:blipFill>
          <a:blip r:embed="rId3" cstate="print"/>
          <a:srcRect/>
          <a:stretch>
            <a:fillRect/>
          </a:stretch>
        </p:blipFill>
        <p:spPr bwMode="auto">
          <a:xfrm>
            <a:off x="1643063" y="2205038"/>
            <a:ext cx="5857875" cy="2446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529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5300" name="Text Box 4"/>
          <p:cNvSpPr txBox="1">
            <a:spLocks noChangeArrowheads="1"/>
          </p:cNvSpPr>
          <p:nvPr/>
        </p:nvSpPr>
        <p:spPr bwMode="auto">
          <a:xfrm>
            <a:off x="304800" y="762000"/>
            <a:ext cx="4148138" cy="400050"/>
          </a:xfrm>
          <a:prstGeom prst="rect">
            <a:avLst/>
          </a:prstGeom>
          <a:noFill/>
          <a:ln w="9525">
            <a:noFill/>
            <a:miter lim="800000"/>
            <a:headEnd/>
            <a:tailEnd/>
          </a:ln>
        </p:spPr>
        <p:txBody>
          <a:bodyPr wrap="none">
            <a:spAutoFit/>
          </a:bodyPr>
          <a:lstStyle/>
          <a:p>
            <a:r>
              <a:rPr lang="en-US" sz="2000" i="1">
                <a:latin typeface="Times New Roman" pitchFamily="18" charset="0"/>
              </a:rPr>
              <a:t>More synchronous TDM applications</a:t>
            </a:r>
          </a:p>
        </p:txBody>
      </p:sp>
      <p:sp>
        <p:nvSpPr>
          <p:cNvPr id="55301"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55302" name="TextBox 7"/>
          <p:cNvSpPr txBox="1">
            <a:spLocks noChangeArrowheads="1"/>
          </p:cNvSpPr>
          <p:nvPr/>
        </p:nvSpPr>
        <p:spPr bwMode="auto">
          <a:xfrm>
            <a:off x="533400" y="1828800"/>
            <a:ext cx="8458200" cy="3540125"/>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Second generation cellular phone companies use</a:t>
            </a:r>
          </a:p>
          <a:p>
            <a:r>
              <a:rPr lang="en-US" b="0">
                <a:latin typeface="Times New Roman" pitchFamily="18" charset="0"/>
                <a:cs typeface="Times New Roman" pitchFamily="18" charset="0"/>
              </a:rPr>
              <a:t>  synchronous TDM</a:t>
            </a:r>
          </a:p>
          <a:p>
            <a:pPr>
              <a:buFont typeface="Arial" charset="0"/>
              <a:buChar char="•"/>
            </a:pPr>
            <a:r>
              <a:rPr lang="en-US" b="0">
                <a:latin typeface="Times New Roman" pitchFamily="18" charset="0"/>
                <a:cs typeface="Times New Roman" pitchFamily="18" charset="0"/>
              </a:rPr>
              <a:t>E.g., the digital version of cellular telephony </a:t>
            </a:r>
          </a:p>
          <a:p>
            <a:r>
              <a:rPr lang="en-US" b="0">
                <a:latin typeface="Times New Roman" pitchFamily="18" charset="0"/>
                <a:cs typeface="Times New Roman" pitchFamily="18" charset="0"/>
              </a:rPr>
              <a:t>  divides the available bandwidth into 30-kHz </a:t>
            </a:r>
          </a:p>
          <a:p>
            <a:r>
              <a:rPr lang="en-US" b="0">
                <a:latin typeface="Times New Roman" pitchFamily="18" charset="0"/>
                <a:cs typeface="Times New Roman" pitchFamily="18" charset="0"/>
              </a:rPr>
              <a:t>  bands</a:t>
            </a:r>
          </a:p>
          <a:p>
            <a:pPr lvl="1">
              <a:buFont typeface="Arial" charset="0"/>
              <a:buChar char="•"/>
            </a:pPr>
            <a:r>
              <a:rPr lang="en-US" b="0">
                <a:latin typeface="Times New Roman" pitchFamily="18" charset="0"/>
                <a:cs typeface="Times New Roman" pitchFamily="18" charset="0"/>
              </a:rPr>
              <a:t>For each band, TDM is applied so that 6 users </a:t>
            </a:r>
          </a:p>
          <a:p>
            <a:pPr lvl="1"/>
            <a:r>
              <a:rPr lang="en-US" b="0">
                <a:latin typeface="Times New Roman" pitchFamily="18" charset="0"/>
                <a:cs typeface="Times New Roman" pitchFamily="18" charset="0"/>
              </a:rPr>
              <a:t>  can share the band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632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6324" name="Text Box 4"/>
          <p:cNvSpPr txBox="1">
            <a:spLocks noChangeArrowheads="1"/>
          </p:cNvSpPr>
          <p:nvPr/>
        </p:nvSpPr>
        <p:spPr bwMode="auto">
          <a:xfrm>
            <a:off x="304800" y="762000"/>
            <a:ext cx="389255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26  </a:t>
            </a:r>
            <a:r>
              <a:rPr lang="en-US" sz="2000" i="1">
                <a:latin typeface="Times New Roman" pitchFamily="18" charset="0"/>
              </a:rPr>
              <a:t>TDM slot comparison</a:t>
            </a:r>
          </a:p>
        </p:txBody>
      </p:sp>
      <p:sp>
        <p:nvSpPr>
          <p:cNvPr id="56325"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6326" name="Picture 6"/>
          <p:cNvPicPr>
            <a:picLocks noChangeAspect="1" noChangeArrowheads="1"/>
          </p:cNvPicPr>
          <p:nvPr/>
        </p:nvPicPr>
        <p:blipFill>
          <a:blip r:embed="rId3" cstate="print"/>
          <a:srcRect/>
          <a:stretch>
            <a:fillRect/>
          </a:stretch>
        </p:blipFill>
        <p:spPr bwMode="auto">
          <a:xfrm>
            <a:off x="838200" y="1698625"/>
            <a:ext cx="6389688" cy="432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7698"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797699" name="Text Box 3"/>
          <p:cNvSpPr txBox="1">
            <a:spLocks noChangeArrowheads="1"/>
          </p:cNvSpPr>
          <p:nvPr/>
        </p:nvSpPr>
        <p:spPr bwMode="auto">
          <a:xfrm>
            <a:off x="228600" y="228600"/>
            <a:ext cx="4745038" cy="584200"/>
          </a:xfrm>
          <a:prstGeom prst="rect">
            <a:avLst/>
          </a:prstGeom>
          <a:noFill/>
          <a:ln w="9525">
            <a:noFill/>
            <a:miter lim="800000"/>
            <a:headEnd/>
            <a:tailEnd/>
          </a:ln>
          <a:effectLst/>
        </p:spPr>
        <p:txBody>
          <a:bodyPr wrap="none">
            <a:spAutoFit/>
          </a:bodyPr>
          <a:lstStyle/>
          <a:p>
            <a:pPr>
              <a:defRPr/>
            </a:pPr>
            <a:r>
              <a:rPr lang="en-US" dirty="0">
                <a:effectLst>
                  <a:outerShdw blurRad="38100" dist="38100" dir="2700000" algn="tl">
                    <a:srgbClr val="C0C0C0"/>
                  </a:outerShdw>
                </a:effectLst>
                <a:latin typeface="Times" pitchFamily="18" charset="0"/>
              </a:rPr>
              <a:t>2   SPREAD SPECTRUM</a:t>
            </a:r>
          </a:p>
        </p:txBody>
      </p:sp>
      <p:sp>
        <p:nvSpPr>
          <p:cNvPr id="5734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797701" name="Rectangle 5"/>
          <p:cNvSpPr>
            <a:spLocks noChangeArrowheads="1"/>
          </p:cNvSpPr>
          <p:nvPr/>
        </p:nvSpPr>
        <p:spPr bwMode="auto">
          <a:xfrm>
            <a:off x="228600" y="990600"/>
            <a:ext cx="8229600" cy="2227263"/>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In spread spectrum (SS), we combine signals from different sources to fit into a larger bandwidth, but our goals are to prevent eavesdropping and jamming. To achieve these goals, spread spectrum techniques add redundancy.</a:t>
            </a:r>
          </a:p>
        </p:txBody>
      </p:sp>
      <p:sp>
        <p:nvSpPr>
          <p:cNvPr id="57350" name="Rectangle 6"/>
          <p:cNvSpPr>
            <a:spLocks noChangeArrowheads="1"/>
          </p:cNvSpPr>
          <p:nvPr/>
        </p:nvSpPr>
        <p:spPr bwMode="auto">
          <a:xfrm>
            <a:off x="152400" y="4772025"/>
            <a:ext cx="76200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Frequency Hopping Spread Spectrum (FHSS)</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Direct Sequence Spread Spectrum Synchronous (DSSS)</a:t>
            </a:r>
            <a:endParaRPr lang="en-US" sz="2400">
              <a:solidFill>
                <a:srgbClr val="0033CC"/>
              </a:solidFill>
              <a:latin typeface="Times New Roman" pitchFamily="18" charset="0"/>
            </a:endParaRPr>
          </a:p>
        </p:txBody>
      </p:sp>
      <p:sp>
        <p:nvSpPr>
          <p:cNvPr id="797703" name="Text Box 7"/>
          <p:cNvSpPr txBox="1">
            <a:spLocks noChangeArrowheads="1"/>
          </p:cNvSpPr>
          <p:nvPr/>
        </p:nvSpPr>
        <p:spPr bwMode="auto">
          <a:xfrm>
            <a:off x="165100" y="4295775"/>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837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8372" name="Text Box 4"/>
          <p:cNvSpPr txBox="1">
            <a:spLocks noChangeArrowheads="1"/>
          </p:cNvSpPr>
          <p:nvPr/>
        </p:nvSpPr>
        <p:spPr bwMode="auto">
          <a:xfrm>
            <a:off x="304800" y="762000"/>
            <a:ext cx="335915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27  </a:t>
            </a:r>
            <a:r>
              <a:rPr lang="en-US" sz="2000" i="1">
                <a:latin typeface="Times New Roman" pitchFamily="18" charset="0"/>
              </a:rPr>
              <a:t>Spread spectrum</a:t>
            </a:r>
          </a:p>
        </p:txBody>
      </p:sp>
      <p:sp>
        <p:nvSpPr>
          <p:cNvPr id="58373"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8374" name="Picture 6"/>
          <p:cNvPicPr>
            <a:picLocks noChangeAspect="1" noChangeArrowheads="1"/>
          </p:cNvPicPr>
          <p:nvPr/>
        </p:nvPicPr>
        <p:blipFill>
          <a:blip r:embed="rId3" cstate="print"/>
          <a:srcRect/>
          <a:stretch>
            <a:fillRect/>
          </a:stretch>
        </p:blipFill>
        <p:spPr bwMode="auto">
          <a:xfrm>
            <a:off x="593725" y="2351088"/>
            <a:ext cx="7788275" cy="3059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939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9396" name="Text Box 4"/>
          <p:cNvSpPr txBox="1">
            <a:spLocks noChangeArrowheads="1"/>
          </p:cNvSpPr>
          <p:nvPr/>
        </p:nvSpPr>
        <p:spPr bwMode="auto">
          <a:xfrm>
            <a:off x="304800" y="762000"/>
            <a:ext cx="6845300" cy="523875"/>
          </a:xfrm>
          <a:prstGeom prst="rect">
            <a:avLst/>
          </a:prstGeom>
          <a:noFill/>
          <a:ln w="9525">
            <a:noFill/>
            <a:miter lim="800000"/>
            <a:headEnd/>
            <a:tailEnd/>
          </a:ln>
        </p:spPr>
        <p:txBody>
          <a:bodyPr wrap="none">
            <a:spAutoFit/>
          </a:bodyPr>
          <a:lstStyle/>
          <a:p>
            <a:r>
              <a:rPr lang="en-US" sz="2800" i="1">
                <a:latin typeface="Times New Roman" pitchFamily="18" charset="0"/>
              </a:rPr>
              <a:t>Frequency hopping spread spectrum (FHSS)</a:t>
            </a:r>
          </a:p>
        </p:txBody>
      </p:sp>
      <p:sp>
        <p:nvSpPr>
          <p:cNvPr id="59397"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59398" name="TextBox 7"/>
          <p:cNvSpPr txBox="1">
            <a:spLocks noChangeArrowheads="1"/>
          </p:cNvSpPr>
          <p:nvPr/>
        </p:nvSpPr>
        <p:spPr bwMode="auto">
          <a:xfrm>
            <a:off x="533400" y="1752600"/>
            <a:ext cx="8081963" cy="2554288"/>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Uses M different carrier frequencies that are</a:t>
            </a:r>
          </a:p>
          <a:p>
            <a:r>
              <a:rPr lang="en-US" b="0">
                <a:latin typeface="Times New Roman" pitchFamily="18" charset="0"/>
                <a:cs typeface="Times New Roman" pitchFamily="18" charset="0"/>
              </a:rPr>
              <a:t>  modulated by the source signal</a:t>
            </a:r>
          </a:p>
          <a:p>
            <a:pPr>
              <a:buFont typeface="Arial" charset="0"/>
              <a:buChar char="•"/>
            </a:pPr>
            <a:r>
              <a:rPr lang="en-US" b="0">
                <a:latin typeface="Times New Roman" pitchFamily="18" charset="0"/>
                <a:cs typeface="Times New Roman" pitchFamily="18" charset="0"/>
              </a:rPr>
              <a:t>A pseudorandom code generator (PN) creates a</a:t>
            </a:r>
          </a:p>
          <a:p>
            <a:r>
              <a:rPr lang="en-US" b="0">
                <a:latin typeface="Times New Roman" pitchFamily="18" charset="0"/>
                <a:cs typeface="Times New Roman" pitchFamily="18" charset="0"/>
              </a:rPr>
              <a:t>  k-bit pattern for every hoping period T</a:t>
            </a:r>
            <a:r>
              <a:rPr lang="en-US" sz="1800" b="0">
                <a:latin typeface="Times New Roman" pitchFamily="18" charset="0"/>
                <a:cs typeface="Times New Roman" pitchFamily="18" charset="0"/>
              </a:rPr>
              <a:t>h   </a:t>
            </a:r>
          </a:p>
          <a:p>
            <a:endParaRPr lang="en-US" b="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041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0420" name="Text Box 4"/>
          <p:cNvSpPr txBox="1">
            <a:spLocks noChangeArrowheads="1"/>
          </p:cNvSpPr>
          <p:nvPr/>
        </p:nvSpPr>
        <p:spPr bwMode="auto">
          <a:xfrm>
            <a:off x="304800" y="762000"/>
            <a:ext cx="65166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28  </a:t>
            </a:r>
            <a:r>
              <a:rPr lang="en-US" sz="2000" i="1">
                <a:latin typeface="Times New Roman" pitchFamily="18" charset="0"/>
              </a:rPr>
              <a:t>Frequency hopping spread spectrum (FHSS)</a:t>
            </a:r>
          </a:p>
        </p:txBody>
      </p:sp>
      <p:sp>
        <p:nvSpPr>
          <p:cNvPr id="60421"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0422" name="Picture 6"/>
          <p:cNvPicPr>
            <a:picLocks noChangeAspect="1" noChangeArrowheads="1"/>
          </p:cNvPicPr>
          <p:nvPr/>
        </p:nvPicPr>
        <p:blipFill>
          <a:blip r:embed="rId3" cstate="print"/>
          <a:srcRect/>
          <a:stretch>
            <a:fillRect/>
          </a:stretch>
        </p:blipFill>
        <p:spPr bwMode="auto">
          <a:xfrm>
            <a:off x="800100" y="1693863"/>
            <a:ext cx="7277100" cy="4402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1443" name="Line 3"/>
          <p:cNvSpPr>
            <a:spLocks noChangeShapeType="1"/>
          </p:cNvSpPr>
          <p:nvPr/>
        </p:nvSpPr>
        <p:spPr bwMode="auto">
          <a:xfrm>
            <a:off x="152400" y="1295400"/>
            <a:ext cx="8763000" cy="0"/>
          </a:xfrm>
          <a:prstGeom prst="line">
            <a:avLst/>
          </a:prstGeom>
          <a:noFill/>
          <a:ln w="19050">
            <a:solidFill>
              <a:schemeClr val="hlink"/>
            </a:solidFill>
            <a:round/>
            <a:headEnd/>
            <a:tailEnd/>
          </a:ln>
        </p:spPr>
        <p:txBody>
          <a:bodyPr/>
          <a:lstStyle/>
          <a:p>
            <a:endParaRPr lang="en-US"/>
          </a:p>
        </p:txBody>
      </p:sp>
      <p:sp>
        <p:nvSpPr>
          <p:cNvPr id="61444" name="Text Box 4"/>
          <p:cNvSpPr txBox="1">
            <a:spLocks noChangeArrowheads="1"/>
          </p:cNvSpPr>
          <p:nvPr/>
        </p:nvSpPr>
        <p:spPr bwMode="auto">
          <a:xfrm>
            <a:off x="304800" y="685800"/>
            <a:ext cx="4711700"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29  </a:t>
            </a:r>
            <a:r>
              <a:rPr lang="en-US" sz="2000" i="1">
                <a:latin typeface="Times New Roman" pitchFamily="18" charset="0"/>
              </a:rPr>
              <a:t>Frequency selection in FHSS</a:t>
            </a:r>
          </a:p>
        </p:txBody>
      </p:sp>
      <p:sp>
        <p:nvSpPr>
          <p:cNvPr id="61445"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1446" name="Picture 6"/>
          <p:cNvPicPr>
            <a:picLocks noChangeAspect="1" noChangeArrowheads="1"/>
          </p:cNvPicPr>
          <p:nvPr/>
        </p:nvPicPr>
        <p:blipFill>
          <a:blip r:embed="rId3" cstate="print"/>
          <a:srcRect/>
          <a:stretch>
            <a:fillRect/>
          </a:stretch>
        </p:blipFill>
        <p:spPr bwMode="auto">
          <a:xfrm>
            <a:off x="609600" y="1600200"/>
            <a:ext cx="7321550" cy="435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246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2468" name="Text Box 4"/>
          <p:cNvSpPr txBox="1">
            <a:spLocks noChangeArrowheads="1"/>
          </p:cNvSpPr>
          <p:nvPr/>
        </p:nvSpPr>
        <p:spPr bwMode="auto">
          <a:xfrm>
            <a:off x="304800" y="762000"/>
            <a:ext cx="8285163" cy="769938"/>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30  </a:t>
            </a:r>
            <a:r>
              <a:rPr lang="en-US" sz="2000" i="1">
                <a:latin typeface="Times New Roman" pitchFamily="18" charset="0"/>
              </a:rPr>
              <a:t>FHSS cycles– The signal hops around from carrier to carrier</a:t>
            </a:r>
          </a:p>
          <a:p>
            <a:endParaRPr lang="en-US" sz="2000" i="1">
              <a:latin typeface="Times New Roman" pitchFamily="18" charset="0"/>
            </a:endParaRPr>
          </a:p>
        </p:txBody>
      </p:sp>
      <p:sp>
        <p:nvSpPr>
          <p:cNvPr id="62469"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2470" name="Picture 6"/>
          <p:cNvPicPr>
            <a:picLocks noChangeAspect="1" noChangeArrowheads="1"/>
          </p:cNvPicPr>
          <p:nvPr/>
        </p:nvPicPr>
        <p:blipFill>
          <a:blip r:embed="rId3" cstate="print"/>
          <a:srcRect/>
          <a:stretch>
            <a:fillRect/>
          </a:stretch>
        </p:blipFill>
        <p:spPr bwMode="auto">
          <a:xfrm>
            <a:off x="1169988" y="1676400"/>
            <a:ext cx="6983412" cy="438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819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8196" name="Text Box 4"/>
          <p:cNvSpPr txBox="1">
            <a:spLocks noChangeArrowheads="1"/>
          </p:cNvSpPr>
          <p:nvPr/>
        </p:nvSpPr>
        <p:spPr bwMode="auto">
          <a:xfrm>
            <a:off x="304800" y="762000"/>
            <a:ext cx="507047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3  </a:t>
            </a:r>
            <a:r>
              <a:rPr lang="en-US" sz="2000" i="1">
                <a:latin typeface="Times New Roman" pitchFamily="18" charset="0"/>
              </a:rPr>
              <a:t>Frequency-division multiplexing</a:t>
            </a:r>
          </a:p>
        </p:txBody>
      </p:sp>
      <p:sp>
        <p:nvSpPr>
          <p:cNvPr id="8197"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8198" name="Picture 6"/>
          <p:cNvPicPr>
            <a:picLocks noChangeAspect="1" noChangeArrowheads="1"/>
          </p:cNvPicPr>
          <p:nvPr/>
        </p:nvPicPr>
        <p:blipFill>
          <a:blip r:embed="rId3" cstate="print"/>
          <a:srcRect/>
          <a:stretch>
            <a:fillRect/>
          </a:stretch>
        </p:blipFill>
        <p:spPr bwMode="auto">
          <a:xfrm>
            <a:off x="152400" y="2617788"/>
            <a:ext cx="8793163" cy="2259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3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3492" name="Text Box 4"/>
          <p:cNvSpPr txBox="1">
            <a:spLocks noChangeArrowheads="1"/>
          </p:cNvSpPr>
          <p:nvPr/>
        </p:nvSpPr>
        <p:spPr bwMode="auto">
          <a:xfrm>
            <a:off x="304800" y="762000"/>
            <a:ext cx="3228975" cy="892175"/>
          </a:xfrm>
          <a:prstGeom prst="rect">
            <a:avLst/>
          </a:prstGeom>
          <a:noFill/>
          <a:ln w="9525">
            <a:noFill/>
            <a:miter lim="800000"/>
            <a:headEnd/>
            <a:tailEnd/>
          </a:ln>
        </p:spPr>
        <p:txBody>
          <a:bodyPr wrap="none">
            <a:spAutoFit/>
          </a:bodyPr>
          <a:lstStyle/>
          <a:p>
            <a:r>
              <a:rPr lang="en-US" i="1">
                <a:latin typeface="Times New Roman" pitchFamily="18" charset="0"/>
              </a:rPr>
              <a:t>FHSS advantages</a:t>
            </a:r>
          </a:p>
          <a:p>
            <a:endParaRPr lang="en-US" sz="2000" i="1">
              <a:latin typeface="Times New Roman" pitchFamily="18" charset="0"/>
            </a:endParaRPr>
          </a:p>
        </p:txBody>
      </p:sp>
      <p:sp>
        <p:nvSpPr>
          <p:cNvPr id="63493"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63494" name="TextBox 7"/>
          <p:cNvSpPr txBox="1">
            <a:spLocks noChangeArrowheads="1"/>
          </p:cNvSpPr>
          <p:nvPr/>
        </p:nvSpPr>
        <p:spPr bwMode="auto">
          <a:xfrm>
            <a:off x="152400" y="1676400"/>
            <a:ext cx="8813800" cy="4032250"/>
          </a:xfrm>
          <a:prstGeom prst="rect">
            <a:avLst/>
          </a:prstGeom>
          <a:noFill/>
          <a:ln w="9525">
            <a:noFill/>
            <a:miter lim="800000"/>
            <a:headEnd/>
            <a:tailEnd/>
          </a:ln>
        </p:spPr>
        <p:txBody>
          <a:bodyPr wrap="none">
            <a:spAutoFit/>
          </a:bodyPr>
          <a:lstStyle/>
          <a:p>
            <a:pPr>
              <a:buFont typeface="Arial" charset="0"/>
              <a:buChar char="•"/>
            </a:pPr>
            <a:r>
              <a:rPr lang="en-US" b="0">
                <a:latin typeface="Times New Roman" pitchFamily="18" charset="0"/>
                <a:cs typeface="Times New Roman" pitchFamily="18" charset="0"/>
              </a:rPr>
              <a:t>What if an intruder tries to intercept the transmitted</a:t>
            </a:r>
          </a:p>
          <a:p>
            <a:r>
              <a:rPr lang="en-US" b="0">
                <a:latin typeface="Times New Roman" pitchFamily="18" charset="0"/>
                <a:cs typeface="Times New Roman" pitchFamily="18" charset="0"/>
              </a:rPr>
              <a:t>  signal?</a:t>
            </a:r>
          </a:p>
          <a:p>
            <a:pPr>
              <a:buFont typeface="Arial" charset="0"/>
              <a:buChar char="•"/>
            </a:pPr>
            <a:r>
              <a:rPr lang="en-US" b="0">
                <a:latin typeface="Times New Roman" pitchFamily="18" charset="0"/>
                <a:cs typeface="Times New Roman" pitchFamily="18" charset="0"/>
              </a:rPr>
              <a:t>Can the intruders adapt themselves to the next hop?</a:t>
            </a:r>
          </a:p>
          <a:p>
            <a:pPr>
              <a:buFont typeface="Arial" charset="0"/>
              <a:buChar char="•"/>
            </a:pPr>
            <a:r>
              <a:rPr lang="en-US" b="0">
                <a:latin typeface="Times New Roman" pitchFamily="18" charset="0"/>
                <a:cs typeface="Times New Roman" pitchFamily="18" charset="0"/>
              </a:rPr>
              <a:t>Antijamming effect</a:t>
            </a:r>
          </a:p>
          <a:p>
            <a:pPr>
              <a:buFont typeface="Arial" charset="0"/>
              <a:buChar char="•"/>
            </a:pPr>
            <a:r>
              <a:rPr lang="en-US" b="0">
                <a:latin typeface="Times New Roman" pitchFamily="18" charset="0"/>
                <a:cs typeface="Times New Roman" pitchFamily="18" charset="0"/>
              </a:rPr>
              <a:t>Bandwidth sharing</a:t>
            </a:r>
          </a:p>
          <a:p>
            <a:pPr lvl="1">
              <a:buFont typeface="Arial" charset="0"/>
              <a:buChar char="•"/>
            </a:pPr>
            <a:r>
              <a:rPr lang="en-US" b="0">
                <a:latin typeface="Times New Roman" pitchFamily="18" charset="0"/>
                <a:cs typeface="Times New Roman" pitchFamily="18" charset="0"/>
              </a:rPr>
              <a:t>M different stations can use the same B</a:t>
            </a:r>
            <a:r>
              <a:rPr lang="en-US" sz="2400" b="0">
                <a:latin typeface="Times New Roman" pitchFamily="18" charset="0"/>
                <a:cs typeface="Times New Roman" pitchFamily="18" charset="0"/>
              </a:rPr>
              <a:t>ss</a:t>
            </a:r>
            <a:r>
              <a:rPr lang="en-US" b="0">
                <a:latin typeface="Times New Roman" pitchFamily="18" charset="0"/>
                <a:cs typeface="Times New Roman" pitchFamily="18" charset="0"/>
              </a:rPr>
              <a:t> if</a:t>
            </a:r>
          </a:p>
          <a:p>
            <a:pPr lvl="1"/>
            <a:r>
              <a:rPr lang="en-US" b="0">
                <a:latin typeface="Times New Roman" pitchFamily="18" charset="0"/>
                <a:cs typeface="Times New Roman" pitchFamily="18" charset="0"/>
              </a:rPr>
              <a:t>  multiple FSK (MFSK) used for modulation</a:t>
            </a:r>
          </a:p>
          <a:p>
            <a:pPr>
              <a:buFont typeface="Arial" charset="0"/>
              <a:buChar char="•"/>
            </a:pPr>
            <a:endParaRPr lang="en-US" b="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451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4516" name="Text Box 4"/>
          <p:cNvSpPr txBox="1">
            <a:spLocks noChangeArrowheads="1"/>
          </p:cNvSpPr>
          <p:nvPr/>
        </p:nvSpPr>
        <p:spPr bwMode="auto">
          <a:xfrm>
            <a:off x="304800" y="762000"/>
            <a:ext cx="3617913"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31  </a:t>
            </a:r>
            <a:r>
              <a:rPr lang="en-US" sz="2000" i="1">
                <a:latin typeface="Times New Roman" pitchFamily="18" charset="0"/>
              </a:rPr>
              <a:t>Bandwidth sharing</a:t>
            </a:r>
          </a:p>
        </p:txBody>
      </p:sp>
      <p:sp>
        <p:nvSpPr>
          <p:cNvPr id="64517"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4518" name="Picture 6"/>
          <p:cNvPicPr>
            <a:picLocks noChangeAspect="1" noChangeArrowheads="1"/>
          </p:cNvPicPr>
          <p:nvPr/>
        </p:nvPicPr>
        <p:blipFill>
          <a:blip r:embed="rId3" cstate="print"/>
          <a:srcRect/>
          <a:stretch>
            <a:fillRect/>
          </a:stretch>
        </p:blipFill>
        <p:spPr bwMode="auto">
          <a:xfrm>
            <a:off x="228600" y="2001838"/>
            <a:ext cx="8656638" cy="3865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553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5540" name="Text Box 4"/>
          <p:cNvSpPr txBox="1">
            <a:spLocks noChangeArrowheads="1"/>
          </p:cNvSpPr>
          <p:nvPr/>
        </p:nvSpPr>
        <p:spPr bwMode="auto">
          <a:xfrm>
            <a:off x="304800" y="762000"/>
            <a:ext cx="2201863"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32  </a:t>
            </a:r>
            <a:r>
              <a:rPr lang="en-US" sz="2000" i="1">
                <a:latin typeface="Times New Roman" pitchFamily="18" charset="0"/>
              </a:rPr>
              <a:t>DSSS</a:t>
            </a:r>
          </a:p>
        </p:txBody>
      </p:sp>
      <p:sp>
        <p:nvSpPr>
          <p:cNvPr id="65541"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5542" name="Picture 6"/>
          <p:cNvPicPr>
            <a:picLocks noChangeAspect="1" noChangeArrowheads="1"/>
          </p:cNvPicPr>
          <p:nvPr/>
        </p:nvPicPr>
        <p:blipFill>
          <a:blip r:embed="rId3" cstate="print"/>
          <a:srcRect/>
          <a:stretch>
            <a:fillRect/>
          </a:stretch>
        </p:blipFill>
        <p:spPr bwMode="auto">
          <a:xfrm>
            <a:off x="609600" y="3352800"/>
            <a:ext cx="8126413" cy="2767013"/>
          </a:xfrm>
          <a:prstGeom prst="rect">
            <a:avLst/>
          </a:prstGeom>
          <a:noFill/>
          <a:ln w="9525">
            <a:noFill/>
            <a:miter lim="800000"/>
            <a:headEnd/>
            <a:tailEnd/>
          </a:ln>
        </p:spPr>
      </p:pic>
      <p:sp>
        <p:nvSpPr>
          <p:cNvPr id="65543" name="TextBox 7"/>
          <p:cNvSpPr txBox="1">
            <a:spLocks noChangeArrowheads="1"/>
          </p:cNvSpPr>
          <p:nvPr/>
        </p:nvSpPr>
        <p:spPr bwMode="auto">
          <a:xfrm>
            <a:off x="228600" y="1447800"/>
            <a:ext cx="7566025" cy="1816100"/>
          </a:xfrm>
          <a:prstGeom prst="rect">
            <a:avLst/>
          </a:prstGeom>
          <a:noFill/>
          <a:ln w="9525">
            <a:noFill/>
            <a:miter lim="800000"/>
            <a:headEnd/>
            <a:tailEnd/>
          </a:ln>
        </p:spPr>
        <p:txBody>
          <a:bodyPr wrap="none">
            <a:spAutoFit/>
          </a:bodyPr>
          <a:lstStyle/>
          <a:p>
            <a:pPr>
              <a:buFont typeface="Arial" charset="0"/>
              <a:buChar char="•"/>
            </a:pPr>
            <a:r>
              <a:rPr lang="en-US" sz="2800" b="0">
                <a:latin typeface="Times New Roman" pitchFamily="18" charset="0"/>
                <a:cs typeface="Times New Roman" pitchFamily="18" charset="0"/>
              </a:rPr>
              <a:t>Replace each data bit with n bits using a spreading</a:t>
            </a:r>
          </a:p>
          <a:p>
            <a:r>
              <a:rPr lang="en-US" sz="2800" b="0">
                <a:latin typeface="Times New Roman" pitchFamily="18" charset="0"/>
                <a:cs typeface="Times New Roman" pitchFamily="18" charset="0"/>
              </a:rPr>
              <a:t>  code</a:t>
            </a:r>
          </a:p>
          <a:p>
            <a:pPr>
              <a:buFont typeface="Arial" charset="0"/>
              <a:buChar char="•"/>
            </a:pPr>
            <a:r>
              <a:rPr lang="en-US" sz="2800" b="0">
                <a:latin typeface="Times New Roman" pitchFamily="18" charset="0"/>
                <a:cs typeface="Times New Roman" pitchFamily="18" charset="0"/>
              </a:rPr>
              <a:t>Each bit is assigned a code of n bits called chips </a:t>
            </a:r>
          </a:p>
          <a:p>
            <a:pPr>
              <a:buFont typeface="Arial" charset="0"/>
              <a:buChar char="•"/>
            </a:pPr>
            <a:r>
              <a:rPr lang="en-US" sz="2800" b="0">
                <a:latin typeface="Times New Roman" pitchFamily="18" charset="0"/>
                <a:cs typeface="Times New Roman" pitchFamily="18" charset="0"/>
              </a:rPr>
              <a:t>The chip rate is n * bit rate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2"/>
          <p:cNvSpPr>
            <a:spLocks noChangeShapeType="1"/>
          </p:cNvSpPr>
          <p:nvPr/>
        </p:nvSpPr>
        <p:spPr bwMode="auto">
          <a:xfrm>
            <a:off x="152400" y="228600"/>
            <a:ext cx="8763000" cy="0"/>
          </a:xfrm>
          <a:prstGeom prst="line">
            <a:avLst/>
          </a:prstGeom>
          <a:noFill/>
          <a:ln w="76200">
            <a:solidFill>
              <a:schemeClr val="hlink"/>
            </a:solidFill>
            <a:round/>
            <a:headEnd/>
            <a:tailEnd/>
          </a:ln>
        </p:spPr>
        <p:txBody>
          <a:bodyPr/>
          <a:lstStyle/>
          <a:p>
            <a:endParaRPr lang="en-US"/>
          </a:p>
        </p:txBody>
      </p:sp>
      <p:sp>
        <p:nvSpPr>
          <p:cNvPr id="66563" name="Line 3"/>
          <p:cNvSpPr>
            <a:spLocks noChangeShapeType="1"/>
          </p:cNvSpPr>
          <p:nvPr/>
        </p:nvSpPr>
        <p:spPr bwMode="auto">
          <a:xfrm>
            <a:off x="152400" y="838200"/>
            <a:ext cx="8763000" cy="0"/>
          </a:xfrm>
          <a:prstGeom prst="line">
            <a:avLst/>
          </a:prstGeom>
          <a:noFill/>
          <a:ln w="19050">
            <a:solidFill>
              <a:schemeClr val="hlink"/>
            </a:solidFill>
            <a:round/>
            <a:headEnd/>
            <a:tailEnd/>
          </a:ln>
        </p:spPr>
        <p:txBody>
          <a:bodyPr/>
          <a:lstStyle/>
          <a:p>
            <a:endParaRPr lang="en-US"/>
          </a:p>
        </p:txBody>
      </p:sp>
      <p:sp>
        <p:nvSpPr>
          <p:cNvPr id="66564" name="Text Box 4"/>
          <p:cNvSpPr txBox="1">
            <a:spLocks noChangeArrowheads="1"/>
          </p:cNvSpPr>
          <p:nvPr/>
        </p:nvSpPr>
        <p:spPr bwMode="auto">
          <a:xfrm>
            <a:off x="304800" y="304800"/>
            <a:ext cx="3148013"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33  </a:t>
            </a:r>
            <a:r>
              <a:rPr lang="en-US" sz="2000" i="1">
                <a:latin typeface="Times New Roman" pitchFamily="18" charset="0"/>
              </a:rPr>
              <a:t>DSSS example</a:t>
            </a:r>
          </a:p>
        </p:txBody>
      </p:sp>
      <p:sp>
        <p:nvSpPr>
          <p:cNvPr id="66565"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6566" name="Picture 6"/>
          <p:cNvPicPr>
            <a:picLocks noChangeAspect="1" noChangeArrowheads="1"/>
          </p:cNvPicPr>
          <p:nvPr/>
        </p:nvPicPr>
        <p:blipFill>
          <a:blip r:embed="rId3" cstate="print"/>
          <a:srcRect/>
          <a:stretch>
            <a:fillRect/>
          </a:stretch>
        </p:blipFill>
        <p:spPr bwMode="auto">
          <a:xfrm>
            <a:off x="0" y="2971800"/>
            <a:ext cx="8875713" cy="3519488"/>
          </a:xfrm>
          <a:prstGeom prst="rect">
            <a:avLst/>
          </a:prstGeom>
          <a:noFill/>
          <a:ln w="9525">
            <a:noFill/>
            <a:miter lim="800000"/>
            <a:headEnd/>
            <a:tailEnd/>
          </a:ln>
        </p:spPr>
      </p:pic>
      <p:sp>
        <p:nvSpPr>
          <p:cNvPr id="66567" name="TextBox 7"/>
          <p:cNvSpPr txBox="1">
            <a:spLocks noChangeArrowheads="1"/>
          </p:cNvSpPr>
          <p:nvPr/>
        </p:nvSpPr>
        <p:spPr bwMode="auto">
          <a:xfrm>
            <a:off x="269875" y="914400"/>
            <a:ext cx="8569325" cy="1938338"/>
          </a:xfrm>
          <a:prstGeom prst="rect">
            <a:avLst/>
          </a:prstGeom>
          <a:noFill/>
          <a:ln w="9525">
            <a:noFill/>
            <a:miter lim="800000"/>
            <a:headEnd/>
            <a:tailEnd/>
          </a:ln>
        </p:spPr>
        <p:txBody>
          <a:bodyPr>
            <a:spAutoFit/>
          </a:bodyPr>
          <a:lstStyle/>
          <a:p>
            <a:pPr>
              <a:buFont typeface="Arial" charset="0"/>
              <a:buChar char="•"/>
            </a:pPr>
            <a:r>
              <a:rPr lang="en-US" sz="2400" b="0">
                <a:latin typeface="Times New Roman" pitchFamily="18" charset="0"/>
                <a:cs typeface="Times New Roman" pitchFamily="18" charset="0"/>
              </a:rPr>
              <a:t>Used in wireless LAN </a:t>
            </a:r>
          </a:p>
          <a:p>
            <a:pPr>
              <a:buFont typeface="Arial" charset="0"/>
              <a:buChar char="•"/>
            </a:pPr>
            <a:r>
              <a:rPr lang="en-US" sz="2400" b="0">
                <a:latin typeface="Times New Roman" pitchFamily="18" charset="0"/>
                <a:cs typeface="Times New Roman" pitchFamily="18" charset="0"/>
              </a:rPr>
              <a:t>Barker sequence with n = 11</a:t>
            </a:r>
          </a:p>
          <a:p>
            <a:pPr>
              <a:buFont typeface="Arial" charset="0"/>
              <a:buChar char="•"/>
            </a:pPr>
            <a:r>
              <a:rPr lang="en-US" sz="2400" b="0">
                <a:latin typeface="Times New Roman" pitchFamily="18" charset="0"/>
                <a:cs typeface="Times New Roman" pitchFamily="18" charset="0"/>
              </a:rPr>
              <a:t>Original signal and the chips use polar NRZ encoding</a:t>
            </a:r>
          </a:p>
          <a:p>
            <a:pPr>
              <a:buFont typeface="Arial" charset="0"/>
              <a:buChar char="•"/>
            </a:pPr>
            <a:r>
              <a:rPr lang="en-US" sz="2400" b="0">
                <a:latin typeface="Times New Roman" pitchFamily="18" charset="0"/>
                <a:cs typeface="Times New Roman" pitchFamily="18" charset="0"/>
              </a:rPr>
              <a:t>Spreading code has 11 chips having the pattern 10110111000</a:t>
            </a:r>
          </a:p>
          <a:p>
            <a:pPr>
              <a:buFont typeface="Arial" charset="0"/>
              <a:buChar char="•"/>
            </a:pPr>
            <a:r>
              <a:rPr lang="en-US" sz="2400" b="0">
                <a:latin typeface="Times New Roman" pitchFamily="18" charset="0"/>
                <a:cs typeface="Times New Roman" pitchFamily="18" charset="0"/>
              </a:rPr>
              <a:t>If original signal rate = N, rate of spread signal = 11N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5" name="Line 9"/>
          <p:cNvSpPr>
            <a:spLocks noChangeShapeType="1"/>
          </p:cNvSpPr>
          <p:nvPr/>
        </p:nvSpPr>
        <p:spPr bwMode="auto">
          <a:xfrm>
            <a:off x="457200" y="2971800"/>
            <a:ext cx="8153400" cy="0"/>
          </a:xfrm>
          <a:prstGeom prst="line">
            <a:avLst/>
          </a:prstGeom>
          <a:noFill/>
          <a:ln w="76200">
            <a:solidFill>
              <a:srgbClr val="009900"/>
            </a:solidFill>
            <a:round/>
            <a:headEnd/>
            <a:tailEnd/>
          </a:ln>
        </p:spPr>
        <p:txBody>
          <a:bodyPr/>
          <a:lstStyle/>
          <a:p>
            <a:endParaRPr lang="en-US"/>
          </a:p>
        </p:txBody>
      </p:sp>
      <p:sp>
        <p:nvSpPr>
          <p:cNvPr id="9226" name="Line 10"/>
          <p:cNvSpPr>
            <a:spLocks noChangeShapeType="1"/>
          </p:cNvSpPr>
          <p:nvPr/>
        </p:nvSpPr>
        <p:spPr bwMode="auto">
          <a:xfrm>
            <a:off x="458788" y="4191000"/>
            <a:ext cx="8153400" cy="0"/>
          </a:xfrm>
          <a:prstGeom prst="line">
            <a:avLst/>
          </a:prstGeom>
          <a:noFill/>
          <a:ln w="76200">
            <a:solidFill>
              <a:srgbClr val="009900"/>
            </a:solidFill>
            <a:round/>
            <a:headEnd/>
            <a:tailEnd/>
          </a:ln>
        </p:spPr>
        <p:txBody>
          <a:bodyPr/>
          <a:lstStyle/>
          <a:p>
            <a:endParaRPr lang="en-US"/>
          </a:p>
        </p:txBody>
      </p:sp>
      <p:sp>
        <p:nvSpPr>
          <p:cNvPr id="9227" name="Rectangle 11"/>
          <p:cNvSpPr>
            <a:spLocks noChangeArrowheads="1"/>
          </p:cNvSpPr>
          <p:nvPr/>
        </p:nvSpPr>
        <p:spPr bwMode="auto">
          <a:xfrm>
            <a:off x="495300" y="3063875"/>
            <a:ext cx="8077200" cy="1066800"/>
          </a:xfrm>
          <a:prstGeom prst="rect">
            <a:avLst/>
          </a:prstGeom>
          <a:solidFill>
            <a:srgbClr val="99FF33"/>
          </a:solidFill>
          <a:ln w="76200" algn="ctr">
            <a:noFill/>
            <a:miter lim="800000"/>
            <a:headEnd/>
            <a:tailEnd/>
          </a:ln>
        </p:spPr>
        <p:txBody>
          <a:bodyPr>
            <a:spAutoFit/>
          </a:bodyPr>
          <a:lstStyle/>
          <a:p>
            <a:pPr algn="ctr"/>
            <a:r>
              <a:rPr lang="en-US"/>
              <a:t>FDM is an analog multiplexing technique that combines analog signals.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024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0244" name="Text Box 4"/>
          <p:cNvSpPr txBox="1">
            <a:spLocks noChangeArrowheads="1"/>
          </p:cNvSpPr>
          <p:nvPr/>
        </p:nvSpPr>
        <p:spPr bwMode="auto">
          <a:xfrm>
            <a:off x="304800" y="762000"/>
            <a:ext cx="2865438"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4  </a:t>
            </a:r>
            <a:r>
              <a:rPr lang="en-US" sz="2000" i="1">
                <a:latin typeface="Times New Roman" pitchFamily="18" charset="0"/>
              </a:rPr>
              <a:t>FDM process</a:t>
            </a:r>
          </a:p>
        </p:txBody>
      </p:sp>
      <p:sp>
        <p:nvSpPr>
          <p:cNvPr id="10245"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0246" name="Picture 6"/>
          <p:cNvPicPr>
            <a:picLocks noChangeAspect="1" noChangeArrowheads="1"/>
          </p:cNvPicPr>
          <p:nvPr/>
        </p:nvPicPr>
        <p:blipFill>
          <a:blip r:embed="rId3" cstate="print"/>
          <a:srcRect/>
          <a:stretch>
            <a:fillRect/>
          </a:stretch>
        </p:blipFill>
        <p:spPr bwMode="auto">
          <a:xfrm>
            <a:off x="584200" y="1973263"/>
            <a:ext cx="8255000" cy="3741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126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1268" name="Text Box 4"/>
          <p:cNvSpPr txBox="1">
            <a:spLocks noChangeArrowheads="1"/>
          </p:cNvSpPr>
          <p:nvPr/>
        </p:nvSpPr>
        <p:spPr bwMode="auto">
          <a:xfrm>
            <a:off x="304800" y="762000"/>
            <a:ext cx="4606925" cy="461963"/>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  </a:t>
            </a:r>
            <a:r>
              <a:rPr lang="en-US" sz="2000" i="1">
                <a:latin typeface="Times New Roman" pitchFamily="18" charset="0"/>
              </a:rPr>
              <a:t>FDM demultiplexing example</a:t>
            </a:r>
          </a:p>
        </p:txBody>
      </p:sp>
      <p:sp>
        <p:nvSpPr>
          <p:cNvPr id="11269"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1270" name="Picture 6"/>
          <p:cNvPicPr>
            <a:picLocks noChangeAspect="1" noChangeArrowheads="1"/>
          </p:cNvPicPr>
          <p:nvPr/>
        </p:nvPicPr>
        <p:blipFill>
          <a:blip r:embed="rId3" cstate="print"/>
          <a:srcRect/>
          <a:stretch>
            <a:fillRect/>
          </a:stretch>
        </p:blipFill>
        <p:spPr bwMode="auto">
          <a:xfrm>
            <a:off x="282575" y="1870075"/>
            <a:ext cx="8556625" cy="369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2731</TotalTime>
  <Words>2339</Words>
  <Application>Microsoft Office PowerPoint</Application>
  <PresentationFormat>On-screen Show (4:3)</PresentationFormat>
  <Paragraphs>198</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Ezzat Kirmani</dc:creator>
  <cp:lastModifiedBy>Ezzat Kirmani</cp:lastModifiedBy>
  <cp:revision>233</cp:revision>
  <dcterms:created xsi:type="dcterms:W3CDTF">2000-01-15T04:50:39Z</dcterms:created>
  <dcterms:modified xsi:type="dcterms:W3CDTF">2018-08-27T18:52:02Z</dcterms:modified>
</cp:coreProperties>
</file>