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633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76" r:id="rId44"/>
    <p:sldId id="677" r:id="rId45"/>
    <p:sldId id="678" r:id="rId46"/>
    <p:sldId id="679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CC00"/>
    <a:srgbClr val="D9ECFF"/>
    <a:srgbClr val="99CCFF"/>
    <a:srgbClr val="FFFF00"/>
    <a:srgbClr val="F2F3B7"/>
    <a:srgbClr val="EAEC8C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8" autoAdjust="0"/>
    <p:restoredTop sz="84507" autoAdjust="0"/>
  </p:normalViewPr>
  <p:slideViewPr>
    <p:cSldViewPr>
      <p:cViewPr varScale="1">
        <p:scale>
          <a:sx n="44" d="100"/>
          <a:sy n="44" d="100"/>
        </p:scale>
        <p:origin x="-14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8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8F77534D-F5EF-45EC-9168-E158B31439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54BB3-7183-444B-84D6-5970FE8C505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 smtClean="0">
                <a:latin typeface="McGrawHill-Italic" pitchFamily="2" charset="0"/>
              </a:rPr>
              <a:t>McGraw-Hill</a:t>
            </a:r>
            <a:endParaRPr lang="en-US" altLang="en-US" sz="2400" b="0" smtClean="0"/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 smtClean="0">
                <a:latin typeface="McGrawHill-Italic" pitchFamily="2" charset="0"/>
              </a:rPr>
              <a:t>The McGraw-Hill Companies, Inc., 2000</a:t>
            </a:r>
            <a:endParaRPr lang="en-US" altLang="en-US" sz="2400" b="0" smtClean="0"/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2.#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fld id="{A115448B-D902-4C6A-800A-5388BCF21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54E3F4C9-C392-4022-9870-75885C167F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C229E1F4-C1A1-4100-96EE-5B51101451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7958511F-09F2-479B-9C3F-035FD751A5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2B9BB98C-5F8A-484B-8500-C1C02172C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50FBA1F2-785F-4377-800B-F44982AA9B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2060A865-9C4B-4674-93F0-4764CA549F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AB7718DB-A3D4-49FC-B310-42C121D5C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6C7AFBB0-028F-4E76-B6BA-1FA0708FD7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95F4DA16-C59B-441F-BAD3-D2F1F06D1D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A683BE55-9763-4A68-AF0E-14A0B5E3C8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A1E7A936-9AF3-4FEE-93D9-A91EDA5112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47DBA7B2-1C46-4BE3-8A99-E5F2ADFD8B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EE23056F-E98E-4C7C-9D46-077A787561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A7F07C58-BF15-459D-907B-15E206DE74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3D2AE054-41D9-4E6E-BBC5-B42CE834A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FCEA0711-643A-4A1E-AC14-1DBE357A6C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18" y="5957455"/>
            <a:ext cx="8224982" cy="397596"/>
          </a:xfrm>
          <a:prstGeom prst="rect">
            <a:avLst/>
          </a:prstGeo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364" y="138544"/>
            <a:ext cx="8705272" cy="572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818" y="6356349"/>
            <a:ext cx="5225473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0"/>
          </p:nvPr>
        </p:nvSpPr>
        <p:spPr>
          <a:xfrm>
            <a:off x="219364" y="5865091"/>
            <a:ext cx="1135803" cy="747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5688013" y="6354763"/>
            <a:ext cx="3236912" cy="365125"/>
          </a:xfrm>
        </p:spPr>
        <p:txBody>
          <a:bodyPr anchor="ctr"/>
          <a:lstStyle>
            <a:lvl1pPr algn="r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TRANSMISSION FUNDAMENTALS 2-</a:t>
            </a:r>
            <a:fld id="{A699F068-726F-4FD2-A630-97CC1223C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83B7A73F-9F96-4D34-9D3B-26B4D3E334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FAED5FE1-BCAE-4C5F-AE43-5ADE253404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D59E92D5-D696-46FC-B800-CEEB899EB6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01CC179B-DFCD-448C-AE0D-3704F1034B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6E486530-1AC3-4F8A-A98C-2951C10004C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E5A50AD7-69E4-4661-81F0-06D7C7C92D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2.</a:t>
            </a:r>
            <a:fld id="{2DA8C9B6-4B51-48E6-B30F-B741F5119E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latin typeface="Arial" pitchFamily="34" charset="0"/>
              </a:defRPr>
            </a:lvl1pPr>
          </a:lstStyle>
          <a:p>
            <a:r>
              <a:rPr lang="en-US" altLang="en-US"/>
              <a:t>2.</a:t>
            </a:r>
            <a:fld id="{0848C3F7-BBD3-42C9-8CD0-F9CD72CCAF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5" r:id="rId13"/>
    <p:sldLayoutId id="2147484256" r:id="rId14"/>
    <p:sldLayoutId id="2147484257" r:id="rId15"/>
    <p:sldLayoutId id="2147484258" r:id="rId16"/>
    <p:sldLayoutId id="2147484259" r:id="rId17"/>
    <p:sldLayoutId id="2147484260" r:id="rId18"/>
    <p:sldLayoutId id="2147484261" r:id="rId19"/>
    <p:sldLayoutId id="2147484262" r:id="rId20"/>
    <p:sldLayoutId id="2147484263" r:id="rId21"/>
    <p:sldLayoutId id="2147484264" r:id="rId22"/>
    <p:sldLayoutId id="2147484265" r:id="rId23"/>
    <p:sldLayoutId id="2147484266" r:id="rId24"/>
    <p:sldLayoutId id="2147484267" r:id="rId2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goo.gl/ae2drQ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://goo.gl/bxQfSt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goo.gl/nI6STE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goo.gl/mP7X63" TargetMode="Externa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hyperlink" Target="http://goo.gl/KIL6Ug" TargetMode="Externa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://goo.gl/ElSfHu" TargetMode="Externa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hyperlink" Target="http://goo.gl/2aN9M2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goo.gl/lmutzD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://goo.gl/ueXU5l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43000" y="838200"/>
            <a:ext cx="68580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4400" dirty="0">
                <a:solidFill>
                  <a:schemeClr val="tx2"/>
                </a:solidFill>
                <a:latin typeface="Arial" charset="0"/>
                <a:cs typeface="+mn-cs"/>
              </a:rPr>
              <a:t>CNA 465/565</a:t>
            </a:r>
          </a:p>
          <a:p>
            <a:pPr algn="ctr">
              <a:defRPr/>
            </a:pPr>
            <a:endParaRPr lang="en-US" altLang="en-US" sz="4400" dirty="0">
              <a:solidFill>
                <a:schemeClr val="tx2"/>
              </a:solidFill>
              <a:latin typeface="Arial" charset="0"/>
              <a:cs typeface="+mn-cs"/>
            </a:endParaRPr>
          </a:p>
          <a:p>
            <a:pPr algn="ctr">
              <a:defRPr/>
            </a:pPr>
            <a:r>
              <a:rPr lang="en-US" altLang="en-US" sz="4400" dirty="0">
                <a:solidFill>
                  <a:schemeClr val="tx2"/>
                </a:solidFill>
                <a:latin typeface="Arial" charset="0"/>
                <a:cs typeface="+mn-cs"/>
              </a:rPr>
              <a:t>Chapter 2</a:t>
            </a:r>
          </a:p>
          <a:p>
            <a:pPr algn="ctr">
              <a:defRPr/>
            </a:pPr>
            <a:r>
              <a:rPr lang="en-US" altLang="en-US" sz="4400" dirty="0">
                <a:solidFill>
                  <a:schemeClr val="tx2"/>
                </a:solidFill>
                <a:latin typeface="Arial" charset="0"/>
                <a:cs typeface="+mn-cs"/>
              </a:rPr>
              <a:t> </a:t>
            </a:r>
            <a:endParaRPr kumimoji="1" lang="en-GB" sz="4400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-110" charset="0"/>
              <a:cs typeface="Arial" charset="0"/>
            </a:endParaRPr>
          </a:p>
          <a:p>
            <a:pPr algn="ctr">
              <a:defRPr/>
            </a:pPr>
            <a:r>
              <a:rPr kumimoji="1" lang="en-GB" sz="4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2" charset="0"/>
                <a:cs typeface="Arial" charset="0"/>
              </a:rPr>
              <a:t>Transmission Fundamentals</a:t>
            </a:r>
          </a:p>
          <a:p>
            <a:pPr algn="ctr">
              <a:defRPr/>
            </a:pPr>
            <a:endParaRPr kumimoji="1" lang="en-US" sz="4000" i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-110" charset="0"/>
              <a:cs typeface="+mn-cs"/>
            </a:endParaRPr>
          </a:p>
          <a:p>
            <a:pPr algn="ctr">
              <a:defRPr/>
            </a:pPr>
            <a:endParaRPr kumimoji="1" lang="en-US" sz="4000" i="1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-110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Time vs.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When the horizontal axis is </a:t>
            </a:r>
            <a:r>
              <a:rPr lang="en-US" sz="2800" i="1" smtClean="0">
                <a:cs typeface="Times New Roman" pitchFamily="18" charset="0"/>
              </a:rPr>
              <a:t>time</a:t>
            </a:r>
            <a:r>
              <a:rPr lang="en-US" sz="2800" smtClean="0">
                <a:cs typeface="Times New Roman" pitchFamily="18" charset="0"/>
              </a:rPr>
              <a:t>, as in Figure 2.3, graphs display the value of a signal at a given point in </a:t>
            </a:r>
            <a:r>
              <a:rPr lang="en-US" sz="2800" i="1" smtClean="0">
                <a:cs typeface="Times New Roman" pitchFamily="18" charset="0"/>
              </a:rPr>
              <a:t>space </a:t>
            </a:r>
            <a:r>
              <a:rPr lang="en-US" sz="2800" smtClean="0">
                <a:cs typeface="Times New Roman" pitchFamily="18" charset="0"/>
              </a:rPr>
              <a:t>as a function of </a:t>
            </a:r>
            <a:r>
              <a:rPr lang="en-US" sz="2800" i="1" smtClean="0">
                <a:cs typeface="Times New Roman" pitchFamily="18" charset="0"/>
              </a:rPr>
              <a:t>time</a:t>
            </a:r>
          </a:p>
          <a:p>
            <a:r>
              <a:rPr lang="en-US" sz="2800" smtClean="0">
                <a:cs typeface="Times New Roman" pitchFamily="18" charset="0"/>
              </a:rPr>
              <a:t>With the horizontal axis in </a:t>
            </a:r>
            <a:r>
              <a:rPr lang="en-US" sz="2800" i="1" smtClean="0">
                <a:cs typeface="Times New Roman" pitchFamily="18" charset="0"/>
              </a:rPr>
              <a:t>space</a:t>
            </a:r>
            <a:r>
              <a:rPr lang="en-US" sz="2800" smtClean="0">
                <a:cs typeface="Times New Roman" pitchFamily="18" charset="0"/>
              </a:rPr>
              <a:t>, graphs display the value of a signal at a given point in </a:t>
            </a:r>
            <a:r>
              <a:rPr lang="en-US" sz="2800" i="1" smtClean="0">
                <a:cs typeface="Times New Roman" pitchFamily="18" charset="0"/>
              </a:rPr>
              <a:t>time </a:t>
            </a:r>
            <a:r>
              <a:rPr lang="en-US" sz="2800" smtClean="0">
                <a:cs typeface="Times New Roman" pitchFamily="18" charset="0"/>
              </a:rPr>
              <a:t>as a function of </a:t>
            </a:r>
            <a:r>
              <a:rPr lang="en-US" sz="2800" i="1" smtClean="0">
                <a:cs typeface="Times New Roman" pitchFamily="18" charset="0"/>
              </a:rPr>
              <a:t>distance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At a particular instant of time, the intensity of the signal varies as a function of distance from the source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Frequency-Domain Concepts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Fundamental frequency - when all frequency components of a signal are integer multiples of one frequency, it</a:t>
            </a:r>
            <a:r>
              <a:rPr lang="ja-JP" altLang="en-US" sz="2800" dirty="0">
                <a:latin typeface="Arial"/>
                <a:cs typeface="Times New Roman" charset="0"/>
              </a:rPr>
              <a:t>’</a:t>
            </a:r>
            <a:r>
              <a:rPr lang="en-US" sz="2800" dirty="0">
                <a:cs typeface="Times New Roman" charset="0"/>
              </a:rPr>
              <a:t>s referred to as the fundamental frequency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Spectrum - range of frequencies that a signal contains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Absolute bandwidth - width of the spectrum of a signal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Effective bandwidth (or just bandwidth) - narrow band of frequencies that most of the signal</a:t>
            </a:r>
            <a:r>
              <a:rPr lang="ja-JP" altLang="en-US" sz="2800" dirty="0">
                <a:latin typeface="Arial"/>
                <a:cs typeface="Times New Roman" charset="0"/>
              </a:rPr>
              <a:t>’</a:t>
            </a:r>
            <a:r>
              <a:rPr lang="en-US" sz="2800" dirty="0">
                <a:cs typeface="Times New Roman" charset="0"/>
              </a:rPr>
              <a:t>s energy is contained 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2.4 Addition of frequency Components(T = 1/</a:t>
            </a:r>
            <a:r>
              <a:rPr lang="en-US" i="1" smtClean="0"/>
              <a:t>f</a:t>
            </a:r>
            <a:r>
              <a:rPr lang="en-US" smtClean="0"/>
              <a:t>)</a:t>
            </a:r>
          </a:p>
        </p:txBody>
      </p:sp>
      <p:pic>
        <p:nvPicPr>
          <p:cNvPr id="29699" name="Picture Placeholder 5" descr="Ch02fig04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49336" r="-49336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Frequency-Domain Concepts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Any electromagnetic signal can be shown to consist of a collection of periodic analog signals (sine waves) at different amplitudes, frequencies, and phases</a:t>
            </a:r>
          </a:p>
          <a:p>
            <a:r>
              <a:rPr lang="en-US" smtClean="0">
                <a:cs typeface="Times New Roman" pitchFamily="18" charset="0"/>
              </a:rPr>
              <a:t>The period of the total signal is equal to the period of the fundamental frequency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2.5 Frequency Components of Square Wave </a:t>
            </a:r>
          </a:p>
        </p:txBody>
      </p:sp>
      <p:pic>
        <p:nvPicPr>
          <p:cNvPr id="31747" name="Picture Placeholder 5" descr="Ch02fig05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50272" r="-50272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2.6 Acoustic Spectrum of Speech and Music </a:t>
            </a:r>
          </a:p>
        </p:txBody>
      </p:sp>
      <p:pic>
        <p:nvPicPr>
          <p:cNvPr id="32771" name="Picture Placeholder 5" descr="Ch02fig06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1823" r="-1823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Relationship between Data Rate and Bandwidth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The greater the bandwidth, the higher the information-carrying capacity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Conclusions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Any digital waveform will have infinite bandwidth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BUT the transmission system will limit the bandwidth that can be transmitted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AND, for any given medium, the greater the bandwidth transmitted, the greater the cost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HOWEVER, limiting the bandwidth creates distortions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2.7 Attenuation of Digital Signals </a:t>
            </a:r>
          </a:p>
        </p:txBody>
      </p:sp>
      <p:pic>
        <p:nvPicPr>
          <p:cNvPr id="34819" name="Picture Placeholder 5" descr="Ch02fig07.eps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-99107" b="-99107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Data Communication Terms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Data - entities that convey meaning, or information</a:t>
            </a:r>
          </a:p>
          <a:p>
            <a:r>
              <a:rPr lang="en-US" smtClean="0">
                <a:cs typeface="Times New Roman" pitchFamily="18" charset="0"/>
              </a:rPr>
              <a:t>Signals - electric or electromagnetic representations of data</a:t>
            </a:r>
          </a:p>
          <a:p>
            <a:r>
              <a:rPr lang="en-US" smtClean="0">
                <a:cs typeface="Times New Roman" pitchFamily="18" charset="0"/>
              </a:rPr>
              <a:t>Transmission - communication of data by the propagation and processing of signals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Examples of Analog and Digital Data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Analog</a:t>
            </a:r>
          </a:p>
          <a:p>
            <a:pPr lvl="1"/>
            <a:r>
              <a:rPr lang="en-US" smtClean="0">
                <a:cs typeface="Times New Roman" pitchFamily="18" charset="0"/>
              </a:rPr>
              <a:t>Video</a:t>
            </a:r>
          </a:p>
          <a:p>
            <a:pPr lvl="1"/>
            <a:r>
              <a:rPr lang="en-US" smtClean="0">
                <a:cs typeface="Times New Roman" pitchFamily="18" charset="0"/>
              </a:rPr>
              <a:t>Audio</a:t>
            </a:r>
          </a:p>
          <a:p>
            <a:r>
              <a:rPr lang="en-US" smtClean="0">
                <a:cs typeface="Times New Roman" pitchFamily="18" charset="0"/>
              </a:rPr>
              <a:t>Digital</a:t>
            </a:r>
          </a:p>
          <a:p>
            <a:pPr lvl="1"/>
            <a:r>
              <a:rPr lang="en-US" smtClean="0">
                <a:cs typeface="Times New Roman" pitchFamily="18" charset="0"/>
              </a:rPr>
              <a:t>Text</a:t>
            </a:r>
          </a:p>
          <a:p>
            <a:pPr lvl="1"/>
            <a:r>
              <a:rPr lang="en-US" smtClean="0">
                <a:cs typeface="Times New Roman" pitchFamily="18" charset="0"/>
              </a:rPr>
              <a:t>Integers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Electromagnetic Signal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Function of time</a:t>
            </a:r>
          </a:p>
          <a:p>
            <a:r>
              <a:rPr lang="en-US" smtClean="0">
                <a:cs typeface="Times New Roman" pitchFamily="18" charset="0"/>
              </a:rPr>
              <a:t>Can also be expressed as a function of frequency</a:t>
            </a:r>
          </a:p>
          <a:p>
            <a:pPr lvl="1"/>
            <a:r>
              <a:rPr lang="en-US" smtClean="0">
                <a:cs typeface="Times New Roman" pitchFamily="18" charset="0"/>
              </a:rPr>
              <a:t>Signal consists of components of different frequencies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Analog Signals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 continuously varying electromagnetic wave that may be propagated over a variety of media, depending on frequency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Examples of media: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Copper wire media (twisted pair and coaxial cable)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Fiber optic cable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Atmosphere or space propagation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Analog signals can propagate analog and digital data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Digital Signals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A sequence of voltage pulses that may be transmitted over a copper wire medium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Generally cheaper than analog signaling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Less susceptible to noise interference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Suffer more from attenuation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Digital signals can propagate analog and digital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Reasons for Choosing Data and Signal Combinations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Digital data, digital signal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Equipment for encoding is less expensive than digital-to-analog equipment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Analog data, digital signal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Conversion permits use of modern digital transmission and switching equipment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Digital data, analog signal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Some transmission media will only propagate analog signals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Examples include optical fiber and satellite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Analog data, analog signal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Analog data easily converted to analog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2.8 Analog and Digital Signaling of Analog and Digital Data </a:t>
            </a:r>
          </a:p>
        </p:txBody>
      </p:sp>
      <p:pic>
        <p:nvPicPr>
          <p:cNvPr id="40963" name="Picture Placeholder 6" descr="Ch02fig08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39542" r="-39542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Analog Transmission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Transmit analog signals without regard to content  </a:t>
            </a:r>
          </a:p>
          <a:p>
            <a:r>
              <a:rPr lang="en-US" sz="2800" smtClean="0">
                <a:cs typeface="Times New Roman" pitchFamily="18" charset="0"/>
              </a:rPr>
              <a:t>Attenuation limits length of transmission link </a:t>
            </a:r>
          </a:p>
          <a:p>
            <a:r>
              <a:rPr lang="en-US" sz="2800" smtClean="0">
                <a:cs typeface="Times New Roman" pitchFamily="18" charset="0"/>
              </a:rPr>
              <a:t>Cascaded amplifiers boost signal</a:t>
            </a:r>
            <a:r>
              <a:rPr lang="ja-JP" altLang="en-US" sz="2800" smtClean="0">
                <a:latin typeface="Arial" pitchFamily="34" charset="0"/>
                <a:ea typeface="MS PGothic" pitchFamily="34" charset="-128"/>
                <a:cs typeface="Times New Roman" pitchFamily="18" charset="0"/>
              </a:rPr>
              <a:t>’</a:t>
            </a:r>
            <a:r>
              <a:rPr lang="en-US" sz="2800" smtClean="0">
                <a:cs typeface="Times New Roman" pitchFamily="18" charset="0"/>
              </a:rPr>
              <a:t>s energy for longer distances but cause distortion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Analog data can tolerate distortion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Introduces errors in digital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Digital Transmission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Concerned with the content of the signal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Attenuation endangers integrity of data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Digital Signal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Repeaters achieve greater distance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Repeaters recover the signal and retransmit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Analog signal carrying digital data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Retransmission device recovers the digital data from analog signal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Generates new, clean analog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About Channel Capacity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Impairments, such as noise, limit data rate that can be achieved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For digital data, to what extent do impairments limit data rate?</a:t>
            </a:r>
          </a:p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Channel Capacity – the maximum rate at which data can be transmitted over a given communication path, or channel, under given conditions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2.9 Effect of Noise on Digital Signal </a:t>
            </a:r>
          </a:p>
        </p:txBody>
      </p:sp>
      <p:pic>
        <p:nvPicPr>
          <p:cNvPr id="45059" name="Picture Placeholder 5" descr="Ch02fig09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17786" r="-17786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Concepts Related to Channel Capacity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Data rate - rate at which data can be communicated (bps)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Bandwidth - the bandwidth of the transmitted signal as constrained by the transmitter and the nature of the transmission medium (Hertz)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Noise - average level of noise over the communications path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Error rate - rate at which errors occur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Error = transmit 1 and receive 0; transmit 0 and receive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Nyquist Bandwidth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For binary signals (two voltage levels)</a:t>
            </a:r>
          </a:p>
          <a:p>
            <a:pPr lvl="1"/>
            <a:r>
              <a:rPr lang="en-US" i="1" smtClean="0">
                <a:cs typeface="Times New Roman" pitchFamily="18" charset="0"/>
              </a:rPr>
              <a:t>C </a:t>
            </a:r>
            <a:r>
              <a:rPr lang="en-US" smtClean="0">
                <a:cs typeface="Times New Roman" pitchFamily="18" charset="0"/>
              </a:rPr>
              <a:t>= 2</a:t>
            </a:r>
            <a:r>
              <a:rPr lang="en-US" i="1" smtClean="0">
                <a:cs typeface="Times New Roman" pitchFamily="18" charset="0"/>
              </a:rPr>
              <a:t>B</a:t>
            </a:r>
          </a:p>
          <a:p>
            <a:r>
              <a:rPr lang="en-US" smtClean="0">
                <a:cs typeface="Times New Roman" pitchFamily="18" charset="0"/>
              </a:rPr>
              <a:t>With multilevel signaling</a:t>
            </a:r>
          </a:p>
          <a:p>
            <a:pPr lvl="1"/>
            <a:r>
              <a:rPr lang="en-US" i="1" smtClean="0">
                <a:cs typeface="Times New Roman" pitchFamily="18" charset="0"/>
              </a:rPr>
              <a:t>C</a:t>
            </a:r>
            <a:r>
              <a:rPr lang="en-US" smtClean="0">
                <a:cs typeface="Times New Roman" pitchFamily="18" charset="0"/>
              </a:rPr>
              <a:t> = 2</a:t>
            </a:r>
            <a:r>
              <a:rPr lang="en-US" i="1" smtClean="0">
                <a:cs typeface="Times New Roman" pitchFamily="18" charset="0"/>
              </a:rPr>
              <a:t>B</a:t>
            </a:r>
            <a:r>
              <a:rPr lang="en-US" smtClean="0">
                <a:cs typeface="Times New Roman" pitchFamily="18" charset="0"/>
              </a:rPr>
              <a:t> log</a:t>
            </a:r>
            <a:r>
              <a:rPr lang="en-US" baseline="-30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 </a:t>
            </a:r>
            <a:r>
              <a:rPr lang="en-US" i="1" smtClean="0">
                <a:cs typeface="Times New Roman" pitchFamily="18" charset="0"/>
              </a:rPr>
              <a:t>M</a:t>
            </a:r>
          </a:p>
          <a:p>
            <a:pPr lvl="2"/>
            <a:r>
              <a:rPr lang="en-US" i="1" smtClean="0">
                <a:cs typeface="Times New Roman" pitchFamily="18" charset="0"/>
              </a:rPr>
              <a:t>M</a:t>
            </a:r>
            <a:r>
              <a:rPr lang="en-US" smtClean="0">
                <a:cs typeface="Times New Roman" pitchFamily="18" charset="0"/>
              </a:rPr>
              <a:t> = number of discrete signal or voltage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Time-Domain Concepts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Analog signal - signal intensity varies in a smooth fashion over time</a:t>
            </a:r>
          </a:p>
          <a:p>
            <a:pPr lvl="1">
              <a:defRPr/>
            </a:pPr>
            <a:r>
              <a:rPr lang="en-US" dirty="0" smtClean="0"/>
              <a:t>No breaks or discontinuities in the signal</a:t>
            </a:r>
          </a:p>
          <a:p>
            <a:pPr>
              <a:defRPr/>
            </a:pPr>
            <a:r>
              <a:rPr lang="en-US" dirty="0" smtClean="0"/>
              <a:t>Digital signal - signal intensity maintains a constant level for some period of time and then changes to another constant level</a:t>
            </a:r>
          </a:p>
          <a:p>
            <a:pPr>
              <a:defRPr/>
            </a:pPr>
            <a:r>
              <a:rPr lang="en-US" dirty="0" smtClean="0"/>
              <a:t>Periodic signal - analog or digital signal pattern that repeats over time</a:t>
            </a:r>
          </a:p>
          <a:p>
            <a:pPr marL="457200" lvl="1" indent="0" algn="ctr">
              <a:buFont typeface="Wingdings" pitchFamily="2" charset="2"/>
              <a:buNone/>
              <a:defRPr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 +</a:t>
            </a:r>
            <a:r>
              <a:rPr lang="en-US" i="1" dirty="0" smtClean="0"/>
              <a:t>T</a:t>
            </a:r>
            <a:r>
              <a:rPr lang="en-US" dirty="0" smtClean="0"/>
              <a:t>) = s(</a:t>
            </a:r>
            <a:r>
              <a:rPr lang="en-US" i="1" dirty="0" smtClean="0"/>
              <a:t>t</a:t>
            </a:r>
            <a:r>
              <a:rPr lang="en-US" dirty="0" smtClean="0"/>
              <a:t>)	-∞ &lt; t &lt; +∞</a:t>
            </a:r>
          </a:p>
          <a:p>
            <a:pPr lvl="2">
              <a:defRPr/>
            </a:pPr>
            <a:r>
              <a:rPr lang="en-US" dirty="0" smtClean="0"/>
              <a:t>where </a:t>
            </a:r>
            <a:r>
              <a:rPr lang="en-US" i="1" dirty="0" smtClean="0"/>
              <a:t>T</a:t>
            </a:r>
            <a:r>
              <a:rPr lang="en-US" dirty="0" smtClean="0"/>
              <a:t> is the period of the signal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Signal-to-Noise Ratio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Ratio of the power in a signal to the power contained in the noise that</a:t>
            </a:r>
            <a:r>
              <a:rPr lang="ja-JP" altLang="en-US" sz="2800" smtClean="0">
                <a:latin typeface="Arial" pitchFamily="34" charset="0"/>
                <a:ea typeface="MS PGothic" pitchFamily="34" charset="-128"/>
                <a:cs typeface="Times New Roman" pitchFamily="18" charset="0"/>
              </a:rPr>
              <a:t>’</a:t>
            </a:r>
            <a:r>
              <a:rPr lang="en-US" sz="2800" smtClean="0">
                <a:cs typeface="Times New Roman" pitchFamily="18" charset="0"/>
              </a:rPr>
              <a:t>s present at a particular point in the transmission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Typically measured at a receiver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Signal-to-noise ratio (SNR, or S/N)</a:t>
            </a:r>
          </a:p>
          <a:p>
            <a:pPr>
              <a:lnSpc>
                <a:spcPct val="90000"/>
              </a:lnSpc>
            </a:pPr>
            <a:endParaRPr lang="en-US" sz="2800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 high SNR means a high-quality signal, low number of required intermediate repeaters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SNR sets upper bound on achievable data rate 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590800" y="3738563"/>
          <a:ext cx="4267200" cy="904875"/>
        </p:xfrm>
        <a:graphic>
          <a:graphicData uri="http://schemas.openxmlformats.org/presentationml/2006/ole">
            <p:oleObj spid="_x0000_s48132" name="Equation" r:id="rId3" imgW="1981200" imgH="419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Shannon Capacity Formula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Equation:</a:t>
            </a:r>
          </a:p>
          <a:p>
            <a:pPr lvl="1"/>
            <a:endParaRPr lang="en-US" sz="2400" smtClean="0">
              <a:cs typeface="Times New Roman" pitchFamily="18" charset="0"/>
            </a:endParaRPr>
          </a:p>
          <a:p>
            <a:r>
              <a:rPr lang="en-US" sz="2800" smtClean="0">
                <a:cs typeface="Times New Roman" pitchFamily="18" charset="0"/>
              </a:rPr>
              <a:t>Represents theoretical maximum that can be achieved</a:t>
            </a:r>
          </a:p>
          <a:p>
            <a:r>
              <a:rPr lang="en-US" sz="2800" smtClean="0">
                <a:cs typeface="Times New Roman" pitchFamily="18" charset="0"/>
              </a:rPr>
              <a:t>In practice, only much lower rates achieved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Formula assumes white noise (thermal noise)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Impulse noise is not accounted for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Attenuation distortion or delay distortion not accounted for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063875" y="2003425"/>
          <a:ext cx="3124200" cy="531813"/>
        </p:xfrm>
        <a:graphic>
          <a:graphicData uri="http://schemas.openxmlformats.org/presentationml/2006/ole">
            <p:oleObj spid="_x0000_s49156" name="Equation" r:id="rId3" imgW="1269449" imgH="215806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Example of </a:t>
            </a:r>
            <a:r>
              <a:rPr lang="en-US" dirty="0" err="1">
                <a:cs typeface="Times New Roman" charset="0"/>
              </a:rPr>
              <a:t>Nyquist</a:t>
            </a:r>
            <a:r>
              <a:rPr lang="en-US" dirty="0">
                <a:cs typeface="Times New Roman" charset="0"/>
              </a:rPr>
              <a:t> and Shannon Formulations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Spectrum of a channel between 3 MHz and 4 MHz ; SNR</a:t>
            </a:r>
            <a:r>
              <a:rPr lang="en-US" baseline="-30000" smtClean="0">
                <a:cs typeface="Times New Roman" pitchFamily="18" charset="0"/>
              </a:rPr>
              <a:t>dB</a:t>
            </a:r>
            <a:r>
              <a:rPr lang="en-US" smtClean="0">
                <a:cs typeface="Times New Roman" pitchFamily="18" charset="0"/>
              </a:rPr>
              <a:t> = 24 dB</a:t>
            </a:r>
          </a:p>
          <a:p>
            <a:endParaRPr lang="en-US" smtClean="0">
              <a:cs typeface="Times New Roman" pitchFamily="18" charset="0"/>
            </a:endParaRPr>
          </a:p>
          <a:p>
            <a:endParaRPr lang="en-US" smtClean="0">
              <a:cs typeface="Times New Roman" pitchFamily="18" charset="0"/>
            </a:endParaRP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Using Shannon</a:t>
            </a:r>
            <a:r>
              <a:rPr lang="ja-JP" altLang="en-US" smtClean="0">
                <a:latin typeface="Arial" pitchFamily="34" charset="0"/>
                <a:ea typeface="MS PGothic" pitchFamily="34" charset="-128"/>
                <a:cs typeface="Times New Roman" pitchFamily="18" charset="0"/>
              </a:rPr>
              <a:t>’</a:t>
            </a:r>
            <a:r>
              <a:rPr lang="en-US" smtClean="0">
                <a:cs typeface="Times New Roman" pitchFamily="18" charset="0"/>
              </a:rPr>
              <a:t>s formula</a:t>
            </a: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676400" y="2825750"/>
          <a:ext cx="4876800" cy="1562100"/>
        </p:xfrm>
        <a:graphic>
          <a:graphicData uri="http://schemas.openxmlformats.org/presentationml/2006/ole">
            <p:oleObj spid="_x0000_s50180" name="Equation" r:id="rId3" imgW="1981200" imgH="635000" progId="Equation.3">
              <p:embed/>
            </p:oleObj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443038" y="5211763"/>
          <a:ext cx="6629400" cy="608012"/>
        </p:xfrm>
        <a:graphic>
          <a:graphicData uri="http://schemas.openxmlformats.org/presentationml/2006/ole">
            <p:oleObj spid="_x0000_s50181" name="Equation" r:id="rId4" imgW="2489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Example of </a:t>
            </a:r>
            <a:r>
              <a:rPr lang="en-US" dirty="0" err="1">
                <a:cs typeface="Times New Roman" charset="0"/>
              </a:rPr>
              <a:t>Nyquist</a:t>
            </a:r>
            <a:r>
              <a:rPr lang="en-US" dirty="0">
                <a:cs typeface="Times New Roman" charset="0"/>
              </a:rPr>
              <a:t> and Shannon Formulations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How many signaling levels are required?</a:t>
            </a:r>
            <a:endParaRPr lang="en-US" smtClean="0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2159000" y="2476500"/>
          <a:ext cx="4387850" cy="2417763"/>
        </p:xfrm>
        <a:graphic>
          <a:graphicData uri="http://schemas.openxmlformats.org/presentationml/2006/ole">
            <p:oleObj spid="_x0000_s51204" name="Equation" r:id="rId3" imgW="1612900" imgH="889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Classifications of Transmission Media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Transmission Medium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Physical path between transmitter and receiver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Guided Media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Waves are guided along a solid medium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E.g., copper twisted pair, copper coaxial cable, optical fiber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Unguided Media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Provides means of transmission but does not guide electromagnetic signals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Usually referred to as wireless transmission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E.g., atmosphere, outer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Unguided Media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Transmission and reception are achieved by means of an antenna</a:t>
            </a:r>
          </a:p>
          <a:p>
            <a:r>
              <a:rPr lang="en-US" smtClean="0">
                <a:cs typeface="Times New Roman" pitchFamily="18" charset="0"/>
              </a:rPr>
              <a:t>Configurations for wireless transmission</a:t>
            </a:r>
          </a:p>
          <a:p>
            <a:pPr lvl="1"/>
            <a:r>
              <a:rPr lang="en-US" smtClean="0">
                <a:cs typeface="Times New Roman" pitchFamily="18" charset="0"/>
              </a:rPr>
              <a:t>Directional </a:t>
            </a:r>
          </a:p>
          <a:p>
            <a:pPr lvl="1"/>
            <a:r>
              <a:rPr lang="en-US" smtClean="0">
                <a:cs typeface="Times New Roman" pitchFamily="18" charset="0"/>
              </a:rPr>
              <a:t>Omnidirectional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2.10 Electromagnetic spectrum of Telecommunications</a:t>
            </a:r>
          </a:p>
        </p:txBody>
      </p:sp>
      <p:pic>
        <p:nvPicPr>
          <p:cNvPr id="54275" name="Picture Placeholder 5" descr="Ch02fig10.eps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-133" r="-133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General Frequency Ranges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Microwave frequency range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1 GHz to 40 GHz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Directional beams possible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Suitable for point-to-point transmission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Used for satellite communications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Radio frequency range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30 MHz to 1 GHz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Suitable for omnidirectional applications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>
                <a:cs typeface="Times New Roman" charset="0"/>
              </a:rPr>
              <a:t>Infrared frequency range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Roughly, 3x10</a:t>
            </a:r>
            <a:r>
              <a:rPr lang="en-US" sz="2400" baseline="30000" dirty="0">
                <a:cs typeface="Times New Roman" charset="0"/>
              </a:rPr>
              <a:t>11</a:t>
            </a:r>
            <a:r>
              <a:rPr lang="en-US" sz="2400" dirty="0">
                <a:cs typeface="Times New Roman" charset="0"/>
              </a:rPr>
              <a:t> to 2x10</a:t>
            </a:r>
            <a:r>
              <a:rPr lang="en-US" sz="2400" baseline="30000" dirty="0">
                <a:cs typeface="Times New Roman" charset="0"/>
              </a:rPr>
              <a:t>14</a:t>
            </a:r>
            <a:r>
              <a:rPr lang="en-US" sz="2400" dirty="0">
                <a:cs typeface="Times New Roman" charset="0"/>
              </a:rPr>
              <a:t> Hz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cs typeface="Times New Roman" charset="0"/>
              </a:rPr>
              <a:t>Useful in local point-to-point multipoint applications within confined areas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Terrestrial Microwave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Description of common microwave antenna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Parabolic "dish", 3 m in diameter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Fixed rigidly and focuses a narrow beam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Achieves line-of-sight transmission to receiving antenna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Located at substantial heights above ground level </a:t>
            </a:r>
          </a:p>
          <a:p>
            <a:r>
              <a:rPr lang="en-US" sz="2800" smtClean="0"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Long haul telecommunications service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Short point-to-point links between buildings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Satellite Microwave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Description of communication satellite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Microwave relay station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Used to link two or more ground-based microwave transmitter/receivers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Receives transmissions on one frequency band (uplink), amplifies or repeats the signal, and transmits it on another frequency (downlink)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Applications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Television distribution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Long-distance telephone transmission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Private business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2.1 Analog and Digital Waveforms</a:t>
            </a:r>
          </a:p>
        </p:txBody>
      </p:sp>
      <p:pic>
        <p:nvPicPr>
          <p:cNvPr id="21507" name="Picture Placeholder 4" descr="Ch02fig01.eps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-4469" r="-4469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Broadcast Radio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Description of broadcast radio antennas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Omnidirectional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Antennas not required to be dish-shaped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Antennas need not be rigidly mounted to a precise alignment</a:t>
            </a:r>
          </a:p>
          <a:p>
            <a:r>
              <a:rPr lang="en-US" sz="2800" smtClean="0"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Broadcast radio</a:t>
            </a:r>
          </a:p>
          <a:p>
            <a:pPr lvl="2"/>
            <a:r>
              <a:rPr lang="en-US" sz="2000" smtClean="0">
                <a:cs typeface="Times New Roman" pitchFamily="18" charset="0"/>
              </a:rPr>
              <a:t>VHF and part of the UHF band; 30 MHZ to 1GHz</a:t>
            </a:r>
          </a:p>
          <a:p>
            <a:pPr lvl="2"/>
            <a:r>
              <a:rPr lang="en-US" sz="2000" smtClean="0">
                <a:cs typeface="Times New Roman" pitchFamily="18" charset="0"/>
              </a:rPr>
              <a:t>Covers FM radio and UHF and VHF television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Multiplexing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Capacity of transmission medium usually exceeds capacity required for transmission of a single signal</a:t>
            </a:r>
          </a:p>
          <a:p>
            <a:r>
              <a:rPr lang="en-US" smtClean="0">
                <a:cs typeface="Times New Roman" pitchFamily="18" charset="0"/>
              </a:rPr>
              <a:t>Multiplexing - carrying multiple signals on a single medium</a:t>
            </a:r>
          </a:p>
          <a:p>
            <a:pPr lvl="1"/>
            <a:r>
              <a:rPr lang="en-US" smtClean="0">
                <a:cs typeface="Times New Roman" pitchFamily="18" charset="0"/>
              </a:rPr>
              <a:t>More efficient use of transmission medium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2.11 Multiplexing </a:t>
            </a:r>
          </a:p>
        </p:txBody>
      </p:sp>
      <p:pic>
        <p:nvPicPr>
          <p:cNvPr id="60419" name="Picture Placeholder 5" descr="Ch02fig11.eps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-71622" b="-71622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Times New Roman" charset="0"/>
              </a:rPr>
              <a:t>Reasons for Widespread Use of Multiplexing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Cost per kbps of transmission facility declines with an increase in the data rate</a:t>
            </a:r>
          </a:p>
          <a:p>
            <a:r>
              <a:rPr lang="en-US" sz="2800" smtClean="0">
                <a:cs typeface="Times New Roman" pitchFamily="18" charset="0"/>
              </a:rPr>
              <a:t>Cost of transmission and receiving equipment declines with increased data rate</a:t>
            </a:r>
          </a:p>
          <a:p>
            <a:r>
              <a:rPr lang="en-US" sz="2800" smtClean="0">
                <a:cs typeface="Times New Roman" pitchFamily="18" charset="0"/>
              </a:rPr>
              <a:t>Most individual data communicating devices require relatively modest data rate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Multiplexing Techniques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Frequency-division multiplexing (FDM)</a:t>
            </a:r>
          </a:p>
          <a:p>
            <a:pPr lvl="1"/>
            <a:r>
              <a:rPr lang="en-US" smtClean="0">
                <a:cs typeface="Times New Roman" pitchFamily="18" charset="0"/>
              </a:rPr>
              <a:t>Takes advantage of the fact that the useful bandwidth of the medium exceeds the required bandwidth of a given signal</a:t>
            </a:r>
          </a:p>
          <a:p>
            <a:r>
              <a:rPr lang="en-US" smtClean="0">
                <a:cs typeface="Times New Roman" pitchFamily="18" charset="0"/>
              </a:rPr>
              <a:t>Time-division multiplexing (TDM)</a:t>
            </a:r>
          </a:p>
          <a:p>
            <a:pPr lvl="1"/>
            <a:r>
              <a:rPr lang="en-US" smtClean="0">
                <a:cs typeface="Times New Roman" pitchFamily="18" charset="0"/>
              </a:rPr>
              <a:t>Takes advantage of the fact that the achievable bit rate of the medium exceeds the required data rate of a digital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2.12 FDM and TDM </a:t>
            </a:r>
          </a:p>
        </p:txBody>
      </p:sp>
      <p:pic>
        <p:nvPicPr>
          <p:cNvPr id="63491" name="Picture Placeholder 5" descr="Ch02fig12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107394" r="-107394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2.13 Synchronous TDM System </a:t>
            </a:r>
          </a:p>
        </p:txBody>
      </p:sp>
      <p:pic>
        <p:nvPicPr>
          <p:cNvPr id="64515" name="Picture Placeholder 5" descr="Ch02fig13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40076" r="-40076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Time-Domain Concepts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Aperiodic signal - analog or digital signal pattern that doesn't repeat over time</a:t>
            </a:r>
          </a:p>
          <a:p>
            <a:r>
              <a:rPr lang="en-US" sz="2800" smtClean="0">
                <a:cs typeface="Times New Roman" pitchFamily="18" charset="0"/>
              </a:rPr>
              <a:t>Peak amplitude (</a:t>
            </a:r>
            <a:r>
              <a:rPr lang="en-US" sz="2800" i="1" smtClean="0">
                <a:cs typeface="Times New Roman" pitchFamily="18" charset="0"/>
              </a:rPr>
              <a:t>A</a:t>
            </a:r>
            <a:r>
              <a:rPr lang="en-US" sz="2800" smtClean="0">
                <a:cs typeface="Times New Roman" pitchFamily="18" charset="0"/>
              </a:rPr>
              <a:t>) - maximum value or strength of the signal over time; typically measured in volts</a:t>
            </a:r>
          </a:p>
          <a:p>
            <a:r>
              <a:rPr lang="en-US" sz="2800" smtClean="0">
                <a:cs typeface="Times New Roman" pitchFamily="18" charset="0"/>
              </a:rPr>
              <a:t>Frequency (</a:t>
            </a:r>
            <a:r>
              <a:rPr lang="en-US" sz="2800" i="1" smtClean="0">
                <a:cs typeface="Times New Roman" pitchFamily="18" charset="0"/>
              </a:rPr>
              <a:t>f</a:t>
            </a:r>
            <a:r>
              <a:rPr lang="en-US" sz="2800" smtClean="0">
                <a:cs typeface="Times New Roman" pitchFamily="18" charset="0"/>
              </a:rPr>
              <a:t>)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Rate, in cycles per second, or Hertz (Hz) at which the signal repeats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Time-Domain Concepts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>
                <a:cs typeface="Times New Roman" pitchFamily="18" charset="0"/>
              </a:rPr>
              <a:t>Period (</a:t>
            </a:r>
            <a:r>
              <a:rPr lang="en-US" sz="2800" i="1" smtClean="0">
                <a:cs typeface="Times New Roman" pitchFamily="18" charset="0"/>
              </a:rPr>
              <a:t>T</a:t>
            </a:r>
            <a:r>
              <a:rPr lang="en-US" sz="2800" smtClean="0">
                <a:cs typeface="Times New Roman" pitchFamily="18" charset="0"/>
              </a:rPr>
              <a:t>) - amount of time it takes for one repetition of the signal</a:t>
            </a:r>
          </a:p>
          <a:p>
            <a:pPr lvl="1"/>
            <a:r>
              <a:rPr lang="en-US" sz="2400" i="1" smtClean="0">
                <a:cs typeface="Times New Roman" pitchFamily="18" charset="0"/>
              </a:rPr>
              <a:t>T</a:t>
            </a:r>
            <a:r>
              <a:rPr lang="en-US" sz="2400" smtClean="0">
                <a:cs typeface="Times New Roman" pitchFamily="18" charset="0"/>
              </a:rPr>
              <a:t> = 1/</a:t>
            </a:r>
            <a:r>
              <a:rPr lang="en-US" sz="2400" i="1" smtClean="0">
                <a:cs typeface="Times New Roman" pitchFamily="18" charset="0"/>
              </a:rPr>
              <a:t>f</a:t>
            </a:r>
          </a:p>
          <a:p>
            <a:r>
              <a:rPr lang="en-US" sz="2800" smtClean="0">
                <a:cs typeface="Times New Roman" pitchFamily="18" charset="0"/>
              </a:rPr>
              <a:t>Phase (</a:t>
            </a:r>
            <a:r>
              <a:rPr lang="en-US" sz="2800" i="1" smtClean="0">
                <a:ea typeface="Lucida Grande"/>
                <a:cs typeface="Lucida Grande"/>
                <a:sym typeface="Symbol" pitchFamily="18" charset="2"/>
              </a:rPr>
              <a:t>ϕ</a:t>
            </a:r>
            <a:r>
              <a:rPr lang="en-US" sz="2800" smtClean="0">
                <a:cs typeface="Times New Roman" pitchFamily="18" charset="0"/>
              </a:rPr>
              <a:t>) - measure of the relative position in time within a single period of a signal</a:t>
            </a:r>
          </a:p>
          <a:p>
            <a:r>
              <a:rPr lang="en-US" sz="2800" smtClean="0">
                <a:cs typeface="Times New Roman" pitchFamily="18" charset="0"/>
              </a:rPr>
              <a:t>Wavelength (</a:t>
            </a:r>
            <a:r>
              <a:rPr lang="en-US" sz="2800" i="1" smtClean="0">
                <a:cs typeface="Times New Roman" pitchFamily="18" charset="0"/>
                <a:sym typeface="Symbol" pitchFamily="18" charset="2"/>
              </a:rPr>
              <a:t>λ</a:t>
            </a:r>
            <a:r>
              <a:rPr lang="en-US" sz="2800" smtClean="0">
                <a:cs typeface="Times New Roman" pitchFamily="18" charset="0"/>
              </a:rPr>
              <a:t>)  - distance occupied by a single cycle of the signal</a:t>
            </a:r>
          </a:p>
          <a:p>
            <a:pPr lvl="1"/>
            <a:r>
              <a:rPr lang="en-US" sz="2400" smtClean="0">
                <a:cs typeface="Times New Roman" pitchFamily="18" charset="0"/>
              </a:rPr>
              <a:t>Or, the distance between two points of corresponding phase of two consecutive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461963" y="5957888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2.2 Examples of Periodic Signals </a:t>
            </a:r>
          </a:p>
        </p:txBody>
      </p:sp>
      <p:pic>
        <p:nvPicPr>
          <p:cNvPr id="24579" name="Picture Placeholder 5" descr="Ch02fig02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37491" r="-37491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cs typeface="Times New Roman" pitchFamily="18" charset="0"/>
              </a:rPr>
              <a:t>Sine Wave Parameters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General sine wave</a:t>
            </a:r>
          </a:p>
          <a:p>
            <a:pPr lvl="1">
              <a:lnSpc>
                <a:spcPct val="90000"/>
              </a:lnSpc>
            </a:pPr>
            <a:r>
              <a:rPr lang="en-US" sz="2400" i="1" smtClean="0">
                <a:cs typeface="Times New Roman" pitchFamily="18" charset="0"/>
              </a:rPr>
              <a:t>s</a:t>
            </a:r>
            <a:r>
              <a:rPr lang="en-US" sz="2400" smtClean="0">
                <a:cs typeface="Times New Roman" pitchFamily="18" charset="0"/>
              </a:rPr>
              <a:t>(</a:t>
            </a:r>
            <a:r>
              <a:rPr lang="en-US" sz="2400" i="1" smtClean="0">
                <a:cs typeface="Times New Roman" pitchFamily="18" charset="0"/>
              </a:rPr>
              <a:t>t </a:t>
            </a:r>
            <a:r>
              <a:rPr lang="en-US" sz="2400" smtClean="0">
                <a:cs typeface="Times New Roman" pitchFamily="18" charset="0"/>
              </a:rPr>
              <a:t>) = </a:t>
            </a:r>
            <a:r>
              <a:rPr lang="en-US" sz="2400" i="1" smtClean="0">
                <a:cs typeface="Times New Roman" pitchFamily="18" charset="0"/>
              </a:rPr>
              <a:t>A</a:t>
            </a:r>
            <a:r>
              <a:rPr lang="en-US" sz="2400" smtClean="0">
                <a:cs typeface="Times New Roman" pitchFamily="18" charset="0"/>
              </a:rPr>
              <a:t> sin(2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π</a:t>
            </a:r>
            <a:r>
              <a:rPr lang="en-US" sz="2400" i="1" smtClean="0">
                <a:cs typeface="Times New Roman" pitchFamily="18" charset="0"/>
              </a:rPr>
              <a:t>ft</a:t>
            </a:r>
            <a:r>
              <a:rPr lang="en-US" sz="2400" smtClean="0">
                <a:cs typeface="Times New Roman" pitchFamily="18" charset="0"/>
              </a:rPr>
              <a:t> + </a:t>
            </a:r>
            <a:r>
              <a:rPr lang="en-US" sz="2400" i="1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ϕ</a:t>
            </a:r>
            <a:r>
              <a:rPr lang="en-US" sz="2400" smtClean="0"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Figure 2.3 shows the effect of varying each of the three parameters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(a) </a:t>
            </a:r>
            <a:r>
              <a:rPr lang="en-US" sz="2400" i="1" smtClean="0">
                <a:cs typeface="Times New Roman" pitchFamily="18" charset="0"/>
              </a:rPr>
              <a:t>A</a:t>
            </a:r>
            <a:r>
              <a:rPr lang="en-US" sz="2400" smtClean="0">
                <a:cs typeface="Times New Roman" pitchFamily="18" charset="0"/>
              </a:rPr>
              <a:t> = 1, </a:t>
            </a:r>
            <a:r>
              <a:rPr lang="en-US" sz="2400" i="1" smtClean="0">
                <a:cs typeface="Times New Roman" pitchFamily="18" charset="0"/>
              </a:rPr>
              <a:t>f</a:t>
            </a:r>
            <a:r>
              <a:rPr lang="en-US" sz="2400" smtClean="0">
                <a:cs typeface="Times New Roman" pitchFamily="18" charset="0"/>
              </a:rPr>
              <a:t> = 1 Hz, </a:t>
            </a:r>
            <a:r>
              <a:rPr lang="en-US" sz="2400" i="1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ϕ</a:t>
            </a:r>
            <a:r>
              <a:rPr lang="en-US" sz="2400" smtClean="0">
                <a:cs typeface="Times New Roman" pitchFamily="18" charset="0"/>
              </a:rPr>
              <a:t> = 0; thus </a:t>
            </a:r>
            <a:r>
              <a:rPr lang="en-US" sz="2400" i="1" smtClean="0">
                <a:cs typeface="Times New Roman" pitchFamily="18" charset="0"/>
              </a:rPr>
              <a:t>T</a:t>
            </a:r>
            <a:r>
              <a:rPr lang="en-US" sz="2400" smtClean="0">
                <a:cs typeface="Times New Roman" pitchFamily="18" charset="0"/>
              </a:rPr>
              <a:t> = 1 s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(b) Reduced peak amplitude; </a:t>
            </a:r>
            <a:r>
              <a:rPr lang="en-US" sz="2400" i="1" smtClean="0">
                <a:cs typeface="Times New Roman" pitchFamily="18" charset="0"/>
              </a:rPr>
              <a:t>A</a:t>
            </a:r>
            <a:r>
              <a:rPr lang="en-US" sz="2400" smtClean="0">
                <a:cs typeface="Times New Roman" pitchFamily="18" charset="0"/>
              </a:rPr>
              <a:t>=0.5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(c) Increased frequency; </a:t>
            </a:r>
            <a:r>
              <a:rPr lang="en-US" sz="2400" i="1" smtClean="0">
                <a:cs typeface="Times New Roman" pitchFamily="18" charset="0"/>
              </a:rPr>
              <a:t>f</a:t>
            </a:r>
            <a:r>
              <a:rPr lang="en-US" sz="2400" smtClean="0">
                <a:cs typeface="Times New Roman" pitchFamily="18" charset="0"/>
              </a:rPr>
              <a:t> = 2, thus </a:t>
            </a:r>
            <a:r>
              <a:rPr lang="en-US" sz="2400" i="1" smtClean="0">
                <a:cs typeface="Times New Roman" pitchFamily="18" charset="0"/>
              </a:rPr>
              <a:t>T</a:t>
            </a:r>
            <a:r>
              <a:rPr lang="en-US" sz="2400" smtClean="0">
                <a:cs typeface="Times New Roman" pitchFamily="18" charset="0"/>
              </a:rPr>
              <a:t> = ½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(d) Phase shift; </a:t>
            </a:r>
            <a:r>
              <a:rPr lang="en-US" sz="2400" i="1" smtClean="0">
                <a:latin typeface="Lucida Grande"/>
                <a:ea typeface="Lucida Grande"/>
                <a:cs typeface="Lucida Grande"/>
                <a:sym typeface="Symbol" pitchFamily="18" charset="2"/>
              </a:rPr>
              <a:t>ϕ</a:t>
            </a:r>
            <a:r>
              <a:rPr lang="en-US" sz="2400" smtClean="0">
                <a:latin typeface="Symbol" pitchFamily="18" charset="2"/>
                <a:cs typeface="Times New Roman" pitchFamily="18" charset="0"/>
              </a:rPr>
              <a:t>  </a:t>
            </a:r>
            <a:r>
              <a:rPr lang="en-US" sz="2400" smtClean="0">
                <a:cs typeface="Times New Roman" pitchFamily="18" charset="0"/>
              </a:rPr>
              <a:t>=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π</a:t>
            </a:r>
            <a:r>
              <a:rPr lang="en-US" sz="2400" smtClean="0">
                <a:cs typeface="Times New Roman" pitchFamily="18" charset="0"/>
              </a:rPr>
              <a:t>/4 radians (45 degrees)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Note: 2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π</a:t>
            </a:r>
            <a:r>
              <a:rPr lang="en-US" sz="2800" smtClean="0">
                <a:cs typeface="Times New Roman" pitchFamily="18" charset="0"/>
              </a:rPr>
              <a:t> radians = 360° = 1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461963" y="5953125"/>
            <a:ext cx="8224837" cy="3968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2.3 </a:t>
            </a:r>
            <a:r>
              <a:rPr lang="en-US" i="1" smtClean="0"/>
              <a:t>s</a:t>
            </a:r>
            <a:r>
              <a:rPr lang="en-US" smtClean="0"/>
              <a:t>(</a:t>
            </a:r>
            <a:r>
              <a:rPr lang="en-US" i="1" smtClean="0"/>
              <a:t>t</a:t>
            </a:r>
            <a:r>
              <a:rPr lang="en-US" smtClean="0"/>
              <a:t>) = </a:t>
            </a:r>
            <a:r>
              <a:rPr lang="en-US" i="1" smtClean="0"/>
              <a:t>A</a:t>
            </a:r>
            <a:r>
              <a:rPr lang="en-US" smtClean="0"/>
              <a:t> sin (2π</a:t>
            </a:r>
            <a:r>
              <a:rPr lang="en-US" i="1" smtClean="0"/>
              <a:t>ft</a:t>
            </a:r>
            <a:r>
              <a:rPr lang="en-US" smtClean="0"/>
              <a:t> + </a:t>
            </a:r>
            <a:r>
              <a:rPr lang="en-US" i="1" smtClean="0">
                <a:latin typeface="Lucida Grande"/>
                <a:ea typeface="Lucida Grande"/>
                <a:cs typeface="Lucida Grande"/>
              </a:rPr>
              <a:t>ϕ</a:t>
            </a:r>
            <a:r>
              <a:rPr lang="en-US" smtClean="0"/>
              <a:t>)</a:t>
            </a:r>
          </a:p>
        </p:txBody>
      </p:sp>
      <p:pic>
        <p:nvPicPr>
          <p:cNvPr id="26627" name="Picture Placeholder 5" descr="Ch02fig03.eps">
            <a:hlinkClick r:id="rId2"/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rcRect l="-6859" r="-6859"/>
          <a:stretch>
            <a:fillRect/>
          </a:stretch>
        </p:blipFill>
        <p:spPr bwMode="auto">
          <a:xfrm>
            <a:off x="219075" y="138113"/>
            <a:ext cx="8705850" cy="5727700"/>
          </a:xfrm>
          <a:noFill/>
          <a:ln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2988</TotalTime>
  <Words>1616</Words>
  <Application>Microsoft Office PowerPoint</Application>
  <PresentationFormat>On-screen Show (4:3)</PresentationFormat>
  <Paragraphs>226</Paragraphs>
  <Slides>46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Blends</vt:lpstr>
      <vt:lpstr>Equation</vt:lpstr>
      <vt:lpstr>Slide 1</vt:lpstr>
      <vt:lpstr>Electromagnetic Signal</vt:lpstr>
      <vt:lpstr>Time-Domain Concepts</vt:lpstr>
      <vt:lpstr>2.1 Analog and Digital Waveforms</vt:lpstr>
      <vt:lpstr>Time-Domain Concepts</vt:lpstr>
      <vt:lpstr>Time-Domain Concepts</vt:lpstr>
      <vt:lpstr>2.2 Examples of Periodic Signals </vt:lpstr>
      <vt:lpstr>Sine Wave Parameters</vt:lpstr>
      <vt:lpstr>2.3 s(t) = A sin (2πft + ϕ)</vt:lpstr>
      <vt:lpstr>Time vs. Distance</vt:lpstr>
      <vt:lpstr>Frequency-Domain Concepts</vt:lpstr>
      <vt:lpstr>2.4 Addition of frequency Components(T = 1/f)</vt:lpstr>
      <vt:lpstr>Frequency-Domain Concepts</vt:lpstr>
      <vt:lpstr>2.5 Frequency Components of Square Wave </vt:lpstr>
      <vt:lpstr>2.6 Acoustic Spectrum of Speech and Music </vt:lpstr>
      <vt:lpstr>Relationship between Data Rate and Bandwidth</vt:lpstr>
      <vt:lpstr>2.7 Attenuation of Digital Signals </vt:lpstr>
      <vt:lpstr>Data Communication Terms</vt:lpstr>
      <vt:lpstr>Examples of Analog and Digital Data </vt:lpstr>
      <vt:lpstr>Analog Signals</vt:lpstr>
      <vt:lpstr>Digital Signals</vt:lpstr>
      <vt:lpstr>Reasons for Choosing Data and Signal Combinations</vt:lpstr>
      <vt:lpstr>2.8 Analog and Digital Signaling of Analog and Digital Data </vt:lpstr>
      <vt:lpstr>Analog Transmission</vt:lpstr>
      <vt:lpstr>Digital Transmission</vt:lpstr>
      <vt:lpstr>About Channel Capacity</vt:lpstr>
      <vt:lpstr>2.9 Effect of Noise on Digital Signal </vt:lpstr>
      <vt:lpstr>Concepts Related to Channel Capacity</vt:lpstr>
      <vt:lpstr>Nyquist Bandwidth</vt:lpstr>
      <vt:lpstr>Signal-to-Noise Ratio</vt:lpstr>
      <vt:lpstr>Shannon Capacity Formula</vt:lpstr>
      <vt:lpstr>Example of Nyquist and Shannon Formulations</vt:lpstr>
      <vt:lpstr>Example of Nyquist and Shannon Formulations</vt:lpstr>
      <vt:lpstr>Classifications of Transmission Media</vt:lpstr>
      <vt:lpstr>Unguided Media</vt:lpstr>
      <vt:lpstr>2.10 Electromagnetic spectrum of Telecommunications</vt:lpstr>
      <vt:lpstr>General Frequency Ranges</vt:lpstr>
      <vt:lpstr>Terrestrial Microwave</vt:lpstr>
      <vt:lpstr>Satellite Microwave</vt:lpstr>
      <vt:lpstr>Broadcast Radio</vt:lpstr>
      <vt:lpstr>Multiplexing</vt:lpstr>
      <vt:lpstr>2.11 Multiplexing </vt:lpstr>
      <vt:lpstr>Reasons for Widespread Use of Multiplexing</vt:lpstr>
      <vt:lpstr>Multiplexing Techniques</vt:lpstr>
      <vt:lpstr>2.12 FDM and TDM </vt:lpstr>
      <vt:lpstr>2.13 Synchronous TDM System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Ezzat Kirmani</cp:lastModifiedBy>
  <cp:revision>289</cp:revision>
  <dcterms:created xsi:type="dcterms:W3CDTF">2000-01-15T04:50:39Z</dcterms:created>
  <dcterms:modified xsi:type="dcterms:W3CDTF">2018-08-27T18:49:24Z</dcterms:modified>
</cp:coreProperties>
</file>