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pdf" ContentType="application/pdf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727" r:id="rId3"/>
    <p:sldId id="714" r:id="rId4"/>
    <p:sldId id="728" r:id="rId5"/>
    <p:sldId id="655" r:id="rId6"/>
    <p:sldId id="730" r:id="rId7"/>
    <p:sldId id="729" r:id="rId8"/>
    <p:sldId id="734" r:id="rId9"/>
    <p:sldId id="716" r:id="rId10"/>
    <p:sldId id="717" r:id="rId11"/>
    <p:sldId id="723" r:id="rId12"/>
    <p:sldId id="718" r:id="rId13"/>
    <p:sldId id="722" r:id="rId14"/>
    <p:sldId id="733" r:id="rId15"/>
    <p:sldId id="719" r:id="rId16"/>
    <p:sldId id="720" r:id="rId17"/>
    <p:sldId id="732" r:id="rId18"/>
    <p:sldId id="725" r:id="rId19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SzPct val="100000"/>
      <a:defRPr sz="1600" b="1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SzPct val="100000"/>
      <a:defRPr sz="1600" b="1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SzPct val="100000"/>
      <a:defRPr sz="1600" b="1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SzPct val="100000"/>
      <a:defRPr sz="1600" b="1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SzPct val="100000"/>
      <a:defRPr sz="1600" b="1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D200"/>
    <a:srgbClr val="FA0456"/>
    <a:srgbClr val="0DC37E"/>
    <a:srgbClr val="1CF09F"/>
    <a:srgbClr val="3AF2AC"/>
    <a:srgbClr val="01D958"/>
    <a:srgbClr val="CC66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9" autoAdjust="0"/>
    <p:restoredTop sz="99357" autoAdjust="0"/>
  </p:normalViewPr>
  <p:slideViewPr>
    <p:cSldViewPr snapToGrid="0">
      <p:cViewPr varScale="1">
        <p:scale>
          <a:sx n="75" d="100"/>
          <a:sy n="75" d="100"/>
        </p:scale>
        <p:origin x="-30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272"/>
    </p:cViewPr>
  </p:sorterViewPr>
  <p:notesViewPr>
    <p:cSldViewPr snapToGrid="0">
      <p:cViewPr varScale="1">
        <p:scale>
          <a:sx n="55" d="100"/>
          <a:sy n="55" d="100"/>
        </p:scale>
        <p:origin x="-163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570" y="4443420"/>
            <a:ext cx="5007101" cy="42028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581" tIns="46085" rIns="90581" bIns="460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7125" y="703263"/>
            <a:ext cx="4629150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24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04875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57313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09750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5538" y="703263"/>
            <a:ext cx="462915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570" y="4443419"/>
            <a:ext cx="5007101" cy="42012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14" tIns="45057" rIns="90114" bIns="45057">
            <a:prstTxWarp prst="textNoShape">
              <a:avLst/>
            </a:prstTxWarp>
          </a:bodyPr>
          <a:lstStyle/>
          <a:p>
            <a:r>
              <a:rPr lang="en-US" sz="1000">
                <a:solidFill>
                  <a:srgbClr val="000000"/>
                </a:solidFill>
                <a:latin typeface="Verdana" charset="0"/>
              </a:rPr>
              <a:t>\\Dropzone\public\VideoServices\McInteer\for_Mike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0988"/>
            <a:ext cx="1943100" cy="5815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0988"/>
            <a:ext cx="5676900" cy="5815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0988"/>
            <a:ext cx="7772400" cy="1014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d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578100" cy="147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817563" y="1143000"/>
            <a:ext cx="75898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0988"/>
            <a:ext cx="7772400" cy="1014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5"/>
              <a:srcRect/>
              <a:stretch>
                <a:fillRect/>
              </a:stretch>
            </p:blipFill>
          </mc:Choice>
          <mc:Fallback>
            <p:blipFill>
              <a:blip r:embed="rId16"/>
              <a:srcRect/>
              <a:stretch>
                <a:fillRect/>
              </a:stretch>
            </p:blipFill>
          </mc:Fallback>
        </mc:AlternateContent>
        <p:spPr bwMode="auto">
          <a:xfrm>
            <a:off x="8153400" y="6418263"/>
            <a:ext cx="889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200" b="1">
          <a:solidFill>
            <a:srgbClr val="000000"/>
          </a:solidFill>
          <a:latin typeface="+mn-lt"/>
          <a:ea typeface="ＭＳ Ｐゴシック" charset="-128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rgbClr val="000000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rgbClr val="000000"/>
          </a:solidFill>
          <a:latin typeface="+mn-lt"/>
          <a:ea typeface="ＭＳ Ｐゴシック" charset="-128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ＭＳ Ｐゴシック" charset="-128"/>
        </a:defRPr>
      </a:lvl5pPr>
      <a:lvl6pPr marL="24003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ＭＳ Ｐゴシック" charset="-128"/>
        </a:defRPr>
      </a:lvl6pPr>
      <a:lvl7pPr marL="28575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ＭＳ Ｐゴシック" charset="-128"/>
        </a:defRPr>
      </a:lvl7pPr>
      <a:lvl8pPr marL="33147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ＭＳ Ｐゴシック" charset="-128"/>
        </a:defRPr>
      </a:lvl8pPr>
      <a:lvl9pPr marL="37719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df"/><Relationship Id="rId4" Type="http://schemas.openxmlformats.org/officeDocument/2006/relationships/hyperlink" Target="mailto:john@nmt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dwbarne@sandia.gov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394284" cy="1167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16521"/>
            <a:ext cx="9144000" cy="939299"/>
          </a:xfrm>
          <a:noFill/>
          <a:ln/>
        </p:spPr>
        <p:txBody>
          <a:bodyPr/>
          <a:lstStyle/>
          <a:p>
            <a:r>
              <a:rPr lang="en-US" sz="3200" dirty="0" smtClean="0"/>
              <a:t>Supercomputer and Cluster Application Performance Analysis using Python</a:t>
            </a:r>
            <a:endParaRPr 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28" y="1632859"/>
            <a:ext cx="8107363" cy="3377680"/>
          </a:xfrm>
          <a:noFill/>
          <a:ln/>
        </p:spPr>
        <p:txBody>
          <a:bodyPr/>
          <a:lstStyle/>
          <a:p>
            <a:pPr marL="342900" indent="-171450"/>
            <a:r>
              <a:rPr lang="en-US" dirty="0" smtClean="0">
                <a:solidFill>
                  <a:schemeClr val="tx1"/>
                </a:solidFill>
              </a:rPr>
              <a:t>Daniel W. Barnette, Michael </a:t>
            </a:r>
            <a:r>
              <a:rPr lang="en-US" dirty="0">
                <a:solidFill>
                  <a:schemeClr val="tx1"/>
                </a:solidFill>
              </a:rPr>
              <a:t>A. </a:t>
            </a:r>
            <a:r>
              <a:rPr lang="en-US" dirty="0" err="1" smtClean="0">
                <a:solidFill>
                  <a:schemeClr val="tx1"/>
                </a:solidFill>
              </a:rPr>
              <a:t>Heroux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171450"/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</a:rPr>
              <a:t>dwbarne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maherou</a:t>
            </a:r>
            <a:r>
              <a:rPr lang="en-US" sz="1800" dirty="0" smtClean="0">
                <a:solidFill>
                  <a:srgbClr val="FF0000"/>
                </a:solidFill>
              </a:rPr>
              <a:t>)@</a:t>
            </a:r>
            <a:r>
              <a:rPr lang="en-US" sz="1800" dirty="0" err="1" smtClean="0">
                <a:solidFill>
                  <a:srgbClr val="FF0000"/>
                </a:solidFill>
              </a:rPr>
              <a:t>sandia.gov</a:t>
            </a:r>
            <a:endParaRPr lang="en-US" sz="1800" dirty="0">
              <a:solidFill>
                <a:srgbClr val="FF0000"/>
              </a:solidFill>
            </a:endParaRPr>
          </a:p>
          <a:p>
            <a:pPr marL="342900" indent="-171450"/>
            <a:r>
              <a:rPr lang="en-US" sz="1800" dirty="0" smtClean="0">
                <a:solidFill>
                  <a:schemeClr val="tx1"/>
                </a:solidFill>
              </a:rPr>
              <a:t>Sandia National Laboratories</a:t>
            </a:r>
          </a:p>
          <a:p>
            <a:pPr marL="342900" indent="-171450"/>
            <a:r>
              <a:rPr lang="en-US" sz="1800" dirty="0" smtClean="0">
                <a:solidFill>
                  <a:schemeClr val="tx1"/>
                </a:solidFill>
              </a:rPr>
              <a:t>Albuquerque, New Mexico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171450"/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John W. Shipman</a:t>
            </a:r>
            <a:endParaRPr lang="en-US" sz="1800" dirty="0" smtClean="0"/>
          </a:p>
          <a:p>
            <a:r>
              <a:rPr lang="en-US" sz="1800" u="sng" dirty="0" smtClean="0">
                <a:hlinkClick r:id="rId4"/>
              </a:rPr>
              <a:t>john@nmt.edu</a:t>
            </a:r>
            <a:endParaRPr lang="en-US" sz="1800" dirty="0" smtClean="0"/>
          </a:p>
          <a:p>
            <a:r>
              <a:rPr lang="en-US" sz="1800" dirty="0" smtClean="0"/>
              <a:t>New Mexico Institute of Mining and Technology</a:t>
            </a:r>
          </a:p>
          <a:p>
            <a:r>
              <a:rPr lang="en-US" sz="1800" dirty="0" smtClean="0"/>
              <a:t>Socorro, New Mexico </a:t>
            </a:r>
          </a:p>
          <a:p>
            <a:pPr marL="342900" indent="-171450"/>
            <a:endParaRPr lang="en-US" sz="1800" b="0" dirty="0" smtClean="0">
              <a:solidFill>
                <a:schemeClr val="tx2"/>
              </a:solidFill>
            </a:endParaRPr>
          </a:p>
          <a:p>
            <a:pPr marL="342900" indent="-171450"/>
            <a:endParaRPr lang="en-US" sz="1800" dirty="0" smtClean="0">
              <a:solidFill>
                <a:schemeClr val="tx2"/>
              </a:solidFill>
            </a:endParaRPr>
          </a:p>
          <a:p>
            <a:pPr marL="342900" indent="-171450"/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101" name="Picture 5"/>
          <p:cNvPicPr>
            <a:picLocks noChangeArrowheads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/>
              <a:stretch>
                <a:fillRect/>
              </a:stretch>
            </p:blipFill>
          </mc:Choice>
          <mc:Fallback>
            <p:blipFill>
              <a:blip r:embed="rId6"/>
              <a:srcRect/>
              <a:stretch>
                <a:fillRect/>
              </a:stretch>
            </p:blipFill>
          </mc:Fallback>
        </mc:AlternateContent>
        <p:spPr bwMode="auto">
          <a:xfrm>
            <a:off x="7915469" y="6128657"/>
            <a:ext cx="11049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262552" y="6165180"/>
            <a:ext cx="644055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SzTx/>
            </a:pPr>
            <a:r>
              <a:rPr lang="en-US" sz="900" b="0" dirty="0" smtClean="0">
                <a:solidFill>
                  <a:srgbClr val="000000"/>
                </a:solidFill>
                <a:latin typeface="Helvetica" charset="0"/>
              </a:rPr>
              <a:t>Sandia National Laboratories is a multi-program laboratory managed and operated by Sandia Corporation, a wholly owned  </a:t>
            </a:r>
          </a:p>
          <a:p>
            <a:pPr algn="ctr">
              <a:spcBef>
                <a:spcPct val="0"/>
              </a:spcBef>
              <a:buSzTx/>
            </a:pPr>
            <a:r>
              <a:rPr lang="en-US" sz="900" b="0" dirty="0" smtClean="0">
                <a:solidFill>
                  <a:srgbClr val="000000"/>
                </a:solidFill>
                <a:latin typeface="Helvetica" charset="0"/>
              </a:rPr>
              <a:t>subsidiary of Lockheed Martin Corporation, for the U.S. Department of Energy’s National Nuclear Security Administration </a:t>
            </a:r>
          </a:p>
          <a:p>
            <a:pPr algn="ctr">
              <a:spcBef>
                <a:spcPct val="0"/>
              </a:spcBef>
              <a:buSzTx/>
            </a:pPr>
            <a:r>
              <a:rPr lang="en-US" sz="900" b="0" dirty="0" smtClean="0">
                <a:solidFill>
                  <a:srgbClr val="000000"/>
                </a:solidFill>
                <a:latin typeface="Helvetica" charset="0"/>
              </a:rPr>
              <a:t>under contract DE-AC04-94AL85000.</a:t>
            </a:r>
            <a:endParaRPr lang="en-US" sz="900" b="0" dirty="0">
              <a:solidFill>
                <a:srgbClr val="000000"/>
              </a:solidFill>
              <a:latin typeface="Helvetica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1906" y="5987334"/>
            <a:ext cx="612746" cy="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2716" y="5605305"/>
            <a:ext cx="820558" cy="29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585790" y="5719665"/>
            <a:ext cx="12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SAND2011-1290 C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193233" y="4837204"/>
            <a:ext cx="4273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71450" algn="ctr"/>
            <a:r>
              <a:rPr lang="en-US" sz="2000" dirty="0" err="1" smtClean="0">
                <a:solidFill>
                  <a:schemeClr val="tx2"/>
                </a:solidFill>
              </a:rPr>
              <a:t>PyCon</a:t>
            </a:r>
            <a:r>
              <a:rPr lang="en-US" sz="2000" dirty="0" smtClean="0">
                <a:solidFill>
                  <a:schemeClr val="tx2"/>
                </a:solidFill>
              </a:rPr>
              <a:t> 2011 Python Users Conference</a:t>
            </a:r>
          </a:p>
          <a:p>
            <a:pPr marL="342900" indent="-171450" algn="ctr"/>
            <a:r>
              <a:rPr lang="en-US" sz="2000" dirty="0" smtClean="0">
                <a:solidFill>
                  <a:schemeClr val="tx2"/>
                </a:solidFill>
              </a:rPr>
              <a:t>Atlanta, Georgia</a:t>
            </a:r>
          </a:p>
          <a:p>
            <a:pPr marL="342900" indent="-171450" algn="ctr"/>
            <a:r>
              <a:rPr lang="en-US" sz="2000" dirty="0" smtClean="0">
                <a:solidFill>
                  <a:schemeClr val="tx2"/>
                </a:solidFill>
              </a:rPr>
              <a:t>March 9-17, 2011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380"/>
            <a:ext cx="7772400" cy="625641"/>
          </a:xfrm>
        </p:spPr>
        <p:txBody>
          <a:bodyPr/>
          <a:lstStyle/>
          <a:p>
            <a:r>
              <a:rPr lang="en-US" dirty="0" smtClean="0"/>
              <a:t>Pylot Database Screen</a:t>
            </a:r>
            <a:endParaRPr lang="en-US" dirty="0"/>
          </a:p>
        </p:txBody>
      </p:sp>
      <p:pic>
        <p:nvPicPr>
          <p:cNvPr id="3" name="Picture 2" descr="pylot - show database - 0223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721895"/>
            <a:ext cx="8554454" cy="563381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95" y="160673"/>
            <a:ext cx="7772400" cy="489033"/>
          </a:xfrm>
        </p:spPr>
        <p:txBody>
          <a:bodyPr/>
          <a:lstStyle/>
          <a:p>
            <a:r>
              <a:rPr lang="en-US" dirty="0" smtClean="0"/>
              <a:t>Pylot Bar and Pie Charts</a:t>
            </a:r>
            <a:endParaRPr lang="en-US" dirty="0"/>
          </a:p>
        </p:txBody>
      </p:sp>
      <p:pic>
        <p:nvPicPr>
          <p:cNvPr id="3" name="Picture 2" descr="2010-09-28_175324_bar and pie char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" y="697833"/>
            <a:ext cx="8698832" cy="561874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31" y="148641"/>
            <a:ext cx="7772400" cy="585286"/>
          </a:xfrm>
        </p:spPr>
        <p:txBody>
          <a:bodyPr/>
          <a:lstStyle/>
          <a:p>
            <a:r>
              <a:rPr lang="en-US" dirty="0" smtClean="0"/>
              <a:t>Pylot Filter</a:t>
            </a:r>
            <a:endParaRPr lang="en-US" dirty="0"/>
          </a:p>
        </p:txBody>
      </p:sp>
      <p:pic>
        <p:nvPicPr>
          <p:cNvPr id="3" name="Picture 2" descr="pylot - filter - 0223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6" y="1371600"/>
            <a:ext cx="8566485" cy="44637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32" y="148641"/>
            <a:ext cx="7772400" cy="404812"/>
          </a:xfrm>
        </p:spPr>
        <p:txBody>
          <a:bodyPr/>
          <a:lstStyle/>
          <a:p>
            <a:r>
              <a:rPr lang="en-US" dirty="0" smtClean="0"/>
              <a:t>Pylot X-Y Plots</a:t>
            </a:r>
            <a:endParaRPr lang="en-US" dirty="0"/>
          </a:p>
        </p:txBody>
      </p:sp>
      <p:pic>
        <p:nvPicPr>
          <p:cNvPr id="3" name="Picture 2" descr="2010-09-28_180228_pylot_xy_plo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9" y="770021"/>
            <a:ext cx="8554454" cy="561874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423" y="131518"/>
            <a:ext cx="7772400" cy="483943"/>
          </a:xfrm>
        </p:spPr>
        <p:txBody>
          <a:bodyPr/>
          <a:lstStyle/>
          <a:p>
            <a:r>
              <a:rPr lang="en-US" dirty="0" smtClean="0"/>
              <a:t>Pylot </a:t>
            </a:r>
            <a:r>
              <a:rPr lang="en-US" dirty="0" err="1" smtClean="0"/>
              <a:t>Kiviat</a:t>
            </a:r>
            <a:r>
              <a:rPr lang="en-US" dirty="0" smtClean="0"/>
              <a:t> (Radar) Chart</a:t>
            </a:r>
            <a:endParaRPr lang="en-US" dirty="0"/>
          </a:p>
        </p:txBody>
      </p:sp>
      <p:pic>
        <p:nvPicPr>
          <p:cNvPr id="3" name="Picture 2" descr="kiviat_example_for_pycon_vugrap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" y="712102"/>
            <a:ext cx="7666894" cy="5705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37" y="148641"/>
            <a:ext cx="7772400" cy="477001"/>
          </a:xfrm>
        </p:spPr>
        <p:txBody>
          <a:bodyPr/>
          <a:lstStyle/>
          <a:p>
            <a:r>
              <a:rPr lang="en-US" dirty="0" smtClean="0"/>
              <a:t>Pylot Storage Buffer</a:t>
            </a:r>
            <a:endParaRPr lang="en-US" dirty="0"/>
          </a:p>
        </p:txBody>
      </p:sp>
      <p:pic>
        <p:nvPicPr>
          <p:cNvPr id="3" name="Picture 2" descr="pylot - storage buffer - 0223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7" y="696340"/>
            <a:ext cx="8638674" cy="559617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148640"/>
            <a:ext cx="7772400" cy="765759"/>
          </a:xfrm>
        </p:spPr>
        <p:txBody>
          <a:bodyPr/>
          <a:lstStyle/>
          <a:p>
            <a:r>
              <a:rPr lang="en-US" dirty="0" smtClean="0"/>
              <a:t>Pylot Storage Buffer – </a:t>
            </a:r>
            <a:br>
              <a:rPr lang="en-US" dirty="0" smtClean="0"/>
            </a:br>
            <a:r>
              <a:rPr lang="en-US" dirty="0" smtClean="0"/>
              <a:t>Row Generator</a:t>
            </a:r>
            <a:endParaRPr lang="en-US" dirty="0"/>
          </a:p>
        </p:txBody>
      </p:sp>
      <p:pic>
        <p:nvPicPr>
          <p:cNvPr id="3" name="Picture 2" descr="pylot - add new row - 0223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" y="1022684"/>
            <a:ext cx="8662737" cy="532999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0945" y="1277762"/>
            <a:ext cx="8711739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Pylot / Co-Pylot / eCo-Pylot should all be open source in April 2011 (approved by Sandia Labs)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If interested, send email to </a:t>
            </a:r>
            <a:r>
              <a:rPr lang="en-US" sz="2400" dirty="0" smtClean="0">
                <a:solidFill>
                  <a:schemeClr val="tx2"/>
                </a:solidFill>
                <a:hlinkClick r:id="rId2"/>
              </a:rPr>
              <a:t>dwbarne@sandia.gov</a:t>
            </a:r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Mantevo is available now: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https://software.sandia.gov/mantevo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Stop by during Poster Session</a:t>
            </a:r>
          </a:p>
          <a:p>
            <a:r>
              <a:rPr lang="en-US" sz="2400" dirty="0" smtClean="0"/>
              <a:t>	- Board #14</a:t>
            </a:r>
          </a:p>
          <a:p>
            <a:r>
              <a:rPr lang="en-US" sz="2400" dirty="0" smtClean="0"/>
              <a:t>	- More discussion on Pylot / Co-Pylot / eCo-Pylot</a:t>
            </a:r>
          </a:p>
          <a:p>
            <a:r>
              <a:rPr lang="en-US" sz="2400" dirty="0" smtClean="0"/>
              <a:t>	- Live demos if requested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0988"/>
            <a:ext cx="7772400" cy="68006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12" y="1073019"/>
            <a:ext cx="8817429" cy="5626883"/>
          </a:xfrm>
        </p:spPr>
        <p:txBody>
          <a:bodyPr/>
          <a:lstStyle/>
          <a:p>
            <a:r>
              <a:rPr lang="en-US" dirty="0" smtClean="0"/>
              <a:t>Sandia has developed/maintains/uses several DOD, DOE codes (CTH, AMG, UMT, SAGE, </a:t>
            </a:r>
            <a:r>
              <a:rPr lang="en-US" dirty="0" err="1" smtClean="0"/>
              <a:t>Xnobel</a:t>
            </a:r>
            <a:r>
              <a:rPr lang="en-US" dirty="0" smtClean="0"/>
              <a:t>, …); export controlled; long run times for typical applications</a:t>
            </a:r>
          </a:p>
          <a:p>
            <a:r>
              <a:rPr lang="en-US" dirty="0" smtClean="0"/>
              <a:t>These are large codes; often benchmarked on new machines &amp; simulators using a limited parameter space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Also…</a:t>
            </a:r>
          </a:p>
          <a:p>
            <a:r>
              <a:rPr lang="en-US" dirty="0" smtClean="0"/>
              <a:t>Data management for performance results has long been relegated to manual entry into Excel spreadsheets which</a:t>
            </a:r>
          </a:p>
          <a:p>
            <a:pPr lvl="1"/>
            <a:r>
              <a:rPr lang="en-US" dirty="0" smtClean="0"/>
              <a:t>Limits data analysis</a:t>
            </a:r>
          </a:p>
          <a:p>
            <a:pPr lvl="1"/>
            <a:r>
              <a:rPr lang="en-US" dirty="0" smtClean="0"/>
              <a:t>Error-prone</a:t>
            </a:r>
          </a:p>
          <a:p>
            <a:pPr lvl="1"/>
            <a:r>
              <a:rPr lang="en-US" dirty="0" smtClean="0"/>
              <a:t>Non-persistent storage</a:t>
            </a:r>
          </a:p>
          <a:p>
            <a:pPr lvl="1"/>
            <a:r>
              <a:rPr lang="en-US" dirty="0" smtClean="0"/>
              <a:t>Limits collaborations</a:t>
            </a:r>
          </a:p>
          <a:p>
            <a:pPr lvl="1"/>
            <a:r>
              <a:rPr lang="en-US" dirty="0" smtClean="0"/>
              <a:t>Usually owned by one person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collection approach:</a:t>
            </a:r>
            <a:br>
              <a:rPr lang="en-US" dirty="0" smtClean="0"/>
            </a:br>
            <a:r>
              <a:rPr lang="en-US" dirty="0" smtClean="0"/>
              <a:t>Excel Spreadsheets</a:t>
            </a:r>
            <a:endParaRPr lang="en-US" dirty="0"/>
          </a:p>
        </p:txBody>
      </p:sp>
      <p:pic>
        <p:nvPicPr>
          <p:cNvPr id="4" name="Picture 3" descr="sample_excel_spreadshe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20" y="1254173"/>
            <a:ext cx="8157412" cy="50586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the Problems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6" y="1856792"/>
            <a:ext cx="5999584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1. Scale DOWN large apps:</a:t>
            </a: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	MANTEVO project</a:t>
            </a: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 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2. Scale UP data management and analysis techniques using Python:</a:t>
            </a: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	Pylot / Co-Pylot / eCo-Pylot 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(Warning: name clash with www.pylot.org)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356" y="128954"/>
            <a:ext cx="7060222" cy="890954"/>
          </a:xfrm>
        </p:spPr>
        <p:txBody>
          <a:bodyPr/>
          <a:lstStyle/>
          <a:p>
            <a:r>
              <a:rPr lang="en-US" sz="3600" b="0" dirty="0" smtClean="0"/>
              <a:t>Mantevo* Project:</a:t>
            </a:r>
            <a:br>
              <a:rPr lang="en-US" sz="3600" b="0" dirty="0" smtClean="0"/>
            </a:br>
            <a:r>
              <a:rPr lang="en-US" sz="3600" b="0" dirty="0" smtClean="0"/>
              <a:t>Scaling Down Large Benchmarks</a:t>
            </a:r>
            <a:endParaRPr lang="en-US" b="0" dirty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19116"/>
            <a:ext cx="9144000" cy="57388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dirty="0" smtClean="0"/>
              <a:t>Mini-apps</a:t>
            </a:r>
            <a:endParaRPr lang="en-US" sz="2000" b="0" dirty="0" smtClean="0"/>
          </a:p>
          <a:p>
            <a:pPr lvl="1">
              <a:lnSpc>
                <a:spcPct val="90000"/>
              </a:lnSpc>
            </a:pPr>
            <a:r>
              <a:rPr lang="en-US" sz="2400" b="0" dirty="0" smtClean="0"/>
              <a:t>Small</a:t>
            </a:r>
            <a:r>
              <a:rPr lang="en-US" sz="2400" b="0" dirty="0"/>
              <a:t>, self-contained </a:t>
            </a:r>
            <a:r>
              <a:rPr lang="en-US" sz="2400" b="0" dirty="0" smtClean="0"/>
              <a:t>programs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/>
              <a:t>Capture subset of large codes that defines performance; validate against parent benchmark to check physics kernel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/>
              <a:t>Allow rapid exploration of parameter space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/>
              <a:t>Aid in system design and acquisition decisions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/>
              <a:t>Open Source (LGPL): Fosters external collaboration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/>
              <a:t>Generate small YAML </a:t>
            </a:r>
            <a:r>
              <a:rPr lang="en-US" sz="2400" b="0" smtClean="0"/>
              <a:t>files containing </a:t>
            </a:r>
            <a:r>
              <a:rPr lang="en-US" sz="2400" b="0" dirty="0" smtClean="0"/>
              <a:t>performance data</a:t>
            </a:r>
            <a:br>
              <a:rPr lang="en-US" sz="2400" b="0" dirty="0" smtClean="0"/>
            </a:br>
            <a:endParaRPr lang="en-US" sz="2400" b="0" dirty="0" smtClean="0"/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MiniFE</a:t>
            </a:r>
            <a:r>
              <a:rPr lang="en-US" sz="1800" dirty="0" smtClean="0"/>
              <a:t>/HPCCG</a:t>
            </a:r>
            <a:r>
              <a:rPr lang="en-US" sz="1800" b="0" dirty="0" smtClean="0"/>
              <a:t>		Unstructured </a:t>
            </a:r>
            <a:r>
              <a:rPr lang="en-US" sz="1800" b="0" dirty="0"/>
              <a:t>implicit </a:t>
            </a:r>
            <a:r>
              <a:rPr lang="en-US" sz="1800" b="0" dirty="0" smtClean="0"/>
              <a:t>Finite Element/Finite Volume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phdMesh</a:t>
            </a:r>
            <a:r>
              <a:rPr lang="en-US" sz="1800" b="0" dirty="0"/>
              <a:t>: </a:t>
            </a:r>
            <a:r>
              <a:rPr lang="en-US" sz="1800" b="0" dirty="0" smtClean="0"/>
              <a:t>		Explicit Finite Element Method, </a:t>
            </a:r>
            <a:r>
              <a:rPr lang="en-US" sz="1800" b="0" dirty="0"/>
              <a:t>contact </a:t>
            </a:r>
            <a:r>
              <a:rPr lang="en-US" sz="1800" b="0" dirty="0" smtClean="0"/>
              <a:t>detection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MiniMD</a:t>
            </a:r>
            <a:r>
              <a:rPr lang="en-US" sz="1800" b="0" dirty="0"/>
              <a:t>:</a:t>
            </a:r>
            <a:r>
              <a:rPr lang="en-US" sz="1800" b="0" dirty="0" smtClean="0"/>
              <a:t> 		Molecular Dynamics force computations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MiniXyce</a:t>
            </a:r>
            <a:r>
              <a:rPr lang="en-US" sz="1800" b="0" dirty="0" smtClean="0"/>
              <a:t>: 		Electrical circuit simulation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MiniMC</a:t>
            </a:r>
            <a:r>
              <a:rPr lang="en-US" sz="1800" b="0" dirty="0" smtClean="0"/>
              <a:t>: 		Monte-Carlo simulations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CPU/GPU</a:t>
            </a:r>
            <a:r>
              <a:rPr lang="en-US" sz="1800" b="0" dirty="0" smtClean="0"/>
              <a:t>: 		In the works; probably a structured-grid aero code</a:t>
            </a:r>
            <a:endParaRPr lang="en-US" sz="2100" b="0" dirty="0"/>
          </a:p>
          <a:p>
            <a:pPr>
              <a:lnSpc>
                <a:spcPct val="90000"/>
              </a:lnSpc>
              <a:buNone/>
            </a:pPr>
            <a:r>
              <a:rPr lang="en-US" sz="2800" b="0" dirty="0" smtClean="0">
                <a:solidFill>
                  <a:schemeClr val="tx2"/>
                </a:solidFill>
                <a:latin typeface="Arial" charset="0"/>
              </a:rPr>
              <a:t>			https://software.sandia.gov/mantevo</a:t>
            </a:r>
          </a:p>
          <a:p>
            <a:pPr>
              <a:lnSpc>
                <a:spcPct val="90000"/>
              </a:lnSpc>
              <a:buNone/>
            </a:pPr>
            <a:endParaRPr lang="en-US" sz="2900" b="0" dirty="0"/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6743422" y="1203851"/>
            <a:ext cx="1889940" cy="2744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en-US" sz="1200" b="0" dirty="0">
                <a:latin typeface="Arial" charset="0"/>
              </a:rPr>
              <a:t>* Greek: </a:t>
            </a:r>
            <a:r>
              <a:rPr lang="en-US" sz="1200" b="0" dirty="0" smtClean="0">
                <a:latin typeface="Arial" charset="0"/>
              </a:rPr>
              <a:t>predict</a:t>
            </a:r>
            <a:r>
              <a:rPr lang="en-US" sz="1200" b="0" dirty="0">
                <a:latin typeface="Arial" charset="0"/>
              </a:rPr>
              <a:t>, presage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65018" y="1039091"/>
            <a:ext cx="7883237" cy="235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397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3293" y="0"/>
            <a:ext cx="5117123" cy="110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co-pylot_email_example 0222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004" y="0"/>
            <a:ext cx="2302625" cy="19431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629" y="5328458"/>
            <a:ext cx="2834640" cy="139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297" y="1767010"/>
            <a:ext cx="8337665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-pylot_02221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77392" y="4904509"/>
            <a:ext cx="2350325" cy="1695798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62698" y="4052455"/>
            <a:ext cx="1256354" cy="7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55624" y="5461461"/>
            <a:ext cx="3288376" cy="139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2010-09-28_180228_pylot_xy_plot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06169" y="3798915"/>
            <a:ext cx="2126993" cy="157942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941" y="1995055"/>
            <a:ext cx="1787237" cy="371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2010-09-28_174317_Pylot connected to os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00857" y="187037"/>
            <a:ext cx="2799764" cy="2132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85027" y="1025503"/>
            <a:ext cx="357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(uses </a:t>
            </a:r>
            <a:r>
              <a:rPr lang="en-US" sz="1400" dirty="0" err="1" smtClean="0"/>
              <a:t>matplotlib</a:t>
            </a:r>
            <a:r>
              <a:rPr lang="en-US" sz="1400" dirty="0" smtClean="0"/>
              <a:t>, </a:t>
            </a:r>
            <a:r>
              <a:rPr lang="en-US" sz="1400" dirty="0" err="1" smtClean="0"/>
              <a:t>MySQLdb</a:t>
            </a:r>
            <a:r>
              <a:rPr lang="en-US" sz="1400" dirty="0" smtClean="0"/>
              <a:t>, </a:t>
            </a:r>
            <a:r>
              <a:rPr lang="en-US" sz="1400" dirty="0" err="1" smtClean="0"/>
              <a:t>pylab</a:t>
            </a:r>
            <a:r>
              <a:rPr lang="en-US" sz="1400" dirty="0" smtClean="0"/>
              <a:t>, </a:t>
            </a:r>
            <a:r>
              <a:rPr lang="en-US" sz="1400" dirty="0" err="1" smtClean="0"/>
              <a:t>numpy</a:t>
            </a:r>
            <a:r>
              <a:rPr lang="en-US" sz="1400" dirty="0" smtClean="0"/>
              <a:t>, </a:t>
            </a:r>
            <a:r>
              <a:rPr lang="en-US" sz="1400" dirty="0" err="1" smtClean="0"/>
              <a:t>yaml</a:t>
            </a:r>
            <a:r>
              <a:rPr lang="en-US" sz="1400" dirty="0" smtClean="0"/>
              <a:t>, </a:t>
            </a:r>
            <a:r>
              <a:rPr lang="en-US" sz="1400" dirty="0" err="1" smtClean="0"/>
              <a:t>Tkinter</a:t>
            </a:r>
            <a:r>
              <a:rPr lang="en-US" sz="1400" dirty="0" smtClean="0"/>
              <a:t>, </a:t>
            </a:r>
            <a:r>
              <a:rPr lang="en-US" sz="1400" dirty="0" err="1" smtClean="0"/>
              <a:t>Pmw</a:t>
            </a:r>
            <a:r>
              <a:rPr lang="en-US" sz="1400" dirty="0" smtClean="0"/>
              <a:t>, …)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V="1">
            <a:off x="2083777" y="1828800"/>
            <a:ext cx="633046" cy="5275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5400000" flipH="1" flipV="1">
            <a:off x="6132635" y="2545374"/>
            <a:ext cx="659423" cy="228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H="1">
            <a:off x="2703638" y="3952145"/>
            <a:ext cx="1266089" cy="4484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7016262" y="3560885"/>
            <a:ext cx="422030" cy="2022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2757" y="152400"/>
          <a:ext cx="8758843" cy="627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04"/>
                <a:gridCol w="2642754"/>
                <a:gridCol w="4001885"/>
              </a:tblGrid>
              <a:tr h="33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Co-PYLOT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eCo</a:t>
                      </a:r>
                      <a:r>
                        <a:rPr lang="en-US" b="1" dirty="0" smtClean="0"/>
                        <a:t>-PYLOT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PYLOT</a:t>
                      </a:r>
                    </a:p>
                  </a:txBody>
                  <a:tcPr/>
                </a:tc>
              </a:tr>
              <a:tr h="590465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1. Single-window, easy-to-manipulate</a:t>
                      </a:r>
                      <a:r>
                        <a:rPr lang="en-US" sz="1300" baseline="0" dirty="0" smtClean="0"/>
                        <a:t> interface for sending test data files to pre-formatted database table; easy for testers to use.</a:t>
                      </a:r>
                    </a:p>
                    <a:p>
                      <a:endParaRPr lang="en-US" sz="1300" baseline="0" dirty="0" smtClean="0"/>
                    </a:p>
                    <a:p>
                      <a:r>
                        <a:rPr lang="en-US" sz="1300" baseline="0" dirty="0" smtClean="0"/>
                        <a:t>2. Allows tester to transfer up to 28 entities for database storage.</a:t>
                      </a:r>
                    </a:p>
                    <a:p>
                      <a:endParaRPr lang="en-US" sz="1300" baseline="0" dirty="0" smtClean="0"/>
                    </a:p>
                    <a:p>
                      <a:r>
                        <a:rPr lang="en-US" sz="1300" baseline="0" dirty="0" smtClean="0"/>
                        <a:t>3. Automatically collects  some user information such as date, time, etc., for simultaneous submission with data files to database table.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itchFamily="34" charset="0"/>
                        <a:buNone/>
                      </a:pPr>
                      <a:r>
                        <a:rPr lang="en-US" sz="1300" dirty="0" smtClean="0"/>
                        <a:t>1. Provides</a:t>
                      </a:r>
                      <a:r>
                        <a:rPr lang="en-US" sz="1300" baseline="0" dirty="0" smtClean="0"/>
                        <a:t> an easy, intuitive method for submitting test data files to a database table: EMAIL</a:t>
                      </a:r>
                      <a:endParaRPr lang="en-US" sz="1300" dirty="0" smtClean="0"/>
                    </a:p>
                    <a:p>
                      <a:pPr marL="342900" lvl="0" indent="-342900" algn="l">
                        <a:buFont typeface="Arial" pitchFamily="34" charset="0"/>
                        <a:buNone/>
                      </a:pPr>
                      <a:endParaRPr lang="en-US" sz="1300" dirty="0" smtClean="0"/>
                    </a:p>
                    <a:p>
                      <a:pPr marL="0" lvl="0" indent="0" algn="l">
                        <a:buFont typeface="Arial" pitchFamily="34" charset="0"/>
                        <a:buNone/>
                      </a:pPr>
                      <a:r>
                        <a:rPr lang="en-US" sz="1300" dirty="0" smtClean="0"/>
                        <a:t>2. Runs as a script on an</a:t>
                      </a:r>
                      <a:r>
                        <a:rPr lang="en-US" sz="1300" baseline="0" dirty="0" smtClean="0"/>
                        <a:t> email server</a:t>
                      </a:r>
                    </a:p>
                    <a:p>
                      <a:pPr marL="342900" lvl="0" indent="-342900" algn="l">
                        <a:buFont typeface="Arial" pitchFamily="34" charset="0"/>
                        <a:buNone/>
                      </a:pPr>
                      <a:endParaRPr lang="en-US" sz="1300" baseline="0" dirty="0" smtClean="0"/>
                    </a:p>
                    <a:p>
                      <a:pPr marL="0" lvl="0" indent="0" algn="l">
                        <a:buFont typeface="Arial" pitchFamily="34" charset="0"/>
                        <a:buNone/>
                      </a:pPr>
                      <a:r>
                        <a:rPr lang="en-US" sz="1300" baseline="0" dirty="0" smtClean="0"/>
                        <a:t>3. Using a .forward file, specially formatted emails, with all test data files as attachments, are intercepted.</a:t>
                      </a:r>
                    </a:p>
                    <a:p>
                      <a:pPr marL="342900" lvl="0" indent="-342900" algn="l">
                        <a:buFont typeface="Arial" pitchFamily="34" charset="0"/>
                        <a:buNone/>
                      </a:pPr>
                      <a:endParaRPr lang="en-US" sz="1300" baseline="0" dirty="0" smtClean="0"/>
                    </a:p>
                    <a:p>
                      <a:pPr marL="0" lvl="0" indent="0" algn="l">
                        <a:buFont typeface="Arial" pitchFamily="34" charset="0"/>
                        <a:buNone/>
                      </a:pPr>
                      <a:r>
                        <a:rPr lang="en-US" sz="1300" baseline="0" dirty="0" smtClean="0"/>
                        <a:t>4. Email is parsed to extract user info, date and time, test data files, database name (from email address), database table (from ‘Subject:’ line), etc.</a:t>
                      </a:r>
                    </a:p>
                    <a:p>
                      <a:pPr marL="342900" lvl="0" indent="-342900" algn="l">
                        <a:buFont typeface="Arial" pitchFamily="34" charset="0"/>
                        <a:buNone/>
                      </a:pPr>
                      <a:endParaRPr lang="en-US" sz="1300" baseline="0" dirty="0" smtClean="0"/>
                    </a:p>
                    <a:p>
                      <a:pPr marL="0" lvl="0" indent="0" algn="l">
                        <a:buFont typeface="Arial" pitchFamily="34" charset="0"/>
                        <a:buNone/>
                      </a:pPr>
                      <a:r>
                        <a:rPr lang="en-US" sz="1300" baseline="0" dirty="0" smtClean="0"/>
                        <a:t>5. Data is either auto-inserted into a database table if no errors are encountered, OR…</a:t>
                      </a:r>
                    </a:p>
                    <a:p>
                      <a:pPr marL="342900" lvl="0" indent="-342900" algn="l">
                        <a:buFont typeface="Arial" pitchFamily="34" charset="0"/>
                        <a:buNone/>
                      </a:pPr>
                      <a:endParaRPr lang="en-US" sz="1300" baseline="0" dirty="0" smtClean="0"/>
                    </a:p>
                    <a:p>
                      <a:pPr marL="0" lvl="0" indent="0" algn="l">
                        <a:buFont typeface="Arial" pitchFamily="34" charset="0"/>
                        <a:buNone/>
                      </a:pPr>
                      <a:r>
                        <a:rPr lang="en-US" sz="1300" baseline="0" dirty="0" smtClean="0"/>
                        <a:t>6. Errors generate a return email to sender stating what fields were missing, if any, or what error occurred.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Displays MySQL database table and fields in intuitive row/column format, with user-selectable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fields/columns (as usual in MySQL) and rows (NOT usual in MySQL)</a:t>
                      </a:r>
                      <a:endParaRPr lang="en-US" sz="13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3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Extracts data from data FILES stored in table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fields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automatically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expands the database with new fields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 extracted data</a:t>
                      </a:r>
                    </a:p>
                    <a:p>
                      <a:endParaRPr lang="en-US" sz="13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Allows rapid plots of user-selected fields using X-Y, semi-log, </a:t>
                      </a:r>
                      <a:r>
                        <a:rPr lang="sv-SE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log-log, or kiviat (radar) charts.</a:t>
                      </a:r>
                    </a:p>
                    <a:p>
                      <a:endParaRPr lang="en-US" sz="13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Can compare data across different databases, tables, database servers using built-in field storage buffer.</a:t>
                      </a:r>
                    </a:p>
                    <a:p>
                      <a:endParaRPr lang="en-US" sz="13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Performs statistical analyses on any field (text or numerical); rapidly generates pie charts, bar graphs</a:t>
                      </a:r>
                    </a:p>
                    <a:p>
                      <a:endParaRPr lang="en-US" sz="13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backup/restore entire databases, all tables of any database, or any table of any database</a:t>
                      </a:r>
                    </a:p>
                    <a:p>
                      <a:endParaRPr lang="en-US" sz="13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Allows manual insertion of data into database tables </a:t>
                      </a:r>
                    </a:p>
                    <a:p>
                      <a:endParaRPr lang="en-US" sz="13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edit any row or collection of user-selectable rows in a database table</a:t>
                      </a:r>
                    </a:p>
                    <a:p>
                      <a:endParaRPr lang="en-US" sz="13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… and more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66" y="246804"/>
            <a:ext cx="7772400" cy="513771"/>
          </a:xfrm>
        </p:spPr>
        <p:txBody>
          <a:bodyPr/>
          <a:lstStyle/>
          <a:p>
            <a:r>
              <a:rPr lang="en-US" dirty="0" smtClean="0"/>
              <a:t>One Example: Co-Pylot Interface</a:t>
            </a:r>
            <a:endParaRPr lang="en-US" dirty="0"/>
          </a:p>
        </p:txBody>
      </p:sp>
      <p:pic>
        <p:nvPicPr>
          <p:cNvPr id="5" name="Picture 4" descr="co-pylot_screenshot_for_PyCon_2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4" y="871671"/>
            <a:ext cx="8913265" cy="587950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74" y="156411"/>
            <a:ext cx="7772400" cy="613610"/>
          </a:xfrm>
        </p:spPr>
        <p:txBody>
          <a:bodyPr/>
          <a:lstStyle/>
          <a:p>
            <a:r>
              <a:rPr lang="en-US" dirty="0" smtClean="0"/>
              <a:t>Pylot Main Screen</a:t>
            </a:r>
            <a:endParaRPr lang="en-US" dirty="0"/>
          </a:p>
        </p:txBody>
      </p:sp>
      <p:pic>
        <p:nvPicPr>
          <p:cNvPr id="3" name="Picture 2" descr="pylot - main screen - 0223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6" y="986590"/>
            <a:ext cx="8434136" cy="525018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FF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l" defTabSz="8397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l" defTabSz="8397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2032</TotalTime>
  <Words>649</Words>
  <Application>Microsoft Office PowerPoint</Application>
  <PresentationFormat>On-screen Show (4:3)</PresentationFormat>
  <Paragraphs>128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Supercomputer and Cluster Application Performance Analysis using Python</vt:lpstr>
      <vt:lpstr>Motivation</vt:lpstr>
      <vt:lpstr>Common data collection approach: Excel Spreadsheets</vt:lpstr>
      <vt:lpstr>Addressing the Problems</vt:lpstr>
      <vt:lpstr>Mantevo* Project: Scaling Down Large Benchmarks</vt:lpstr>
      <vt:lpstr>Slide 6</vt:lpstr>
      <vt:lpstr>Slide 7</vt:lpstr>
      <vt:lpstr>One Example: Co-Pylot Interface</vt:lpstr>
      <vt:lpstr>Pylot Main Screen</vt:lpstr>
      <vt:lpstr>Pylot Database Screen</vt:lpstr>
      <vt:lpstr>Pylot Bar and Pie Charts</vt:lpstr>
      <vt:lpstr>Pylot Filter</vt:lpstr>
      <vt:lpstr>Pylot X-Y Plots</vt:lpstr>
      <vt:lpstr>Pylot Kiviat (Radar) Chart</vt:lpstr>
      <vt:lpstr>Pylot Storage Buffer</vt:lpstr>
      <vt:lpstr>Pylot Storage Buffer –  Row Generator</vt:lpstr>
      <vt:lpstr>What’s next?</vt:lpstr>
      <vt:lpstr>Slide 18</vt:lpstr>
    </vt:vector>
  </TitlesOfParts>
  <Company>Sandia National Laboratories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Performance Assessment  and Modeling</dc:title>
  <dc:creator>Michael Heroux</dc:creator>
  <dc:description>SAND Number: 2008-2331C</dc:description>
  <cp:lastModifiedBy>dwbarne</cp:lastModifiedBy>
  <cp:revision>183</cp:revision>
  <cp:lastPrinted>2001-12-04T02:38:31Z</cp:lastPrinted>
  <dcterms:created xsi:type="dcterms:W3CDTF">2010-11-30T21:51:07Z</dcterms:created>
  <dcterms:modified xsi:type="dcterms:W3CDTF">2012-05-24T21:38:27Z</dcterms:modified>
</cp:coreProperties>
</file>