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0"/>
  </p:notesMasterIdLst>
  <p:sldIdLst>
    <p:sldId id="256" r:id="rId2"/>
    <p:sldId id="257" r:id="rId3"/>
    <p:sldId id="353" r:id="rId4"/>
    <p:sldId id="356" r:id="rId5"/>
    <p:sldId id="357" r:id="rId6"/>
    <p:sldId id="367" r:id="rId7"/>
    <p:sldId id="358" r:id="rId8"/>
    <p:sldId id="360" r:id="rId9"/>
    <p:sldId id="368" r:id="rId10"/>
    <p:sldId id="364" r:id="rId11"/>
    <p:sldId id="272" r:id="rId12"/>
    <p:sldId id="361" r:id="rId13"/>
    <p:sldId id="354" r:id="rId14"/>
    <p:sldId id="331" r:id="rId15"/>
    <p:sldId id="362" r:id="rId16"/>
    <p:sldId id="375" r:id="rId17"/>
    <p:sldId id="363" r:id="rId18"/>
    <p:sldId id="365" r:id="rId19"/>
    <p:sldId id="366" r:id="rId20"/>
    <p:sldId id="370" r:id="rId21"/>
    <p:sldId id="371" r:id="rId22"/>
    <p:sldId id="355" r:id="rId23"/>
    <p:sldId id="349" r:id="rId24"/>
    <p:sldId id="374" r:id="rId25"/>
    <p:sldId id="373" r:id="rId26"/>
    <p:sldId id="359" r:id="rId27"/>
    <p:sldId id="369" r:id="rId28"/>
    <p:sldId id="37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BEC"/>
    <a:srgbClr val="EBEDED"/>
    <a:srgbClr val="F6F6F7"/>
    <a:srgbClr val="DDDFE0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5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C0915-5B17-4E5F-8287-0C50086ECCA8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64DF59-E7CC-4B57-99EF-8A7C67792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85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54D6F-5D97-46BE-A3EC-A81C55078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FC17C3-48E0-46E8-B457-3189CE06D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D7B33-D765-402A-B692-76E1438E0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26C2-240B-4AB0-9B61-CAAC81A366B2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F521B-76EB-4550-B605-DCA5BE223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62AB7-90D6-488E-AA7B-82525C037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BA74-7A4D-4D12-A87E-9242AE36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11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0DCC7-4679-4186-A055-0B265C1F9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55EC75-101D-4241-9160-AF689FDF4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3B271-0C9B-49D9-B7DC-A45C8A175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26C2-240B-4AB0-9B61-CAAC81A366B2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A617A-E93C-4E32-97EB-2E733A1B2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60307-0D38-4FC5-9B66-2CF82C1C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BA74-7A4D-4D12-A87E-9242AE36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79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B486A5-6171-413B-9EEF-7173A44198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68CDC-77B7-4871-AB03-1146B65D4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40814-ACF8-406F-91E8-C0E18F5C6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26C2-240B-4AB0-9B61-CAAC81A366B2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34E7A-ED1C-430C-BCA2-0B49A5C86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B8D01-FF68-4A50-8963-8346F3B55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BA74-7A4D-4D12-A87E-9242AE36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9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73259-488C-409B-B3DC-302C0FA1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3D7D5-EB18-44E2-B922-A9263DD6E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9A0AD-C18C-4B9C-9607-AC8CCE44F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26C2-240B-4AB0-9B61-CAAC81A366B2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F3730-7F76-4713-9E59-2581278E3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83319-7EA0-49DD-ACE5-0669C65F2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BA74-7A4D-4D12-A87E-9242AE36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85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58309-634F-46E1-A853-C9A0042CA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825CE-9C02-483C-81F2-6E0B3BC3A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74808-E906-484A-A3C4-ECCBC4E8A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26C2-240B-4AB0-9B61-CAAC81A366B2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765D7-C2BF-4E2D-88E4-58AA3B03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A8CBF-8CFE-4E4C-AE92-E15CD995C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BA74-7A4D-4D12-A87E-9242AE36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29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15196-934C-4B87-9EE3-5D9392202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1E6AB-2CB2-4BE2-8AA1-9386246320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45FDDE-82E1-4376-94C0-CDB4CBDB2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7CF99-1C31-451F-ABD4-A196A0ED0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26C2-240B-4AB0-9B61-CAAC81A366B2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85A26-A251-427D-B162-4B12DB13B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AC120-BA26-4C36-B6CB-8C67CE60E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BA74-7A4D-4D12-A87E-9242AE36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25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B6273-DBE0-4634-BBEB-07F2FD88D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B119C-61C2-451E-843E-59EABB8D3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44BCE-7C00-4E47-8964-926925D2E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A3A4A0-DC5A-47D7-9865-D97C2CF0E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2684E3-B8C7-4D82-9916-8A027D9378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F9B5F4-DFB9-4B13-8085-BB0E5F27F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26C2-240B-4AB0-9B61-CAAC81A366B2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C23C11-104A-4861-988F-F1679C50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086FA9-F3EF-4193-BE92-5D9B8ED23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BA74-7A4D-4D12-A87E-9242AE36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55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86075-2B6B-481E-A766-F8D2DF9B7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CC9C2A-3F81-469A-8EF0-572B0EE07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26C2-240B-4AB0-9B61-CAAC81A366B2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ACD8F0-E549-4A50-8202-210C45AE3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54D6CF-222D-4DD1-BBF4-6F768171E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BA74-7A4D-4D12-A87E-9242AE36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3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D2FA1E-C163-4DCF-B178-C54EF5F00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26C2-240B-4AB0-9B61-CAAC81A366B2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B5DA1B-9C5C-4BAC-AC22-7CF912EAD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78A88-514E-43FB-B71A-EBC905326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BA74-7A4D-4D12-A87E-9242AE36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3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38847-2870-4838-9886-D06CE279E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E1023-22D6-4EE6-9F53-595E9C7F4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70149B-7194-4B21-8C4E-71D9C9EE7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DEFFE-43D3-4754-8320-81857856D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26C2-240B-4AB0-9B61-CAAC81A366B2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ECEBB-E85E-4E18-BEDB-2B28956A1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6F68E-0F7E-4AE3-B822-3DD0D61E0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BA74-7A4D-4D12-A87E-9242AE36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2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6787C-1DEB-4ACD-83D1-C645B9B20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D8D90E-135C-4678-B966-DECEC97A7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5D38C-EC9B-4005-828D-1119C0C67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5A212-6F02-4B08-97B3-A70494E69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26C2-240B-4AB0-9B61-CAAC81A366B2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C1CF9-1C4B-4615-ACC6-413B7B912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DF763-4768-420A-8340-6D7F25F07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BA74-7A4D-4D12-A87E-9242AE36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77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99828F-9622-4F31-8A08-C3C650F8F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C055B-3A12-4D31-8D45-E215DA330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33273-21CE-4E38-A86E-23587A3A72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526C2-240B-4AB0-9B61-CAAC81A366B2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7FAE1-39BB-4B15-8397-DF26592226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9B93F-3358-4A1D-B209-9B7869703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7BA74-7A4D-4D12-A87E-9242AE36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0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wbzen/math-lib.git" TargetMode="External"/><Relationship Id="rId2" Type="http://schemas.openxmlformats.org/officeDocument/2006/relationships/hyperlink" Target="https://en.wikipedia.org/wiki/Markov_chain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gif"/><Relationship Id="rId5" Type="http://schemas.openxmlformats.org/officeDocument/2006/relationships/hyperlink" Target="https://github.com/dwbzen/text-processing.git" TargetMode="External"/><Relationship Id="rId4" Type="http://schemas.openxmlformats.org/officeDocument/2006/relationships/hyperlink" Target="https://github.com/dwbzen/music-framework.git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audio" Target="../media/audio3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audio" Target="../media/audio3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69BCB-AB92-4CE5-8B6A-0F8EEBC17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3468"/>
            <a:ext cx="9144000" cy="2097842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Ticket Analysis with </a:t>
            </a:r>
            <a:r>
              <a:rPr lang="en-US"/>
              <a:t>Markov Chains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E1A9A7-5ADD-4611-9FCB-B4A6BCD7B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0742" y="3356264"/>
            <a:ext cx="8030516" cy="109610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How a Markov Chain can be used to analyze service tickets and generate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38199B-1610-4A0C-BDD5-2548A833A64C}"/>
              </a:ext>
            </a:extLst>
          </p:cNvPr>
          <p:cNvSpPr txBox="1"/>
          <p:nvPr/>
        </p:nvSpPr>
        <p:spPr>
          <a:xfrm>
            <a:off x="556591" y="6003235"/>
            <a:ext cx="1709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11-14-2018</a:t>
            </a:r>
          </a:p>
          <a:p>
            <a:r>
              <a:rPr lang="en-US" dirty="0"/>
              <a:t>Don Bacon</a:t>
            </a:r>
          </a:p>
        </p:txBody>
      </p:sp>
    </p:spTree>
    <p:extLst>
      <p:ext uri="{BB962C8B-B14F-4D97-AF65-F5344CB8AC3E}">
        <p14:creationId xmlns:p14="http://schemas.microsoft.com/office/powerpoint/2010/main" val="4004555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analysis</a:t>
            </a:r>
          </a:p>
          <a:p>
            <a:pPr lvl="1"/>
            <a:r>
              <a:rPr lang="en-US" dirty="0"/>
              <a:t>Unstructured text as in prose</a:t>
            </a:r>
          </a:p>
          <a:p>
            <a:pPr lvl="1"/>
            <a:r>
              <a:rPr lang="en-US" dirty="0"/>
              <a:t>Structured text in JSON format</a:t>
            </a:r>
          </a:p>
          <a:p>
            <a:pPr lvl="2"/>
            <a:r>
              <a:rPr lang="en-US" dirty="0"/>
              <a:t>Service Tickets</a:t>
            </a:r>
          </a:p>
          <a:p>
            <a:pPr lvl="2"/>
            <a:r>
              <a:rPr lang="en-US" dirty="0"/>
              <a:t>Twitter feeds</a:t>
            </a:r>
          </a:p>
          <a:p>
            <a:r>
              <a:rPr lang="en-US" dirty="0"/>
              <a:t>Speech recognition (hidden Markov models)</a:t>
            </a:r>
          </a:p>
          <a:p>
            <a:r>
              <a:rPr lang="en-US" dirty="0"/>
              <a:t>Markov modelling of the English language (I have a demo)</a:t>
            </a:r>
          </a:p>
          <a:p>
            <a:r>
              <a:rPr lang="en-US" dirty="0"/>
              <a:t>Google’s page rank of a webpage is defined by a Markov chain</a:t>
            </a:r>
          </a:p>
          <a:p>
            <a:r>
              <a:rPr lang="en-US" dirty="0"/>
              <a:t>Algorithmic music composition (more on that later!)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6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E01FDAE-EEFC-47A4-A304-504FB590F1A9}"/>
              </a:ext>
            </a:extLst>
          </p:cNvPr>
          <p:cNvGrpSpPr/>
          <p:nvPr/>
        </p:nvGrpSpPr>
        <p:grpSpPr>
          <a:xfrm>
            <a:off x="641877" y="1430313"/>
            <a:ext cx="9242099" cy="4766986"/>
            <a:chOff x="372246" y="653647"/>
            <a:chExt cx="9242099" cy="4766986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C081099-4D70-403A-9F42-A7BBE687BD07}"/>
                </a:ext>
              </a:extLst>
            </p:cNvPr>
            <p:cNvSpPr/>
            <p:nvPr/>
          </p:nvSpPr>
          <p:spPr>
            <a:xfrm>
              <a:off x="5486396" y="653647"/>
              <a:ext cx="861391" cy="8454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2DC4B6B-5FA4-4CBC-BBFB-5771575ABF07}"/>
                </a:ext>
              </a:extLst>
            </p:cNvPr>
            <p:cNvSpPr txBox="1"/>
            <p:nvPr/>
          </p:nvSpPr>
          <p:spPr>
            <a:xfrm>
              <a:off x="5526155" y="878796"/>
              <a:ext cx="861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import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21F5563-4629-466F-89EC-B135591CBF0A}"/>
                </a:ext>
              </a:extLst>
            </p:cNvPr>
            <p:cNvGrpSpPr/>
            <p:nvPr/>
          </p:nvGrpSpPr>
          <p:grpSpPr>
            <a:xfrm>
              <a:off x="2332383" y="2179506"/>
              <a:ext cx="861391" cy="845440"/>
              <a:chOff x="4399722" y="2067339"/>
              <a:chExt cx="861391" cy="845440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EB4296C-B268-4985-B3BE-4CB3B986DD68}"/>
                  </a:ext>
                </a:extLst>
              </p:cNvPr>
              <p:cNvSpPr/>
              <p:nvPr/>
            </p:nvSpPr>
            <p:spPr>
              <a:xfrm>
                <a:off x="4399722" y="2067339"/>
                <a:ext cx="861391" cy="8454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66A88A-D783-431C-BE8A-FDBC943EA9B6}"/>
                  </a:ext>
                </a:extLst>
              </p:cNvPr>
              <p:cNvSpPr txBox="1"/>
              <p:nvPr/>
            </p:nvSpPr>
            <p:spPr>
              <a:xfrm>
                <a:off x="4545495" y="2305393"/>
                <a:ext cx="5698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tool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A131CE4-819D-4973-91E6-33A7F6180B5F}"/>
                </a:ext>
              </a:extLst>
            </p:cNvPr>
            <p:cNvGrpSpPr/>
            <p:nvPr/>
          </p:nvGrpSpPr>
          <p:grpSpPr>
            <a:xfrm>
              <a:off x="4625005" y="2195457"/>
              <a:ext cx="901150" cy="845440"/>
              <a:chOff x="6255026" y="2067339"/>
              <a:chExt cx="901150" cy="845440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45F8DFA-8C98-46C0-8082-4D8454FBC2C9}"/>
                  </a:ext>
                </a:extLst>
              </p:cNvPr>
              <p:cNvSpPr/>
              <p:nvPr/>
            </p:nvSpPr>
            <p:spPr>
              <a:xfrm>
                <a:off x="6255026" y="2067339"/>
                <a:ext cx="861391" cy="8454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1190F5-155F-43F9-ABD7-0252ABA8DD9F}"/>
                  </a:ext>
                </a:extLst>
              </p:cNvPr>
              <p:cNvSpPr txBox="1"/>
              <p:nvPr/>
            </p:nvSpPr>
            <p:spPr>
              <a:xfrm>
                <a:off x="6294785" y="2303179"/>
                <a:ext cx="861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utility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88CD783-6057-40AF-94FA-8F40AD09015A}"/>
                </a:ext>
              </a:extLst>
            </p:cNvPr>
            <p:cNvGrpSpPr/>
            <p:nvPr/>
          </p:nvGrpSpPr>
          <p:grpSpPr>
            <a:xfrm>
              <a:off x="6772561" y="2785240"/>
              <a:ext cx="1000537" cy="845440"/>
              <a:chOff x="7679634" y="2067339"/>
              <a:chExt cx="1000537" cy="845440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1641F59-C4FA-47D3-B823-12D3ED4C40ED}"/>
                  </a:ext>
                </a:extLst>
              </p:cNvPr>
              <p:cNvSpPr/>
              <p:nvPr/>
            </p:nvSpPr>
            <p:spPr>
              <a:xfrm>
                <a:off x="7679634" y="2067339"/>
                <a:ext cx="861391" cy="8454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E748B4-4CB0-4AE7-9B25-89B72EE76BF0}"/>
                  </a:ext>
                </a:extLst>
              </p:cNvPr>
              <p:cNvSpPr txBox="1"/>
              <p:nvPr/>
            </p:nvSpPr>
            <p:spPr>
              <a:xfrm>
                <a:off x="7679634" y="2303179"/>
                <a:ext cx="10005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product</a:t>
                </a:r>
              </a:p>
            </p:txBody>
          </p:sp>
        </p:grp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B5985FE-066F-4C42-A59C-BE2B82B5D36A}"/>
                </a:ext>
              </a:extLst>
            </p:cNvPr>
            <p:cNvSpPr/>
            <p:nvPr/>
          </p:nvSpPr>
          <p:spPr>
            <a:xfrm>
              <a:off x="8454885" y="2195457"/>
              <a:ext cx="861391" cy="8454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FCC1B64-F373-472A-86D7-DE94C5F45CFC}"/>
                </a:ext>
              </a:extLst>
            </p:cNvPr>
            <p:cNvSpPr txBox="1"/>
            <p:nvPr/>
          </p:nvSpPr>
          <p:spPr>
            <a:xfrm>
              <a:off x="8309001" y="2446686"/>
              <a:ext cx="13053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spreadsheet</a:t>
              </a:r>
              <a:endParaRPr lang="en-US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BE97643-73F1-42B5-907F-21D6333F8AE8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 flipH="1">
              <a:off x="5055701" y="1375275"/>
              <a:ext cx="596602" cy="820182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F54E387-2CD2-473C-B9EB-B20F0BF802ED}"/>
                </a:ext>
              </a:extLst>
            </p:cNvPr>
            <p:cNvSpPr txBox="1"/>
            <p:nvPr/>
          </p:nvSpPr>
          <p:spPr>
            <a:xfrm rot="19908644">
              <a:off x="3015773" y="1764474"/>
              <a:ext cx="1000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0.64634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1BE1D67-B700-4C71-8491-8E4DC1746F4A}"/>
                </a:ext>
              </a:extLst>
            </p:cNvPr>
            <p:cNvSpPr/>
            <p:nvPr/>
          </p:nvSpPr>
          <p:spPr>
            <a:xfrm rot="18454996">
              <a:off x="4795848" y="1620269"/>
              <a:ext cx="861133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1600" dirty="0"/>
                <a:t>0.06098</a:t>
              </a:r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7DCE34B-BE01-48F9-BB10-3D5BA356938D}"/>
                </a:ext>
              </a:extLst>
            </p:cNvPr>
            <p:cNvSpPr/>
            <p:nvPr/>
          </p:nvSpPr>
          <p:spPr>
            <a:xfrm rot="1871434">
              <a:off x="7804443" y="1815710"/>
              <a:ext cx="8611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0.02439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2EB93CC-794C-42DB-81E8-C6037598187E}"/>
                </a:ext>
              </a:extLst>
            </p:cNvPr>
            <p:cNvSpPr/>
            <p:nvPr/>
          </p:nvSpPr>
          <p:spPr>
            <a:xfrm rot="2988202">
              <a:off x="6644768" y="2224191"/>
              <a:ext cx="8611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0.02439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BF3C7C3-5F83-4A2A-8047-E74704FEFB79}"/>
                </a:ext>
              </a:extLst>
            </p:cNvPr>
            <p:cNvSpPr/>
            <p:nvPr/>
          </p:nvSpPr>
          <p:spPr>
            <a:xfrm>
              <a:off x="608165" y="3544604"/>
              <a:ext cx="861391" cy="8454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51D70DF-7C13-4FD3-8D5A-89419DDD978B}"/>
                </a:ext>
              </a:extLst>
            </p:cNvPr>
            <p:cNvSpPr txBox="1"/>
            <p:nvPr/>
          </p:nvSpPr>
          <p:spPr>
            <a:xfrm>
              <a:off x="372246" y="3798047"/>
              <a:ext cx="13332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configuration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0574052-9C2C-4EDF-8163-B92EDE189F9F}"/>
                </a:ext>
              </a:extLst>
            </p:cNvPr>
            <p:cNvSpPr/>
            <p:nvPr/>
          </p:nvSpPr>
          <p:spPr>
            <a:xfrm>
              <a:off x="2290974" y="3515286"/>
              <a:ext cx="861391" cy="8454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DFB4C47-82A1-40B8-8BF7-D8E4C7AA7801}"/>
                </a:ext>
              </a:extLst>
            </p:cNvPr>
            <p:cNvSpPr txBox="1"/>
            <p:nvPr/>
          </p:nvSpPr>
          <p:spPr>
            <a:xfrm>
              <a:off x="2382051" y="3733939"/>
              <a:ext cx="660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map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722DF50-B6A9-4DA9-B043-F7D3C0245244}"/>
                </a:ext>
              </a:extLst>
            </p:cNvPr>
            <p:cNvSpPr/>
            <p:nvPr/>
          </p:nvSpPr>
          <p:spPr>
            <a:xfrm>
              <a:off x="3968264" y="3429000"/>
              <a:ext cx="861391" cy="8454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FD21316-A9EA-456E-BDEA-F9884CD43447}"/>
                </a:ext>
              </a:extLst>
            </p:cNvPr>
            <p:cNvSpPr txBox="1"/>
            <p:nvPr/>
          </p:nvSpPr>
          <p:spPr>
            <a:xfrm>
              <a:off x="4059341" y="3647653"/>
              <a:ext cx="660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45E1B56-C2E0-4915-9173-9A42F3A94CC2}"/>
                </a:ext>
              </a:extLst>
            </p:cNvPr>
            <p:cNvSpPr/>
            <p:nvPr/>
          </p:nvSpPr>
          <p:spPr>
            <a:xfrm>
              <a:off x="3415620" y="4551882"/>
              <a:ext cx="861391" cy="8454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C23257E-7018-4A23-BCCE-6CC958D30C56}"/>
                </a:ext>
              </a:extLst>
            </p:cNvPr>
            <p:cNvSpPr txBox="1"/>
            <p:nvPr/>
          </p:nvSpPr>
          <p:spPr>
            <a:xfrm>
              <a:off x="3506697" y="4770535"/>
              <a:ext cx="660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issue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1FE4824-8E41-48A8-84CC-C7EBAD0DC7F8}"/>
                </a:ext>
              </a:extLst>
            </p:cNvPr>
            <p:cNvSpPr/>
            <p:nvPr/>
          </p:nvSpPr>
          <p:spPr>
            <a:xfrm>
              <a:off x="1386975" y="4575193"/>
              <a:ext cx="861391" cy="8454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9FE1ED0-6173-47A0-98CD-C5742C388D65}"/>
                </a:ext>
              </a:extLst>
            </p:cNvPr>
            <p:cNvSpPr txBox="1"/>
            <p:nvPr/>
          </p:nvSpPr>
          <p:spPr>
            <a:xfrm>
              <a:off x="1209755" y="4828636"/>
              <a:ext cx="13332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enhancement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A45519C-EC50-40CF-9CC7-881489EFA579}"/>
                </a:ext>
              </a:extLst>
            </p:cNvPr>
            <p:cNvSpPr txBox="1"/>
            <p:nvPr/>
          </p:nvSpPr>
          <p:spPr>
            <a:xfrm rot="19908644">
              <a:off x="4506993" y="1011947"/>
              <a:ext cx="1000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0.02857</a:t>
              </a:r>
              <a:endParaRPr lang="en-US" dirty="0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C4985E3-11F8-4850-A6D1-8A6779B8B5BC}"/>
                </a:ext>
              </a:extLst>
            </p:cNvPr>
            <p:cNvCxnSpPr>
              <a:cxnSpLocks/>
              <a:stCxn id="5" idx="2"/>
              <a:endCxn id="38" idx="7"/>
            </p:cNvCxnSpPr>
            <p:nvPr/>
          </p:nvCxnSpPr>
          <p:spPr>
            <a:xfrm flipH="1">
              <a:off x="1343408" y="2602226"/>
              <a:ext cx="988975" cy="10661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5BF4CF4-84A0-4710-BC44-13C8D37EC046}"/>
                </a:ext>
              </a:extLst>
            </p:cNvPr>
            <p:cNvCxnSpPr>
              <a:stCxn id="5" idx="3"/>
              <a:endCxn id="47" idx="0"/>
            </p:cNvCxnSpPr>
            <p:nvPr/>
          </p:nvCxnSpPr>
          <p:spPr>
            <a:xfrm flipH="1">
              <a:off x="1817671" y="2901134"/>
              <a:ext cx="640860" cy="16740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1BE449E-B4AD-43B6-95D8-0F0BC89AF75D}"/>
                </a:ext>
              </a:extLst>
            </p:cNvPr>
            <p:cNvCxnSpPr>
              <a:stCxn id="5" idx="4"/>
              <a:endCxn id="41" idx="0"/>
            </p:cNvCxnSpPr>
            <p:nvPr/>
          </p:nvCxnSpPr>
          <p:spPr>
            <a:xfrm flipH="1">
              <a:off x="2721670" y="3024946"/>
              <a:ext cx="41409" cy="4903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58D19E4-B269-467D-97A3-FCD389ADC82C}"/>
                </a:ext>
              </a:extLst>
            </p:cNvPr>
            <p:cNvCxnSpPr>
              <a:stCxn id="5" idx="7"/>
              <a:endCxn id="2" idx="2"/>
            </p:cNvCxnSpPr>
            <p:nvPr/>
          </p:nvCxnSpPr>
          <p:spPr>
            <a:xfrm flipV="1">
              <a:off x="3067626" y="1076367"/>
              <a:ext cx="2418770" cy="122695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CAD72FC-C638-474B-8320-EA304216281A}"/>
                </a:ext>
              </a:extLst>
            </p:cNvPr>
            <p:cNvCxnSpPr>
              <a:stCxn id="5" idx="5"/>
            </p:cNvCxnSpPr>
            <p:nvPr/>
          </p:nvCxnSpPr>
          <p:spPr>
            <a:xfrm>
              <a:off x="3067626" y="2901134"/>
              <a:ext cx="769532" cy="16740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09C65E7-D16E-4A65-B85E-36F2E54FE376}"/>
                </a:ext>
              </a:extLst>
            </p:cNvPr>
            <p:cNvCxnSpPr>
              <a:stCxn id="5" idx="6"/>
              <a:endCxn id="43" idx="1"/>
            </p:cNvCxnSpPr>
            <p:nvPr/>
          </p:nvCxnSpPr>
          <p:spPr>
            <a:xfrm>
              <a:off x="3193774" y="2602226"/>
              <a:ext cx="900638" cy="9505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410A3DB-73FC-4E1C-89D3-734DDB32B1DE}"/>
                </a:ext>
              </a:extLst>
            </p:cNvPr>
            <p:cNvSpPr/>
            <p:nvPr/>
          </p:nvSpPr>
          <p:spPr>
            <a:xfrm rot="18792216">
              <a:off x="1145730" y="2991970"/>
              <a:ext cx="8611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0.11429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B6D0693-3816-4237-A1AC-80169D68DD50}"/>
                </a:ext>
              </a:extLst>
            </p:cNvPr>
            <p:cNvSpPr/>
            <p:nvPr/>
          </p:nvSpPr>
          <p:spPr>
            <a:xfrm>
              <a:off x="2269438" y="3072232"/>
              <a:ext cx="8611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0.08571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FE1FD54-F441-4770-864D-561902FFB576}"/>
                </a:ext>
              </a:extLst>
            </p:cNvPr>
            <p:cNvSpPr/>
            <p:nvPr/>
          </p:nvSpPr>
          <p:spPr>
            <a:xfrm rot="2614883">
              <a:off x="3374785" y="2852125"/>
              <a:ext cx="8611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0.07143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977CDA1-3C11-405D-ADBB-04214BC63012}"/>
                </a:ext>
              </a:extLst>
            </p:cNvPr>
            <p:cNvSpPr/>
            <p:nvPr/>
          </p:nvSpPr>
          <p:spPr>
            <a:xfrm rot="3981548">
              <a:off x="3331245" y="3927938"/>
              <a:ext cx="8611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0.04286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D33BFFB-1144-496E-AC85-9C5A73AC2C31}"/>
                </a:ext>
              </a:extLst>
            </p:cNvPr>
            <p:cNvSpPr/>
            <p:nvPr/>
          </p:nvSpPr>
          <p:spPr>
            <a:xfrm rot="17293797">
              <a:off x="1433826" y="4026572"/>
              <a:ext cx="8611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0.02857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881445F-D887-4830-B7D9-76850B422B6B}"/>
                </a:ext>
              </a:extLst>
            </p:cNvPr>
            <p:cNvSpPr/>
            <p:nvPr/>
          </p:nvSpPr>
          <p:spPr>
            <a:xfrm rot="1749293">
              <a:off x="6366561" y="1002190"/>
              <a:ext cx="8611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0.15385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D8C3AB4F-D547-45EE-83FD-217C4D80F8B7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6347787" y="1026832"/>
              <a:ext cx="2233246" cy="129243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C43FADE-026A-4E81-814A-5784ABFF25B1}"/>
                </a:ext>
              </a:extLst>
            </p:cNvPr>
            <p:cNvSpPr/>
            <p:nvPr/>
          </p:nvSpPr>
          <p:spPr>
            <a:xfrm rot="3249524">
              <a:off x="6120860" y="1479839"/>
              <a:ext cx="8611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0.15385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9D31EFCB-A7AF-475B-A53C-AD602E04A0E6}"/>
                </a:ext>
              </a:extLst>
            </p:cNvPr>
            <p:cNvCxnSpPr>
              <a:cxnSpLocks/>
            </p:cNvCxnSpPr>
            <p:nvPr/>
          </p:nvCxnSpPr>
          <p:spPr>
            <a:xfrm>
              <a:off x="6273993" y="1375275"/>
              <a:ext cx="981618" cy="140996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1EE3A70-E9A3-4A83-92BA-245181046447}"/>
                </a:ext>
              </a:extLst>
            </p:cNvPr>
            <p:cNvSpPr/>
            <p:nvPr/>
          </p:nvSpPr>
          <p:spPr>
            <a:xfrm>
              <a:off x="5794551" y="4087813"/>
              <a:ext cx="861391" cy="8454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1CD65C3-D8F2-47D5-829B-FEBBE933A7CF}"/>
                </a:ext>
              </a:extLst>
            </p:cNvPr>
            <p:cNvSpPr txBox="1"/>
            <p:nvPr/>
          </p:nvSpPr>
          <p:spPr>
            <a:xfrm>
              <a:off x="5603131" y="4323653"/>
              <a:ext cx="1272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adjustment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5CDAECCF-CC45-4408-912C-97D318A9CDC1}"/>
                </a:ext>
              </a:extLst>
            </p:cNvPr>
            <p:cNvSpPr/>
            <p:nvPr/>
          </p:nvSpPr>
          <p:spPr>
            <a:xfrm>
              <a:off x="8145928" y="4066707"/>
              <a:ext cx="861391" cy="8454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FED0D85-4B19-4EBD-9425-BE16D2E5B1B6}"/>
                </a:ext>
              </a:extLst>
            </p:cNvPr>
            <p:cNvSpPr txBox="1"/>
            <p:nvPr/>
          </p:nvSpPr>
          <p:spPr>
            <a:xfrm>
              <a:off x="8013385" y="4339377"/>
              <a:ext cx="1263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occurrence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982D89B2-F48E-4629-B90F-3DE35CCCA6E6}"/>
                </a:ext>
              </a:extLst>
            </p:cNvPr>
            <p:cNvCxnSpPr>
              <a:stCxn id="9" idx="3"/>
              <a:endCxn id="77" idx="7"/>
            </p:cNvCxnSpPr>
            <p:nvPr/>
          </p:nvCxnSpPr>
          <p:spPr>
            <a:xfrm flipH="1">
              <a:off x="6529794" y="3506868"/>
              <a:ext cx="368915" cy="7047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0FD26985-DE7B-4FB0-AD31-024323C320DA}"/>
                </a:ext>
              </a:extLst>
            </p:cNvPr>
            <p:cNvCxnSpPr>
              <a:stCxn id="9" idx="5"/>
              <a:endCxn id="80" idx="1"/>
            </p:cNvCxnSpPr>
            <p:nvPr/>
          </p:nvCxnSpPr>
          <p:spPr>
            <a:xfrm>
              <a:off x="7507804" y="3506868"/>
              <a:ext cx="764272" cy="6836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B78B47B-A891-4080-A044-589D399437F0}"/>
                </a:ext>
              </a:extLst>
            </p:cNvPr>
            <p:cNvSpPr/>
            <p:nvPr/>
          </p:nvSpPr>
          <p:spPr>
            <a:xfrm rot="17924154">
              <a:off x="6130866" y="3628770"/>
              <a:ext cx="9076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 0.15385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8C9BA09-4DD3-4079-9544-26C766653FC6}"/>
                </a:ext>
              </a:extLst>
            </p:cNvPr>
            <p:cNvSpPr/>
            <p:nvPr/>
          </p:nvSpPr>
          <p:spPr>
            <a:xfrm rot="2455052">
              <a:off x="7540899" y="3628770"/>
              <a:ext cx="9076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 0.15385</a:t>
              </a: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1F24351D-A0C0-4441-BB85-4AF8F5EBD273}"/>
              </a:ext>
            </a:extLst>
          </p:cNvPr>
          <p:cNvSpPr txBox="1"/>
          <p:nvPr/>
        </p:nvSpPr>
        <p:spPr>
          <a:xfrm>
            <a:off x="435775" y="305629"/>
            <a:ext cx="6378388" cy="830997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2400" dirty="0"/>
              <a:t>Order 1 Markov Chain State Transition Diagram</a:t>
            </a:r>
          </a:p>
          <a:p>
            <a:r>
              <a:rPr lang="en-US" sz="2400" dirty="0"/>
              <a:t>Service Tickets (sample)</a:t>
            </a:r>
          </a:p>
        </p:txBody>
      </p:sp>
    </p:spTree>
    <p:extLst>
      <p:ext uri="{BB962C8B-B14F-4D97-AF65-F5344CB8AC3E}">
        <p14:creationId xmlns:p14="http://schemas.microsoft.com/office/powerpoint/2010/main" val="2534911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512" y="706501"/>
            <a:ext cx="10515600" cy="744347"/>
          </a:xfrm>
        </p:spPr>
        <p:txBody>
          <a:bodyPr/>
          <a:lstStyle/>
          <a:p>
            <a:r>
              <a:rPr lang="en-US" dirty="0"/>
              <a:t>Markov Chain with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dirty="0"/>
              <a:t>Number of remembered states is the Order of the Markov Chain.</a:t>
            </a:r>
          </a:p>
          <a:p>
            <a:r>
              <a:rPr lang="en-US" dirty="0"/>
              <a:t>To use the Import example (click the mouse!)</a:t>
            </a:r>
          </a:p>
        </p:txBody>
      </p:sp>
    </p:spTree>
    <p:extLst>
      <p:ext uri="{BB962C8B-B14F-4D97-AF65-F5344CB8AC3E}">
        <p14:creationId xmlns:p14="http://schemas.microsoft.com/office/powerpoint/2010/main" val="114785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>
            <a:extLst>
              <a:ext uri="{FF2B5EF4-FFF2-40B4-BE49-F238E27FC236}">
                <a16:creationId xmlns:a16="http://schemas.microsoft.com/office/drawing/2014/main" id="{1F24351D-A0C0-4441-BB85-4AF8F5EBD273}"/>
              </a:ext>
            </a:extLst>
          </p:cNvPr>
          <p:cNvSpPr txBox="1"/>
          <p:nvPr/>
        </p:nvSpPr>
        <p:spPr>
          <a:xfrm>
            <a:off x="372245" y="318052"/>
            <a:ext cx="3861703" cy="830997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2400" dirty="0"/>
              <a:t>Order 2 Markov Chain State Transition Diagram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C76F48A-9B82-47D0-8E65-BB39343A2536}"/>
              </a:ext>
            </a:extLst>
          </p:cNvPr>
          <p:cNvSpPr/>
          <p:nvPr/>
        </p:nvSpPr>
        <p:spPr>
          <a:xfrm>
            <a:off x="5115339" y="927652"/>
            <a:ext cx="1497496" cy="1497496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0" scaled="1"/>
            <a:tileRect/>
          </a:gra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A9ADD0-210C-4FEF-84BA-237210D3D554}"/>
              </a:ext>
            </a:extLst>
          </p:cNvPr>
          <p:cNvSpPr txBox="1"/>
          <p:nvPr/>
        </p:nvSpPr>
        <p:spPr>
          <a:xfrm>
            <a:off x="5201478" y="1491734"/>
            <a:ext cx="132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b="1" dirty="0"/>
              <a:t>tool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73463BE-DC70-412B-B333-94EB261BA434}"/>
              </a:ext>
            </a:extLst>
          </p:cNvPr>
          <p:cNvSpPr/>
          <p:nvPr/>
        </p:nvSpPr>
        <p:spPr>
          <a:xfrm>
            <a:off x="1639887" y="3502553"/>
            <a:ext cx="861391" cy="84544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54C49C3-FD3B-4FC8-B338-A76CC0287352}"/>
              </a:ext>
            </a:extLst>
          </p:cNvPr>
          <p:cNvSpPr txBox="1"/>
          <p:nvPr/>
        </p:nvSpPr>
        <p:spPr>
          <a:xfrm>
            <a:off x="1403968" y="3755996"/>
            <a:ext cx="1333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configuration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67218" y="3476842"/>
            <a:ext cx="861391" cy="845440"/>
            <a:chOff x="2290974" y="3515286"/>
            <a:chExt cx="861391" cy="845440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8CDE369-59DD-4DBB-A856-917AE1CD6F5F}"/>
                </a:ext>
              </a:extLst>
            </p:cNvPr>
            <p:cNvSpPr/>
            <p:nvPr/>
          </p:nvSpPr>
          <p:spPr>
            <a:xfrm>
              <a:off x="2290974" y="3515286"/>
              <a:ext cx="861391" cy="8454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842E078-DC57-4815-B890-4DE3C794AB59}"/>
                </a:ext>
              </a:extLst>
            </p:cNvPr>
            <p:cNvSpPr txBox="1"/>
            <p:nvPr/>
          </p:nvSpPr>
          <p:spPr>
            <a:xfrm>
              <a:off x="2417571" y="3733939"/>
              <a:ext cx="660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map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951862" y="3476842"/>
            <a:ext cx="861391" cy="845440"/>
            <a:chOff x="3968264" y="3429000"/>
            <a:chExt cx="861391" cy="845440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BA86987-EE51-4E50-8BC8-878E75D07E94}"/>
                </a:ext>
              </a:extLst>
            </p:cNvPr>
            <p:cNvSpPr/>
            <p:nvPr/>
          </p:nvSpPr>
          <p:spPr>
            <a:xfrm>
              <a:off x="3968264" y="3429000"/>
              <a:ext cx="861391" cy="8454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EED20C1-8506-451F-8289-31AE4A56B8C7}"/>
                </a:ext>
              </a:extLst>
            </p:cNvPr>
            <p:cNvSpPr txBox="1"/>
            <p:nvPr/>
          </p:nvSpPr>
          <p:spPr>
            <a:xfrm>
              <a:off x="4068497" y="3667054"/>
              <a:ext cx="660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CD010EB-7F65-48BE-B036-A393D8D598F8}"/>
              </a:ext>
            </a:extLst>
          </p:cNvPr>
          <p:cNvSpPr/>
          <p:nvPr/>
        </p:nvSpPr>
        <p:spPr>
          <a:xfrm>
            <a:off x="1854747" y="3160947"/>
            <a:ext cx="6960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15.1%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51BC61-BED0-4705-80AE-61F6D59EDD84}"/>
              </a:ext>
            </a:extLst>
          </p:cNvPr>
          <p:cNvSpPr/>
          <p:nvPr/>
        </p:nvSpPr>
        <p:spPr>
          <a:xfrm>
            <a:off x="3567293" y="3135176"/>
            <a:ext cx="6960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11.3%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94EADD-F76A-4331-A9EB-88AF91BCB4C2}"/>
              </a:ext>
            </a:extLst>
          </p:cNvPr>
          <p:cNvSpPr/>
          <p:nvPr/>
        </p:nvSpPr>
        <p:spPr>
          <a:xfrm>
            <a:off x="4737834" y="3164767"/>
            <a:ext cx="5918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9.4%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566850" y="3476842"/>
            <a:ext cx="861391" cy="845440"/>
            <a:chOff x="6095999" y="3515286"/>
            <a:chExt cx="861391" cy="845440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A756D86-97C1-41D6-BDCA-999B692D6795}"/>
                </a:ext>
              </a:extLst>
            </p:cNvPr>
            <p:cNvSpPr/>
            <p:nvPr/>
          </p:nvSpPr>
          <p:spPr>
            <a:xfrm>
              <a:off x="6095999" y="3515286"/>
              <a:ext cx="861391" cy="8454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3B39DC8-C972-4F76-A222-FADCE621B609}"/>
                </a:ext>
              </a:extLst>
            </p:cNvPr>
            <p:cNvSpPr txBox="1"/>
            <p:nvPr/>
          </p:nvSpPr>
          <p:spPr>
            <a:xfrm>
              <a:off x="6196232" y="3753340"/>
              <a:ext cx="660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issue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1E8573F-8D8F-4BAE-A44A-E6619FDA512A}"/>
              </a:ext>
            </a:extLst>
          </p:cNvPr>
          <p:cNvSpPr/>
          <p:nvPr/>
        </p:nvSpPr>
        <p:spPr>
          <a:xfrm>
            <a:off x="6696906" y="3143549"/>
            <a:ext cx="5918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5.6%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016765" y="3760008"/>
            <a:ext cx="861391" cy="845440"/>
            <a:chOff x="8187024" y="3515286"/>
            <a:chExt cx="861391" cy="84544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BCB54856-433F-4216-987F-288F667D9EB3}"/>
                </a:ext>
              </a:extLst>
            </p:cNvPr>
            <p:cNvSpPr/>
            <p:nvPr/>
          </p:nvSpPr>
          <p:spPr>
            <a:xfrm>
              <a:off x="8187024" y="3515286"/>
              <a:ext cx="861391" cy="8454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5CFA108-E048-464C-89F0-D041A256E480}"/>
                </a:ext>
              </a:extLst>
            </p:cNvPr>
            <p:cNvSpPr txBox="1"/>
            <p:nvPr/>
          </p:nvSpPr>
          <p:spPr>
            <a:xfrm>
              <a:off x="8414350" y="3733939"/>
              <a:ext cx="440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ui</a:t>
              </a:r>
              <a:endParaRPr lang="en-US" dirty="0"/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9D22FB84-12F0-4180-9163-B75B39214ECF}"/>
              </a:ext>
            </a:extLst>
          </p:cNvPr>
          <p:cNvSpPr/>
          <p:nvPr/>
        </p:nvSpPr>
        <p:spPr>
          <a:xfrm>
            <a:off x="8013356" y="3381243"/>
            <a:ext cx="5918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3.7%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925778-CC57-41A1-B61E-8071586017E7}"/>
              </a:ext>
            </a:extLst>
          </p:cNvPr>
          <p:cNvSpPr/>
          <p:nvPr/>
        </p:nvSpPr>
        <p:spPr>
          <a:xfrm>
            <a:off x="7047132" y="1087001"/>
            <a:ext cx="875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22.64%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F6C489-2FD8-48C6-8E9A-646F614E2FFC}"/>
              </a:ext>
            </a:extLst>
          </p:cNvPr>
          <p:cNvSpPr/>
          <p:nvPr/>
        </p:nvSpPr>
        <p:spPr>
          <a:xfrm>
            <a:off x="6990461" y="1846482"/>
            <a:ext cx="875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35.85%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27BE9716-770B-4BC3-A41C-831C9711DF93}"/>
              </a:ext>
            </a:extLst>
          </p:cNvPr>
          <p:cNvSpPr/>
          <p:nvPr/>
        </p:nvSpPr>
        <p:spPr>
          <a:xfrm>
            <a:off x="8937591" y="1740768"/>
            <a:ext cx="861391" cy="8454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A9F95A1-668E-4483-AFDB-EEA415DDA560}"/>
              </a:ext>
            </a:extLst>
          </p:cNvPr>
          <p:cNvSpPr txBox="1"/>
          <p:nvPr/>
        </p:nvSpPr>
        <p:spPr>
          <a:xfrm>
            <a:off x="8832172" y="1943959"/>
            <a:ext cx="107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 other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E976C92A-220E-47E4-891F-B3B87BB1B5D7}"/>
              </a:ext>
            </a:extLst>
          </p:cNvPr>
          <p:cNvSpPr/>
          <p:nvPr/>
        </p:nvSpPr>
        <p:spPr>
          <a:xfrm>
            <a:off x="8854493" y="627550"/>
            <a:ext cx="861391" cy="8454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9E60424-AA16-4D5E-87CA-DF8299344BAF}"/>
              </a:ext>
            </a:extLst>
          </p:cNvPr>
          <p:cNvSpPr txBox="1"/>
          <p:nvPr/>
        </p:nvSpPr>
        <p:spPr>
          <a:xfrm>
            <a:off x="8854493" y="902335"/>
            <a:ext cx="944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other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5AFF09-64ED-43C4-8DE5-05B2313B084E}"/>
              </a:ext>
            </a:extLst>
          </p:cNvPr>
          <p:cNvCxnSpPr>
            <a:stCxn id="3" idx="7"/>
            <a:endCxn id="93" idx="1"/>
          </p:cNvCxnSpPr>
          <p:nvPr/>
        </p:nvCxnSpPr>
        <p:spPr>
          <a:xfrm flipV="1">
            <a:off x="6393532" y="1087001"/>
            <a:ext cx="2460961" cy="59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C1B29036-B078-4987-8B14-C66E9F7398B5}"/>
              </a:ext>
            </a:extLst>
          </p:cNvPr>
          <p:cNvSpPr/>
          <p:nvPr/>
        </p:nvSpPr>
        <p:spPr>
          <a:xfrm>
            <a:off x="7926166" y="808398"/>
            <a:ext cx="8611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0.03774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3FCDA33-570A-4872-AE1B-9582CC378506}"/>
              </a:ext>
            </a:extLst>
          </p:cNvPr>
          <p:cNvSpPr/>
          <p:nvPr/>
        </p:nvSpPr>
        <p:spPr>
          <a:xfrm rot="770220">
            <a:off x="8043614" y="1723771"/>
            <a:ext cx="8611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0.01887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38023C-7D09-4927-AF07-8414BB2A7F9C}"/>
              </a:ext>
            </a:extLst>
          </p:cNvPr>
          <p:cNvCxnSpPr>
            <a:stCxn id="3" idx="6"/>
          </p:cNvCxnSpPr>
          <p:nvPr/>
        </p:nvCxnSpPr>
        <p:spPr>
          <a:xfrm>
            <a:off x="6612835" y="1676400"/>
            <a:ext cx="2324756" cy="452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738023C-7D09-4927-AF07-8414BB2A7F9C}"/>
              </a:ext>
            </a:extLst>
          </p:cNvPr>
          <p:cNvCxnSpPr/>
          <p:nvPr/>
        </p:nvCxnSpPr>
        <p:spPr>
          <a:xfrm>
            <a:off x="6511167" y="2064473"/>
            <a:ext cx="1696316" cy="1747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738023C-7D09-4927-AF07-8414BB2A7F9C}"/>
              </a:ext>
            </a:extLst>
          </p:cNvPr>
          <p:cNvCxnSpPr/>
          <p:nvPr/>
        </p:nvCxnSpPr>
        <p:spPr>
          <a:xfrm>
            <a:off x="6192751" y="2346616"/>
            <a:ext cx="591499" cy="1168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738023C-7D09-4927-AF07-8414BB2A7F9C}"/>
              </a:ext>
            </a:extLst>
          </p:cNvPr>
          <p:cNvCxnSpPr/>
          <p:nvPr/>
        </p:nvCxnSpPr>
        <p:spPr>
          <a:xfrm flipH="1">
            <a:off x="5570213" y="2375934"/>
            <a:ext cx="69699" cy="1139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738023C-7D09-4927-AF07-8414BB2A7F9C}"/>
              </a:ext>
            </a:extLst>
          </p:cNvPr>
          <p:cNvCxnSpPr>
            <a:stCxn id="3" idx="3"/>
            <a:endCxn id="62" idx="7"/>
          </p:cNvCxnSpPr>
          <p:nvPr/>
        </p:nvCxnSpPr>
        <p:spPr>
          <a:xfrm flipH="1">
            <a:off x="4102461" y="2205845"/>
            <a:ext cx="1232181" cy="1394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738023C-7D09-4927-AF07-8414BB2A7F9C}"/>
              </a:ext>
            </a:extLst>
          </p:cNvPr>
          <p:cNvCxnSpPr>
            <a:endCxn id="58" idx="7"/>
          </p:cNvCxnSpPr>
          <p:nvPr/>
        </p:nvCxnSpPr>
        <p:spPr>
          <a:xfrm flipH="1">
            <a:off x="2375130" y="1943959"/>
            <a:ext cx="2778546" cy="1682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059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82110-49C1-4524-8ECE-67E8C8184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930" y="617747"/>
            <a:ext cx="4333461" cy="1089990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>
                <a:solidFill>
                  <a:schemeClr val="accent1"/>
                </a:solidFill>
              </a:rPr>
              <a:t>Markov Chain order 3  “import tool configuration”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15EE05-61BF-424B-9317-8B72B112A15B}"/>
              </a:ext>
            </a:extLst>
          </p:cNvPr>
          <p:cNvSpPr txBox="1"/>
          <p:nvPr/>
        </p:nvSpPr>
        <p:spPr>
          <a:xfrm>
            <a:off x="6782174" y="394692"/>
            <a:ext cx="470500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 "import tool configuration" :   {</a:t>
            </a:r>
          </a:p>
          <a:p>
            <a:r>
              <a:rPr lang="en-US" dirty="0"/>
              <a:t>  "</a:t>
            </a:r>
            <a:r>
              <a:rPr lang="en-US" dirty="0" err="1"/>
              <a:t>totalOccurrence</a:t>
            </a:r>
            <a:r>
              <a:rPr lang="en-US" dirty="0"/>
              <a:t>" : 8,</a:t>
            </a:r>
          </a:p>
          <a:p>
            <a:r>
              <a:rPr lang="en-US" dirty="0"/>
              <a:t>   "</a:t>
            </a:r>
            <a:r>
              <a:rPr lang="en-US" b="1" dirty="0"/>
              <a:t>cannot</a:t>
            </a:r>
            <a:r>
              <a:rPr lang="en-US" dirty="0"/>
              <a:t>": {</a:t>
            </a:r>
          </a:p>
          <a:p>
            <a:r>
              <a:rPr lang="en-US" dirty="0"/>
              <a:t>      "occurrence" : 2,      "probability" : 0.25</a:t>
            </a:r>
          </a:p>
          <a:p>
            <a:r>
              <a:rPr lang="en-US" dirty="0"/>
              <a:t>    },</a:t>
            </a:r>
          </a:p>
          <a:p>
            <a:r>
              <a:rPr lang="en-US" dirty="0"/>
              <a:t>   "</a:t>
            </a:r>
            <a:r>
              <a:rPr lang="en-US" b="1" dirty="0"/>
              <a:t>control</a:t>
            </a:r>
            <a:r>
              <a:rPr lang="en-US" dirty="0"/>
              <a:t>": {</a:t>
            </a:r>
          </a:p>
          <a:p>
            <a:r>
              <a:rPr lang="en-US" dirty="0"/>
              <a:t>      "occurrence" : 2,      "probability" : 0.25</a:t>
            </a:r>
          </a:p>
          <a:p>
            <a:r>
              <a:rPr lang="en-US" dirty="0"/>
              <a:t>    },</a:t>
            </a:r>
          </a:p>
          <a:p>
            <a:r>
              <a:rPr lang="en-US" dirty="0"/>
              <a:t>   "</a:t>
            </a:r>
            <a:r>
              <a:rPr lang="en-US" b="1" dirty="0"/>
              <a:t>import</a:t>
            </a:r>
            <a:r>
              <a:rPr lang="en-US" dirty="0"/>
              <a:t>": {</a:t>
            </a:r>
          </a:p>
          <a:p>
            <a:r>
              <a:rPr lang="en-US" dirty="0"/>
              <a:t>      "occurrence" : 1,      "probability" : 0.125</a:t>
            </a:r>
          </a:p>
          <a:p>
            <a:r>
              <a:rPr lang="en-US" dirty="0"/>
              <a:t>    },</a:t>
            </a:r>
          </a:p>
          <a:p>
            <a:r>
              <a:rPr lang="en-US" dirty="0"/>
              <a:t>   "</a:t>
            </a:r>
            <a:r>
              <a:rPr lang="en-US" b="1" dirty="0"/>
              <a:t>link</a:t>
            </a:r>
            <a:r>
              <a:rPr lang="en-US" dirty="0"/>
              <a:t>": {</a:t>
            </a:r>
          </a:p>
          <a:p>
            <a:r>
              <a:rPr lang="en-US" dirty="0"/>
              <a:t>      "occurrence" : 1,      "probability" : 0.125</a:t>
            </a:r>
          </a:p>
          <a:p>
            <a:r>
              <a:rPr lang="en-US" dirty="0"/>
              <a:t>    },</a:t>
            </a:r>
          </a:p>
          <a:p>
            <a:r>
              <a:rPr lang="en-US" dirty="0"/>
              <a:t>   "</a:t>
            </a:r>
            <a:r>
              <a:rPr lang="en-US" b="1" dirty="0"/>
              <a:t>lock</a:t>
            </a:r>
            <a:r>
              <a:rPr lang="en-US" dirty="0"/>
              <a:t>": {</a:t>
            </a:r>
          </a:p>
          <a:p>
            <a:r>
              <a:rPr lang="en-US" dirty="0"/>
              <a:t>      "occurrence" : 1,      "probability" : 0.125</a:t>
            </a:r>
          </a:p>
          <a:p>
            <a:r>
              <a:rPr lang="en-US" dirty="0"/>
              <a:t>    },</a:t>
            </a:r>
          </a:p>
          <a:p>
            <a:r>
              <a:rPr lang="en-US" dirty="0"/>
              <a:t>   "</a:t>
            </a:r>
            <a:r>
              <a:rPr lang="en-US" b="1" dirty="0"/>
              <a:t>update</a:t>
            </a:r>
            <a:r>
              <a:rPr lang="en-US" dirty="0"/>
              <a:t>": {</a:t>
            </a:r>
          </a:p>
          <a:p>
            <a:r>
              <a:rPr lang="en-US" dirty="0"/>
              <a:t>      "occurrence" : 1,      "probability" : 0.125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 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07" y="1827051"/>
            <a:ext cx="5999002" cy="441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734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Collector – Producer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63564"/>
          </a:xfrm>
        </p:spPr>
        <p:txBody>
          <a:bodyPr/>
          <a:lstStyle/>
          <a:p>
            <a:r>
              <a:rPr lang="en-US" dirty="0"/>
              <a:t>Collector – Creates an order-n Markov Chain from source Data</a:t>
            </a:r>
          </a:p>
          <a:p>
            <a:r>
              <a:rPr lang="en-US" dirty="0"/>
              <a:t>Producer – Creates data based on Markov chain probabilities</a:t>
            </a:r>
          </a:p>
        </p:txBody>
      </p:sp>
      <p:sp>
        <p:nvSpPr>
          <p:cNvPr id="4" name="Flowchart: Document 3"/>
          <p:cNvSpPr/>
          <p:nvPr/>
        </p:nvSpPr>
        <p:spPr>
          <a:xfrm>
            <a:off x="1371600" y="3793524"/>
            <a:ext cx="1062681" cy="1062681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Raw Data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434281" y="4090086"/>
            <a:ext cx="902043" cy="30891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Predefined Process 5"/>
          <p:cNvSpPr/>
          <p:nvPr/>
        </p:nvSpPr>
        <p:spPr>
          <a:xfrm>
            <a:off x="3336324" y="3793524"/>
            <a:ext cx="1482811" cy="1062681"/>
          </a:xfrm>
          <a:prstGeom prst="flowChartPredefined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Collector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4819135" y="4059193"/>
            <a:ext cx="1692876" cy="30891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25313" y="3844320"/>
            <a:ext cx="179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Markov chain</a:t>
            </a:r>
          </a:p>
        </p:txBody>
      </p:sp>
      <p:sp>
        <p:nvSpPr>
          <p:cNvPr id="9" name="Flowchart: Predefined Process 8"/>
          <p:cNvSpPr/>
          <p:nvPr/>
        </p:nvSpPr>
        <p:spPr>
          <a:xfrm>
            <a:off x="6512011" y="3793523"/>
            <a:ext cx="1482811" cy="1062681"/>
          </a:xfrm>
          <a:prstGeom prst="flowChartPredefined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Producer</a:t>
            </a:r>
          </a:p>
        </p:txBody>
      </p:sp>
      <p:sp>
        <p:nvSpPr>
          <p:cNvPr id="10" name="Flowchart: Document 9"/>
          <p:cNvSpPr/>
          <p:nvPr/>
        </p:nvSpPr>
        <p:spPr>
          <a:xfrm>
            <a:off x="8896865" y="3793523"/>
            <a:ext cx="1291281" cy="1062681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Simulated Data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7994822" y="4090085"/>
            <a:ext cx="902043" cy="30891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CCEF5E-01E2-4941-BD1F-99CCA47D366A}"/>
              </a:ext>
            </a:extLst>
          </p:cNvPr>
          <p:cNvSpPr/>
          <p:nvPr/>
        </p:nvSpPr>
        <p:spPr>
          <a:xfrm>
            <a:off x="9436608" y="4856204"/>
            <a:ext cx="119036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Dolibroxa</a:t>
            </a:r>
            <a:endParaRPr lang="en-US" dirty="0"/>
          </a:p>
          <a:p>
            <a:r>
              <a:rPr lang="en-US" dirty="0" err="1"/>
              <a:t>Dulacia</a:t>
            </a:r>
            <a:endParaRPr lang="en-US" dirty="0"/>
          </a:p>
          <a:p>
            <a:r>
              <a:rPr lang="en-US" dirty="0" err="1"/>
              <a:t>Edigoxa</a:t>
            </a:r>
            <a:endParaRPr lang="en-US" dirty="0"/>
          </a:p>
          <a:p>
            <a:r>
              <a:rPr lang="en-US" dirty="0" err="1"/>
              <a:t>Furanexa</a:t>
            </a:r>
            <a:endParaRPr lang="en-US" dirty="0"/>
          </a:p>
          <a:p>
            <a:r>
              <a:rPr lang="en-US" dirty="0" err="1"/>
              <a:t>Glynpati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03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/>
      <p:bldP spid="9" grpId="0" animBg="1"/>
      <p:bldP spid="10" grpId="0" animBg="1"/>
      <p:bldP spid="11" grpId="0" animBg="1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EBA7D-6F37-4E09-A8F1-F96DE819A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9963"/>
          </a:xfrm>
        </p:spPr>
        <p:txBody>
          <a:bodyPr/>
          <a:lstStyle/>
          <a:p>
            <a:r>
              <a:rPr lang="en-US" dirty="0"/>
              <a:t>Framework and 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62B89-4AE3-45DD-973F-E59870669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7442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Git Hub Projects</a:t>
            </a:r>
          </a:p>
          <a:p>
            <a:pPr lvl="1"/>
            <a:r>
              <a:rPr lang="en-US" dirty="0"/>
              <a:t>math-lib : base classes, interfaces, fractals, utility classes</a:t>
            </a:r>
          </a:p>
          <a:p>
            <a:pPr lvl="1"/>
            <a:r>
              <a:rPr lang="en-US" dirty="0"/>
              <a:t>text-processing : Collector-Producer for text, POS patterns</a:t>
            </a:r>
          </a:p>
          <a:p>
            <a:pPr lvl="1"/>
            <a:r>
              <a:rPr lang="en-US" dirty="0"/>
              <a:t>music-framework :  musical structure, notation and theory for composition and analysis including Collector-Producer; </a:t>
            </a:r>
            <a:r>
              <a:rPr lang="en-US" dirty="0" err="1"/>
              <a:t>MusicXML</a:t>
            </a:r>
            <a:r>
              <a:rPr lang="en-US" dirty="0"/>
              <a:t> generation from fractals</a:t>
            </a:r>
          </a:p>
          <a:p>
            <a:r>
              <a:rPr lang="en-US" dirty="0"/>
              <a:t>Technologies</a:t>
            </a:r>
          </a:p>
          <a:p>
            <a:pPr lvl="1"/>
            <a:r>
              <a:rPr lang="en-US" dirty="0"/>
              <a:t>Java 10 – Jackson for JSON</a:t>
            </a:r>
          </a:p>
          <a:p>
            <a:pPr lvl="1"/>
            <a:r>
              <a:rPr lang="en-US" dirty="0"/>
              <a:t>Apache ActiveMQ</a:t>
            </a:r>
          </a:p>
          <a:p>
            <a:pPr lvl="1"/>
            <a:r>
              <a:rPr lang="en-US" dirty="0"/>
              <a:t>MongoDB</a:t>
            </a:r>
          </a:p>
          <a:p>
            <a:pPr lvl="1"/>
            <a:r>
              <a:rPr lang="en-US" dirty="0"/>
              <a:t>Gradle and Jenkins</a:t>
            </a:r>
          </a:p>
          <a:p>
            <a:pPr lvl="1"/>
            <a:r>
              <a:rPr lang="en-US" dirty="0"/>
              <a:t>SonarQube code analysis</a:t>
            </a:r>
          </a:p>
          <a:p>
            <a:pPr lvl="1"/>
            <a:r>
              <a:rPr lang="en-US" dirty="0" err="1"/>
              <a:t>MusicXML</a:t>
            </a:r>
            <a:r>
              <a:rPr lang="en-US" dirty="0"/>
              <a:t> library</a:t>
            </a:r>
          </a:p>
          <a:p>
            <a:pPr lvl="1"/>
            <a:r>
              <a:rPr lang="en-US" dirty="0"/>
              <a:t>AWS S3 (as a data source/target)</a:t>
            </a:r>
          </a:p>
          <a:p>
            <a:pPr lvl="1"/>
            <a:r>
              <a:rPr lang="en-US" dirty="0"/>
              <a:t>Python (pulling service tickets)</a:t>
            </a:r>
          </a:p>
        </p:txBody>
      </p:sp>
    </p:spTree>
    <p:extLst>
      <p:ext uri="{BB962C8B-B14F-4D97-AF65-F5344CB8AC3E}">
        <p14:creationId xmlns:p14="http://schemas.microsoft.com/office/powerpoint/2010/main" val="10534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Collector – Producer Examples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615760"/>
              </p:ext>
            </p:extLst>
          </p:nvPr>
        </p:nvGraphicFramePr>
        <p:xfrm>
          <a:off x="453081" y="2103623"/>
          <a:ext cx="11226855" cy="1752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1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9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1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4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Markov Chain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CharacterCollector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MarkovChain</a:t>
                      </a:r>
                      <a:r>
                        <a:rPr lang="en-US" dirty="0"/>
                        <a:t>&lt;Character, Word&gt;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WordProducer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Set&lt;Word&gt;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WordCollector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MarkovChain</a:t>
                      </a:r>
                      <a:r>
                        <a:rPr lang="en-US" dirty="0"/>
                        <a:t>&lt;Word, Sentence&gt;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SentenceProducer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Set&lt;Sentence&gt;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HarmonyChordCollector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MarkovChain</a:t>
                      </a:r>
                      <a:r>
                        <a:rPr lang="en-US" dirty="0"/>
                        <a:t>&lt;</a:t>
                      </a:r>
                      <a:r>
                        <a:rPr lang="en-US" dirty="0" err="1"/>
                        <a:t>HarmonyChord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ChordProgression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ChordProgressionProducer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ChordProgressionScrapbook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0992" y="4271476"/>
            <a:ext cx="1223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Collect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57935" y="4284540"/>
            <a:ext cx="2041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To Produce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0992" y="4744127"/>
            <a:ext cx="135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Characters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90372" y="4780534"/>
            <a:ext cx="135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Words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0992" y="5124445"/>
            <a:ext cx="135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Words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22809" y="5184195"/>
            <a:ext cx="135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Sentences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0992" y="5517120"/>
            <a:ext cx="1717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HarmonyChords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22809" y="5532502"/>
            <a:ext cx="1977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ChordProgressions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93559" y="4276456"/>
            <a:ext cx="1223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From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54945" y="4732477"/>
            <a:ext cx="135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Sentence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54945" y="5107453"/>
            <a:ext cx="135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54945" y="5538145"/>
            <a:ext cx="135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E989C3-9EDD-4986-962F-78432BF153E6}"/>
              </a:ext>
            </a:extLst>
          </p:cNvPr>
          <p:cNvSpPr txBox="1"/>
          <p:nvPr/>
        </p:nvSpPr>
        <p:spPr>
          <a:xfrm>
            <a:off x="6440947" y="4270812"/>
            <a:ext cx="2041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Interface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DE0C8D-B1E8-4978-A404-01F5BB96707C}"/>
              </a:ext>
            </a:extLst>
          </p:cNvPr>
          <p:cNvSpPr txBox="1"/>
          <p:nvPr/>
        </p:nvSpPr>
        <p:spPr>
          <a:xfrm>
            <a:off x="6440947" y="5138231"/>
            <a:ext cx="5599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ICollector</a:t>
            </a:r>
            <a:r>
              <a:rPr lang="en-US" sz="1600" dirty="0"/>
              <a:t>&lt;Sentence, </a:t>
            </a:r>
            <a:r>
              <a:rPr lang="en-US" sz="1600" dirty="0" err="1"/>
              <a:t>MarkovChain</a:t>
            </a:r>
            <a:r>
              <a:rPr lang="en-US" sz="1600" dirty="0"/>
              <a:t>&lt;Word, Sentence&gt;, Book&gt;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9D6AD3-CEF9-4AFA-B786-1730CAFC3F97}"/>
              </a:ext>
            </a:extLst>
          </p:cNvPr>
          <p:cNvSpPr txBox="1"/>
          <p:nvPr/>
        </p:nvSpPr>
        <p:spPr>
          <a:xfrm>
            <a:off x="6440947" y="4785891"/>
            <a:ext cx="5437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ICollector</a:t>
            </a:r>
            <a:r>
              <a:rPr lang="en-US" sz="1600" dirty="0"/>
              <a:t>&lt;Word, </a:t>
            </a:r>
            <a:r>
              <a:rPr lang="en-US" sz="1600" dirty="0" err="1"/>
              <a:t>MarkovChain</a:t>
            </a:r>
            <a:r>
              <a:rPr lang="en-US" sz="1600" dirty="0"/>
              <a:t>&lt;Character, Word&gt;, Sentence&gt;</a:t>
            </a:r>
          </a:p>
        </p:txBody>
      </p:sp>
    </p:spTree>
    <p:extLst>
      <p:ext uri="{BB962C8B-B14F-4D97-AF65-F5344CB8AC3E}">
        <p14:creationId xmlns:p14="http://schemas.microsoft.com/office/powerpoint/2010/main" val="3416229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4383" y="216845"/>
            <a:ext cx="7737389" cy="722269"/>
          </a:xfrm>
        </p:spPr>
        <p:txBody>
          <a:bodyPr/>
          <a:lstStyle/>
          <a:p>
            <a:r>
              <a:rPr lang="en-US" dirty="0"/>
              <a:t>Collector/Producer Components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539" y="1062679"/>
            <a:ext cx="5418306" cy="568411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78476" y="3382575"/>
            <a:ext cx="1864839" cy="5221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Collector</a:t>
            </a:r>
          </a:p>
        </p:txBody>
      </p:sp>
    </p:spTree>
    <p:extLst>
      <p:ext uri="{BB962C8B-B14F-4D97-AF65-F5344CB8AC3E}">
        <p14:creationId xmlns:p14="http://schemas.microsoft.com/office/powerpoint/2010/main" val="985359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276" y="3649832"/>
            <a:ext cx="1966784" cy="5221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Producer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14383" y="216845"/>
            <a:ext cx="7737389" cy="722269"/>
          </a:xfrm>
        </p:spPr>
        <p:txBody>
          <a:bodyPr/>
          <a:lstStyle/>
          <a:p>
            <a:r>
              <a:rPr lang="en-US" dirty="0"/>
              <a:t>Collector/Producer Components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768" y="1396312"/>
            <a:ext cx="665797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389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A129A-07ED-4E1B-AFEB-CF200266B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703" y="470182"/>
            <a:ext cx="10309370" cy="777706"/>
          </a:xfrm>
          <a:effectLst/>
        </p:spPr>
        <p:txBody>
          <a:bodyPr anchor="t">
            <a:normAutofit fontScale="90000"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In This </a:t>
            </a:r>
            <a:r>
              <a:rPr lang="en-US" sz="5400" dirty="0">
                <a:solidFill>
                  <a:schemeClr val="tx2"/>
                </a:solidFill>
                <a:latin typeface="Showcard Gothic" panose="04020904020102020604" pitchFamily="82" charset="0"/>
              </a:rPr>
              <a:t>Exciting</a:t>
            </a:r>
            <a:r>
              <a:rPr lang="en-US" sz="5400" dirty="0">
                <a:solidFill>
                  <a:schemeClr val="tx2"/>
                </a:solidFill>
              </a:rPr>
              <a:t> Hour we will cover…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A3620-412D-4C56-A812-2B1F3F305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823" y="1413119"/>
            <a:ext cx="9813250" cy="5121793"/>
          </a:xfrm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What problems are we trying to solve?</a:t>
            </a:r>
          </a:p>
          <a:p>
            <a:pPr>
              <a:lnSpc>
                <a:spcPct val="90000"/>
              </a:lnSpc>
            </a:pPr>
            <a:r>
              <a:rPr lang="en-US" dirty="0"/>
              <a:t>What is a Markov Chain?</a:t>
            </a:r>
          </a:p>
          <a:p>
            <a:pPr lvl="1"/>
            <a:r>
              <a:rPr lang="en-US" dirty="0"/>
              <a:t>Some applications</a:t>
            </a:r>
          </a:p>
          <a:p>
            <a:pPr lvl="1"/>
            <a:r>
              <a:rPr lang="en-US" dirty="0"/>
              <a:t>Examples</a:t>
            </a:r>
          </a:p>
          <a:p>
            <a:pPr>
              <a:lnSpc>
                <a:spcPct val="90000"/>
              </a:lnSpc>
            </a:pPr>
            <a:r>
              <a:rPr lang="en-US" dirty="0"/>
              <a:t>How Markov Chain can be used to analyze service tickets</a:t>
            </a:r>
          </a:p>
          <a:p>
            <a:pPr>
              <a:lnSpc>
                <a:spcPct val="90000"/>
              </a:lnSpc>
            </a:pPr>
            <a:r>
              <a:rPr lang="en-US" dirty="0"/>
              <a:t>The Collector-Producer Pattern</a:t>
            </a:r>
          </a:p>
          <a:p>
            <a:pPr lvl="1"/>
            <a:r>
              <a:rPr lang="en-US" dirty="0"/>
              <a:t>Using Markov chain structure to analyze and produce all kinds of data</a:t>
            </a:r>
          </a:p>
          <a:p>
            <a:pPr lvl="1"/>
            <a:r>
              <a:rPr lang="en-US" dirty="0"/>
              <a:t>Framework and technologies</a:t>
            </a:r>
          </a:p>
          <a:p>
            <a:pPr>
              <a:lnSpc>
                <a:spcPct val="90000"/>
              </a:lnSpc>
            </a:pPr>
            <a:r>
              <a:rPr lang="en-US" dirty="0"/>
              <a:t>Opportunities for improvement</a:t>
            </a:r>
          </a:p>
          <a:p>
            <a:pPr>
              <a:lnSpc>
                <a:spcPct val="90000"/>
              </a:lnSpc>
            </a:pPr>
            <a:r>
              <a:rPr lang="en-US" dirty="0"/>
              <a:t>Live demo</a:t>
            </a:r>
          </a:p>
          <a:p>
            <a:pPr>
              <a:lnSpc>
                <a:spcPct val="90000"/>
              </a:lnSpc>
            </a:pPr>
            <a:r>
              <a:rPr lang="en-US" dirty="0"/>
              <a:t>And more!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29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0486"/>
          </a:xfrm>
        </p:spPr>
        <p:txBody>
          <a:bodyPr>
            <a:normAutofit fontScale="90000"/>
          </a:bodyPr>
          <a:lstStyle/>
          <a:p>
            <a:r>
              <a:rPr lang="en-US" dirty="0"/>
              <a:t>If you’re a fan of Class Diagrams…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66" y="1195429"/>
            <a:ext cx="11214957" cy="555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08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767"/>
          </a:xfrm>
        </p:spPr>
        <p:txBody>
          <a:bodyPr/>
          <a:lstStyle/>
          <a:p>
            <a:r>
              <a:rPr lang="en-US" dirty="0"/>
              <a:t>Word - Sentence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84" y="1363773"/>
            <a:ext cx="11251626" cy="514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177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82110-49C1-4524-8ECE-67E8C8184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6786" y="1249803"/>
            <a:ext cx="2352439" cy="481461"/>
          </a:xfrm>
        </p:spPr>
        <p:txBody>
          <a:bodyPr>
            <a:noAutofit/>
          </a:bodyPr>
          <a:lstStyle/>
          <a:p>
            <a:pPr algn="l"/>
            <a:r>
              <a:rPr lang="en-US" sz="4000" b="1" dirty="0">
                <a:solidFill>
                  <a:schemeClr val="accent1"/>
                </a:solidFill>
              </a:rPr>
              <a:t>Live Demo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15EE05-61BF-424B-9317-8B72B112A15B}"/>
              </a:ext>
            </a:extLst>
          </p:cNvPr>
          <p:cNvSpPr txBox="1"/>
          <p:nvPr/>
        </p:nvSpPr>
        <p:spPr>
          <a:xfrm>
            <a:off x="5982733" y="2048881"/>
            <a:ext cx="53851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WordCollector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tickets_sample.json</a:t>
            </a:r>
            <a:r>
              <a:rPr lang="en-US" dirty="0"/>
              <a:t> – small sample of 68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tickets_out</a:t>
            </a:r>
            <a:r>
              <a:rPr lang="en-US" dirty="0"/>
              <a:t> Dev-</a:t>
            </a:r>
            <a:r>
              <a:rPr lang="en-US" dirty="0" err="1"/>
              <a:t>Review.json</a:t>
            </a:r>
            <a:r>
              <a:rPr lang="en-US" dirty="0"/>
              <a:t> – 1000 records, order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tickets_small_sample.json</a:t>
            </a:r>
            <a:r>
              <a:rPr lang="en-US" dirty="0"/>
              <a:t> – order 2, csv output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EF7806-70E1-4596-8535-8E26EEBAC113}"/>
              </a:ext>
            </a:extLst>
          </p:cNvPr>
          <p:cNvSpPr txBox="1"/>
          <p:nvPr/>
        </p:nvSpPr>
        <p:spPr>
          <a:xfrm>
            <a:off x="5982733" y="758057"/>
            <a:ext cx="4972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CharacterCollector</a:t>
            </a:r>
            <a:r>
              <a:rPr lang="en-US" b="1" dirty="0"/>
              <a:t> / </a:t>
            </a:r>
            <a:r>
              <a:rPr lang="en-US" b="1" dirty="0" err="1"/>
              <a:t>WordProducer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Order 1 text (abracadabra)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Order 3 drug names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51DD6E-E246-4232-A06E-5CDF51E7EF7C}"/>
              </a:ext>
            </a:extLst>
          </p:cNvPr>
          <p:cNvSpPr txBox="1"/>
          <p:nvPr/>
        </p:nvSpPr>
        <p:spPr>
          <a:xfrm>
            <a:off x="6057741" y="3665541"/>
            <a:ext cx="2617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HarmonyChordCollector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Beatles – order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50E33B-B044-4E04-9267-C28F2015AD3C}"/>
              </a:ext>
            </a:extLst>
          </p:cNvPr>
          <p:cNvSpPr txBox="1"/>
          <p:nvPr/>
        </p:nvSpPr>
        <p:spPr>
          <a:xfrm>
            <a:off x="6057741" y="4809119"/>
            <a:ext cx="2885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ChordProgressionProducer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Beatles – order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E760EE-B00D-46DC-AB28-95407F2DA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01" y="2000657"/>
            <a:ext cx="4323809" cy="2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184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6A64-C11B-4546-9E2D-076A85967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57" y="380668"/>
            <a:ext cx="8980482" cy="819731"/>
          </a:xfrm>
        </p:spPr>
        <p:txBody>
          <a:bodyPr>
            <a:normAutofit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Opportunities for improvement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2457" y="1425080"/>
            <a:ext cx="10169909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Collection Data Preparation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Easy to get close – hard to get right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Extended character sets, Unicode, punctuation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Similar words, verb tense, singular/plural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en-US" sz="2800" dirty="0" err="1"/>
              <a:t>eg.</a:t>
            </a:r>
            <a:r>
              <a:rPr lang="en-US" sz="2800" dirty="0"/>
              <a:t> tool – tools, config - configuration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Collector results presentation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Viewing Markov chains unwieldy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Need interactive approach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Context is everything (</a:t>
            </a:r>
            <a:r>
              <a:rPr lang="en-US" sz="2800" dirty="0" err="1"/>
              <a:t>eg.</a:t>
            </a:r>
            <a:r>
              <a:rPr lang="en-US" sz="2800" dirty="0"/>
              <a:t> service board)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71783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F78B393-D23E-4BE1-A515-891E149AE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57" y="380668"/>
            <a:ext cx="8980482" cy="819731"/>
          </a:xfrm>
        </p:spPr>
        <p:txBody>
          <a:bodyPr>
            <a:normAutofit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Opportunities for improvement </a:t>
            </a:r>
            <a:r>
              <a:rPr lang="en-US" sz="3200" dirty="0">
                <a:latin typeface="Berlin Sans FB" panose="020E0602020502020306" pitchFamily="34" charset="0"/>
              </a:rPr>
              <a:t>contd.</a:t>
            </a:r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1A7303-8247-4BC5-8A6B-92B769EB142F}"/>
              </a:ext>
            </a:extLst>
          </p:cNvPr>
          <p:cNvSpPr/>
          <p:nvPr/>
        </p:nvSpPr>
        <p:spPr>
          <a:xfrm>
            <a:off x="1061543" y="1423537"/>
            <a:ext cx="936471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Framework extensions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Multi-dimensional Markov chain (related topics)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/>
              <a:t>For example, ticket summary + resource to auto-assign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Combining sets of Markov chains of different orders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Real-time collecting and user interaction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/>
              <a:t>Dynamically adjust probabilities, keys etc.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Integrations with host applications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Part of a pipeline, for example to feed Python for post-processing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As a web service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Formalize notion of context (hidden Markov models)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Structure that supports “appears together”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/>
              <a:t>Markov models only support “follows”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Other ideas?</a:t>
            </a:r>
          </a:p>
        </p:txBody>
      </p:sp>
    </p:spTree>
    <p:extLst>
      <p:ext uri="{BB962C8B-B14F-4D97-AF65-F5344CB8AC3E}">
        <p14:creationId xmlns:p14="http://schemas.microsoft.com/office/powerpoint/2010/main" val="2170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56741-5348-4F00-9B56-C3A9D509D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609193" cy="833054"/>
          </a:xfrm>
        </p:spPr>
        <p:txBody>
          <a:bodyPr>
            <a:normAutofit fontScale="90000"/>
          </a:bodyPr>
          <a:lstStyle/>
          <a:p>
            <a:r>
              <a:rPr lang="en-US" dirty="0"/>
              <a:t>Take-Aways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BC7A10-96E6-411E-8FD1-4A9FD3137150}"/>
              </a:ext>
            </a:extLst>
          </p:cNvPr>
          <p:cNvSpPr txBox="1"/>
          <p:nvPr/>
        </p:nvSpPr>
        <p:spPr>
          <a:xfrm>
            <a:off x="1481957" y="1755227"/>
            <a:ext cx="82506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Markov chain and Collector-Producer are technologies that can be leveraged to provide insights into large data sets and even suggest where to focus investigation and resources.</a:t>
            </a:r>
          </a:p>
          <a:p>
            <a:r>
              <a:rPr lang="en-US" sz="2800" dirty="0"/>
              <a:t>It can be used to create data for testing and other creative uses.</a:t>
            </a:r>
          </a:p>
        </p:txBody>
      </p:sp>
    </p:spTree>
    <p:extLst>
      <p:ext uri="{BB962C8B-B14F-4D97-AF65-F5344CB8AC3E}">
        <p14:creationId xmlns:p14="http://schemas.microsoft.com/office/powerpoint/2010/main" val="399768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6A64-C11B-4546-9E2D-076A85967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323" y="871752"/>
            <a:ext cx="2831123" cy="678229"/>
          </a:xfrm>
        </p:spPr>
        <p:txBody>
          <a:bodyPr>
            <a:normAutofit fontScale="90000"/>
          </a:bodyPr>
          <a:lstStyle/>
          <a:p>
            <a:r>
              <a:rPr lang="en-US" sz="4900" dirty="0"/>
              <a:t>Questions</a:t>
            </a:r>
            <a:r>
              <a:rPr lang="en-US" dirty="0"/>
              <a:t>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2D12ED6-176D-43F3-BDE0-7BB4B19918F3}"/>
              </a:ext>
            </a:extLst>
          </p:cNvPr>
          <p:cNvSpPr txBox="1">
            <a:spLocks/>
          </p:cNvSpPr>
          <p:nvPr/>
        </p:nvSpPr>
        <p:spPr>
          <a:xfrm>
            <a:off x="5360772" y="3528418"/>
            <a:ext cx="2960077" cy="537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DD422-E291-4E7B-A33E-7DF63F848E5C}"/>
              </a:ext>
            </a:extLst>
          </p:cNvPr>
          <p:cNvSpPr txBox="1"/>
          <p:nvPr/>
        </p:nvSpPr>
        <p:spPr>
          <a:xfrm>
            <a:off x="5454399" y="4065970"/>
            <a:ext cx="38625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Markov chain </a:t>
            </a:r>
            <a:r>
              <a:rPr lang="en-US" dirty="0"/>
              <a:t>Wikipedia  Article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GitHub Projects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Math-lib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Music-framework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Text-processing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80" y="145085"/>
            <a:ext cx="3848219" cy="338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0306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5DD841-7FDF-4D47-87BC-9BE058DEE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315" y="4800600"/>
            <a:ext cx="1907178" cy="1917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2B3A7D-CB98-457C-9F90-171926BB7A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685" y="0"/>
            <a:ext cx="69156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3212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571368" cy="746983"/>
          </a:xfrm>
        </p:spPr>
        <p:txBody>
          <a:bodyPr/>
          <a:lstStyle/>
          <a:p>
            <a:r>
              <a:rPr lang="en-US" dirty="0"/>
              <a:t>Extras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834" y="0"/>
            <a:ext cx="66803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519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CC5D7-F104-4F42-989D-B92A09A92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880" y="352313"/>
            <a:ext cx="3743905" cy="567267"/>
          </a:xfrm>
        </p:spPr>
        <p:txBody>
          <a:bodyPr>
            <a:noAutofit/>
          </a:bodyPr>
          <a:lstStyle/>
          <a:p>
            <a:r>
              <a:rPr lang="en-US" dirty="0">
                <a:latin typeface="Cooper Black" panose="0208090404030B020404" pitchFamily="18" charset="0"/>
              </a:rPr>
              <a:t>But First…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1F8EC-EEB8-4B01-B078-1C454AD97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882" y="1055047"/>
            <a:ext cx="1656923" cy="601631"/>
          </a:xfrm>
        </p:spPr>
        <p:txBody>
          <a:bodyPr anchor="t"/>
          <a:lstStyle/>
          <a:p>
            <a:r>
              <a:rPr lang="en-US" dirty="0"/>
              <a:t>A story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04952" y="5041690"/>
            <a:ext cx="52499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Fun Fact: A good story is Authentic, is Creative, makes an Emotional and Personal connection, takes the Audience on a Journey.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805" y="1055047"/>
            <a:ext cx="3693638" cy="542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32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402845" cy="1325563"/>
          </a:xfrm>
        </p:spPr>
        <p:txBody>
          <a:bodyPr/>
          <a:lstStyle/>
          <a:p>
            <a:r>
              <a:rPr lang="en-US" dirty="0"/>
              <a:t>I was curious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309" y="602615"/>
            <a:ext cx="3115736" cy="1753310"/>
          </a:xfrm>
        </p:spPr>
      </p:pic>
      <p:sp>
        <p:nvSpPr>
          <p:cNvPr id="6" name="TextBox 5"/>
          <p:cNvSpPr txBox="1"/>
          <p:nvPr/>
        </p:nvSpPr>
        <p:spPr>
          <a:xfrm>
            <a:off x="5443369" y="1894260"/>
            <a:ext cx="4399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About brand drug names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47887" y="3007737"/>
            <a:ext cx="2130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Xarelto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331488" y="4722154"/>
            <a:ext cx="2130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Xeljanz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701048" y="3839510"/>
            <a:ext cx="2130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Xifaxan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2017291" y="4253668"/>
            <a:ext cx="11952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Tremfya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441525" y="3428966"/>
            <a:ext cx="11733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Pradaxa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241045" y="3091676"/>
            <a:ext cx="3537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Where do they come from?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16299" y="3664119"/>
            <a:ext cx="3667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Any patterns to the names?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36603" y="4408896"/>
            <a:ext cx="45189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Could I make software that could discover these patterns to create my own drug names?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25552" y="5699148"/>
            <a:ext cx="4192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What else could I apply this to?</a:t>
            </a:r>
          </a:p>
        </p:txBody>
      </p:sp>
    </p:spTree>
    <p:extLst>
      <p:ext uri="{BB962C8B-B14F-4D97-AF65-F5344CB8AC3E}">
        <p14:creationId xmlns:p14="http://schemas.microsoft.com/office/powerpoint/2010/main" val="131812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6756699" cy="785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Which got me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341" y="75305"/>
            <a:ext cx="3357282" cy="335728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088394" y="1898856"/>
            <a:ext cx="1593027" cy="785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about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39" y="3640253"/>
            <a:ext cx="5757713" cy="27605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99340" y="3440198"/>
            <a:ext cx="4649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What makes their music so special?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74594" y="3946055"/>
            <a:ext cx="3335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Any patterns to the chord progressions?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94899" y="4913571"/>
            <a:ext cx="42805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Could I make software that could discover these patterns to create my own “Beatles-</a:t>
            </a:r>
            <a:r>
              <a:rPr lang="en-US" sz="2000" dirty="0" err="1">
                <a:latin typeface="Comic Sans MS" panose="030F0702030302020204" pitchFamily="66" charset="0"/>
              </a:rPr>
              <a:t>esque</a:t>
            </a:r>
            <a:r>
              <a:rPr lang="en-US" sz="2000" dirty="0">
                <a:latin typeface="Comic Sans MS" panose="030F0702030302020204" pitchFamily="66" charset="0"/>
              </a:rPr>
              <a:t>” music?</a:t>
            </a:r>
          </a:p>
        </p:txBody>
      </p:sp>
    </p:spTree>
    <p:extLst>
      <p:ext uri="{BB962C8B-B14F-4D97-AF65-F5344CB8AC3E}">
        <p14:creationId xmlns:p14="http://schemas.microsoft.com/office/powerpoint/2010/main" val="3178922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rdDaysNigh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33C90-88E7-4696-8134-7B4C91BD8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159369" cy="748567"/>
          </a:xfrm>
        </p:spPr>
        <p:txBody>
          <a:bodyPr/>
          <a:lstStyle/>
          <a:p>
            <a:r>
              <a:rPr lang="en-US" dirty="0"/>
              <a:t>Then I Joined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076CA96-9A63-4397-87A3-722D4938F3EB}"/>
              </a:ext>
            </a:extLst>
          </p:cNvPr>
          <p:cNvSpPr txBox="1">
            <a:spLocks/>
          </p:cNvSpPr>
          <p:nvPr/>
        </p:nvSpPr>
        <p:spPr>
          <a:xfrm>
            <a:off x="242773" y="2388644"/>
            <a:ext cx="7790759" cy="532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Looking at Service Boards got me to wondering…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A08A62-B3D9-44E1-B189-079287BB9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153" y="276675"/>
            <a:ext cx="4944040" cy="16358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AF06C13-0192-4CD8-95B8-92DDA6413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773" y="2921156"/>
            <a:ext cx="6374808" cy="28879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C6EEFDB-A9FB-4663-967C-5D3D2E62A33C}"/>
              </a:ext>
            </a:extLst>
          </p:cNvPr>
          <p:cNvSpPr/>
          <p:nvPr/>
        </p:nvSpPr>
        <p:spPr>
          <a:xfrm>
            <a:off x="7489781" y="4602013"/>
            <a:ext cx="44594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Could I make software that could pull that out of service tickets?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B27BCE-B9C8-4785-B435-C7080088C498}"/>
              </a:ext>
            </a:extLst>
          </p:cNvPr>
          <p:cNvSpPr/>
          <p:nvPr/>
        </p:nvSpPr>
        <p:spPr>
          <a:xfrm>
            <a:off x="6696234" y="3358331"/>
            <a:ext cx="4459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What are the big problem areas?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F1D3B6-D5EF-4012-8DDF-EB5B04FEAE2E}"/>
              </a:ext>
            </a:extLst>
          </p:cNvPr>
          <p:cNvSpPr/>
          <p:nvPr/>
        </p:nvSpPr>
        <p:spPr>
          <a:xfrm>
            <a:off x="7150207" y="3980172"/>
            <a:ext cx="4459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What are the categories to focus on?</a:t>
            </a:r>
          </a:p>
        </p:txBody>
      </p:sp>
    </p:spTree>
    <p:extLst>
      <p:ext uri="{BB962C8B-B14F-4D97-AF65-F5344CB8AC3E}">
        <p14:creationId xmlns:p14="http://schemas.microsoft.com/office/powerpoint/2010/main" val="29747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412" y="390882"/>
            <a:ext cx="10515600" cy="183595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do the problems around</a:t>
            </a:r>
            <a:br>
              <a:rPr lang="en-US" b="1" dirty="0"/>
            </a:br>
            <a:r>
              <a:rPr lang="en-US" b="1" dirty="0"/>
              <a:t>  drug names, The Beatles </a:t>
            </a:r>
            <a:br>
              <a:rPr lang="en-US" b="1" dirty="0"/>
            </a:br>
            <a:r>
              <a:rPr lang="en-US" b="1" dirty="0"/>
              <a:t>    and service tickets and all have in common?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39" y="2395470"/>
            <a:ext cx="3189998" cy="41469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43978" y="3477296"/>
            <a:ext cx="4376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6">
                    <a:lumMod val="75000"/>
                  </a:schemeClr>
                </a:solidFill>
                <a:latin typeface="Impact" panose="020B0806030902050204" pitchFamily="34" charset="0"/>
              </a:rPr>
              <a:t>Markov Chain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82603" y="5743977"/>
            <a:ext cx="3322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Andrey </a:t>
            </a:r>
            <a:r>
              <a:rPr lang="en-US" sz="2000" dirty="0" err="1"/>
              <a:t>Andreyevich</a:t>
            </a:r>
            <a:r>
              <a:rPr lang="en-US" sz="2000" dirty="0"/>
              <a:t> Markov (1856 – 1922)</a:t>
            </a:r>
          </a:p>
        </p:txBody>
      </p:sp>
    </p:spTree>
    <p:extLst>
      <p:ext uri="{BB962C8B-B14F-4D97-AF65-F5344CB8AC3E}">
        <p14:creationId xmlns:p14="http://schemas.microsoft.com/office/powerpoint/2010/main" val="45132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2013"/>
          </a:xfrm>
        </p:spPr>
        <p:txBody>
          <a:bodyPr>
            <a:normAutofit/>
          </a:bodyPr>
          <a:lstStyle/>
          <a:p>
            <a:r>
              <a:rPr lang="en-US" sz="4800" dirty="0"/>
              <a:t>So What is a Markov Chain?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693" y="1416337"/>
            <a:ext cx="10515600" cy="13747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structure describing a sequence of possible events in which the probability of each event depends </a:t>
            </a:r>
            <a:r>
              <a:rPr lang="en-US" i="1" dirty="0"/>
              <a:t>only</a:t>
            </a:r>
            <a:r>
              <a:rPr lang="en-US" dirty="0"/>
              <a:t> on the state attained in the previous event.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3C1F94-3223-4B5D-9311-72B2F4428BED}"/>
              </a:ext>
            </a:extLst>
          </p:cNvPr>
          <p:cNvSpPr txBox="1"/>
          <p:nvPr/>
        </p:nvSpPr>
        <p:spPr>
          <a:xfrm>
            <a:off x="599917" y="4066888"/>
            <a:ext cx="4206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Simple text example: “abracadabra”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7F2288-FC11-4022-AB7C-9D67FBA93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236" y="2710160"/>
            <a:ext cx="3466667" cy="40285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816B5B-9BFD-4533-8088-5FD2D6611401}"/>
              </a:ext>
            </a:extLst>
          </p:cNvPr>
          <p:cNvSpPr txBox="1"/>
          <p:nvPr/>
        </p:nvSpPr>
        <p:spPr>
          <a:xfrm>
            <a:off x="8600967" y="6224953"/>
            <a:ext cx="2168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very interesting</a:t>
            </a:r>
          </a:p>
        </p:txBody>
      </p:sp>
    </p:spTree>
    <p:extLst>
      <p:ext uri="{BB962C8B-B14F-4D97-AF65-F5344CB8AC3E}">
        <p14:creationId xmlns:p14="http://schemas.microsoft.com/office/powerpoint/2010/main" val="3644705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EB4B3-80FB-421E-9CFA-7C3A6D284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512808" cy="826516"/>
          </a:xfrm>
        </p:spPr>
        <p:txBody>
          <a:bodyPr/>
          <a:lstStyle/>
          <a:p>
            <a:r>
              <a:rPr lang="en-US" dirty="0"/>
              <a:t>For you Math types, a formal </a:t>
            </a:r>
            <a:r>
              <a:rPr lang="en-US" sz="4800" dirty="0"/>
              <a:t>definition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D8E7D-1590-45D1-96A9-616779A78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9760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discrete-time Markov chain is a sequence of random variables </a:t>
            </a:r>
            <a:r>
              <a:rPr lang="en-US" i="1" dirty="0"/>
              <a:t>X</a:t>
            </a:r>
            <a:r>
              <a:rPr lang="en-US" sz="1600" i="1" dirty="0"/>
              <a:t>1, </a:t>
            </a:r>
            <a:r>
              <a:rPr lang="en-US" i="1" dirty="0"/>
              <a:t>X</a:t>
            </a:r>
            <a:r>
              <a:rPr lang="en-US" sz="1600" i="1" dirty="0"/>
              <a:t>2</a:t>
            </a:r>
            <a:r>
              <a:rPr lang="en-US" i="1" dirty="0"/>
              <a:t>, X</a:t>
            </a:r>
            <a:r>
              <a:rPr lang="en-US" sz="1600" i="1" dirty="0"/>
              <a:t>3</a:t>
            </a:r>
            <a:r>
              <a:rPr lang="en-US" i="1" dirty="0"/>
              <a:t>, … </a:t>
            </a:r>
            <a:r>
              <a:rPr lang="en-US" dirty="0"/>
              <a:t>with the Markov property: the probability of moving to the next state depends only on the present state.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A Markov chain with memory (Markov chain of order </a:t>
            </a:r>
            <a:r>
              <a:rPr lang="en-US" i="1" dirty="0"/>
              <a:t>m</a:t>
            </a:r>
            <a:r>
              <a:rPr lang="en-US" dirty="0"/>
              <a:t>) is a process where the future state depends on the past </a:t>
            </a:r>
            <a:r>
              <a:rPr lang="en-US" i="1" dirty="0"/>
              <a:t>m </a:t>
            </a:r>
            <a:r>
              <a:rPr lang="en-US" dirty="0"/>
              <a:t>states.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A1E521-8F4B-4310-883E-BF747E463CF5}"/>
              </a:ext>
            </a:extLst>
          </p:cNvPr>
          <p:cNvSpPr txBox="1"/>
          <p:nvPr/>
        </p:nvSpPr>
        <p:spPr>
          <a:xfrm>
            <a:off x="2706624" y="5157216"/>
            <a:ext cx="68031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</a:rPr>
              <a:t>We are interested in absorbing Markov chains with memory</a:t>
            </a:r>
          </a:p>
        </p:txBody>
      </p:sp>
    </p:spTree>
    <p:extLst>
      <p:ext uri="{BB962C8B-B14F-4D97-AF65-F5344CB8AC3E}">
        <p14:creationId xmlns:p14="http://schemas.microsoft.com/office/powerpoint/2010/main" val="173313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8533</TotalTime>
  <Words>1155</Words>
  <Application>Microsoft Office PowerPoint</Application>
  <PresentationFormat>Widescreen</PresentationFormat>
  <Paragraphs>247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</vt:lpstr>
      <vt:lpstr>Berlin Sans FB</vt:lpstr>
      <vt:lpstr>Calibri</vt:lpstr>
      <vt:lpstr>Calibri Light</vt:lpstr>
      <vt:lpstr>Comic Sans MS</vt:lpstr>
      <vt:lpstr>Cooper Black</vt:lpstr>
      <vt:lpstr>Courier New</vt:lpstr>
      <vt:lpstr>Garamond</vt:lpstr>
      <vt:lpstr>Impact</vt:lpstr>
      <vt:lpstr>Showcard Gothic</vt:lpstr>
      <vt:lpstr>Office Theme</vt:lpstr>
      <vt:lpstr>Ticket Analysis with Markov Chains</vt:lpstr>
      <vt:lpstr>In This Exciting Hour we will cover…</vt:lpstr>
      <vt:lpstr>But First…</vt:lpstr>
      <vt:lpstr>I was curious</vt:lpstr>
      <vt:lpstr>PowerPoint Presentation</vt:lpstr>
      <vt:lpstr>Then I Joined</vt:lpstr>
      <vt:lpstr>What do the problems around   drug names, The Beatles      and service tickets and all have in common?</vt:lpstr>
      <vt:lpstr>So What is a Markov Chain?</vt:lpstr>
      <vt:lpstr>For you Math types, a formal definition</vt:lpstr>
      <vt:lpstr>Some Applications</vt:lpstr>
      <vt:lpstr>PowerPoint Presentation</vt:lpstr>
      <vt:lpstr>Markov Chain with Memory</vt:lpstr>
      <vt:lpstr>PowerPoint Presentation</vt:lpstr>
      <vt:lpstr>Markov Chain order 3  “import tool configuration”</vt:lpstr>
      <vt:lpstr>Collector – Producer Pattern</vt:lpstr>
      <vt:lpstr>Framework and Technologies Used</vt:lpstr>
      <vt:lpstr>Collector – Producer Examples</vt:lpstr>
      <vt:lpstr>Collector/Producer Components</vt:lpstr>
      <vt:lpstr>Collector/Producer Components</vt:lpstr>
      <vt:lpstr>If you’re a fan of Class Diagrams…</vt:lpstr>
      <vt:lpstr>Word - Sentence</vt:lpstr>
      <vt:lpstr>Live Demo</vt:lpstr>
      <vt:lpstr>Opportunities for improvement</vt:lpstr>
      <vt:lpstr>Opportunities for improvement contd.</vt:lpstr>
      <vt:lpstr>Take-Aways</vt:lpstr>
      <vt:lpstr>Questions?</vt:lpstr>
      <vt:lpstr>PowerPoint Presentation</vt:lpstr>
      <vt:lpstr>Extras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Tuning Existing SQL</dc:title>
  <dc:creator>Seth Reber</dc:creator>
  <cp:lastModifiedBy>Don Bacon</cp:lastModifiedBy>
  <cp:revision>129</cp:revision>
  <dcterms:created xsi:type="dcterms:W3CDTF">2018-07-13T21:06:33Z</dcterms:created>
  <dcterms:modified xsi:type="dcterms:W3CDTF">2018-11-15T16:15:46Z</dcterms:modified>
</cp:coreProperties>
</file>