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1"/>
    <p:restoredTop sz="94714"/>
  </p:normalViewPr>
  <p:slideViewPr>
    <p:cSldViewPr snapToGrid="0">
      <p:cViewPr varScale="1">
        <p:scale>
          <a:sx n="107" d="100"/>
          <a:sy n="107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4F15-1602-FA2E-10ED-0710D74C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014D-90ED-B840-061E-8BFB8C4E0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C7B1-9C32-B0EC-C69F-FE1859B1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1D2C8-DFAA-E7A0-82FC-0D01B117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449B-2B06-257A-814C-89AA56BE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C43E-1679-1C05-FBED-60FD6DD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12CC9-8857-8261-0DA9-6670CCC8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613D-6FA9-ECD4-F997-9F096730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2818-5D3D-F5C3-7B35-63572079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0C32-079A-9644-99A9-1EAA300B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384DE-34ED-0DFC-2397-F8A3E7DA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2EA84-75B5-2206-5071-74A461A9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153E-C33E-92CD-65FA-1010A48A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5E458-E276-740E-1E60-BBC97ADE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C0E9-B035-3876-165C-17277381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ED73-57E1-0A6D-0817-FB731AF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4061-2193-5550-AD04-8CEAB37F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2A5C-2639-A98B-535D-11C1B4CC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CA95-0431-2680-8C39-4CFD0DA2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2B0D-D1FD-2B72-6AE7-868AC3CF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98F7-F548-0ECE-C6D3-F8915A28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8E5E-9956-FA54-7E25-76A56CF5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887C-037E-37E3-251D-EB6BB943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F8A6-E749-87AE-0F0D-A1B093DF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EF04-4D12-E58A-DEB6-560EE41E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E2FA-7008-FAF9-A798-43C19EF9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CE02-95B6-D7BC-0385-499C7DEAD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2951-E5E7-BABC-F27F-2F3D24936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8086-0F4F-739E-35FC-D72615ED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5A9DC-AF58-B515-D49E-3C4D3A98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C327-8CA6-0A12-9135-EB7CE569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893B-C7A6-8211-DA2D-5C10AF82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170D-78D9-31A3-AD70-027ACCBB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DD111-3368-8669-62AA-D669B857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366C7-28DE-4923-4350-5455AE9D7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D034C-30A1-BA4E-94F5-A88135CC4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8F532-2F4B-7279-E204-1591010E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A6EC9-B737-8926-8693-F57FC8DB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13D54-28E4-4586-15B0-4EF6A230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65A2-49F8-2289-9DA6-82765B88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63FDA-2A2E-7B64-95B1-A788D9A5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23A24-4207-ECF6-CC30-27589405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7C1BB-F448-1E21-E95A-3F320BD7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E62FD-3B7A-0CB1-A8B2-D453F31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C1F30-1CAD-E1FD-0259-9484BBE7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6E1DD-9ED8-C5E0-73A6-1328D5BD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8F6-A71B-CC63-5B51-7E899F98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F601-471F-4029-21B9-0F5862B6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BE2B8-C6CE-5A49-C707-AB15B8E5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5780-67B2-A3C1-C029-EC22AF34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B7900-23A5-DAFC-6670-2AB91939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25C56-E421-E606-975C-8DB21C11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E820-F85F-4155-590D-A9069069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9CAB-B5B2-3AA9-E17A-FE9C2EE1B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4329-7206-874E-FF6A-E56F51AF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ADEB-59EB-3349-4723-8656862D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2A7C3-FD93-6B13-75F2-E47A0F3F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35B55-AC49-5127-DDA5-33831459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59139-F8ED-80D6-7AC6-7A941AC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92E2-9EDD-8635-B65F-0EFE56C2D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9E34-C1C7-F73A-E054-0DD5FD4E6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6EC63-1675-5445-8BA9-A8F4385F1CC1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F028-DC8D-0C30-BE92-897A31170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AF25-4E8C-09DA-E124-A5D7790EB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4304C-E247-AF4A-B071-225FECA17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zybooks.com/sign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ityapujari@my.unt.edu" TargetMode="External"/><Relationship Id="rId2" Type="http://schemas.openxmlformats.org/officeDocument/2006/relationships/hyperlink" Target="mailto:DominicCarrillo@my.un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.unt.edu/supported-technologies/canvas/requirements" TargetMode="External"/><Relationship Id="rId2" Type="http://schemas.openxmlformats.org/officeDocument/2006/relationships/hyperlink" Target="https://www.zybook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t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224-38E1-76D9-2F72-E3E50EF0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CSCE 1035 - Computer Programming 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99D3D-BC4E-2F53-E3A4-561A520FA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Dominic Carrillo</a:t>
            </a:r>
          </a:p>
        </p:txBody>
      </p:sp>
    </p:spTree>
    <p:extLst>
      <p:ext uri="{BB962C8B-B14F-4D97-AF65-F5344CB8AC3E}">
        <p14:creationId xmlns:p14="http://schemas.microsoft.com/office/powerpoint/2010/main" val="411276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E58A-0514-B1F1-09B7-AAC8E336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zyBooks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40B1-BB4F-1CF1-BDF7-A078CD1C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 Link: 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https://learn.zybooks.com/signin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bookmark to find quickly and complete your labs.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modules (13-17) can be completed but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48242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E331-6154-B349-BB23-D348F94E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6C42-F6F5-F7B6-F755-5552F6C8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Dominic Carrillo (Instructor)</a:t>
            </a:r>
          </a:p>
          <a:p>
            <a:pPr marL="0" indent="0">
              <a:buNone/>
            </a:pPr>
            <a:r>
              <a:rPr lang="en-US" dirty="0"/>
              <a:t>Office: DP F268</a:t>
            </a:r>
          </a:p>
          <a:p>
            <a:pPr marL="0" indent="0">
              <a:buNone/>
            </a:pPr>
            <a:r>
              <a:rPr lang="en-US" dirty="0"/>
              <a:t>Hours: TR 10:00-11:00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DominicCarrillo@my.unt.edu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Aditya Pujari (TA)</a:t>
            </a:r>
          </a:p>
          <a:p>
            <a:pPr marL="0" indent="0">
              <a:buNone/>
            </a:pPr>
            <a:r>
              <a:rPr lang="en-US" dirty="0"/>
              <a:t>Office: DP F220</a:t>
            </a:r>
          </a:p>
          <a:p>
            <a:pPr marL="0" indent="0">
              <a:buNone/>
            </a:pPr>
            <a:r>
              <a:rPr lang="en-US" dirty="0"/>
              <a:t>Hours: W 9:00–11:00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adityapujari@my.unt.edu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1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51EF-84CB-A441-AF62-A8C8E82D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Dominic Carrillo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D029-80CE-1A7B-07B1-179B2E85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Year PhD Student</a:t>
            </a:r>
          </a:p>
          <a:p>
            <a:r>
              <a:rPr lang="en-US" dirty="0"/>
              <a:t>Started in 2019 from a CS &amp; Math bachelor’s degree</a:t>
            </a:r>
          </a:p>
          <a:p>
            <a:r>
              <a:rPr lang="en-US" dirty="0"/>
              <a:t>Alma Mater: Sul Ross State University, Alpine, TX</a:t>
            </a:r>
          </a:p>
          <a:p>
            <a:r>
              <a:rPr lang="en-US" dirty="0"/>
              <a:t>Research Study is in Computer Vision for Autonomous Vehicle </a:t>
            </a:r>
          </a:p>
        </p:txBody>
      </p:sp>
      <p:pic>
        <p:nvPicPr>
          <p:cNvPr id="7" name="Picture 6" descr="A small car in a room&#10;&#10;AI-generated content may be incorrect.">
            <a:extLst>
              <a:ext uri="{FF2B5EF4-FFF2-40B4-BE49-F238E27FC236}">
                <a16:creationId xmlns:a16="http://schemas.microsoft.com/office/drawing/2014/main" id="{1BE59A22-F946-30C9-0058-11CFDDC9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93"/>
          <a:stretch>
            <a:fillRect/>
          </a:stretch>
        </p:blipFill>
        <p:spPr>
          <a:xfrm>
            <a:off x="3248831" y="4206875"/>
            <a:ext cx="3866389" cy="2286000"/>
          </a:xfrm>
          <a:prstGeom prst="rect">
            <a:avLst/>
          </a:prstGeom>
        </p:spPr>
      </p:pic>
      <p:pic>
        <p:nvPicPr>
          <p:cNvPr id="9" name="Picture 8" descr="A small race car on the ground&#10;&#10;AI-generated content may be incorrect.">
            <a:extLst>
              <a:ext uri="{FF2B5EF4-FFF2-40B4-BE49-F238E27FC236}">
                <a16:creationId xmlns:a16="http://schemas.microsoft.com/office/drawing/2014/main" id="{99A2583C-726C-1B95-9C8F-1024D945D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1" y="4206875"/>
            <a:ext cx="3048000" cy="2286000"/>
          </a:xfrm>
          <a:prstGeom prst="rect">
            <a:avLst/>
          </a:prstGeom>
        </p:spPr>
      </p:pic>
      <p:pic>
        <p:nvPicPr>
          <p:cNvPr id="12" name="Picture 11" descr="A group of men wearing face masks&#10;&#10;AI-generated content may be incorrect.">
            <a:extLst>
              <a:ext uri="{FF2B5EF4-FFF2-40B4-BE49-F238E27FC236}">
                <a16:creationId xmlns:a16="http://schemas.microsoft.com/office/drawing/2014/main" id="{62A0AA37-30F5-5394-14B8-8F7916CF6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98229"/>
            <a:ext cx="2847169" cy="3194193"/>
          </a:xfrm>
          <a:prstGeom prst="rect">
            <a:avLst/>
          </a:prstGeom>
        </p:spPr>
      </p:pic>
      <p:pic>
        <p:nvPicPr>
          <p:cNvPr id="14" name="Picture 13" descr="A diagram of a device&#10;&#10;AI-generated content may be incorrect.">
            <a:extLst>
              <a:ext uri="{FF2B5EF4-FFF2-40B4-BE49-F238E27FC236}">
                <a16:creationId xmlns:a16="http://schemas.microsoft.com/office/drawing/2014/main" id="{1B4B0F10-60E5-9FB1-63B2-7E51324D9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039" y="4206875"/>
            <a:ext cx="4831130" cy="2286000"/>
          </a:xfrm>
          <a:prstGeom prst="rect">
            <a:avLst/>
          </a:prstGeom>
        </p:spPr>
      </p:pic>
      <p:pic>
        <p:nvPicPr>
          <p:cNvPr id="16" name="Picture 15" descr="A group of people standing in front of a car&#10;&#10;AI-generated content may be incorrect.">
            <a:extLst>
              <a:ext uri="{FF2B5EF4-FFF2-40B4-BE49-F238E27FC236}">
                <a16:creationId xmlns:a16="http://schemas.microsoft.com/office/drawing/2014/main" id="{C28B650F-535C-DD91-A35D-204F57FA4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044" y="86329"/>
            <a:ext cx="34323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F40D-FFA5-EDEB-5BAC-2D07D82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Course Description – CSCE 1035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80C8-D366-16AE-787F-DB034DC8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hours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Overview of computers and programming</a:t>
            </a:r>
            <a:r>
              <a:rPr lang="en-US" dirty="0"/>
              <a:t>. Focus is on problem analysis and techniques used in the development of algorithms and computer programs using a modern programming language. Topics include </a:t>
            </a:r>
            <a:r>
              <a:rPr lang="en-US" dirty="0">
                <a:solidFill>
                  <a:srgbClr val="00B050"/>
                </a:solidFill>
              </a:rPr>
              <a:t>data types, expressions, statements, and operators, input/output, conditional statements, iteration, functions, lists and debugging</a:t>
            </a:r>
            <a:r>
              <a:rPr lang="en-US" dirty="0"/>
              <a:t>. No prior knowledge of programming is assumed.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Prerequisite(s): MATH 1100 (or higher) with a grade of C or better.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Corequisite(s): CSCE 1015.</a:t>
            </a:r>
          </a:p>
        </p:txBody>
      </p:sp>
    </p:spTree>
    <p:extLst>
      <p:ext uri="{BB962C8B-B14F-4D97-AF65-F5344CB8AC3E}">
        <p14:creationId xmlns:p14="http://schemas.microsoft.com/office/powerpoint/2010/main" val="384280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6A7B-9D28-B08A-71A3-2ED34F5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DF4A-4F9C-BE99-AB41-E23F568F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By the end of this course, students will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Describe computers - CPU, Memory, Storage, I/O, and execute a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Build </a:t>
            </a:r>
            <a:r>
              <a:rPr lang="en-US" dirty="0">
                <a:solidFill>
                  <a:srgbClr val="000000"/>
                </a:solidFill>
              </a:rPr>
              <a:t>computer software by u</a:t>
            </a:r>
            <a:r>
              <a:rPr lang="en-US" dirty="0">
                <a:solidFill>
                  <a:srgbClr val="000000"/>
                </a:solidFill>
                <a:effectLst/>
              </a:rPr>
              <a:t>tilize computer’s hardware, editor(s), operating system, system software, and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Describe algorithms such as numeric computation, searching and sorting, and string manipulation.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Write readable, and efficient programs that include programming structures.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Use commonly accepted practices and tools to find and fix syntax, runtime, and logical errors in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Describe a software process model that can be used to develop significant applications composed of hundreds of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Perform the steps necessary to edit and execute programs.</a:t>
            </a:r>
          </a:p>
        </p:txBody>
      </p:sp>
    </p:spTree>
    <p:extLst>
      <p:ext uri="{BB962C8B-B14F-4D97-AF65-F5344CB8AC3E}">
        <p14:creationId xmlns:p14="http://schemas.microsoft.com/office/powerpoint/2010/main" val="409319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3736C-8418-3575-C9B0-2E5668498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3558-00FF-C9AD-3F1A-90991D88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Course Structure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8545FB-BBF4-9214-0070-1A52653F8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56454"/>
              </p:ext>
            </p:extLst>
          </p:nvPr>
        </p:nvGraphicFramePr>
        <p:xfrm>
          <a:off x="2835728" y="1829435"/>
          <a:ext cx="6520543" cy="466344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92777">
                  <a:extLst>
                    <a:ext uri="{9D8B030D-6E8A-4147-A177-3AD203B41FA5}">
                      <a16:colId xmlns:a16="http://schemas.microsoft.com/office/drawing/2014/main" val="3793237389"/>
                    </a:ext>
                  </a:extLst>
                </a:gridCol>
                <a:gridCol w="4742213">
                  <a:extLst>
                    <a:ext uri="{9D8B030D-6E8A-4147-A177-3AD203B41FA5}">
                      <a16:colId xmlns:a16="http://schemas.microsoft.com/office/drawing/2014/main" val="3069419597"/>
                    </a:ext>
                  </a:extLst>
                </a:gridCol>
                <a:gridCol w="1185553">
                  <a:extLst>
                    <a:ext uri="{9D8B030D-6E8A-4147-A177-3AD203B41FA5}">
                      <a16:colId xmlns:a16="http://schemas.microsoft.com/office/drawing/2014/main" val="2283117570"/>
                    </a:ext>
                  </a:extLst>
                </a:gridCol>
              </a:tblGrid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[CH1] Intro to Python 3</a:t>
                      </a:r>
                      <a:endParaRPr lang="en-US" sz="18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0" kern="100" dirty="0">
                          <a:effectLst/>
                        </a:rPr>
                        <a:t>LAB 1</a:t>
                      </a:r>
                      <a:endParaRPr lang="en-US" sz="18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005912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[CH2] Variables &amp; Expressions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LAB 2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161293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[CH3] Types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628935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[CH4] Branching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384162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[CH5] Loops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Assess 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661601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[CH5-6] Loops / Functions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5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395032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[CH6] Functions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6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127224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[CH7] Strings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7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874434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[CH8] Lists &amp; Dictionaries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Assess 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071608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[CH9] Classes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8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055683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[CH10] Exceptions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9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278462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[CH11] Modules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10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452607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[CH12] Files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LAB 11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778497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Review all topics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Assess 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164922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Project practices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34818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Project practices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684680"/>
                  </a:ext>
                </a:extLst>
              </a:tr>
              <a:tr h="22735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17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Finals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32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08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75A1-57D2-26F9-8506-F28A9FBF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8529-0AE3-EF86-36FF-00D6BF3B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buNone/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Required book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Programming in Python 3 with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zyLabs</a:t>
            </a:r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Bailey Miller, Available from </a:t>
            </a:r>
            <a:r>
              <a:rPr lang="en-US" sz="2400" u="sng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https://www.zybooks.com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Suggested book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Fundamentals of Python: First Programs, Kenneth A. Lambert, Cengage Learning, 2011</a:t>
            </a: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Starting Out With Python, 4th Edition, Tony Gaddis, Pearson, 2014</a:t>
            </a:r>
          </a:p>
          <a:p>
            <a:pPr marL="0" indent="0">
              <a:buNone/>
            </a:pPr>
            <a:r>
              <a:rPr lang="en-US" sz="2400" b="1" dirty="0"/>
              <a:t>Minimum Technology Requirements</a:t>
            </a:r>
          </a:p>
          <a:p>
            <a:pPr lvl="0"/>
            <a:r>
              <a:rPr lang="en-US" sz="2400" dirty="0"/>
              <a:t>Computer</a:t>
            </a:r>
          </a:p>
          <a:p>
            <a:pPr lvl="0"/>
            <a:r>
              <a:rPr lang="en-US" sz="2400" dirty="0"/>
              <a:t>Reliable internet access</a:t>
            </a:r>
          </a:p>
          <a:p>
            <a:pPr lvl="0"/>
            <a:r>
              <a:rPr lang="en-US" sz="2400" dirty="0"/>
              <a:t>Canvas Technical Requirements  (</a:t>
            </a:r>
            <a:r>
              <a:rPr lang="en-US" sz="2400" u="sng" dirty="0">
                <a:hlinkClick r:id="rId3"/>
              </a:rPr>
              <a:t>https://clear.unt.edu/supported-technologies/canvas/requirements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72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AC9-85D8-AA42-2DE2-B40A7335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B4BD-C04D-352D-85B0-426C8A47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1" dirty="0"/>
              <a:t>Grading Breakdown:</a:t>
            </a:r>
            <a:endParaRPr lang="en-US" dirty="0"/>
          </a:p>
          <a:p>
            <a:pPr lvl="0"/>
            <a:r>
              <a:rPr lang="en-US" dirty="0"/>
              <a:t>Project 20%</a:t>
            </a:r>
          </a:p>
          <a:p>
            <a:pPr lvl="0"/>
            <a:r>
              <a:rPr lang="en-US" dirty="0"/>
              <a:t>Assignments 30%</a:t>
            </a:r>
          </a:p>
          <a:p>
            <a:pPr lvl="0"/>
            <a:r>
              <a:rPr lang="en-US" dirty="0"/>
              <a:t>Lab Assignments 20%</a:t>
            </a:r>
          </a:p>
          <a:p>
            <a:pPr lvl="0"/>
            <a:r>
              <a:rPr lang="en-US" dirty="0"/>
              <a:t>Attendance: 5%</a:t>
            </a:r>
          </a:p>
          <a:p>
            <a:pPr lvl="0"/>
            <a:r>
              <a:rPr lang="en-US" dirty="0"/>
              <a:t>Exams: 25%</a:t>
            </a:r>
          </a:p>
          <a:p>
            <a:pPr marL="0" lvl="0" indent="0">
              <a:buNone/>
            </a:pPr>
            <a:r>
              <a:rPr lang="en-US" dirty="0"/>
              <a:t>Total: 100.0%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Grading</a:t>
            </a:r>
            <a:endParaRPr lang="en-US" dirty="0"/>
          </a:p>
          <a:p>
            <a:r>
              <a:rPr lang="en-US" dirty="0"/>
              <a:t>A = 90-100</a:t>
            </a:r>
          </a:p>
          <a:p>
            <a:r>
              <a:rPr lang="en-US" dirty="0"/>
              <a:t>B = 80-89</a:t>
            </a:r>
          </a:p>
          <a:p>
            <a:r>
              <a:rPr lang="en-US" dirty="0"/>
              <a:t>C = 70-79</a:t>
            </a:r>
          </a:p>
          <a:p>
            <a:r>
              <a:rPr lang="en-US" dirty="0"/>
              <a:t>D = 60-69</a:t>
            </a:r>
          </a:p>
          <a:p>
            <a:r>
              <a:rPr lang="en-US" dirty="0"/>
              <a:t>F = 50-59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9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4DDD-4265-FA9B-AA6E-C53D2ECB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25F3-BC1C-333D-2718-F83E90B9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500" dirty="0"/>
          </a:p>
          <a:p>
            <a:pPr marL="0" indent="0" algn="ctr">
              <a:buNone/>
            </a:pPr>
            <a:endParaRPr lang="en-US" sz="4500" dirty="0"/>
          </a:p>
          <a:p>
            <a:pPr marL="0" indent="0" algn="ctr">
              <a:buNone/>
            </a:pPr>
            <a:r>
              <a:rPr lang="en-US" sz="4500" dirty="0"/>
              <a:t>Go to </a:t>
            </a:r>
            <a:r>
              <a:rPr lang="en-US" sz="45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</a:t>
            </a:r>
            <a:r>
              <a:rPr lang="en-US" sz="4500" dirty="0"/>
              <a:t> and look under the syllabus tab!</a:t>
            </a:r>
          </a:p>
        </p:txBody>
      </p:sp>
    </p:spTree>
    <p:extLst>
      <p:ext uri="{BB962C8B-B14F-4D97-AF65-F5344CB8AC3E}">
        <p14:creationId xmlns:p14="http://schemas.microsoft.com/office/powerpoint/2010/main" val="14560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612</Words>
  <Application>Microsoft Macintosh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CSCE 1035 - Computer Programming I</vt:lpstr>
      <vt:lpstr>Contact Information</vt:lpstr>
      <vt:lpstr>Dominic Carrillo</vt:lpstr>
      <vt:lpstr>Course Description – CSCE 1035</vt:lpstr>
      <vt:lpstr>Course Objectives</vt:lpstr>
      <vt:lpstr>Course Structure</vt:lpstr>
      <vt:lpstr>Course Requirements</vt:lpstr>
      <vt:lpstr>Grading Policy</vt:lpstr>
      <vt:lpstr>Syllabus</vt:lpstr>
      <vt:lpstr>zyBooks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Carrillo, Dominic</dc:creator>
  <cp:lastModifiedBy>Carrillo, Dominic</cp:lastModifiedBy>
  <cp:revision>3</cp:revision>
  <dcterms:created xsi:type="dcterms:W3CDTF">2025-08-18T16:51:35Z</dcterms:created>
  <dcterms:modified xsi:type="dcterms:W3CDTF">2025-08-18T17:51:57Z</dcterms:modified>
</cp:coreProperties>
</file>