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90" r:id="rId5"/>
    <p:sldId id="1356" r:id="rId6"/>
    <p:sldId id="1357" r:id="rId7"/>
    <p:sldId id="1360" r:id="rId8"/>
    <p:sldId id="1359" r:id="rId9"/>
    <p:sldId id="1371" r:id="rId10"/>
    <p:sldId id="1358" r:id="rId11"/>
    <p:sldId id="1372" r:id="rId12"/>
    <p:sldId id="1373" r:id="rId13"/>
    <p:sldId id="1364" r:id="rId14"/>
    <p:sldId id="1365" r:id="rId15"/>
    <p:sldId id="1362" r:id="rId16"/>
    <p:sldId id="1363" r:id="rId17"/>
    <p:sldId id="1374" r:id="rId18"/>
    <p:sldId id="1375" r:id="rId19"/>
    <p:sldId id="1366" r:id="rId20"/>
    <p:sldId id="1367" r:id="rId21"/>
    <p:sldId id="1369" r:id="rId22"/>
    <p:sldId id="1370" r:id="rId23"/>
    <p:sldId id="1376" r:id="rId24"/>
    <p:sldId id="1377" r:id="rId25"/>
    <p:sldId id="13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3B"/>
    <a:srgbClr val="2F02F0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25BBD-5A6A-9B41-9E3F-B6650019C5E1}" v="432" dt="2025-10-22T16:49:23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71" autoAdjust="0"/>
    <p:restoredTop sz="95361"/>
  </p:normalViewPr>
  <p:slideViewPr>
    <p:cSldViewPr snapToGrid="0">
      <p:cViewPr varScale="1">
        <p:scale>
          <a:sx n="144" d="100"/>
          <a:sy n="144" d="100"/>
        </p:scale>
        <p:origin x="216" y="352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illo, Dominic" userId="6ed2a38d-63f6-43c9-9169-2b535d273e11" providerId="ADAL" clId="{2893067E-94FD-5AE6-A762-E83064E26916}"/>
    <pc:docChg chg="custSel addSld delSld modSld sldOrd">
      <pc:chgData name="Carrillo, Dominic" userId="6ed2a38d-63f6-43c9-9169-2b535d273e11" providerId="ADAL" clId="{2893067E-94FD-5AE6-A762-E83064E26916}" dt="2025-10-29T21:58:18.116" v="57" actId="2696"/>
      <pc:docMkLst>
        <pc:docMk/>
      </pc:docMkLst>
      <pc:sldChg chg="modSp mod">
        <pc:chgData name="Carrillo, Dominic" userId="6ed2a38d-63f6-43c9-9169-2b535d273e11" providerId="ADAL" clId="{2893067E-94FD-5AE6-A762-E83064E26916}" dt="2025-10-29T19:56:01.492" v="39" actId="20577"/>
        <pc:sldMkLst>
          <pc:docMk/>
          <pc:sldMk cId="1593734405" sldId="1362"/>
        </pc:sldMkLst>
        <pc:spChg chg="mod">
          <ac:chgData name="Carrillo, Dominic" userId="6ed2a38d-63f6-43c9-9169-2b535d273e11" providerId="ADAL" clId="{2893067E-94FD-5AE6-A762-E83064E26916}" dt="2025-10-29T19:56:01.492" v="39" actId="20577"/>
          <ac:spMkLst>
            <pc:docMk/>
            <pc:sldMk cId="1593734405" sldId="1362"/>
            <ac:spMk id="4" creationId="{DD7F0536-00DE-8E6F-577C-6DF86F3C64A6}"/>
          </ac:spMkLst>
        </pc:spChg>
      </pc:sldChg>
      <pc:sldChg chg="addSp delSp modSp new del mod ord modClrScheme chgLayout">
        <pc:chgData name="Carrillo, Dominic" userId="6ed2a38d-63f6-43c9-9169-2b535d273e11" providerId="ADAL" clId="{2893067E-94FD-5AE6-A762-E83064E26916}" dt="2025-10-29T21:58:18.116" v="57" actId="2696"/>
        <pc:sldMkLst>
          <pc:docMk/>
          <pc:sldMk cId="4214378721" sldId="1378"/>
        </pc:sldMkLst>
        <pc:spChg chg="del mod ord">
          <ac:chgData name="Carrillo, Dominic" userId="6ed2a38d-63f6-43c9-9169-2b535d273e11" providerId="ADAL" clId="{2893067E-94FD-5AE6-A762-E83064E26916}" dt="2025-10-29T19:54:18.107" v="2" actId="700"/>
          <ac:spMkLst>
            <pc:docMk/>
            <pc:sldMk cId="4214378721" sldId="1378"/>
            <ac:spMk id="2" creationId="{C8E42D6A-7970-6700-3346-632E8607D862}"/>
          </ac:spMkLst>
        </pc:spChg>
        <pc:spChg chg="del mod ord">
          <ac:chgData name="Carrillo, Dominic" userId="6ed2a38d-63f6-43c9-9169-2b535d273e11" providerId="ADAL" clId="{2893067E-94FD-5AE6-A762-E83064E26916}" dt="2025-10-29T19:54:18.107" v="2" actId="700"/>
          <ac:spMkLst>
            <pc:docMk/>
            <pc:sldMk cId="4214378721" sldId="1378"/>
            <ac:spMk id="3" creationId="{4E270F39-BAB4-E452-7BBD-F279C019C2EB}"/>
          </ac:spMkLst>
        </pc:spChg>
        <pc:spChg chg="add mod ord">
          <ac:chgData name="Carrillo, Dominic" userId="6ed2a38d-63f6-43c9-9169-2b535d273e11" providerId="ADAL" clId="{2893067E-94FD-5AE6-A762-E83064E26916}" dt="2025-10-29T20:07:38.003" v="54" actId="20577"/>
          <ac:spMkLst>
            <pc:docMk/>
            <pc:sldMk cId="4214378721" sldId="1378"/>
            <ac:spMk id="4" creationId="{1854689A-1B55-2758-2E69-AB1FECB4140D}"/>
          </ac:spMkLst>
        </pc:spChg>
        <pc:spChg chg="add del mod ord">
          <ac:chgData name="Carrillo, Dominic" userId="6ed2a38d-63f6-43c9-9169-2b535d273e11" providerId="ADAL" clId="{2893067E-94FD-5AE6-A762-E83064E26916}" dt="2025-10-29T19:54:20.914" v="3" actId="478"/>
          <ac:spMkLst>
            <pc:docMk/>
            <pc:sldMk cId="4214378721" sldId="1378"/>
            <ac:spMk id="5" creationId="{957A8927-E3DB-D440-EC27-10016D4C88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10</a:t>
            </a:r>
            <a:r>
              <a:rPr lang="en-US" sz="4500" dirty="0">
                <a:solidFill>
                  <a:prstClr val="black"/>
                </a:solidFill>
                <a:latin typeface="Calibri" panose="020F0502020204030204"/>
              </a:rPr>
              <a:t> Exceptions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EC8614-81FC-3F50-5FE3-AAFEB813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Exceptions with Functions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7796E-368C-36DF-B744-1274E4D8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8180BC-F69F-3D8F-A7A0-49B9AFD0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Exceptions with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F6867-A51B-875C-94BB-FDAE3756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Exceptions can propagate up from functions to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 that called them.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Meaning the exception error doesn’t have to be within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They also handle exceptions raised by functions called within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545734-3259-619D-79A3-53001301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10" y="2617058"/>
            <a:ext cx="5173980" cy="28660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5CCF93-8F8F-F63C-B366-634143C2D61D}"/>
              </a:ext>
            </a:extLst>
          </p:cNvPr>
          <p:cNvSpPr txBox="1"/>
          <p:nvPr/>
        </p:nvSpPr>
        <p:spPr>
          <a:xfrm>
            <a:off x="3509010" y="5483142"/>
            <a:ext cx="3270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6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endParaRPr lang="en-US" sz="16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Handled: division by zero</a:t>
            </a:r>
          </a:p>
        </p:txBody>
      </p:sp>
    </p:spTree>
    <p:extLst>
      <p:ext uri="{BB962C8B-B14F-4D97-AF65-F5344CB8AC3E}">
        <p14:creationId xmlns:p14="http://schemas.microsoft.com/office/powerpoint/2010/main" val="610555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7F0536-00DE-8E6F-577C-6DF86F3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2772E-DC01-0D23-FA0A-226D41628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469D-07A8-EF1D-02F1-ECAAF77E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055B-0E9B-A804-86E8-8C7AF23B5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How is an exception error or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exception object </a:t>
            </a:r>
            <a:r>
              <a:rPr lang="en-US" dirty="0">
                <a:cs typeface="Courier New" panose="02070309020205020404" pitchFamily="49" charset="0"/>
              </a:rPr>
              <a:t>is created?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When an exception error is raised; Python will create an object of an appropriate exception class and raise the object.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en-US" dirty="0">
                <a:cs typeface="Courier New" panose="02070309020205020404" pitchFamily="49" charset="0"/>
              </a:rPr>
              <a:t> statement allows the programmer to force a specified exception to occur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ExceptionClass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('Error details’)</a:t>
            </a:r>
          </a:p>
          <a:p>
            <a:r>
              <a:rPr lang="en-US" dirty="0"/>
              <a:t>Example of Programmer made exception: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Here a new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dirty="0"/>
              <a:t> object is created with a message of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 cannot be zero”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1A1C7-7C5F-45C2-FBAC-3C9966F1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15055"/>
            <a:ext cx="7772400" cy="189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C60D3-1DE4-EEEE-30A2-BDFBBF03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90C2-1C93-4B64-FBD2-E3045BC3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D6207-21E8-35EB-D1E3-7916D4CC2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When an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exception object </a:t>
            </a:r>
            <a:r>
              <a:rPr lang="en-US" dirty="0">
                <a:cs typeface="Courier New" panose="02070309020205020404" pitchFamily="49" charset="0"/>
              </a:rPr>
              <a:t>is created in memory when an exception is thrown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We can assign the exception object to a variable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clause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ExceptionClass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err:</a:t>
            </a:r>
            <a:endParaRPr lang="en-US" dirty="0"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en-US" dirty="0"/>
              <a:t> stores the exception object with its message.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error variable can be used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>
                <a:cs typeface="Courier New" panose="02070309020205020404" pitchFamily="49" charset="0"/>
              </a:rPr>
              <a:t> function to display the error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A221D-AF3D-5365-DBD7-56D19751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45" y="2958646"/>
            <a:ext cx="5020310" cy="207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7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DD1E-B30D-BCA3-027A-01FFD1D2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Raising Exception with assert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403C-B262-D853-94F0-7CDE8B6B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assert Do?</a:t>
            </a:r>
          </a:p>
          <a:p>
            <a:pPr lvl="1"/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is a quick way to test a condition while your program runs.</a:t>
            </a:r>
          </a:p>
          <a:p>
            <a:pPr lvl="1"/>
            <a:r>
              <a:rPr lang="en-US" dirty="0"/>
              <a:t>If the condition is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nothing happens.</a:t>
            </a:r>
          </a:p>
          <a:p>
            <a:pPr lvl="1"/>
            <a:r>
              <a:rPr lang="en-US" dirty="0"/>
              <a:t>If the condition is 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, Python automatically raises an </a:t>
            </a: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A329B-D3B5-7C32-3DD6-843C86AFB272}"/>
              </a:ext>
            </a:extLst>
          </p:cNvPr>
          <p:cNvSpPr txBox="1"/>
          <p:nvPr/>
        </p:nvSpPr>
        <p:spPr>
          <a:xfrm>
            <a:off x="368416" y="5561521"/>
            <a:ext cx="5423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2. x must be positive!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BC75C-3005-EC83-B363-1F362D487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" y="2810074"/>
            <a:ext cx="6181403" cy="266786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436EC4-825B-B8FB-170B-27E38D960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54748"/>
              </p:ext>
            </p:extLst>
          </p:nvPr>
        </p:nvGraphicFramePr>
        <p:xfrm>
          <a:off x="6788096" y="2869235"/>
          <a:ext cx="5035488" cy="1691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3654">
                  <a:extLst>
                    <a:ext uri="{9D8B030D-6E8A-4147-A177-3AD203B41FA5}">
                      <a16:colId xmlns:a16="http://schemas.microsoft.com/office/drawing/2014/main" val="461847971"/>
                    </a:ext>
                  </a:extLst>
                </a:gridCol>
                <a:gridCol w="2981834">
                  <a:extLst>
                    <a:ext uri="{9D8B030D-6E8A-4147-A177-3AD203B41FA5}">
                      <a16:colId xmlns:a16="http://schemas.microsoft.com/office/drawing/2014/main" val="1789934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Why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1793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Checking assumptions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Makes sure your logic stays 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442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Debugging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Stops the program immediately if something’s wrong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267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Testing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Quick internal self-check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757685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2AACB71-588F-C4AF-9820-889FB3A4E484}"/>
              </a:ext>
            </a:extLst>
          </p:cNvPr>
          <p:cNvSpPr/>
          <p:nvPr/>
        </p:nvSpPr>
        <p:spPr>
          <a:xfrm>
            <a:off x="7199265" y="4834582"/>
            <a:ext cx="4213150" cy="1602318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Assertions for development and debugging, can be disabled by adding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-O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my_program.py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All </a:t>
            </a:r>
            <a:r>
              <a:rPr lang="en-US" sz="16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 are ignored.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3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B6EA0-7E7C-A7D0-7F16-239883912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Finally to Cleanup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95EA8-A018-3C51-081A-BB2DEFACD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34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8F2C75-9064-0743-8B7C-92D19AC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and finally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C727F4-0F6B-2E19-2170-B9CAB8FD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cs typeface="Courier New" panose="02070309020205020404" pitchFamily="49" charset="0"/>
              </a:rPr>
              <a:t> block after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block(s)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Executed when the code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does not raise an exception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Skipped when the an exception was raised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block after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and</a:t>
            </a:r>
            <a:r>
              <a:rPr lang="en-US" dirty="0">
                <a:solidFill>
                  <a:srgbClr val="2F02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2F02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block(s)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Code within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block always runs after execution of the code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, and possibly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Purpose is to perform cleanup before exiting</a:t>
            </a:r>
            <a:r>
              <a:rPr lang="en-US" dirty="0"/>
              <a:t> (e.g., close files, release resources).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Execute lines of code no matter, for both when an error occurs or when no errors occurs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Even if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 contains a return, break, or continue,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/>
              <a:t> block still runs before exiting that block.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You may want to exit the system as a result of an exception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8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US" sz="18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en-US" sz="1800" dirty="0">
                <a:solidFill>
                  <a:srgbClr val="2F02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can stop a program gracefully (0 means “success”).</a:t>
            </a:r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79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3F960-B4B5-A5CC-01E4-4BE609D0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FC7871-59E8-C1B3-057F-B7C2146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Try-Except-Else-Finally Syntax</a:t>
            </a:r>
          </a:p>
        </p:txBody>
      </p:sp>
      <p:pic>
        <p:nvPicPr>
          <p:cNvPr id="2" name="Content Placeholder 1" descr="Diagram&#10;&#10;Description automatically generated">
            <a:extLst>
              <a:ext uri="{FF2B5EF4-FFF2-40B4-BE49-F238E27FC236}">
                <a16:creationId xmlns:a16="http://schemas.microsoft.com/office/drawing/2014/main" id="{C80F4957-965A-7D41-4DA9-1D5A94E4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114" y="1222375"/>
            <a:ext cx="7963871" cy="498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3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BED7-A707-4988-518F-8E347C78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Block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ED98-60B5-CF8D-AB40-35DC41B7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6972441" cy="498559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No exception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Execution continues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clause, and then proceeds with the rest of the program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Handled exception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Exception handler executes and then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clause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Unhandled exception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clause executes and then the exception is re-raised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exit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en-US" dirty="0">
                <a:cs typeface="Courier New" panose="02070309020205020404" pitchFamily="49" charset="0"/>
              </a:rPr>
              <a:t> clause executes if any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statement causes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to be exited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7CF61-BB0F-71B2-F250-A04CBFCD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7231" y="1546716"/>
            <a:ext cx="3822700" cy="2135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91AC87-4A2F-BBD3-64A4-9359F3970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231" y="4077915"/>
            <a:ext cx="4134861" cy="213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09022-E675-A21D-1E3F-184188A6E5B5}"/>
              </a:ext>
            </a:extLst>
          </p:cNvPr>
          <p:cNvSpPr txBox="1"/>
          <p:nvPr/>
        </p:nvSpPr>
        <p:spPr>
          <a:xfrm>
            <a:off x="7487231" y="3708583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A5083-A2BC-5D05-105C-A9CC58180115}"/>
              </a:ext>
            </a:extLst>
          </p:cNvPr>
          <p:cNvSpPr txBox="1"/>
          <p:nvPr/>
        </p:nvSpPr>
        <p:spPr>
          <a:xfrm>
            <a:off x="7487231" y="1222259"/>
            <a:ext cx="1526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Form: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804FF68-3CFC-DE0E-E271-183F786D25B2}"/>
              </a:ext>
            </a:extLst>
          </p:cNvPr>
          <p:cNvSpPr/>
          <p:nvPr/>
        </p:nvSpPr>
        <p:spPr>
          <a:xfrm>
            <a:off x="1748061" y="5382435"/>
            <a:ext cx="4213150" cy="111996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/>
                </a:solidFill>
              </a:rPr>
              <a:t>Utilize code on Google Colab / </a:t>
            </a:r>
            <a:r>
              <a:rPr lang="en-US" altLang="en-US" dirty="0" err="1">
                <a:solidFill>
                  <a:schemeClr val="tx1"/>
                </a:solidFill>
              </a:rPr>
              <a:t>Jupyter</a:t>
            </a:r>
            <a:r>
              <a:rPr lang="en-US" altLang="en-US" dirty="0">
                <a:solidFill>
                  <a:schemeClr val="tx1"/>
                </a:solidFill>
              </a:rPr>
              <a:t> Notebook to trying out the different scenarios and their outputs.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59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976D54-115E-87E6-A385-A431DF40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49F72-281D-9DD4-DA4F-6E10ADDD0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8AF3D-DC00-9337-5ADC-1C211FA6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13FA0-4F1F-25F6-4C94-5CA83B956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1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D3E4-4DDD-261E-6A1D-D07D2F7F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61FE7-6BBD-D37C-702C-F5747113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define your own exception types to represent special errors in your program.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let’s design a custom </a:t>
            </a:r>
            <a:r>
              <a:rPr lang="en-US" dirty="0" err="1"/>
              <a:t>RandomError</a:t>
            </a:r>
            <a:r>
              <a:rPr lang="en-US" dirty="0"/>
              <a:t> exception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9661-01F9-DEBA-A7CC-6E34E22FE0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20"/>
          <a:stretch>
            <a:fillRect/>
          </a:stretch>
        </p:blipFill>
        <p:spPr>
          <a:xfrm>
            <a:off x="1389815" y="3793899"/>
            <a:ext cx="5000825" cy="2898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8E9026-EF8E-6AC8-5CA6-2D647C629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79"/>
          <a:stretch>
            <a:fillRect/>
          </a:stretch>
        </p:blipFill>
        <p:spPr>
          <a:xfrm>
            <a:off x="2292407" y="1706526"/>
            <a:ext cx="7137400" cy="155739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437BC6-6602-89BF-960B-E97BF5647112}"/>
              </a:ext>
            </a:extLst>
          </p:cNvPr>
          <p:cNvCxnSpPr>
            <a:cxnSpLocks/>
          </p:cNvCxnSpPr>
          <p:nvPr/>
        </p:nvCxnSpPr>
        <p:spPr>
          <a:xfrm flipH="1">
            <a:off x="4246880" y="3982720"/>
            <a:ext cx="2143760" cy="281191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00B0547-A17E-F52B-FC6F-CA985FA76300}"/>
              </a:ext>
            </a:extLst>
          </p:cNvPr>
          <p:cNvSpPr txBox="1"/>
          <p:nvPr/>
        </p:nvSpPr>
        <p:spPr>
          <a:xfrm>
            <a:off x="6479636" y="3798054"/>
            <a:ext cx="43702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Exception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Docstring with triple quote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pass – do nothing, empty class statement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5C685-DFD4-0A2C-D3DB-4B3592803EAF}"/>
              </a:ext>
            </a:extLst>
          </p:cNvPr>
          <p:cNvCxnSpPr>
            <a:cxnSpLocks/>
          </p:cNvCxnSpPr>
          <p:nvPr/>
        </p:nvCxnSpPr>
        <p:spPr>
          <a:xfrm flipH="1">
            <a:off x="3657600" y="5049520"/>
            <a:ext cx="690880" cy="436880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8A11AB3-6900-C463-9BD3-E77E6563548C}"/>
              </a:ext>
            </a:extLst>
          </p:cNvPr>
          <p:cNvSpPr txBox="1"/>
          <p:nvPr/>
        </p:nvSpPr>
        <p:spPr>
          <a:xfrm>
            <a:off x="4437475" y="4782142"/>
            <a:ext cx="29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Usage of Custom Exception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91C5A-10AB-CF6B-BA7E-8C089F79E106}"/>
              </a:ext>
            </a:extLst>
          </p:cNvPr>
          <p:cNvCxnSpPr>
            <a:cxnSpLocks/>
          </p:cNvCxnSpPr>
          <p:nvPr/>
        </p:nvCxnSpPr>
        <p:spPr>
          <a:xfrm flipH="1">
            <a:off x="6390640" y="5418852"/>
            <a:ext cx="690880" cy="140085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983EF5-BC56-4980-8C55-C0C4515DE5E6}"/>
              </a:ext>
            </a:extLst>
          </p:cNvPr>
          <p:cNvSpPr txBox="1"/>
          <p:nvPr/>
        </p:nvSpPr>
        <p:spPr>
          <a:xfrm>
            <a:off x="7171143" y="5189605"/>
            <a:ext cx="297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Exception Object’s message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D7E15-33CD-60E5-1CCF-8D221A372821}"/>
              </a:ext>
            </a:extLst>
          </p:cNvPr>
          <p:cNvCxnSpPr>
            <a:cxnSpLocks/>
          </p:cNvCxnSpPr>
          <p:nvPr/>
        </p:nvCxnSpPr>
        <p:spPr>
          <a:xfrm flipH="1">
            <a:off x="5242560" y="6105898"/>
            <a:ext cx="763817" cy="0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8E6EA3-9E37-8442-7EB6-AAA1898300D2}"/>
              </a:ext>
            </a:extLst>
          </p:cNvPr>
          <p:cNvSpPr txBox="1"/>
          <p:nvPr/>
        </p:nvSpPr>
        <p:spPr>
          <a:xfrm>
            <a:off x="6096000" y="5876651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Handling the error with print</a:t>
            </a:r>
          </a:p>
        </p:txBody>
      </p:sp>
    </p:spTree>
    <p:extLst>
      <p:ext uri="{BB962C8B-B14F-4D97-AF65-F5344CB8AC3E}">
        <p14:creationId xmlns:p14="http://schemas.microsoft.com/office/powerpoint/2010/main" val="3939370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8A41-847B-4C7B-FDD7-206EA485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Try-Except Exercise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27F6E0-970A-8767-5304-EFB971CF7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0815" y="96627"/>
            <a:ext cx="4810404" cy="6761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4FD510-CA5F-FB0D-FEA0-CF4AEBE4B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72" y="979758"/>
            <a:ext cx="4450383" cy="587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96C07-1993-6942-D509-7E910C92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563C-59A4-C557-76AF-F9B2FFB9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Exception?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17B3B"/>
                </a:solidFill>
              </a:rPr>
              <a:t>syntax error </a:t>
            </a:r>
            <a:r>
              <a:rPr lang="en-US" dirty="0"/>
              <a:t>is caught before the program runs.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17B3B"/>
                </a:solidFill>
              </a:rPr>
              <a:t>runtime error </a:t>
            </a:r>
            <a:r>
              <a:rPr lang="en-US" dirty="0"/>
              <a:t>is an </a:t>
            </a:r>
            <a:r>
              <a:rPr lang="en-US" dirty="0">
                <a:solidFill>
                  <a:srgbClr val="017B3B"/>
                </a:solidFill>
              </a:rPr>
              <a:t>exception</a:t>
            </a:r>
            <a:r>
              <a:rPr lang="en-US" dirty="0"/>
              <a:t> — an event that something unexpected happened while the program is running.</a:t>
            </a:r>
          </a:p>
          <a:p>
            <a:pPr lvl="1"/>
            <a:r>
              <a:rPr lang="en-US" dirty="0"/>
              <a:t>When Python can’t continue, therefore an error occurs, it raises an exception (an error object).</a:t>
            </a:r>
          </a:p>
          <a:p>
            <a:pPr lvl="1"/>
            <a:r>
              <a:rPr lang="en-US" dirty="0"/>
              <a:t>If not handled, the program </a:t>
            </a:r>
            <a:r>
              <a:rPr lang="en-US" dirty="0">
                <a:solidFill>
                  <a:srgbClr val="017B3B"/>
                </a:solidFill>
              </a:rPr>
              <a:t>terminates</a:t>
            </a:r>
            <a:r>
              <a:rPr lang="en-US" dirty="0"/>
              <a:t> and prints a </a:t>
            </a:r>
            <a:r>
              <a:rPr lang="en-US" dirty="0">
                <a:solidFill>
                  <a:srgbClr val="017B3B"/>
                </a:solidFill>
              </a:rPr>
              <a:t>traceback</a:t>
            </a:r>
            <a:r>
              <a:rPr lang="en-US" dirty="0"/>
              <a:t> showing where the error occurred.</a:t>
            </a:r>
          </a:p>
          <a:p>
            <a:r>
              <a:rPr lang="en-US" dirty="0"/>
              <a:t>Examples of runtime errors: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0559-4DAF-85F6-E477-2B9CE7DB8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27" y="4135120"/>
            <a:ext cx="8131945" cy="98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9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84BA-353C-3D0B-1E28-7EF7DE679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D1CD-0AA8-97F9-85C5-4AE9CAD7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5E013457-35E2-1E01-F2F1-A776B75C1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36" y="1145455"/>
            <a:ext cx="5189104" cy="557858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5083B5D-C7F3-89C9-AD56-A94EF6281E11}"/>
              </a:ext>
            </a:extLst>
          </p:cNvPr>
          <p:cNvSpPr/>
          <p:nvPr/>
        </p:nvSpPr>
        <p:spPr>
          <a:xfrm>
            <a:off x="7109557" y="3058131"/>
            <a:ext cx="3774460" cy="143067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more information visit Python’s Exception Documentation: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8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B79C-9DB6-982B-B68E-44E31E70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1BB9-64AD-483A-0871-B6FD748A0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any suspicious of your code may raise an exception then place your code under a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block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the exception occurs, the code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stops being executed and code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is executed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is a block of code that handles the problem as elegantly as possible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Simple Overview: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/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to prevent program crashes.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Code inside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/>
              <a:t> runs first.</a:t>
            </a:r>
          </a:p>
          <a:p>
            <a:pPr lvl="1"/>
            <a:r>
              <a:rPr lang="en-US" dirty="0"/>
              <a:t>If an error occurs →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is executed.</a:t>
            </a:r>
          </a:p>
          <a:p>
            <a:pPr lvl="1"/>
            <a:r>
              <a:rPr lang="en-US" dirty="0"/>
              <a:t>If no error occurs →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is skipped, not executed.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4" name="Picture 2" descr="Python Exceptions (Try...Except) - Learn By Example">
            <a:extLst>
              <a:ext uri="{FF2B5EF4-FFF2-40B4-BE49-F238E27FC236}">
                <a16:creationId xmlns:a16="http://schemas.microsoft.com/office/drawing/2014/main" id="{BC9F7A1D-A285-AAF8-9744-6ED486CD2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393" y="4612481"/>
            <a:ext cx="6041213" cy="202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526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8699A-8545-3588-387E-A91861C7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Unhandled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72E7-38A4-8100-0BD9-3CCD82F1B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Two possibilities for an exception to go unhandled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There is no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specifying the exception of the right type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exception was raised outside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For the cases, an exception error will terminate the program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Python will provide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traceback</a:t>
            </a:r>
            <a:r>
              <a:rPr lang="en-US" dirty="0">
                <a:cs typeface="Courier New" panose="02070309020205020404" pitchFamily="49" charset="0"/>
              </a:rPr>
              <a:t> as an error message including the line numbers and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C548B-2395-D8E0-E8C6-B4EA9F14E645}"/>
              </a:ext>
            </a:extLst>
          </p:cNvPr>
          <p:cNvSpPr txBox="1"/>
          <p:nvPr/>
        </p:nvSpPr>
        <p:spPr>
          <a:xfrm>
            <a:off x="631550" y="5268993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2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endParaRPr lang="en-US" sz="12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 (most recent call last):</a:t>
            </a:r>
          </a:p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</a:t>
            </a:r>
            <a:r>
              <a:rPr lang="en-US" sz="12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line 5, in &lt;module&gt;</a:t>
            </a:r>
          </a:p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= divide(10, 0)</a:t>
            </a:r>
          </a:p>
          <a:p>
            <a:r>
              <a:rPr lang="en-US" sz="12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ZeroDivisionError</a:t>
            </a:r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division by zero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F93CCD-706D-EA9D-90AF-3EF38D0AA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765" y="3341993"/>
            <a:ext cx="4145252" cy="216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1E69F3-F784-5E50-ABB6-A9797A22E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0" y="3341993"/>
            <a:ext cx="4330868" cy="1765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C1BB0F-E0E0-B918-F224-7F9F36EC6226}"/>
              </a:ext>
            </a:extLst>
          </p:cNvPr>
          <p:cNvSpPr txBox="1"/>
          <p:nvPr/>
        </p:nvSpPr>
        <p:spPr>
          <a:xfrm>
            <a:off x="6738765" y="5674749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sz="12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example.py</a:t>
            </a:r>
            <a:endParaRPr lang="en-US" sz="1200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 divide by zero!</a:t>
            </a:r>
          </a:p>
          <a:p>
            <a:r>
              <a:rPr lang="en-US" sz="12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Result: None</a:t>
            </a:r>
          </a:p>
        </p:txBody>
      </p:sp>
    </p:spTree>
    <p:extLst>
      <p:ext uri="{BB962C8B-B14F-4D97-AF65-F5344CB8AC3E}">
        <p14:creationId xmlns:p14="http://schemas.microsoft.com/office/powerpoint/2010/main" val="248744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A89DA5-5156-62EC-1544-8F8FAA45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Multiple Exceptions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37B1C-D716-C752-0747-378319189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32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E57BC8-AD89-E6BE-27B0-0373F16D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Multiple 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3B03E-7CCD-A565-F7FF-7E0CD0B1E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single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can have multiple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Useful when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could contain multiple different types of exception errors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Write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for each type of exception error to be handled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no exception handler exists for an error type, then an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unhandled exceptio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n error</a:t>
            </a:r>
            <a:r>
              <a:rPr lang="en-US" dirty="0">
                <a:cs typeface="Courier New" panose="02070309020205020404" pitchFamily="49" charset="0"/>
              </a:rPr>
              <a:t> may occur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with no specific exception error type 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Handles any generic exception error that is raised in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Last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blocks in the series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 of handling multiple exceptions: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8999-3460-4140-67A4-4F91856B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3"/>
          <a:stretch>
            <a:fillRect/>
          </a:stretch>
        </p:blipFill>
        <p:spPr>
          <a:xfrm>
            <a:off x="3370580" y="4195713"/>
            <a:ext cx="5450840" cy="24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59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2EAE0-8878-F19E-B6D7-4B08F5A5B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C22AF-5F4F-D8C9-683E-BFBCE684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Multiple Exceptions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97F272-D8B3-2CFB-A349-C202BFA7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single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cs typeface="Courier New" panose="02070309020205020404" pitchFamily="49" charset="0"/>
              </a:rPr>
              <a:t> block can have multiple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Multiple exceptions can be put into a single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using parentheses to have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>
                <a:cs typeface="Courier New" panose="02070309020205020404" pitchFamily="49" charset="0"/>
              </a:rPr>
              <a:t> block handle all of them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910915-CF78-F018-4E93-38D30093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29"/>
          <a:stretch>
            <a:fillRect/>
          </a:stretch>
        </p:blipFill>
        <p:spPr>
          <a:xfrm>
            <a:off x="367203" y="2883138"/>
            <a:ext cx="7772400" cy="2368993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6C115F3-160B-2D53-8525-16E4C79A3D1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090381"/>
                  </p:ext>
                </p:extLst>
              </p:nvPr>
            </p:nvGraphicFramePr>
            <p:xfrm>
              <a:off x="9143999" y="4572046"/>
              <a:ext cx="2418080" cy="1360170"/>
            </p:xfrm>
            <a:graphic>
              <a:graphicData uri="http://schemas.microsoft.com/office/powerpoint/2016/slidezoom">
                <pslz:sldZm>
                  <pslz:sldZmObj sldId="1360" cId="3481389043">
                    <pslz:zmPr id="{57A1EA0B-7F9F-B54C-B57A-1C9BDFD9121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418080" cy="136017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A6C115F3-160B-2D53-8525-16E4C79A3D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43999" y="4572046"/>
                <a:ext cx="2418080" cy="136017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7E6663-A15A-2896-12EB-0396D87006E8}"/>
              </a:ext>
            </a:extLst>
          </p:cNvPr>
          <p:cNvSpPr/>
          <p:nvPr/>
        </p:nvSpPr>
        <p:spPr>
          <a:xfrm>
            <a:off x="9061390" y="3007360"/>
            <a:ext cx="2583297" cy="618490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Exception Errors</a:t>
            </a:r>
          </a:p>
          <a:p>
            <a:pPr algn="ctr"/>
            <a:r>
              <a:rPr lang="en-US" dirty="0"/>
              <a:t>from slide 4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E4021-41E0-3379-8C1C-D48AA509E929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353039" y="3625850"/>
            <a:ext cx="0" cy="946196"/>
          </a:xfrm>
          <a:prstGeom prst="straightConnector1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5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8" ma:contentTypeDescription="Create a new document." ma:contentTypeScope="" ma:versionID="106ae2ed71f08b34c4dbcfebfd94a3b6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af2cc2e7193d5a29ffe68bf66dafa845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Props1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F4A92C-9EEB-4B85-BB39-A7E7D45FC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ead25e7e-21cf-4e32-be58-492f534b651f"/>
    <ds:schemaRef ds:uri="166a02ee-ea15-43d9-a183-617144e592a4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21586</TotalTime>
  <Words>1055</Words>
  <Application>Microsoft Macintosh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Courier New</vt:lpstr>
      <vt:lpstr>Office Theme</vt:lpstr>
      <vt:lpstr>CSCE 1035 – Computer Programming I</vt:lpstr>
      <vt:lpstr>Handling Exceptions</vt:lpstr>
      <vt:lpstr>Exceptions</vt:lpstr>
      <vt:lpstr>Standard Exceptions</vt:lpstr>
      <vt:lpstr>Exception Handling</vt:lpstr>
      <vt:lpstr>Unhandled Exceptions</vt:lpstr>
      <vt:lpstr>Handle Multiple Exceptions</vt:lpstr>
      <vt:lpstr>Handle Multiple Exceptions</vt:lpstr>
      <vt:lpstr>Handle Multiple Exceptions</vt:lpstr>
      <vt:lpstr>Try Exceptions with Functions</vt:lpstr>
      <vt:lpstr>Try Exceptions with Functions</vt:lpstr>
      <vt:lpstr>Raising Exception</vt:lpstr>
      <vt:lpstr>Raising Exceptions</vt:lpstr>
      <vt:lpstr>Raising Exceptions</vt:lpstr>
      <vt:lpstr>Raising Exception with assert</vt:lpstr>
      <vt:lpstr>Using Finally to Cleanup</vt:lpstr>
      <vt:lpstr>The else and finally Blocks</vt:lpstr>
      <vt:lpstr>Try-Except-Else-Finally Syntax</vt:lpstr>
      <vt:lpstr>Finally Block Scenarios</vt:lpstr>
      <vt:lpstr>Custom Exceptions</vt:lpstr>
      <vt:lpstr>Custom Exceptions</vt:lpstr>
      <vt:lpstr>Try-Except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25</cp:revision>
  <dcterms:created xsi:type="dcterms:W3CDTF">2023-04-18T15:14:21Z</dcterms:created>
  <dcterms:modified xsi:type="dcterms:W3CDTF">2025-10-29T21:58:28Z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