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3" r:id="rId11"/>
    <p:sldId id="262" r:id="rId12"/>
    <p:sldId id="264" r:id="rId13"/>
    <p:sldId id="266" r:id="rId14"/>
    <p:sldId id="265" r:id="rId15"/>
    <p:sldId id="267" r:id="rId16"/>
    <p:sldId id="268" r:id="rId17"/>
    <p:sldId id="270" r:id="rId18"/>
    <p:sldId id="271" r:id="rId19"/>
    <p:sldId id="269" r:id="rId20"/>
    <p:sldId id="274" r:id="rId21"/>
    <p:sldId id="272" r:id="rId22"/>
    <p:sldId id="273" r:id="rId23"/>
    <p:sldId id="278" r:id="rId24"/>
    <p:sldId id="275" r:id="rId25"/>
    <p:sldId id="279" r:id="rId26"/>
    <p:sldId id="280" r:id="rId27"/>
    <p:sldId id="281" r:id="rId28"/>
    <p:sldId id="276" r:id="rId29"/>
    <p:sldId id="282" r:id="rId30"/>
    <p:sldId id="283" r:id="rId31"/>
    <p:sldId id="284" r:id="rId32"/>
    <p:sldId id="277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6257"/>
  </p:normalViewPr>
  <p:slideViewPr>
    <p:cSldViewPr snapToGrid="0">
      <p:cViewPr varScale="1">
        <p:scale>
          <a:sx n="140" d="100"/>
          <a:sy n="14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.6/library/mat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12-C023-8459-36D1-D9C7CA06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CSCE 1035 – Computer Programming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8A16A-AAE4-BD53-8E6B-4A171B89D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Chapter 2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10564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0489-7F84-13FC-9B1E-E2259350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Numeric Types: Floating-Point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3C93-130C-8768-DEE3-5B8A54D2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850B-1382-01F3-3BE3-91CCF8FD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F2E2-1E43-7FA9-451D-5282D3DD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ea typeface="MS PGothic" charset="0"/>
              </a:rPr>
              <a:t>Numbers that can have fractional parts a represented as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floating-point </a:t>
            </a:r>
            <a:r>
              <a:rPr lang="en-US" sz="2400" dirty="0">
                <a:ea typeface="MS PGothic" charset="0"/>
              </a:rPr>
              <a:t>(or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ea typeface="MS PGothic" charset="0"/>
              </a:rPr>
              <a:t>) values</a:t>
            </a:r>
          </a:p>
          <a:p>
            <a:pPr lvl="1" algn="just"/>
            <a:r>
              <a:rPr lang="en-US" sz="2000" dirty="0">
                <a:ea typeface="MS PGothic" charset="0"/>
              </a:rPr>
              <a:t>A numeric literal without a decimal point produces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ea typeface="MS PGothic" charset="0"/>
              </a:rPr>
              <a:t> value</a:t>
            </a:r>
          </a:p>
          <a:p>
            <a:pPr lvl="1" algn="just"/>
            <a:r>
              <a:rPr lang="en-US" sz="2000" dirty="0">
                <a:ea typeface="MS PGothic" charset="0"/>
              </a:rPr>
              <a:t>A literal that has a decimal point is represented by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ea typeface="MS PGothic" charset="0"/>
              </a:rPr>
              <a:t> (even if the fractional part is 0)</a:t>
            </a:r>
          </a:p>
          <a:p>
            <a:pPr algn="just"/>
            <a:r>
              <a:rPr lang="en-US" sz="2400" dirty="0">
                <a:ea typeface="MS PGothic" charset="0"/>
              </a:rPr>
              <a:t>Can be written using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scientific notation</a:t>
            </a:r>
          </a:p>
          <a:p>
            <a:pPr marL="400050" lvl="1" indent="0">
              <a:buNone/>
              <a:tabLst>
                <a:tab pos="182562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3.41e1</a:t>
            </a:r>
            <a:r>
              <a:rPr lang="en-US" sz="2000" dirty="0"/>
              <a:t>  	means 34.1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3.67e17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	means 367000000000000000.0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5.89e-6</a:t>
            </a:r>
            <a:r>
              <a:rPr lang="en-US" sz="2000" dirty="0"/>
              <a:t>	means 0.00000589</a:t>
            </a:r>
            <a:endParaRPr lang="en-US" sz="2000" dirty="0">
              <a:ea typeface="MS PGothic" charset="0"/>
            </a:endParaRPr>
          </a:p>
          <a:p>
            <a:pPr algn="just"/>
            <a:r>
              <a:rPr lang="en-US" sz="2400" dirty="0">
                <a:ea typeface="MS PGothic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ea typeface="MS PGothic" charset="0"/>
              </a:rPr>
              <a:t> type stores only an </a:t>
            </a:r>
            <a:r>
              <a:rPr lang="en-US" sz="2400" i="1" dirty="0">
                <a:ea typeface="MS PGothic" charset="0"/>
              </a:rPr>
              <a:t>approximation</a:t>
            </a:r>
            <a:r>
              <a:rPr lang="en-US" sz="2400" dirty="0">
                <a:ea typeface="MS PGothic" charset="0"/>
              </a:rPr>
              <a:t> to the real number being represented</a:t>
            </a:r>
          </a:p>
          <a:p>
            <a:pPr lvl="1" algn="just"/>
            <a:r>
              <a:rPr lang="en-US" sz="2000" dirty="0">
                <a:ea typeface="MS PGothic" charset="0"/>
              </a:rPr>
              <a:t>Range is approximately 2.3x10</a:t>
            </a:r>
            <a:r>
              <a:rPr lang="en-US" sz="2000" baseline="30000" dirty="0">
                <a:ea typeface="MS PGothic" charset="0"/>
              </a:rPr>
              <a:t>-308</a:t>
            </a:r>
            <a:r>
              <a:rPr lang="en-US" sz="2000" dirty="0">
                <a:ea typeface="MS PGothic" charset="0"/>
              </a:rPr>
              <a:t> to 1.8x10</a:t>
            </a:r>
            <a:r>
              <a:rPr lang="en-US" sz="2000" baseline="30000" dirty="0">
                <a:ea typeface="MS PGothic" charset="0"/>
              </a:rPr>
              <a:t>308</a:t>
            </a:r>
            <a:r>
              <a:rPr lang="en-US" sz="2000" dirty="0">
                <a:ea typeface="MS PGothic" charset="0"/>
              </a:rPr>
              <a:t> – anything smaller or larger may cause an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overflow</a:t>
            </a:r>
            <a:r>
              <a:rPr lang="en-US" sz="2000" dirty="0">
                <a:ea typeface="MS PGothic" charset="0"/>
              </a:rPr>
              <a:t> error </a:t>
            </a:r>
            <a:endParaRPr lang="en-US" sz="2000" baseline="300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8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7417-4217-1FE6-00E1-021CF85F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913D-1364-39DE-8002-AB6B3436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By default, most programming languages output at least 5 digits after the decimal point for floating-point numbers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Python allows several ways to format the output of floating-point numbers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'{:f}'.format(&lt;floating-point number&gt;)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/>
              <a:t> followed by a number specifies the number of decimal places</a:t>
            </a:r>
          </a:p>
          <a:p>
            <a:pPr marL="914400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print('{:.2f}'.format(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You can also pad floating-point numbers with whatever and however many characters</a:t>
            </a:r>
          </a:p>
          <a:p>
            <a:pPr marL="857250" lvl="2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print('{:06.2f}'.format(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indent="-285750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This does affect the number of positions after the decimal point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AF14D0-34A0-1E5A-7999-60BB4C00EC25}"/>
              </a:ext>
            </a:extLst>
          </p:cNvPr>
          <p:cNvSpPr/>
          <p:nvPr/>
        </p:nvSpPr>
        <p:spPr>
          <a:xfrm>
            <a:off x="2859020" y="5635741"/>
            <a:ext cx="6473960" cy="745604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out </a:t>
            </a:r>
            <a:r>
              <a:rPr lang="en-US" sz="2000" dirty="0">
                <a:hlinkClick r:id="rId2"/>
              </a:rPr>
              <a:t>https://pyformat.info/</a:t>
            </a:r>
            <a:r>
              <a:rPr lang="en-US" sz="2000" dirty="0"/>
              <a:t> for many common use examples of formatting in Python</a:t>
            </a:r>
          </a:p>
        </p:txBody>
      </p:sp>
    </p:spTree>
    <p:extLst>
      <p:ext uri="{BB962C8B-B14F-4D97-AF65-F5344CB8AC3E}">
        <p14:creationId xmlns:p14="http://schemas.microsoft.com/office/powerpoint/2010/main" val="36268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C265-1A75-B8A3-9CA3-1544DBC0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Arithmetic Expression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E6869-A2E5-52C4-988D-46F0321A1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5DAC-DEE3-175A-4CE8-6C231A17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EAC8-2655-B161-24B8-5B4F3F2C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MS PGothic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Precedence rules for operators follow </a:t>
            </a:r>
            <a:r>
              <a:rPr lang="en-US" dirty="0">
                <a:solidFill>
                  <a:srgbClr val="008000"/>
                </a:solidFill>
              </a:rPr>
              <a:t>PEMDAS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68425" algn="l"/>
                <a:tab pos="3198813" algn="l"/>
              </a:tabLst>
            </a:pPr>
            <a:r>
              <a:rPr lang="en-US" dirty="0"/>
              <a:t>Use </a:t>
            </a:r>
            <a:r>
              <a:rPr lang="en-US" dirty="0">
                <a:solidFill>
                  <a:srgbClr val="008000"/>
                </a:solidFill>
              </a:rPr>
              <a:t>parentheses</a:t>
            </a:r>
            <a:r>
              <a:rPr lang="en-US" dirty="0"/>
              <a:t> to alter the order of operations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3198813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x + y * z</a:t>
            </a:r>
            <a:r>
              <a:rPr lang="en-US" sz="1600" dirty="0"/>
              <a:t>     	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/>
              <a:t> is multiplied by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600" dirty="0"/>
              <a:t> first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3198813" algn="l"/>
              </a:tabLst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(x + y) * z</a:t>
            </a:r>
            <a:r>
              <a:rPr lang="en-US" sz="1600" dirty="0"/>
              <a:t>   	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/>
              <a:t> are added first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9492-206E-1050-CB19-E6BF7BE6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34" y="1145455"/>
            <a:ext cx="8414132" cy="32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AB63-408A-7AA2-AF8E-6B755750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</a:t>
            </a:r>
          </a:p>
        </p:txBody>
      </p:sp>
      <p:pic>
        <p:nvPicPr>
          <p:cNvPr id="4" name="Picture 4" descr="02">
            <a:extLst>
              <a:ext uri="{FF2B5EF4-FFF2-40B4-BE49-F238E27FC236}">
                <a16:creationId xmlns:a16="http://schemas.microsoft.com/office/drawing/2014/main" id="{B27F4F64-2DF4-31F5-DD50-60AA2A314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44" y="1222375"/>
            <a:ext cx="931361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79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6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16B-6D9C-D0B6-0672-FF725BF6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Python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7F283-DA60-0F25-7322-B3623F7AD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F329-1FE3-3CFD-00C4-1A00E98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and Compound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A638-64DF-D9DC-B0D2-004A65E9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008000"/>
                </a:solidFill>
              </a:rPr>
              <a:t>spacing</a:t>
            </a:r>
            <a:r>
              <a:rPr lang="en-US" sz="2400" dirty="0"/>
              <a:t> to make expressions readable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4117975" algn="l"/>
              </a:tabLst>
            </a:pPr>
            <a:r>
              <a:rPr lang="en-US" sz="2000" dirty="0"/>
              <a:t>Which is easier to read?</a:t>
            </a:r>
            <a:endParaRPr lang="en-US" sz="2400" dirty="0"/>
          </a:p>
          <a:p>
            <a:pPr marL="457200" lvl="1" indent="0">
              <a:spcBef>
                <a:spcPts val="600"/>
              </a:spcBef>
              <a:spcAft>
                <a:spcPts val="1200"/>
              </a:spcAft>
              <a:buNone/>
              <a:tabLst>
                <a:tab pos="3656013" algn="l"/>
              </a:tabLst>
            </a:pPr>
            <a:r>
              <a:rPr lang="en-US" sz="2000" dirty="0"/>
              <a:t>                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*z</a:t>
            </a:r>
            <a:r>
              <a:rPr lang="en-US" sz="2000" dirty="0"/>
              <a:t>       or 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  <a:r>
              <a:rPr lang="en-US" sz="2000" dirty="0"/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 expressions occur very often that Python contains a shorthand way to express them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000" dirty="0"/>
              <a:t>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+ 2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+=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–=</a:t>
            </a:r>
            <a:r>
              <a:rPr lang="en-US" sz="2000" dirty="0"/>
              <a:t>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–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–=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sz="2000" dirty="0">
                <a:solidFill>
                  <a:srgbClr val="2F02F0"/>
                </a:solidFill>
              </a:rPr>
              <a:t>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 = bonus * 2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bonus *= 2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000" dirty="0">
                <a:solidFill>
                  <a:srgbClr val="2F02F0"/>
                </a:solidFill>
              </a:rPr>
              <a:t>  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 / factor</a:t>
            </a:r>
            <a:r>
              <a:rPr lang="en-US" sz="2000" dirty="0"/>
              <a:t> 	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/= factor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tabLst>
                <a:tab pos="1147763" algn="l"/>
                <a:tab pos="4279900" algn="l"/>
                <a:tab pos="52562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en-US" sz="2000" dirty="0">
                <a:solidFill>
                  <a:srgbClr val="2F02F0"/>
                </a:solidFill>
              </a:rPr>
              <a:t> 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 = rem % (x + y)</a:t>
            </a:r>
            <a:r>
              <a:rPr lang="en-US" sz="2000" dirty="0">
                <a:solidFill>
                  <a:srgbClr val="2F02F0"/>
                </a:solidFill>
              </a:rPr>
              <a:t> 	</a:t>
            </a:r>
            <a:r>
              <a:rPr lang="en-US" sz="2000" dirty="0"/>
              <a:t>becomes 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 %= (x + 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DC15CD-0607-4300-FBEB-9EB92E8DF842}"/>
              </a:ext>
            </a:extLst>
          </p:cNvPr>
          <p:cNvSpPr/>
          <p:nvPr/>
        </p:nvSpPr>
        <p:spPr>
          <a:xfrm>
            <a:off x="3940145" y="1889994"/>
            <a:ext cx="1762824" cy="634972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100E5-448E-96CB-D70C-014E2B8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Division and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EDACF-4C0E-0139-8078-6B22BE5F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753A0-F68B-84BA-BBA6-53CD696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2.1 Variables and Assignments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CAEC43-9740-970D-9996-B8497C801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413D-CE0F-BDB8-9007-7B64E30B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E419-82A4-0C55-C30D-AB354119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257300" algn="l"/>
                <a:tab pos="2057400" algn="l"/>
                <a:tab pos="3314700" algn="l"/>
                <a:tab pos="4343400" algn="l"/>
                <a:tab pos="5943600" algn="l"/>
                <a:tab pos="7429500" algn="l"/>
              </a:tabLst>
            </a:pPr>
            <a:r>
              <a:rPr lang="en-US" sz="2400" dirty="0">
                <a:ea typeface="MS PGothic" charset="0"/>
              </a:rPr>
              <a:t>Division always yields a floating-point number (unlike C/C++)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Floor division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//</a:t>
            </a:r>
            <a:endParaRPr lang="en-US" sz="2400" dirty="0">
              <a:ea typeface="MS PGothic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Performs division and gives only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integer quotient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Truncates division operator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Modulo operator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%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Evaluates the remainder of the division of two operands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These do not have to be integers!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3E8-04BF-176A-BEF8-C559B122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Module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1203-204E-933B-B330-28BA6410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E3280-F05E-5FAB-1E38-528F0D1B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5BBB5-6863-EEE9-ED21-5BE47813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Modules are files containing Python definitions and statements (e.g.,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names.py</a:t>
            </a:r>
            <a:r>
              <a:rPr lang="en-US" sz="2400" dirty="0">
                <a:ea typeface="MS PGothic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A module’s definitions can be imported into other modules using "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module_name</a:t>
            </a:r>
            <a:r>
              <a:rPr lang="en-US" sz="2000" dirty="0">
                <a:ea typeface="MS PGothic" charset="0"/>
              </a:rPr>
              <a:t>", without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ea typeface="MS PGothic" charset="0"/>
              </a:rPr>
              <a:t> extension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Once a module is imported, you can access an object defined in the module using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dot notation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names.first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MS PGothic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Separating code into different modules makes management of larger programs simpler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Python comes with a library of standard modules described in the Python Library Reference (</a:t>
            </a:r>
            <a:r>
              <a:rPr lang="en-US" sz="2000" dirty="0">
                <a:ea typeface="MS PGothic" charset="0"/>
                <a:hlinkClick r:id="rId2"/>
              </a:rPr>
              <a:t>https://docs.python.org/3.6/library/</a:t>
            </a:r>
            <a:r>
              <a:rPr lang="en-US" sz="2000" dirty="0">
                <a:ea typeface="MS PGothic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DC41B-8C0D-1AFA-94FB-126BB02DF783}"/>
              </a:ext>
            </a:extLst>
          </p:cNvPr>
          <p:cNvSpPr txBox="1"/>
          <p:nvPr/>
        </p:nvSpPr>
        <p:spPr>
          <a:xfrm>
            <a:off x="3461726" y="3228945"/>
            <a:ext cx="6332631" cy="400110"/>
          </a:xfrm>
          <a:prstGeom prst="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Assumes the object called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dirty="0"/>
              <a:t> is defined in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names.py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E8DE1-081E-317B-0551-2903EE711EDA}"/>
              </a:ext>
            </a:extLst>
          </p:cNvPr>
          <p:cNvCxnSpPr>
            <a:cxnSpLocks/>
          </p:cNvCxnSpPr>
          <p:nvPr/>
        </p:nvCxnSpPr>
        <p:spPr>
          <a:xfrm flipH="1" flipV="1">
            <a:off x="4770763" y="2911311"/>
            <a:ext cx="635266" cy="316046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05F2-C0B2-1EE7-6284-A561146F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Underscore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57C2-186E-250C-D94C-A6107EAD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represent (i.e., store) the last expression in the interpreter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represent the values that we don’t care (i.e., insignificant)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Can be a visual separator for digit grouping purposes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1_000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leading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_var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Internal use, non-public (i.e., should not import)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Single trailing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Avoids conflict with keywords or built-ins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class_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Double leading underscore: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Python interpreter rewrites attribute name to avoid naming conflicts in subclasses, called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name mangling</a:t>
            </a:r>
            <a:r>
              <a:rPr lang="en-US" sz="2000" dirty="0">
                <a:ea typeface="MS PGothic" charset="0"/>
              </a:rPr>
              <a:t>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  <a:r>
              <a:rPr lang="en-US" sz="2000" dirty="0">
                <a:ea typeface="MS PGothic" charset="0"/>
              </a:rPr>
              <a:t> replaced by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classname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</a:t>
            </a:r>
            <a:r>
              <a:rPr lang="en-US" sz="2000" dirty="0">
                <a:ea typeface="MS PGothic" charset="0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ea typeface="MS PGothic" charset="0"/>
              </a:rPr>
              <a:t>Double leading and trailing underscores: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__var__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Reserved for special use in Python, called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Magic Names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ea typeface="MS PGothic" charset="0"/>
              </a:rPr>
              <a:t>Names like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ea typeface="MS PGothic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__call__</a:t>
            </a:r>
            <a:r>
              <a:rPr lang="en-US" sz="2000" dirty="0">
                <a:ea typeface="MS PGothic" charset="0"/>
              </a:rPr>
              <a:t>, etc. are all magic methods</a:t>
            </a:r>
          </a:p>
        </p:txBody>
      </p:sp>
    </p:spTree>
    <p:extLst>
      <p:ext uri="{BB962C8B-B14F-4D97-AF65-F5344CB8AC3E}">
        <p14:creationId xmlns:p14="http://schemas.microsoft.com/office/powerpoint/2010/main" val="28124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BF5-F629-C994-51A3-10684D66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Imported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8B3C-4827-F6F9-DA20-6945B1C5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Modules have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400" dirty="0">
                <a:ea typeface="MS PGothic" charset="0"/>
              </a:rPr>
              <a:t> variable set to the module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ea typeface="MS PGothic" charset="0"/>
              </a:rPr>
              <a:t> is a special built-in variable that evaluates to the name of the current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If a module is being run directly (from the command line),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ea typeface="MS PGothic" charset="0"/>
              </a:rPr>
              <a:t> instead is set to the string </a:t>
            </a:r>
            <a:r>
              <a:rPr lang="en-US" sz="2000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sz="2000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When a Python file is called as a script,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sz="2400" dirty="0">
                <a:ea typeface="MS PGothic" charset="0"/>
              </a:rPr>
              <a:t> is set to 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sz="2400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This allows you to create modules that can also be executed as scripts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Adding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if __name__ == '__main__'</a:t>
            </a:r>
            <a:r>
              <a:rPr lang="en-US" sz="2000" dirty="0">
                <a:ea typeface="MS PGothic" charset="0"/>
              </a:rPr>
              <a:t> allows code inside block to execute when file is passed to the interpreter directly, not imported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9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ED15-678E-A590-1A69-A1EA334A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2.9 Math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3207-C9C2-A1AC-99FD-E5FD6C4CC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5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6051-66BD-6378-8633-2F2A9B1B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892-9187-90DB-C7F7-30A6D836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Suppose we wanted to write a program to compute the roots of an equation using the quadratic formula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The only part of this that we may not know how to do is find the square root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But the solution (i.e., the square root function,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000" dirty="0">
                <a:ea typeface="MS PGothic" charset="0"/>
              </a:rPr>
              <a:t>) can be found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ea typeface="MS PGothic" charset="0"/>
              </a:rPr>
              <a:t> library!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To use the library, we need to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import math</a:t>
            </a:r>
            <a:r>
              <a:rPr lang="en-US" sz="2400" dirty="0">
                <a:ea typeface="MS PGothic" charset="0"/>
              </a:rPr>
              <a:t> in our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Importing a library makes whatever functions and attributes are defined within it available to your program</a:t>
            </a:r>
          </a:p>
          <a:p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315A5E7-3092-3E94-9A3A-6AA244EB5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160842"/>
              </p:ext>
            </p:extLst>
          </p:nvPr>
        </p:nvGraphicFramePr>
        <p:xfrm>
          <a:off x="4368917" y="1817250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10236200" progId="Equation.DSMT4">
                  <p:embed/>
                </p:oleObj>
              </mc:Choice>
              <mc:Fallback>
                <p:oleObj name="Equation" r:id="rId2" imgW="28092400" imgH="102362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403146E7-6214-2849-BE20-B0ED188FD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917" y="1817250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607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913-B878-D19C-A341-0AD3D37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91BC-97B8-777C-6E56-AFFB1BD9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sqrt(x)</a:t>
            </a:r>
            <a:r>
              <a:rPr lang="en-US" sz="2400" dirty="0">
                <a:ea typeface="MS PGothic" charset="0"/>
              </a:rPr>
              <a:t> is known as a function call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Variables, expressions, or literals inside the parentheses are passed to the function and considered to be arguments (or parameters) of the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Some functions take 0, 1, 2, or even more arguments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pow(b, e)</a:t>
            </a:r>
            <a:r>
              <a:rPr lang="en-US" sz="2000" dirty="0">
                <a:ea typeface="MS PGothic" charset="0"/>
              </a:rPr>
              <a:t> function accepts 2 arguments to compute b</a:t>
            </a:r>
            <a:r>
              <a:rPr lang="en-US" sz="2000" baseline="30000" dirty="0">
                <a:ea typeface="MS PGothic" charset="0"/>
              </a:rPr>
              <a:t>e</a:t>
            </a:r>
            <a:endParaRPr lang="en-US" sz="2000" dirty="0">
              <a:ea typeface="MS PGothic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MS PGothic" charset="0"/>
              </a:rPr>
              <a:t>To access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400" dirty="0">
                <a:ea typeface="MS PGothic" charset="0"/>
              </a:rPr>
              <a:t> library routine, we need to access it as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(x)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Using this dot notation tells Python to use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sqrt()</a:t>
            </a:r>
            <a:r>
              <a:rPr lang="en-US" sz="2000" dirty="0">
                <a:ea typeface="MS PGothic" charset="0"/>
              </a:rPr>
              <a:t> function found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ea typeface="MS PGothic" charset="0"/>
              </a:rPr>
              <a:t> library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MS PGothic" charset="0"/>
              </a:rPr>
              <a:t>You can use </a:t>
            </a:r>
            <a:r>
              <a:rPr lang="is-IS" sz="2000" dirty="0">
                <a:solidFill>
                  <a:srgbClr val="2F02F0"/>
                </a:solidFill>
                <a:latin typeface="Courier New"/>
                <a:cs typeface="Courier New"/>
              </a:rPr>
              <a:t>from math import *</a:t>
            </a:r>
            <a:r>
              <a:rPr lang="is-IS" sz="2000" dirty="0">
                <a:cs typeface="Courier New"/>
              </a:rPr>
              <a:t> to remove </a:t>
            </a:r>
            <a:r>
              <a:rPr lang="is-IS" sz="2000" dirty="0">
                <a:solidFill>
                  <a:srgbClr val="2F02F0"/>
                </a:solidFill>
                <a:latin typeface="Courier New"/>
                <a:cs typeface="Courier New"/>
              </a:rPr>
              <a:t>math</a:t>
            </a:r>
            <a:r>
              <a:rPr lang="is-IS" sz="2000" dirty="0">
                <a:cs typeface="Courier New"/>
              </a:rPr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3963667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F1E2-F68A-4A4A-9477-1D86127A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7FEC-45BF-09C5-C05F-BC00F3DE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math</a:t>
            </a:r>
            <a:r>
              <a:rPr lang="en-US" dirty="0">
                <a:ea typeface="MS PGothic" charset="0"/>
              </a:rPr>
              <a:t> module has a number of commonly used functions and constants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8">
            <a:extLst>
              <a:ext uri="{FF2B5EF4-FFF2-40B4-BE49-F238E27FC236}">
                <a16:creationId xmlns:a16="http://schemas.microsoft.com/office/drawing/2014/main" id="{0898E8B8-1C0B-AA84-0782-CEFD9A36A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28320"/>
              </p:ext>
            </p:extLst>
          </p:nvPr>
        </p:nvGraphicFramePr>
        <p:xfrm>
          <a:off x="1249680" y="2001905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67">
            <a:extLst>
              <a:ext uri="{FF2B5EF4-FFF2-40B4-BE49-F238E27FC236}">
                <a16:creationId xmlns:a16="http://schemas.microsoft.com/office/drawing/2014/main" id="{79D53790-556C-0960-A460-1F7CE1BE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0938"/>
              </p:ext>
            </p:extLst>
          </p:nvPr>
        </p:nvGraphicFramePr>
        <p:xfrm>
          <a:off x="7317105" y="2001905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Times New Roman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647D0D-6F64-98BD-1EFD-D3CC5AFA1038}"/>
              </a:ext>
            </a:extLst>
          </p:cNvPr>
          <p:cNvSpPr/>
          <p:nvPr/>
        </p:nvSpPr>
        <p:spPr>
          <a:xfrm>
            <a:off x="7317105" y="3249156"/>
            <a:ext cx="3372231" cy="247498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out </a:t>
            </a:r>
            <a:r>
              <a:rPr lang="en-US" sz="2000" dirty="0">
                <a:hlinkClick r:id="rId2"/>
              </a:rPr>
              <a:t>http://docs.python.org/3.6/library/math.html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documentation for Python’s math module.</a:t>
            </a:r>
          </a:p>
        </p:txBody>
      </p:sp>
    </p:spTree>
    <p:extLst>
      <p:ext uri="{BB962C8B-B14F-4D97-AF65-F5344CB8AC3E}">
        <p14:creationId xmlns:p14="http://schemas.microsoft.com/office/powerpoint/2010/main" val="11944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1A70-B523-781B-55A9-8F0FB48D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2.10 Representing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438D6-C890-7E11-3283-F840A32A2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820D-B00B-7466-C4C1-3C8B2B8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32CE-A407-8CDE-8419-BD553C96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variable</a:t>
            </a:r>
            <a:r>
              <a:rPr lang="en-US" sz="2400" dirty="0">
                <a:ea typeface="MS PGothic" charset="0"/>
              </a:rPr>
              <a:t> is a name that represents a value stored in the computer memory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Used to access and manipulate data stored in memory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A variable references the value it represents</a:t>
            </a:r>
          </a:p>
          <a:p>
            <a:pPr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400" dirty="0">
                <a:ea typeface="MS PGothic" charset="0"/>
              </a:rPr>
              <a:t>An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assignment statement </a:t>
            </a:r>
            <a:r>
              <a:rPr lang="en-US" sz="2400" dirty="0">
                <a:ea typeface="MS PGothic" charset="0"/>
              </a:rPr>
              <a:t>is used to create a variable and make it reference data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General format: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variable = expression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Variable name should not be enclosed in quotation marks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The variable receiving the value </a:t>
            </a:r>
            <a:r>
              <a:rPr lang="en-US" sz="2000" i="1" dirty="0">
                <a:ea typeface="MS PGothic" charset="0"/>
              </a:rPr>
              <a:t>must</a:t>
            </a:r>
            <a:r>
              <a:rPr lang="en-US" sz="2000" dirty="0">
                <a:ea typeface="MS PGothic" charset="0"/>
              </a:rPr>
              <a:t> be on the left side of the </a:t>
            </a:r>
            <a:r>
              <a:rPr lang="en-US" sz="2000" dirty="0">
                <a:solidFill>
                  <a:srgbClr val="008000"/>
                </a:solidFill>
                <a:ea typeface="MS PGothic" charset="0"/>
              </a:rPr>
              <a:t>assignment operator </a:t>
            </a:r>
            <a:r>
              <a:rPr lang="en-US" sz="2000" dirty="0">
                <a:ea typeface="MS PGothic" charset="0"/>
              </a:rPr>
              <a:t>"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ea typeface="MS PGothic" charset="0"/>
              </a:rPr>
              <a:t>"</a:t>
            </a:r>
          </a:p>
          <a:p>
            <a:pPr marL="1200150" lvl="2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000" dirty="0">
                <a:ea typeface="MS PGothic" charset="0"/>
              </a:rPr>
              <a:t>You can only use a variable if a value is assigned to it</a:t>
            </a:r>
          </a:p>
          <a:p>
            <a:pPr marL="800100" lvl="1" indent="-342900" algn="just">
              <a:spcBef>
                <a:spcPts val="0"/>
              </a:spcBef>
              <a:spcAft>
                <a:spcPts val="200"/>
              </a:spcAft>
              <a:tabLst>
                <a:tab pos="1820863" algn="l"/>
              </a:tabLst>
            </a:pPr>
            <a:r>
              <a:rPr lang="en-US" sz="2400" dirty="0">
                <a:ea typeface="MS PGothic" charset="0"/>
              </a:rPr>
              <a:t>Examples</a:t>
            </a:r>
          </a:p>
          <a:p>
            <a:pPr marL="857250" lvl="2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086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age = 21</a:t>
            </a:r>
          </a:p>
          <a:p>
            <a:pPr marL="857250" lvl="2" indent="0" algn="just">
              <a:spcBef>
                <a:spcPts val="0"/>
              </a:spcBef>
              <a:spcAft>
                <a:spcPts val="200"/>
              </a:spcAft>
              <a:buNone/>
              <a:tabLst>
                <a:tab pos="1820863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my_cost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your_cost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+ 100</a:t>
            </a:r>
          </a:p>
        </p:txBody>
      </p:sp>
    </p:spTree>
    <p:extLst>
      <p:ext uri="{BB962C8B-B14F-4D97-AF65-F5344CB8AC3E}">
        <p14:creationId xmlns:p14="http://schemas.microsoft.com/office/powerpoint/2010/main" val="292076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520-3497-54EA-779B-083AE943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08DC-3B1A-71F8-9EA8-3E1BB038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Escape sequences tell the interpreter to treat certain characters in a special way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8000"/>
                </a:solidFill>
              </a:rPr>
              <a:t>escape character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68425" algn="l"/>
                <a:tab pos="2747963" algn="l"/>
                <a:tab pos="4114800" algn="l"/>
              </a:tabLst>
            </a:pPr>
            <a:r>
              <a:rPr lang="en-US" sz="2000" dirty="0"/>
              <a:t>To use a </a:t>
            </a:r>
            <a:r>
              <a:rPr lang="en-US" sz="2000" dirty="0">
                <a:solidFill>
                  <a:srgbClr val="008000"/>
                </a:solidFill>
              </a:rPr>
              <a:t>newline</a:t>
            </a:r>
            <a:r>
              <a:rPr lang="en-US" sz="2000" dirty="0"/>
              <a:t> character in output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/>
              <a:t>  	as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print('\n')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68425" algn="l"/>
                <a:tab pos="2747963" algn="l"/>
                <a:tab pos="4114800" algn="l"/>
              </a:tabLst>
            </a:pPr>
            <a:r>
              <a:rPr lang="en-US" sz="2000" dirty="0"/>
              <a:t>Other escape sequences: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sz="2000" dirty="0"/>
              <a:t>  	a tab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000" dirty="0"/>
              <a:t>  	a backslash character</a:t>
            </a:r>
            <a:br>
              <a:rPr lang="en-US" sz="2000" dirty="0"/>
            </a:b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/>
              <a:t>  	a double quote character</a:t>
            </a:r>
          </a:p>
          <a:p>
            <a:pPr marL="749300" lvl="1" indent="-292100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747963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/>
              <a:t>	a single quote character</a:t>
            </a:r>
          </a:p>
          <a:p>
            <a:pPr marL="749300" lvl="1" indent="-292100" algn="just">
              <a:spcBef>
                <a:spcPts val="0"/>
              </a:spcBef>
              <a:spcAft>
                <a:spcPts val="600"/>
              </a:spcAft>
              <a:buNone/>
              <a:tabLst>
                <a:tab pos="1368425" algn="l"/>
                <a:tab pos="2747963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sz="2000" dirty="0"/>
              <a:t>	a backspace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6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56B9-4EAF-C283-A624-37E24FA2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Conversion/Encoding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BFA1-9DA7-C071-25ED-A77CD5D1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Raw strings do not treat backslash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/>
              <a:t> as a special character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Every character you put into a </a:t>
            </a:r>
            <a:r>
              <a:rPr lang="en-US" sz="2000" dirty="0">
                <a:solidFill>
                  <a:srgbClr val="008000"/>
                </a:solidFill>
              </a:rPr>
              <a:t>raw string </a:t>
            </a:r>
            <a:r>
              <a:rPr lang="en-US" sz="2000" dirty="0"/>
              <a:t>stays the way it is written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Prefix an '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/>
              <a:t>' before a string literal tells the Python interpreter to interpret that string literally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3657600" algn="l"/>
              </a:tabLst>
              <a:defRPr/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returns an encoded integer value for a one-character string 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r>
              <a:rPr lang="en-US" sz="2000" dirty="0">
                <a:cs typeface="Courier New" panose="02070309020205020404" pitchFamily="49" charset="0"/>
              </a:rPr>
              <a:t> is 97, while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  <a:r>
              <a:rPr lang="en-US" sz="2000" dirty="0">
                <a:cs typeface="Courier New" panose="02070309020205020404" pitchFamily="49" charset="0"/>
              </a:rPr>
              <a:t> is 65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3657600" algn="l"/>
              </a:tabLst>
              <a:defRPr/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chr()</a:t>
            </a:r>
            <a:r>
              <a:rPr lang="en-US" sz="2400" dirty="0">
                <a:cs typeface="Courier New" panose="02070309020205020404" pitchFamily="49" charset="0"/>
              </a:rPr>
              <a:t> returns a decoded one-character string for an integer</a:t>
            </a:r>
            <a:endParaRPr lang="en-US" sz="2400" dirty="0"/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chr(99)</a:t>
            </a:r>
            <a:r>
              <a:rPr lang="en-US" sz="2000" dirty="0">
                <a:cs typeface="Courier New" panose="02070309020205020404" pitchFamily="49" charset="0"/>
              </a:rPr>
              <a:t> is "c”</a:t>
            </a:r>
          </a:p>
          <a:p>
            <a:pPr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cs typeface="Courier New" panose="02070309020205020404" pitchFamily="49" charset="0"/>
              </a:rPr>
              <a:t>Real-world uses: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Courier New" panose="02070309020205020404" pitchFamily="49" charset="0"/>
              </a:rPr>
              <a:t>Cryptography e.g., Caesar or substitution ciphers by utilizing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cs typeface="Courier New" panose="02070309020205020404" pitchFamily="49" charset="0"/>
              </a:rPr>
              <a:t> and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chr()</a:t>
            </a:r>
            <a:r>
              <a:rPr lang="en-US" sz="1800" dirty="0">
                <a:cs typeface="Courier New" panose="02070309020205020404" pitchFamily="49" charset="0"/>
              </a:rPr>
              <a:t> to shift characters by a fixed number number. 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Courier New" panose="02070309020205020404" pitchFamily="49" charset="0"/>
              </a:rPr>
              <a:t>Data Normalization and Validation e.g., verifying an input character is a number by checking if it between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(‘0’)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(‘9’)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Text Processing &amp; NLP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Systems Programming &amp; Protocol Design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8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2F6-2E82-0175-1C44-FECA0FF2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Identifiers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27B6B-2362-148A-633F-D178F6105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1D02-FE2F-63E4-4FB8-62F6FC8B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C920-3D09-8F5D-0AC0-6D0DF120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Variable names are called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identifiers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Case sensitive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num_Cars</a:t>
            </a:r>
            <a:r>
              <a:rPr lang="en-US" sz="2000" dirty="0">
                <a:cs typeface="Times New Roman" charset="0"/>
              </a:rPr>
              <a:t> and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num_cars</a:t>
            </a:r>
            <a:r>
              <a:rPr lang="en-US" sz="2000" dirty="0">
                <a:cs typeface="Times New Roman" charset="0"/>
              </a:rPr>
              <a:t> are different identifiers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Identifier rules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First character must be a letter (upper or lower case) or an underscore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Remaining characters, if any, may be letters (upper or lower case), numbers (i.e., digits), or underscore characters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Variable name cannot be a Python </a:t>
            </a:r>
            <a:r>
              <a:rPr lang="en-US" sz="2000" dirty="0">
                <a:solidFill>
                  <a:srgbClr val="008000"/>
                </a:solidFill>
              </a:rPr>
              <a:t>reserved word </a:t>
            </a:r>
            <a:r>
              <a:rPr lang="en-US" sz="2000" dirty="0"/>
              <a:t>(i.e., keyword)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Variable name should reflect its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Recommend using </a:t>
            </a:r>
            <a:r>
              <a:rPr lang="en-US" sz="2000" dirty="0">
                <a:solidFill>
                  <a:srgbClr val="008000"/>
                </a:solidFill>
              </a:rPr>
              <a:t>underscore convention</a:t>
            </a:r>
            <a:r>
              <a:rPr lang="en-US" sz="2000" dirty="0"/>
              <a:t> between words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Avoid names that start and end with double underscores (e.g.,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/>
              <a:t>) since Python has special usages for these</a:t>
            </a:r>
          </a:p>
        </p:txBody>
      </p:sp>
    </p:spTree>
    <p:extLst>
      <p:ext uri="{BB962C8B-B14F-4D97-AF65-F5344CB8AC3E}">
        <p14:creationId xmlns:p14="http://schemas.microsoft.com/office/powerpoint/2010/main" val="254470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A5F4-FE82-4F9F-529F-3BBBE987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3B4E-E449-4FF1-F30A-6008FBBE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Keywords are used by the Python language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Must be used as defined in the language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Cannot be used as identifiers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FDC420-0A91-B9F0-CA20-D6F0B641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43" y="2813538"/>
            <a:ext cx="8322514" cy="35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8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7DF3-03D5-E131-1566-63156CC2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8B557-D54B-0286-66B2-40B986DB3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A14D-D6BC-082A-88D9-8444F01C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6CD-B720-A2F7-BD31-A33EC8B6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Python is an </a:t>
            </a:r>
            <a:r>
              <a:rPr lang="en-US" sz="2400" dirty="0">
                <a:solidFill>
                  <a:srgbClr val="008000"/>
                </a:solidFill>
              </a:rPr>
              <a:t>object-oriented programming</a:t>
            </a:r>
            <a:r>
              <a:rPr lang="en-US" sz="2400" dirty="0"/>
              <a:t> (OOP) language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OOP is a methodology that defines problems in terms of </a:t>
            </a:r>
            <a:r>
              <a:rPr lang="en-US" sz="2000" dirty="0">
                <a:solidFill>
                  <a:srgbClr val="008000"/>
                </a:solidFill>
              </a:rPr>
              <a:t>objects</a:t>
            </a:r>
            <a:r>
              <a:rPr lang="en-US" sz="2000" dirty="0"/>
              <a:t> that send messages to each other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008000"/>
                </a:solidFill>
              </a:rPr>
              <a:t>object</a:t>
            </a:r>
            <a:r>
              <a:rPr lang="en-US" sz="2400" dirty="0"/>
              <a:t> is a single software unit that combines </a:t>
            </a:r>
            <a:r>
              <a:rPr lang="en-US" sz="2400" i="1" dirty="0"/>
              <a:t>attributes</a:t>
            </a:r>
            <a:r>
              <a:rPr lang="en-US" sz="2400" dirty="0"/>
              <a:t> and </a:t>
            </a:r>
            <a:r>
              <a:rPr lang="en-US" sz="2400" i="1" dirty="0"/>
              <a:t>methods</a:t>
            </a:r>
            <a:endParaRPr lang="en-US" sz="2800" i="1" dirty="0"/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008000"/>
                </a:solidFill>
              </a:rPr>
              <a:t>attribute</a:t>
            </a:r>
            <a:r>
              <a:rPr lang="en-US" sz="2000" dirty="0"/>
              <a:t> is a "characteristic" of an object, like a variable associated with a kind of object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8000"/>
                </a:solidFill>
              </a:rPr>
              <a:t>method</a:t>
            </a:r>
            <a:r>
              <a:rPr lang="en-US" sz="2000" dirty="0"/>
              <a:t> is a "behavior" of an object, like a function associated with a kind of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571B5-1BF4-6A5A-4CD3-EF2779E3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29" y="3715055"/>
            <a:ext cx="3741490" cy="2714756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B0E4FB-7128-C5D1-BB74-38F05B76C4FA}"/>
              </a:ext>
            </a:extLst>
          </p:cNvPr>
          <p:cNvSpPr/>
          <p:nvPr/>
        </p:nvSpPr>
        <p:spPr>
          <a:xfrm>
            <a:off x="5154804" y="4316546"/>
            <a:ext cx="6115088" cy="1511773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now, just know that an object represents a value and is automatically created by the interpreter when executing a line of code</a:t>
            </a:r>
          </a:p>
        </p:txBody>
      </p:sp>
    </p:spTree>
    <p:extLst>
      <p:ext uri="{BB962C8B-B14F-4D97-AF65-F5344CB8AC3E}">
        <p14:creationId xmlns:p14="http://schemas.microsoft.com/office/powerpoint/2010/main" val="19255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CC30-3A2A-D817-C931-13A9673C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2939-486F-1ECB-F3F3-5F9E057E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Name binding </a:t>
            </a:r>
            <a:r>
              <a:rPr lang="en-US" sz="2400" dirty="0">
                <a:solidFill>
                  <a:srgbClr val="000000"/>
                </a:solidFill>
              </a:rPr>
              <a:t>is the process of associating names with interpreter objects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Properties of objects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Type (e.g., integer, string, float, etc.)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Determines </a:t>
            </a:r>
            <a:r>
              <a:rPr lang="en-US" sz="2000" dirty="0">
                <a:solidFill>
                  <a:srgbClr val="008000"/>
                </a:solidFill>
              </a:rPr>
              <a:t>mutability</a:t>
            </a:r>
            <a:r>
              <a:rPr lang="en-US" sz="2000" dirty="0"/>
              <a:t> of an object</a:t>
            </a:r>
            <a:endParaRPr lang="en-US" sz="2400" dirty="0"/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Integers and strings are </a:t>
            </a:r>
            <a:r>
              <a:rPr lang="en-US" sz="1600" i="1" dirty="0"/>
              <a:t>immutable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sz="1600" i="1" dirty="0"/>
              <a:t>List, </a:t>
            </a:r>
            <a:r>
              <a:rPr lang="en-US" sz="1600" i="1" dirty="0" err="1"/>
              <a:t>dict</a:t>
            </a:r>
            <a:r>
              <a:rPr lang="en-US" sz="1600" i="1" dirty="0"/>
              <a:t> and Set are mutable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Identity (unique identifier that describes the object)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Objects are automatically reclaimed when no longer needed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286C75-6E8C-55AC-9D9C-D197B3D3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74" y="1902489"/>
            <a:ext cx="2706825" cy="22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8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Props1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1840</Words>
  <Application>Microsoft Macintosh PowerPoint</Application>
  <PresentationFormat>Widescreen</PresentationFormat>
  <Paragraphs>209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Equation</vt:lpstr>
      <vt:lpstr>CSCE 1035 – Computer Programming I</vt:lpstr>
      <vt:lpstr> 2.1 Variables and Assignments</vt:lpstr>
      <vt:lpstr>Variables &amp; Assignment Operator</vt:lpstr>
      <vt:lpstr>2.2 Identifiers</vt:lpstr>
      <vt:lpstr>Variable Naming Rules</vt:lpstr>
      <vt:lpstr>Keywords</vt:lpstr>
      <vt:lpstr>2.3 Objects</vt:lpstr>
      <vt:lpstr>Object-Oriented Programming (OOP)</vt:lpstr>
      <vt:lpstr>Objects</vt:lpstr>
      <vt:lpstr>2.4 Numeric Types: Floating-Point</vt:lpstr>
      <vt:lpstr>Floating-Point Numbers</vt:lpstr>
      <vt:lpstr>Formatting Floating-Point Numbers</vt:lpstr>
      <vt:lpstr>2.5 Arithmetic Expression</vt:lpstr>
      <vt:lpstr>Arithmetic Expression</vt:lpstr>
      <vt:lpstr>Arithmetic Expression</vt:lpstr>
      <vt:lpstr>PowerPoint Presentation</vt:lpstr>
      <vt:lpstr>2.6 Python Expressions</vt:lpstr>
      <vt:lpstr>Spacing and Compound Operators</vt:lpstr>
      <vt:lpstr>2.7 Division and Modulo</vt:lpstr>
      <vt:lpstr>Division Operations</vt:lpstr>
      <vt:lpstr>2.8 Module Basics</vt:lpstr>
      <vt:lpstr>Using Modules</vt:lpstr>
      <vt:lpstr>Underscore Naming Conventions</vt:lpstr>
      <vt:lpstr>Executing Imported Modules</vt:lpstr>
      <vt:lpstr>2.9 Math Module</vt:lpstr>
      <vt:lpstr>Using the Math Library</vt:lpstr>
      <vt:lpstr>Using the Math Library</vt:lpstr>
      <vt:lpstr>Commonly Used Functions</vt:lpstr>
      <vt:lpstr>2.10 Representing Text</vt:lpstr>
      <vt:lpstr>Escape Sequences</vt:lpstr>
      <vt:lpstr>Conversion/Encoding of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3</cp:revision>
  <dcterms:created xsi:type="dcterms:W3CDTF">2023-04-18T15:14:21Z</dcterms:created>
  <dcterms:modified xsi:type="dcterms:W3CDTF">2025-08-25T14:54:54Z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