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56" r:id="rId5"/>
    <p:sldId id="257" r:id="rId6"/>
    <p:sldId id="258" r:id="rId7"/>
    <p:sldId id="267" r:id="rId8"/>
    <p:sldId id="278" r:id="rId9"/>
    <p:sldId id="259" r:id="rId10"/>
    <p:sldId id="275" r:id="rId11"/>
    <p:sldId id="276" r:id="rId12"/>
    <p:sldId id="277" r:id="rId13"/>
    <p:sldId id="279" r:id="rId14"/>
    <p:sldId id="280" r:id="rId15"/>
    <p:sldId id="264" r:id="rId16"/>
    <p:sldId id="268" r:id="rId17"/>
    <p:sldId id="260" r:id="rId18"/>
    <p:sldId id="269" r:id="rId19"/>
    <p:sldId id="281" r:id="rId20"/>
    <p:sldId id="282" r:id="rId21"/>
    <p:sldId id="261" r:id="rId22"/>
    <p:sldId id="270" r:id="rId23"/>
    <p:sldId id="283" r:id="rId24"/>
    <p:sldId id="284" r:id="rId25"/>
    <p:sldId id="262" r:id="rId26"/>
    <p:sldId id="271" r:id="rId27"/>
    <p:sldId id="285" r:id="rId28"/>
    <p:sldId id="263" r:id="rId29"/>
    <p:sldId id="272" r:id="rId30"/>
    <p:sldId id="286" r:id="rId31"/>
    <p:sldId id="265" r:id="rId32"/>
    <p:sldId id="273" r:id="rId33"/>
    <p:sldId id="287" r:id="rId34"/>
    <p:sldId id="266" r:id="rId35"/>
    <p:sldId id="288" r:id="rId36"/>
    <p:sldId id="289" r:id="rId37"/>
    <p:sldId id="27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02F0"/>
    <a:srgbClr val="017B3B"/>
    <a:srgbClr val="00E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6" autoAdjust="0"/>
    <p:restoredTop sz="96782"/>
  </p:normalViewPr>
  <p:slideViewPr>
    <p:cSldViewPr snapToGrid="0">
      <p:cViewPr>
        <p:scale>
          <a:sx n="130" d="100"/>
          <a:sy n="130" d="100"/>
        </p:scale>
        <p:origin x="88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14987-8341-4B4A-9D74-2B70D5F2049E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07E44-7A89-584B-9B53-5E54070D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07E44-7A89-584B-9B53-5E54070DCF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34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B9DC-A951-6D0E-E2A3-88731B2E3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2098979"/>
            <a:ext cx="10515600" cy="1587261"/>
          </a:xfrm>
        </p:spPr>
        <p:txBody>
          <a:bodyPr anchor="b"/>
          <a:lstStyle>
            <a:lvl1pPr algn="ctr">
              <a:defRPr sz="6000">
                <a:solidFill>
                  <a:srgbClr val="017B3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067B9-30EC-6675-60FC-0E7AC011A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064"/>
            <a:ext cx="9144000" cy="2064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9A07-0A8D-A181-ED52-8A6FFCA2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F769D-EA03-A279-D1B6-A7378C8F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5C786-93AD-DAAC-58E2-82D7A150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34432-F6DA-0627-8FB4-8D2983E7002E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62D169D-4D07-8D30-CC8A-17BD61B26B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4825" y="377889"/>
            <a:ext cx="4202350" cy="18288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DD3A3E-5289-2451-B954-C6FF5EE5DBA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093976"/>
            <a:ext cx="9144000" cy="0"/>
          </a:xfrm>
          <a:prstGeom prst="line">
            <a:avLst/>
          </a:prstGeom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13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6073-3DF4-5150-D34E-9B336C7A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D54C-E557-EB0D-7050-4E1C3FEB7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2A2B1-2BC1-4D9F-0C07-A2DB41551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AF50D-422D-B170-8FD2-80228284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8257-DD71-AC0A-5A6A-43FE420B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A89C7-7C29-541A-92CD-540FCBD9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6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B572-63CE-433B-4E12-2549055E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50ECA-3343-67BD-CF3C-737A66547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6D92A-8ACF-85DF-D07B-F496001A2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A8DDC-8F4D-BF43-8A58-EC2C143C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6275B-CA41-2999-3DD3-7A8CF0B3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7846-1FA3-1EDE-9A75-84AC685C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13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C6B33-A399-6A8A-F06B-5250E2BB0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75117"/>
            <a:ext cx="10515600" cy="4701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0CD3-B0E7-1D1D-A994-AECCA9C0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CDE2-E919-8CCA-A0AF-8A987003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3DBF-0617-8BE7-2262-4D3F8D65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DC553-9A8F-86B8-5EC8-7D0054F2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295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AE0C7-6A34-E2D1-6D88-A5D263E10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69E4B-B2E9-80E4-1734-A6D29CCDE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0AB-FADF-C920-B90A-84D9A5CD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0858-5223-68D0-DB2A-E6291CE6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C4562-2459-FE9C-80C9-67C0A24A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5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6703-68DE-C626-C8EB-7C8EEF40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17" y="216618"/>
            <a:ext cx="10515600" cy="92883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2F5C-2400-55A6-AFB1-34AA6289B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9"/>
            <a:ext cx="10985383" cy="49855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E3A3-08AB-B128-F61D-9EE3E96F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2DB5-A99F-B613-AF5B-01952443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11C72-E116-8766-8A03-7D44EA68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0EE5-5F2D-2F33-4950-F2A3BF13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B4A3-D74C-28DE-DE10-7E5D4A27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B86C-3B72-F724-26BE-F8E8755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9C03-E289-6C89-7A3E-627A85D2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2F14-A0D5-B50F-7B0A-4418908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0EE5-5F2D-2F33-4950-F2A3BF13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B4A3-D74C-28DE-DE10-7E5D4A27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B86C-3B72-F724-26BE-F8E8755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9C03-E289-6C89-7A3E-627A85D2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2F14-A0D5-B50F-7B0A-4418908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62B69-E635-549A-B90E-AA786E3A88A2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EB0D35C-3312-5F33-5211-AC1FCA9976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354" y="1712913"/>
            <a:ext cx="4202350" cy="1828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4BABE0-F653-C572-3324-26DBA7A54CE6}"/>
              </a:ext>
            </a:extLst>
          </p:cNvPr>
          <p:cNvCxnSpPr/>
          <p:nvPr userDrawn="1"/>
        </p:nvCxnSpPr>
        <p:spPr>
          <a:xfrm>
            <a:off x="822960" y="3429000"/>
            <a:ext cx="9144000" cy="0"/>
          </a:xfrm>
          <a:prstGeom prst="line">
            <a:avLst/>
          </a:prstGeom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74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3634-8451-6C98-193A-6A71F1BFF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415" y="1222259"/>
            <a:ext cx="5344488" cy="4935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8908F-43F6-6462-9592-D7AC39C2B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9312" y="1222258"/>
            <a:ext cx="5344488" cy="4935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4C96-40CB-A1A5-7450-2AFA4002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AD743-5A25-964B-BE2B-10E5E132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AF138-C0E0-1347-F65F-D2D7997A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DD346C-27C8-CF03-5E61-5E4D10FCFAB0}"/>
              </a:ext>
            </a:extLst>
          </p:cNvPr>
          <p:cNvSpPr txBox="1">
            <a:spLocks/>
          </p:cNvSpPr>
          <p:nvPr userDrawn="1"/>
        </p:nvSpPr>
        <p:spPr>
          <a:xfrm>
            <a:off x="368417" y="216618"/>
            <a:ext cx="10515600" cy="92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5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EEC75-BCF1-271E-9887-DF5DE6207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6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E4377-B02E-DFC9-383E-55CE526A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51248"/>
            <a:ext cx="5157787" cy="37384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01F45-C1DA-30E7-8234-6BE596E83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606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B0C0C-0C77-D32A-0DF4-21E1577C0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51248"/>
            <a:ext cx="5183188" cy="37384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C3F41-8E3A-63A4-51CE-9D5B7F31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112DD-C310-5E5C-4213-51BF36C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4BF52-ECAA-A80A-937B-00BCEB79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A1BFF-8646-4C73-5518-D1697D8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97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D656E-57E4-FBD3-43FF-9CE56041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C7426-4C9D-39DA-B3CF-E834A5B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1DB1A-7AE3-8B3E-C11C-91F140DA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8D1038-B0B6-05BF-03AA-108BEB89E6A3}"/>
              </a:ext>
            </a:extLst>
          </p:cNvPr>
          <p:cNvSpPr txBox="1">
            <a:spLocks/>
          </p:cNvSpPr>
          <p:nvPr userDrawn="1"/>
        </p:nvSpPr>
        <p:spPr>
          <a:xfrm>
            <a:off x="368417" y="216618"/>
            <a:ext cx="10515600" cy="92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77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BBFE-0F63-B8DA-470B-AF88C039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FF0C0-E8F2-334B-C5DB-715BE21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B7E6E-9654-950F-9368-7ADBF9EB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21550-3011-73D3-6630-1D74632346FB}"/>
              </a:ext>
            </a:extLst>
          </p:cNvPr>
          <p:cNvSpPr txBox="1"/>
          <p:nvPr userDrawn="1"/>
        </p:nvSpPr>
        <p:spPr>
          <a:xfrm>
            <a:off x="10817352" y="594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BBFE-0F63-B8DA-470B-AF88C039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FF0C0-E8F2-334B-C5DB-715BE21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B7E6E-9654-950F-9368-7ADBF9EB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79513B-9668-68FF-23C4-43EE0C1B7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8709" y="1645920"/>
            <a:ext cx="8194582" cy="3566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94B40F-1A24-0EE0-4C08-7A11335CC2CD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8E74A-0873-9BA4-A663-905BD191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5BA1-E852-6BB3-79F4-12E0E0FC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D0F7-9C96-0B81-716E-AC3BDC2FC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95E6-4C13-4DE7-8167-E95406792E66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18B0-1239-9930-5783-33103D09C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7B358-5E6B-514F-3DE1-1BE218108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8F54B3E-FA2E-8F21-0F73-EF99796FE12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4148" y="-115122"/>
            <a:ext cx="315176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AF12-C023-8459-36D1-D9C7CA06E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CSCE 1035 – Computer Programming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8A16A-AAE4-BD53-8E6B-4A171B89D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Chapter 3 Types</a:t>
            </a:r>
          </a:p>
        </p:txBody>
      </p:sp>
    </p:spTree>
    <p:extLst>
      <p:ext uri="{BB962C8B-B14F-4D97-AF65-F5344CB8AC3E}">
        <p14:creationId xmlns:p14="http://schemas.microsoft.com/office/powerpoint/2010/main" val="10564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5990-DEC0-38DF-CFCC-99948C96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List’s Methods &amp; Functions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8CC9CC-1D27-4F66-D16B-AC0CF1ADB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879" y="1145455"/>
            <a:ext cx="6762242" cy="3610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27C4C-B695-5DB8-4D74-8EAE77D00DB4}"/>
              </a:ext>
            </a:extLst>
          </p:cNvPr>
          <p:cNvSpPr txBox="1"/>
          <p:nvPr/>
        </p:nvSpPr>
        <p:spPr>
          <a:xfrm>
            <a:off x="368416" y="5049819"/>
            <a:ext cx="10515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>
              <a:defRPr/>
            </a:pPr>
            <a:r>
              <a:rPr lang="tr-TR" dirty="0" err="1">
                <a:solidFill>
                  <a:srgbClr val="2F02F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len</a:t>
            </a:r>
            <a:r>
              <a:rPr lang="tr-TR" dirty="0">
                <a:solidFill>
                  <a:srgbClr val="2F02F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(['a', 'b', 'c’]) </a:t>
            </a:r>
          </a:p>
          <a:p>
            <a:pPr indent="-57150"/>
            <a:endParaRPr lang="pl-PL" alt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endParaRPr lang="pl-PL" alt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pl-PL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pl-PL" alt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a','b','c</a:t>
            </a:r>
            <a:r>
              <a:rPr lang="pl-PL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'].index('a')</a:t>
            </a:r>
          </a:p>
        </p:txBody>
      </p:sp>
    </p:spTree>
    <p:extLst>
      <p:ext uri="{BB962C8B-B14F-4D97-AF65-F5344CB8AC3E}">
        <p14:creationId xmlns:p14="http://schemas.microsoft.com/office/powerpoint/2010/main" val="783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D627D-72BB-C60B-A850-8580FE846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64AD-D776-424B-5DEF-24E8543F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List’s Methods &amp; Functions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CEBC9A-54C8-CCAE-AA7A-0B07A76D6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879" y="1145455"/>
            <a:ext cx="6762242" cy="3610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137B0E-1F08-2FF4-8D24-029E3D1B7A0E}"/>
              </a:ext>
            </a:extLst>
          </p:cNvPr>
          <p:cNvSpPr txBox="1"/>
          <p:nvPr/>
        </p:nvSpPr>
        <p:spPr>
          <a:xfrm>
            <a:off x="368416" y="5049819"/>
            <a:ext cx="10515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7150">
              <a:defRPr/>
            </a:pPr>
            <a:r>
              <a:rPr lang="tr-TR" dirty="0" err="1">
                <a:solidFill>
                  <a:srgbClr val="2F02F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len</a:t>
            </a:r>
            <a:r>
              <a:rPr lang="tr-TR" dirty="0">
                <a:solidFill>
                  <a:srgbClr val="2F02F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(['a', 'b', 'c’]) </a:t>
            </a:r>
          </a:p>
          <a:p>
            <a:pPr indent="-57150"/>
            <a:endParaRPr lang="pl-PL" alt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endParaRPr lang="pl-PL" alt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7150"/>
            <a:r>
              <a:rPr lang="pl-PL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pl-PL" alt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a','b','c</a:t>
            </a:r>
            <a:r>
              <a:rPr lang="pl-PL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'].index('a')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A38F17E-A115-2638-1EDC-00C3E93108BA}"/>
              </a:ext>
            </a:extLst>
          </p:cNvPr>
          <p:cNvSpPr/>
          <p:nvPr/>
        </p:nvSpPr>
        <p:spPr>
          <a:xfrm>
            <a:off x="3993024" y="5791388"/>
            <a:ext cx="6890993" cy="568961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index()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008000"/>
                </a:solidFill>
              </a:rPr>
              <a:t>method</a:t>
            </a:r>
            <a:r>
              <a:rPr lang="en-US" sz="2000" dirty="0"/>
              <a:t> on collections, returns the index of the first occurrence of its argument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2160B0-00E1-07B4-432F-6A50D209773B}"/>
              </a:ext>
            </a:extLst>
          </p:cNvPr>
          <p:cNvSpPr/>
          <p:nvPr/>
        </p:nvSpPr>
        <p:spPr>
          <a:xfrm>
            <a:off x="3993024" y="4898990"/>
            <a:ext cx="6890993" cy="568961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cs typeface="Times New Roman" charset="0"/>
              </a:rPr>
              <a:t> is a </a:t>
            </a:r>
            <a:r>
              <a:rPr lang="en-US" sz="2000" dirty="0">
                <a:solidFill>
                  <a:srgbClr val="008000"/>
                </a:solidFill>
                <a:cs typeface="Times New Roman" charset="0"/>
              </a:rPr>
              <a:t>function</a:t>
            </a:r>
            <a:r>
              <a:rPr lang="en-US" sz="2000" dirty="0">
                <a:cs typeface="Times New Roman" charset="0"/>
              </a:rPr>
              <a:t> on collections, returns the length</a:t>
            </a:r>
          </a:p>
        </p:txBody>
      </p:sp>
    </p:spTree>
    <p:extLst>
      <p:ext uri="{BB962C8B-B14F-4D97-AF65-F5344CB8AC3E}">
        <p14:creationId xmlns:p14="http://schemas.microsoft.com/office/powerpoint/2010/main" val="10580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D5BC-54A0-AC27-4131-2C466655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Tuple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129A3-4A6C-7E89-BC6C-16A601214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DB908-5A01-4635-1023-209992FF0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D168-F2E2-D79D-E42A-2C336D6C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&amp; Named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8D10-71A0-C20E-7839-FB05C26F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spcBef>
                <a:spcPts val="0"/>
              </a:spcBef>
              <a:spcAft>
                <a:spcPts val="500"/>
              </a:spcAft>
              <a:tabLst>
                <a:tab pos="1371600" algn="l"/>
              </a:tabLst>
            </a:pPr>
            <a:r>
              <a:rPr lang="en-US" dirty="0">
                <a:cs typeface="Times New Roman" charset="0"/>
              </a:rPr>
              <a:t>A tuple is sequence data type</a:t>
            </a:r>
          </a:p>
          <a:p>
            <a:pPr lvl="1" algn="just">
              <a:spcBef>
                <a:spcPts val="0"/>
              </a:spcBef>
              <a:spcAft>
                <a:spcPts val="500"/>
              </a:spcAft>
              <a:tabLst>
                <a:tab pos="1371600" algn="l"/>
              </a:tabLst>
            </a:pPr>
            <a:r>
              <a:rPr lang="en-US" dirty="0">
                <a:cs typeface="Times New Roman" charset="0"/>
              </a:rPr>
              <a:t>Enclosed with </a:t>
            </a:r>
            <a:r>
              <a:rPr lang="en-US" dirty="0">
                <a:solidFill>
                  <a:srgbClr val="008000"/>
                </a:solidFill>
                <a:cs typeface="Times New Roman" charset="0"/>
              </a:rPr>
              <a:t>parentheses</a:t>
            </a:r>
            <a:r>
              <a:rPr lang="en-US" dirty="0">
                <a:cs typeface="Times New Roman" charset="0"/>
              </a:rPr>
              <a:t> and contain values separated by commas</a:t>
            </a:r>
          </a:p>
          <a:p>
            <a:pPr lvl="1" algn="just">
              <a:spcBef>
                <a:spcPts val="0"/>
              </a:spcBef>
              <a:spcAft>
                <a:spcPts val="500"/>
              </a:spcAft>
              <a:tabLst>
                <a:tab pos="1371600" algn="l"/>
              </a:tabLst>
            </a:pPr>
            <a:r>
              <a:rPr lang="en-US" dirty="0">
                <a:cs typeface="Times New Roman" charset="0"/>
              </a:rPr>
              <a:t>Support indexing and other functions such as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algn="just">
              <a:spcBef>
                <a:spcPts val="0"/>
              </a:spcBef>
              <a:spcAft>
                <a:spcPts val="500"/>
              </a:spcAft>
              <a:tabLst>
                <a:tab pos="1371600" algn="l"/>
              </a:tabLst>
            </a:pPr>
            <a:r>
              <a:rPr lang="en-US" dirty="0">
                <a:cs typeface="Times New Roman" charset="0"/>
              </a:rPr>
              <a:t>Tuples can be thought of as </a:t>
            </a:r>
            <a:r>
              <a:rPr lang="en-US" dirty="0">
                <a:solidFill>
                  <a:srgbClr val="008000"/>
                </a:solidFill>
                <a:cs typeface="Times New Roman" charset="0"/>
              </a:rPr>
              <a:t>read-only lists</a:t>
            </a:r>
          </a:p>
          <a:p>
            <a:pPr lvl="1" algn="just">
              <a:spcBef>
                <a:spcPts val="0"/>
              </a:spcBef>
              <a:spcAft>
                <a:spcPts val="500"/>
              </a:spcAft>
              <a:tabLst>
                <a:tab pos="1371600" algn="l"/>
              </a:tabLst>
            </a:pPr>
            <a:r>
              <a:rPr lang="en-US" dirty="0">
                <a:cs typeface="Courier New" panose="02070309020205020404" pitchFamily="49" charset="0"/>
              </a:rPr>
              <a:t>Example:</a:t>
            </a:r>
          </a:p>
          <a:p>
            <a:pPr lvl="2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tiny_tuple</a:t>
            </a:r>
            <a:r>
              <a:rPr lang="en-US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('</a:t>
            </a:r>
            <a:r>
              <a:rPr lang="en-US" alt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786, 2.23, 'john', 70.2)</a:t>
            </a:r>
          </a:p>
          <a:p>
            <a:pPr lvl="2">
              <a:spcBef>
                <a:spcPts val="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tiny_tuple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[2:])</a:t>
            </a:r>
          </a:p>
          <a:p>
            <a:pPr lvl="2">
              <a:spcBef>
                <a:spcPts val="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tiny_tuple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2)</a:t>
            </a:r>
            <a:endParaRPr lang="en-US" dirty="0">
              <a:solidFill>
                <a:srgbClr val="008000"/>
              </a:solidFill>
              <a:cs typeface="Times New Roman" charset="0"/>
            </a:endParaRPr>
          </a:p>
          <a:p>
            <a:pPr algn="just">
              <a:spcBef>
                <a:spcPts val="0"/>
              </a:spcBef>
              <a:spcAft>
                <a:spcPts val="500"/>
              </a:spcAft>
              <a:tabLst>
                <a:tab pos="1371600" algn="l"/>
              </a:tabLst>
            </a:pPr>
            <a:r>
              <a:rPr lang="en-US" dirty="0">
                <a:cs typeface="Courier New" panose="02070309020205020404" pitchFamily="49" charset="0"/>
              </a:rPr>
              <a:t>A Named Tuple can capture collection of data; define a new simple data type that consists of named attributes.</a:t>
            </a:r>
          </a:p>
          <a:p>
            <a:pPr lvl="1" algn="just">
              <a:spcBef>
                <a:spcPts val="0"/>
              </a:spcBef>
              <a:spcAft>
                <a:spcPts val="500"/>
              </a:spcAft>
              <a:tabLst>
                <a:tab pos="1371600" algn="l"/>
              </a:tabLst>
            </a:pPr>
            <a:r>
              <a:rPr lang="en-US" dirty="0"/>
              <a:t>Keeps immutability while making code more descriptive</a:t>
            </a:r>
            <a:endParaRPr lang="en-US" dirty="0"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500"/>
              </a:spcAft>
              <a:tabLst>
                <a:tab pos="1371600" algn="l"/>
              </a:tabLst>
            </a:pPr>
            <a:r>
              <a:rPr lang="en-US" dirty="0">
                <a:cs typeface="Courier New" panose="02070309020205020404" pitchFamily="49" charset="0"/>
              </a:rPr>
              <a:t>Examples:</a:t>
            </a:r>
          </a:p>
          <a:p>
            <a:pPr marL="914400" lvl="2" indent="0" algn="just">
              <a:spcBef>
                <a:spcPts val="0"/>
              </a:spcBef>
              <a:spcAft>
                <a:spcPts val="500"/>
              </a:spcAft>
              <a:buNone/>
              <a:tabLst>
                <a:tab pos="1371600" algn="l"/>
              </a:tabLst>
            </a:pPr>
            <a:r>
              <a:rPr lang="en-US" sz="19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collections import </a:t>
            </a:r>
            <a:r>
              <a:rPr lang="en-US" sz="19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endParaRPr lang="en-US" sz="19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algn="just">
              <a:spcBef>
                <a:spcPts val="0"/>
              </a:spcBef>
              <a:spcAft>
                <a:spcPts val="500"/>
              </a:spcAft>
              <a:buNone/>
              <a:tabLst>
                <a:tab pos="1371600" algn="l"/>
              </a:tabLst>
            </a:pPr>
            <a:r>
              <a:rPr lang="en-US" sz="19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= </a:t>
            </a:r>
            <a:r>
              <a:rPr lang="en-US" sz="19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en-US" sz="19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(“Point”, [”x”, “y”, “z”, “intensity”])</a:t>
            </a:r>
          </a:p>
          <a:p>
            <a:pPr marL="914400" lvl="2" indent="0" algn="just">
              <a:spcBef>
                <a:spcPts val="0"/>
              </a:spcBef>
              <a:spcAft>
                <a:spcPts val="500"/>
              </a:spcAft>
              <a:buNone/>
              <a:tabLst>
                <a:tab pos="1371600" algn="l"/>
              </a:tabLst>
            </a:pPr>
            <a:r>
              <a:rPr lang="en-US" sz="19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Point(10, 20, 15, 0.5)</a:t>
            </a:r>
          </a:p>
          <a:p>
            <a:pPr marL="914400" lvl="2" indent="0" algn="just">
              <a:spcBef>
                <a:spcPts val="0"/>
              </a:spcBef>
              <a:spcAft>
                <a:spcPts val="500"/>
              </a:spcAft>
              <a:buNone/>
              <a:tabLst>
                <a:tab pos="1371600" algn="l"/>
              </a:tabLst>
            </a:pPr>
            <a:r>
              <a:rPr lang="en-US" sz="19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print(p1.x, p1.y) 	# Access by name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print(p1[0], p1[1]) # Access by index</a:t>
            </a:r>
          </a:p>
          <a:p>
            <a:pPr lvl="1" algn="just">
              <a:spcBef>
                <a:spcPts val="0"/>
              </a:spcBef>
              <a:spcAft>
                <a:spcPts val="500"/>
              </a:spcAft>
              <a:tabLst>
                <a:tab pos="1371600" algn="l"/>
              </a:tabLst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35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6B7D9-CE84-2141-7700-CBD4CB3B7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C3CB82-7B5F-684D-6648-3BF960FE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 Set Basics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522EDA-33D3-FCBC-49FF-3C7F527BF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2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7FB9D-6CCC-DDF6-04EF-807C9ACD4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3FD9-493A-0239-296E-0910614A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5F5D8-477A-7ADD-0358-B60356206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 set is an </a:t>
            </a:r>
            <a:r>
              <a:rPr lang="en-US" dirty="0">
                <a:solidFill>
                  <a:srgbClr val="008000"/>
                </a:solidFill>
              </a:rPr>
              <a:t>unordered</a:t>
            </a:r>
            <a:r>
              <a:rPr lang="en-US" dirty="0"/>
              <a:t> collection of items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Every element is unique and must be immutable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Set are mutable – contain elements of different types, but not lists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Cannot access or alter via indexing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Sets can be used to perform mathematical set operations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Initialization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By placing </a:t>
            </a:r>
            <a:r>
              <a:rPr lang="en-US" dirty="0">
                <a:solidFill>
                  <a:srgbClr val="008000"/>
                </a:solidFill>
              </a:rPr>
              <a:t>literal </a:t>
            </a:r>
            <a:r>
              <a:rPr lang="en-US" dirty="0"/>
              <a:t>elements inside curly braces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separated by commas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By using the function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  <a:endParaRPr lang="en-US" dirty="0">
              <a:cs typeface="Courier New" panose="02070309020205020404" pitchFamily="49" charset="0"/>
            </a:endParaRP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Must pass a </a:t>
            </a:r>
            <a:r>
              <a:rPr lang="en-US" dirty="0">
                <a:solidFill>
                  <a:srgbClr val="017B3B"/>
                </a:solidFill>
              </a:rPr>
              <a:t>list</a:t>
            </a:r>
            <a:r>
              <a:rPr lang="en-US" dirty="0"/>
              <a:t> into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  <a:r>
              <a:rPr lang="en-US" dirty="0"/>
              <a:t>, all duplicates will be omitted to create the set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Functions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52264-4E24-2896-267F-A26541C14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8" y="4543062"/>
            <a:ext cx="4910137" cy="218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14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08D1-3C69-06E8-B746-66BBF88E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CD2C-7B17-09F1-27D6-C75795D1C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dirty="0"/>
              <a:t>Sets utilize all the standard mathematical set operations using </a:t>
            </a:r>
            <a:r>
              <a:rPr lang="en-US" dirty="0">
                <a:solidFill>
                  <a:srgbClr val="008000"/>
                </a:solidFill>
              </a:rPr>
              <a:t>operators</a:t>
            </a:r>
            <a:r>
              <a:rPr lang="en-US" dirty="0"/>
              <a:t> or </a:t>
            </a:r>
            <a:r>
              <a:rPr lang="en-US" dirty="0">
                <a:solidFill>
                  <a:srgbClr val="008000"/>
                </a:solidFill>
              </a:rPr>
              <a:t>methods</a:t>
            </a:r>
          </a:p>
          <a:p>
            <a:pPr algn="just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dirty="0"/>
              <a:t>The </a:t>
            </a:r>
            <a:r>
              <a:rPr lang="en-US" dirty="0">
                <a:solidFill>
                  <a:srgbClr val="008000"/>
                </a:solidFill>
              </a:rPr>
              <a:t>union</a:t>
            </a:r>
            <a:r>
              <a:rPr lang="en-US" dirty="0"/>
              <a:t> ( </a:t>
            </a:r>
            <a:r>
              <a:rPr lang="en-US" dirty="0">
                <a:solidFill>
                  <a:srgbClr val="2F02F0"/>
                </a:solidFill>
              </a:rPr>
              <a:t>|</a:t>
            </a:r>
            <a:r>
              <a:rPr lang="en-US" dirty="0"/>
              <a:t> ) is the merger of two sets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= set([4, 6, 9])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 = set([1, 6, 8])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s1.union(s2)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4, 6, 8, 9}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| s2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4, 6, 8, 9}</a:t>
            </a:r>
          </a:p>
          <a:p>
            <a:pPr algn="just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dirty="0"/>
              <a:t>The </a:t>
            </a:r>
            <a:r>
              <a:rPr lang="en-US" dirty="0">
                <a:solidFill>
                  <a:srgbClr val="008000"/>
                </a:solidFill>
              </a:rPr>
              <a:t>intersection</a:t>
            </a:r>
            <a:r>
              <a:rPr lang="en-US" dirty="0"/>
              <a:t> (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) is taking any elements that is in both sets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= set([4, 6, 9])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 = set([1, 6, 8])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s1.intersection(s2)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{6}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&amp; s2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{6}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F6E9F-3944-77EF-B277-9D2A2432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595" y="1686910"/>
            <a:ext cx="2084832" cy="1703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163378-1466-B282-BA71-D371B2B8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067" y="4198528"/>
            <a:ext cx="2078360" cy="16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84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F472-385C-6720-709D-51C6690F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7C65-D87B-B9E0-8565-701F13CDE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dirty="0"/>
              <a:t>The </a:t>
            </a:r>
            <a:r>
              <a:rPr lang="en-US" dirty="0">
                <a:solidFill>
                  <a:srgbClr val="008000"/>
                </a:solidFill>
              </a:rPr>
              <a:t>difference</a:t>
            </a:r>
            <a:r>
              <a:rPr lang="en-US" dirty="0"/>
              <a:t> (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/>
              <a:t> ) between two sets, which is the set of elements that are in the first set, but not the second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= set([4, 6, 9])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 = set([1, 6, 8])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s1.difference(s2)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{9, 4}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s1 - s2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{9, 4}</a:t>
            </a:r>
          </a:p>
          <a:p>
            <a:pPr algn="just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dirty="0"/>
              <a:t>The </a:t>
            </a:r>
            <a:r>
              <a:rPr lang="en-US" dirty="0">
                <a:solidFill>
                  <a:srgbClr val="008000"/>
                </a:solidFill>
              </a:rPr>
              <a:t>symmetric difference </a:t>
            </a:r>
            <a:r>
              <a:rPr lang="en-US" dirty="0"/>
              <a:t>(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 ) of two sets is the set of elements that are in one of either set, but not in both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= set([4, 6, 9])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s2 = set([1, 6, 8])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s1.symmetric_difference(s2)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4, 8, 9}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s1 ^ s2</a:t>
            </a:r>
          </a:p>
          <a:p>
            <a:pPr marL="40005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1600" algn="l"/>
              </a:tabLst>
            </a:pPr>
            <a:r>
              <a:rPr lang="en-US" sz="16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4, 8, 9}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C3E26-2A68-1922-B496-587E28C78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595" y="4170732"/>
            <a:ext cx="2084832" cy="1678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0F15CA-D8E8-0843-F3E0-8F50CACF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595" y="1686910"/>
            <a:ext cx="2084832" cy="165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00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DB4AF-CA78-CDA8-C451-0DE23F40A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2CFAAE-2D60-0DA1-9F62-33C684DE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 Dictionary Basics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AF92A-4108-0536-92AF-669E3E3ED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7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E57B0-6F79-6481-D8EE-3CC7E312F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706F-30D0-BCB8-8448-C172EE23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2736-BC19-CEE7-1E46-334FCB31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ea typeface="MS PGothic" charset="0"/>
              </a:rPr>
              <a:t>A </a:t>
            </a:r>
            <a:r>
              <a:rPr lang="en-US" dirty="0">
                <a:solidFill>
                  <a:srgbClr val="008000"/>
                </a:solidFill>
                <a:ea typeface="MS PGothic" charset="0"/>
              </a:rPr>
              <a:t>dictionary</a:t>
            </a:r>
            <a:r>
              <a:rPr lang="en-US" dirty="0">
                <a:ea typeface="MS PGothic" charset="0"/>
              </a:rPr>
              <a:t> is a container used to describe </a:t>
            </a:r>
            <a:r>
              <a:rPr lang="en-US" dirty="0">
                <a:solidFill>
                  <a:srgbClr val="008000"/>
                </a:solidFill>
                <a:ea typeface="MS PGothic" charset="0"/>
              </a:rPr>
              <a:t>associative</a:t>
            </a:r>
            <a:r>
              <a:rPr lang="en-US" dirty="0">
                <a:ea typeface="MS PGothic" charset="0"/>
              </a:rPr>
              <a:t> relationships</a:t>
            </a:r>
          </a:p>
          <a:p>
            <a:pPr lvl="1" algn="just"/>
            <a:r>
              <a:rPr lang="en-US" dirty="0">
                <a:ea typeface="MS PGothic" charset="0"/>
              </a:rPr>
              <a:t>Data type for non-sequential collections, and are </a:t>
            </a:r>
            <a:r>
              <a:rPr lang="en-US" dirty="0">
                <a:solidFill>
                  <a:srgbClr val="017B3B"/>
                </a:solidFill>
                <a:cs typeface="Courier New" panose="02070309020205020404" pitchFamily="49" charset="0"/>
              </a:rPr>
              <a:t>mutable</a:t>
            </a:r>
            <a:endParaRPr lang="en-US" dirty="0">
              <a:solidFill>
                <a:srgbClr val="017B3B"/>
              </a:solidFill>
              <a:ea typeface="MS PGothic" charset="0"/>
            </a:endParaRPr>
          </a:p>
          <a:p>
            <a:pPr lvl="1" algn="just"/>
            <a:r>
              <a:rPr lang="en-US" dirty="0">
                <a:ea typeface="MS PGothic" charset="0"/>
              </a:rPr>
              <a:t>Dictionaries are a hash-table type for fast lookup, </a:t>
            </a:r>
            <a:r>
              <a:rPr lang="en-US" dirty="0"/>
              <a:t>mapping data to unique keys</a:t>
            </a:r>
            <a:endParaRPr lang="en-US" dirty="0">
              <a:ea typeface="MS PGothic" charset="0"/>
            </a:endParaRPr>
          </a:p>
          <a:p>
            <a:pPr algn="just"/>
            <a:r>
              <a:rPr lang="en-US" dirty="0">
                <a:solidFill>
                  <a:srgbClr val="017B3B"/>
                </a:solidFill>
                <a:ea typeface="MS PGothic" charset="0"/>
              </a:rPr>
              <a:t>Dictionaries</a:t>
            </a:r>
            <a:r>
              <a:rPr lang="en-US" dirty="0">
                <a:ea typeface="MS PGothic" charset="0"/>
              </a:rPr>
              <a:t> are mappings through </a:t>
            </a:r>
            <a:r>
              <a:rPr lang="en-US" dirty="0">
                <a:solidFill>
                  <a:srgbClr val="008000"/>
                </a:solidFill>
                <a:ea typeface="MS PGothic" charset="0"/>
              </a:rPr>
              <a:t>key : value </a:t>
            </a:r>
            <a:r>
              <a:rPr lang="en-US" dirty="0">
                <a:ea typeface="MS PGothic" charset="0"/>
              </a:rPr>
              <a:t>pairs</a:t>
            </a:r>
          </a:p>
          <a:p>
            <a:pPr lvl="1" algn="just"/>
            <a:r>
              <a:rPr lang="en-US" dirty="0">
                <a:ea typeface="MS PGothic" charset="0"/>
              </a:rPr>
              <a:t>A </a:t>
            </a:r>
            <a:r>
              <a:rPr lang="en-US" u="sng" dirty="0">
                <a:ea typeface="MS PGothic" charset="0"/>
              </a:rPr>
              <a:t>key</a:t>
            </a:r>
            <a:r>
              <a:rPr lang="en-US" dirty="0">
                <a:ea typeface="MS PGothic" charset="0"/>
              </a:rPr>
              <a:t> is </a:t>
            </a:r>
            <a:r>
              <a:rPr lang="en-US" dirty="0">
                <a:solidFill>
                  <a:srgbClr val="008000"/>
                </a:solidFill>
                <a:ea typeface="MS PGothic" charset="0"/>
              </a:rPr>
              <a:t>unique</a:t>
            </a:r>
            <a:r>
              <a:rPr lang="en-US" dirty="0">
                <a:ea typeface="MS PGothic" charset="0"/>
              </a:rPr>
              <a:t> and acts as an index to find the associated value</a:t>
            </a:r>
          </a:p>
          <a:p>
            <a:pPr lvl="2" algn="just"/>
            <a:r>
              <a:rPr lang="en-US" dirty="0">
                <a:ea typeface="MS PGothic" charset="0"/>
              </a:rPr>
              <a:t>Keys can be any </a:t>
            </a:r>
            <a:r>
              <a:rPr lang="en-US" i="1" dirty="0">
                <a:ea typeface="MS PGothic" charset="0"/>
              </a:rPr>
              <a:t>immutable</a:t>
            </a:r>
            <a:r>
              <a:rPr lang="en-US" dirty="0">
                <a:ea typeface="MS PGothic" charset="0"/>
              </a:rPr>
              <a:t> type, such as a number, string, or tuple but are usually numbers or strings</a:t>
            </a:r>
          </a:p>
          <a:p>
            <a:pPr lvl="1" algn="just"/>
            <a:r>
              <a:rPr lang="en-US" dirty="0">
                <a:ea typeface="MS PGothic" charset="0"/>
              </a:rPr>
              <a:t>A </a:t>
            </a:r>
            <a:r>
              <a:rPr lang="en-US" u="sng" dirty="0">
                <a:ea typeface="MS PGothic" charset="0"/>
              </a:rPr>
              <a:t>value</a:t>
            </a:r>
            <a:r>
              <a:rPr lang="en-US" dirty="0">
                <a:ea typeface="MS PGothic" charset="0"/>
              </a:rPr>
              <a:t> describes some data associated with a key, such as a definition</a:t>
            </a:r>
          </a:p>
          <a:p>
            <a:pPr algn="just"/>
            <a:r>
              <a:rPr lang="en-US" dirty="0">
                <a:ea typeface="MS PGothic" charset="0"/>
              </a:rPr>
              <a:t>A dictionary can be created by listing key-value pairs inside curly braces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{}</a:t>
            </a:r>
          </a:p>
          <a:p>
            <a:pPr lvl="1" algn="just"/>
            <a:r>
              <a:rPr lang="en-US" dirty="0">
                <a:ea typeface="MS PGothic" charset="0"/>
              </a:rPr>
              <a:t>An empty dictionary consists of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{}</a:t>
            </a:r>
          </a:p>
          <a:p>
            <a:pPr lvl="1" algn="just"/>
            <a:r>
              <a:rPr lang="en-US" dirty="0"/>
              <a:t>Access the value associated with a particular key using square brackets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ea typeface="MS PGothic" charset="0"/>
              <a:cs typeface="Courier New" panose="02070309020205020404" pitchFamily="49" charset="0"/>
            </a:endParaRPr>
          </a:p>
          <a:p>
            <a:pPr algn="just"/>
            <a:r>
              <a:rPr lang="en-US" dirty="0">
                <a:ea typeface="MS PGothic" charset="0"/>
                <a:cs typeface="Courier New" panose="02070309020205020404" pitchFamily="49" charset="0"/>
              </a:rPr>
              <a:t>Example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= {"name": "Alice", "age": 20}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print(student["name"])</a:t>
            </a:r>
          </a:p>
        </p:txBody>
      </p:sp>
    </p:spTree>
    <p:extLst>
      <p:ext uri="{BB962C8B-B14F-4D97-AF65-F5344CB8AC3E}">
        <p14:creationId xmlns:p14="http://schemas.microsoft.com/office/powerpoint/2010/main" val="13371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2753A0-F68B-84BA-BBA6-53CD696F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String Basics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CAEC43-9740-970D-9996-B8497C801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7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5EA8-1D9C-4FF4-DF1D-A4EE7366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45F4-A999-9314-CA34-E7C751463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dirty="0">
                <a:cs typeface="Courier New" panose="02070309020205020404" pitchFamily="49" charset="0"/>
              </a:rPr>
              <a:t>You can extend a dictionary by adding new entries</a:t>
            </a:r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dirty="0">
                <a:cs typeface="Courier New" panose="02070309020205020404" pitchFamily="49" charset="0"/>
              </a:rPr>
              <a:t>If already exists, will replace existing entry</a:t>
            </a:r>
          </a:p>
          <a:p>
            <a:pPr marL="457200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passwd['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newuser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= '123456’</a:t>
            </a:r>
          </a:p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dirty="0">
                <a:cs typeface="Calibri" panose="020F0502020204030204" pitchFamily="34" charset="0"/>
              </a:rPr>
              <a:t>To remove an entry from a dictionary</a:t>
            </a:r>
          </a:p>
          <a:p>
            <a:pPr marL="457200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passwd[‘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newuser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dirty="0">
                <a:cs typeface="Courier New" panose="02070309020205020404" pitchFamily="49" charset="0"/>
              </a:rPr>
              <a:t>A common method for building dictionaries is to start with an empty collection and add key-value pairs one at a time</a:t>
            </a:r>
          </a:p>
          <a:p>
            <a:pPr marL="400050" lvl="1" indent="0" algn="just">
              <a:spcBef>
                <a:spcPts val="0"/>
              </a:spcBef>
              <a:spcAft>
                <a:spcPts val="400"/>
              </a:spcAft>
              <a:buNone/>
              <a:tabLst>
                <a:tab pos="792163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 = {}</a:t>
            </a:r>
          </a:p>
          <a:p>
            <a:pPr marL="400050" lvl="1" indent="0" algn="just">
              <a:spcBef>
                <a:spcPts val="0"/>
              </a:spcBef>
              <a:spcAft>
                <a:spcPts val="400"/>
              </a:spcAft>
              <a:buNone/>
              <a:tabLst>
                <a:tab pos="792163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line in open('passwords', 'r').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400050" lvl="1" indent="0" algn="just">
              <a:spcBef>
                <a:spcPts val="0"/>
              </a:spcBef>
              <a:spcAft>
                <a:spcPts val="400"/>
              </a:spcAft>
              <a:buNone/>
              <a:tabLst>
                <a:tab pos="792163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user, pass</a:t>
            </a:r>
            <a:r>
              <a:rPr lang="en-US" altLang="zh-CN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pPr marL="400050" lvl="1" indent="0" algn="just">
              <a:spcBef>
                <a:spcPts val="0"/>
              </a:spcBef>
              <a:spcAft>
                <a:spcPts val="400"/>
              </a:spcAft>
              <a:buNone/>
              <a:tabLst>
                <a:tab pos="792163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passwd[user] = password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21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37B3-CA37-69C0-BD75-D8C97093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Functions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A05377C-2B29-3948-6ACA-4C2BD018E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251460"/>
              </p:ext>
            </p:extLst>
          </p:nvPr>
        </p:nvGraphicFramePr>
        <p:xfrm>
          <a:off x="368417" y="1513570"/>
          <a:ext cx="10845132" cy="38308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16467">
                  <a:extLst>
                    <a:ext uri="{9D8B030D-6E8A-4147-A177-3AD203B41FA5}">
                      <a16:colId xmlns:a16="http://schemas.microsoft.com/office/drawing/2014/main" val="3148568176"/>
                    </a:ext>
                  </a:extLst>
                </a:gridCol>
                <a:gridCol w="7828665">
                  <a:extLst>
                    <a:ext uri="{9D8B030D-6E8A-4147-A177-3AD203B41FA5}">
                      <a16:colId xmlns:a16="http://schemas.microsoft.com/office/drawing/2014/main" val="3002960257"/>
                    </a:ext>
                  </a:extLst>
                </a:gridCol>
              </a:tblGrid>
              <a:tr h="3122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468514"/>
                  </a:ext>
                </a:extLst>
              </a:tr>
              <a:tr h="3122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.keys()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Returns a view of all keys in the dictionary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498211"/>
                  </a:ext>
                </a:extLst>
              </a:tr>
              <a:tr h="3122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.values()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Returns a view of all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867850"/>
                  </a:ext>
                </a:extLst>
              </a:tr>
              <a:tr h="3122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.items()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Returns a view of key-value pairs as tuples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502380"/>
                  </a:ext>
                </a:extLst>
              </a:tr>
              <a:tr h="3122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.get(key, 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Safely retrieves the value for a key; returns default if key is missing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683578"/>
                  </a:ext>
                </a:extLst>
              </a:tr>
              <a:tr h="3122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.update(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other_dict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Merges another dictionary into the current 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008633"/>
                  </a:ext>
                </a:extLst>
              </a:tr>
              <a:tr h="3122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.setdefault(key, 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Returns the value if key exists; otherwise sets it to default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328180"/>
                  </a:ext>
                </a:extLst>
              </a:tr>
              <a:tr h="3122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.pop(key, 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Removes key and returns its value; returns default if key is missing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868419"/>
                  </a:ext>
                </a:extLst>
              </a:tr>
              <a:tr h="5390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.popitem()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Removes and returns the last inserted key-value pair (LIFO in Python ≥3.7)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37441"/>
                  </a:ext>
                </a:extLst>
              </a:tr>
              <a:tr h="3122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.clear()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Removes all items from the dictionary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110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673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AD829-7779-33F7-A455-E6AE609D8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FA459E-CA62-A48A-4178-B71B01C3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3.6 Common Data Types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ED9219-C0CF-49FC-31A0-8E98F7B32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8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43539-4F43-58EB-54A7-03D965A0E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29A7-0D77-3998-BA95-753855F3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83F9D4-DDCB-4784-54CA-1F61681D4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197522"/>
              </p:ext>
            </p:extLst>
          </p:nvPr>
        </p:nvGraphicFramePr>
        <p:xfrm>
          <a:off x="368300" y="1222375"/>
          <a:ext cx="10985500" cy="47955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364247">
                  <a:extLst>
                    <a:ext uri="{9D8B030D-6E8A-4147-A177-3AD203B41FA5}">
                      <a16:colId xmlns:a16="http://schemas.microsoft.com/office/drawing/2014/main" val="4008300312"/>
                    </a:ext>
                  </a:extLst>
                </a:gridCol>
                <a:gridCol w="9621253">
                  <a:extLst>
                    <a:ext uri="{9D8B030D-6E8A-4147-A177-3AD203B41FA5}">
                      <a16:colId xmlns:a16="http://schemas.microsoft.com/office/drawing/2014/main" val="865981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618759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Numeric type: Used for variable-width integers.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85074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float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Numeric type: Used for floating-point numbers.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8818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Special singleton type: Represents the absence of a value or a null return. Type is NoneType.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27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Boolean type: Subclass of int, with only two values — True and False. Often used in logical expressions and control flow.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5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Sequence type: Used for text.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0817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list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Sequence type: A mutable container with ordered elements.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084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tuple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Sequence type: An immutable container with ordered elements.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8249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Set type: A mutable container with unordered and unique elements.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5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frozenset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Set type: A immutable container, similar to a set.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8563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dict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Mapping type: A container with key-values associated elements.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3509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064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A24A-DE94-8A65-DC71-7CEF66A1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Data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1106DD-C5B9-5300-D477-DD4F7C0F6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691553"/>
              </p:ext>
            </p:extLst>
          </p:nvPr>
        </p:nvGraphicFramePr>
        <p:xfrm>
          <a:off x="368300" y="1222375"/>
          <a:ext cx="10985500" cy="29311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24668">
                  <a:extLst>
                    <a:ext uri="{9D8B030D-6E8A-4147-A177-3AD203B41FA5}">
                      <a16:colId xmlns:a16="http://schemas.microsoft.com/office/drawing/2014/main" val="780523781"/>
                    </a:ext>
                  </a:extLst>
                </a:gridCol>
                <a:gridCol w="9460832">
                  <a:extLst>
                    <a:ext uri="{9D8B030D-6E8A-4147-A177-3AD203B41FA5}">
                      <a16:colId xmlns:a16="http://schemas.microsoft.com/office/drawing/2014/main" val="4093280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73716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+mn-lt"/>
                        </a:rPr>
                        <a:t>complex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+mn-lt"/>
                        </a:rPr>
                        <a:t>Numeric type: Represents complex numbers in the form a + </a:t>
                      </a:r>
                      <a:r>
                        <a:rPr lang="en-US" dirty="0" err="1">
                          <a:latin typeface="+mn-lt"/>
                        </a:rPr>
                        <a:t>bj</a:t>
                      </a:r>
                      <a:r>
                        <a:rPr lang="en-US" dirty="0">
                          <a:latin typeface="+mn-lt"/>
                        </a:rPr>
                        <a:t> or a + </a:t>
                      </a:r>
                      <a:r>
                        <a:rPr lang="en-US" dirty="0" err="1">
                          <a:latin typeface="+mn-lt"/>
                        </a:rPr>
                        <a:t>bJ</a:t>
                      </a:r>
                      <a:r>
                        <a:rPr lang="en-US" dirty="0">
                          <a:latin typeface="+mn-lt"/>
                        </a:rPr>
                        <a:t>. 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latin typeface="+mn-lt"/>
                        </a:rPr>
                        <a:t>Useful in scientific computing and signal processing.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616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+mn-lt"/>
                        </a:rPr>
                        <a:t>bin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+mn-lt"/>
                        </a:rPr>
                        <a:t>Integer literal prefix: Represents binary numbers using 0b or 0B. 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latin typeface="+mn-lt"/>
                        </a:rPr>
                        <a:t>Example: 0b01000001 equals 65.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69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+mn-lt"/>
                        </a:rPr>
                        <a:t>oct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+mn-lt"/>
                        </a:rPr>
                        <a:t>Integer literal prefix: Represents octal numbers using 0o or 0O. 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latin typeface="+mn-lt"/>
                        </a:rPr>
                        <a:t>Example: 0o134 equals 92.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96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+mn-lt"/>
                        </a:rPr>
                        <a:t>hex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+mn-lt"/>
                        </a:rPr>
                        <a:t>Integer literal prefix: Represents hexadecimal numbers using 0x or 0X. 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latin typeface="+mn-lt"/>
                        </a:rPr>
                        <a:t>Example: 0x17ab equals 6059.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281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288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E989C-E4CE-70B0-0B2F-26DB6DFC6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2C2FA8-BF0D-CDB5-78FC-075A0516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3.8 Type Conversions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50A5E-0071-53BF-0488-9066E137C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3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25841-4677-B029-C598-FA9C290B8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CB71-C512-D5C2-ED5E-1480E7CE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1F4FF-7258-6D16-BC66-FA8B4E86C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Data can be converted from one type to another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Utilize data type name to convert one type and return the data in another type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int()</a:t>
            </a:r>
            <a:r>
              <a:rPr lang="en-US" dirty="0">
                <a:cs typeface="Courier New" panose="02070309020205020404" pitchFamily="49" charset="0"/>
              </a:rPr>
              <a:t> converts compatible data into an integer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  <a:r>
              <a:rPr lang="en-US" dirty="0">
                <a:cs typeface="Courier New" panose="02070309020205020404" pitchFamily="49" charset="0"/>
              </a:rPr>
              <a:t> converts compatible data into a floating-point number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>
                <a:cs typeface="Courier New" panose="02070309020205020404" pitchFamily="49" charset="0"/>
              </a:rPr>
              <a:t> converts compatible data into a string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Example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"123”    		# int as string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 = int(x) 		# string to int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str(456) 		# int to string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float("3.14")	# string to float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int("7.1") 		# throws an ERROR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float("Test")  	# throws an ERROR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Python interpreter does it implicitly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print(type(1 + 2.0))</a:t>
            </a:r>
          </a:p>
          <a:p>
            <a:pPr marL="8001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'float’&gt;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26607E-0F08-77E4-3DCF-19DAD6D4E894}"/>
              </a:ext>
            </a:extLst>
          </p:cNvPr>
          <p:cNvSpPr/>
          <p:nvPr/>
        </p:nvSpPr>
        <p:spPr>
          <a:xfrm>
            <a:off x="5487228" y="5374106"/>
            <a:ext cx="4346583" cy="1122947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can determine the data type of a variable using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25546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7365-9A2F-4414-C439-24965DE2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Functions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08040E-F24E-C939-4338-6F37B693C6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839393"/>
              </p:ext>
            </p:extLst>
          </p:nvPr>
        </p:nvGraphicFramePr>
        <p:xfrm>
          <a:off x="368300" y="1222375"/>
          <a:ext cx="10985500" cy="4719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743868">
                  <a:extLst>
                    <a:ext uri="{9D8B030D-6E8A-4147-A177-3AD203B41FA5}">
                      <a16:colId xmlns:a16="http://schemas.microsoft.com/office/drawing/2014/main" val="4088461977"/>
                    </a:ext>
                  </a:extLst>
                </a:gridCol>
                <a:gridCol w="8241632">
                  <a:extLst>
                    <a:ext uri="{9D8B030D-6E8A-4147-A177-3AD203B41FA5}">
                      <a16:colId xmlns:a16="http://schemas.microsoft.com/office/drawing/2014/main" val="250173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Function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87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int(x [, base])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Converts x to an integer. If x is a string, base specifies the numeral system (e.g., base 2 for binary).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09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float(x)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Converts x to a floating-point number.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4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complex(real [, imag])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Creates a complex number from real and optional imaginary parts.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str(x)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Converts object x to a string.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61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tuple(s)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Converts sequence s to a tuple (immutable).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95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list(s)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Converts sequence s to a list (mutable).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86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set(s)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Converts sequence s to a set (unique, unordered).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65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dict(d)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Creates a dictionary from a sequence of (key, value) tuples.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62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frozenset(s)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Converts sequence s to a frozen set (immutable version of set).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52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chr(x)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Converts integer x to its corresponding character (Unicode code point).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83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ord(x)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Converts a character x to its integer Unicode code point.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85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556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4CCB-33EC-97E5-5022-ECFD55F3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3.9 Binary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497FE-9CA2-969D-14AE-A27118F26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35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519E4-85C2-735E-B813-8315696C3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B2CA-2B3F-A216-AC02-570EA8CC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0512D-F9B1-30BE-D333-BB163E80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17B3B"/>
                </a:solidFill>
              </a:rPr>
              <a:t>binary</a:t>
            </a:r>
            <a:r>
              <a:rPr lang="en-US" dirty="0"/>
              <a:t> is number in the Base-2 system (0,1).</a:t>
            </a:r>
          </a:p>
          <a:p>
            <a:r>
              <a:rPr lang="en-US" dirty="0"/>
              <a:t>Usage in Programming: Memory representation, bitwise operations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0b1010 	# binary literal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print(b) 	# 10</a:t>
            </a:r>
          </a:p>
          <a:p>
            <a:r>
              <a:rPr lang="en-US" dirty="0"/>
              <a:t>Conversion: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bin(10) 		# int convert to bin, '0b1010’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int('1010', 2) # binary convert to int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3612F1-27C3-CA01-346E-B4D0E21EB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75707"/>
              </p:ext>
            </p:extLst>
          </p:nvPr>
        </p:nvGraphicFramePr>
        <p:xfrm>
          <a:off x="2032000" y="4200803"/>
          <a:ext cx="8128000" cy="22910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224547">
                  <a:extLst>
                    <a:ext uri="{9D8B030D-6E8A-4147-A177-3AD203B41FA5}">
                      <a16:colId xmlns:a16="http://schemas.microsoft.com/office/drawing/2014/main" val="128308485"/>
                    </a:ext>
                  </a:extLst>
                </a:gridCol>
                <a:gridCol w="6903453">
                  <a:extLst>
                    <a:ext uri="{9D8B030D-6E8A-4147-A177-3AD203B41FA5}">
                      <a16:colId xmlns:a16="http://schemas.microsoft.com/office/drawing/2014/main" val="240660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44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</a:rPr>
                        <a:t>bin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Integer literal prefix: Represents binary numbers using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0b</a:t>
                      </a:r>
                      <a:r>
                        <a:rPr lang="en-US"/>
                        <a:t> or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0B</a:t>
                      </a:r>
                      <a:r>
                        <a:rPr lang="en-US"/>
                        <a:t>. Example: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0b01000001</a:t>
                      </a:r>
                      <a:r>
                        <a:rPr lang="en-US"/>
                        <a:t> equals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65</a:t>
                      </a:r>
                      <a:r>
                        <a:rPr lang="en-US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06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oct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Integer literal prefix: Represents octal numbers using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0o</a:t>
                      </a:r>
                      <a:r>
                        <a:rPr lang="en-US"/>
                        <a:t> or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0O</a:t>
                      </a:r>
                      <a:r>
                        <a:rPr lang="en-US"/>
                        <a:t>. Example: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0o134</a:t>
                      </a:r>
                      <a:r>
                        <a:rPr lang="en-US"/>
                        <a:t> equals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92</a:t>
                      </a:r>
                      <a:r>
                        <a:rPr lang="en-US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29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hex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Integer literal prefix: Represents hexadecimal numbers using 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0x</a:t>
                      </a:r>
                      <a:r>
                        <a:rPr lang="en-US" dirty="0"/>
                        <a:t> or 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0X</a:t>
                      </a:r>
                      <a:r>
                        <a:rPr lang="en-US" dirty="0"/>
                        <a:t>. Example: 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0x17ab</a:t>
                      </a:r>
                      <a:r>
                        <a:rPr lang="en-US" dirty="0"/>
                        <a:t> equals 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6059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765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54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820D-B00B-7466-C4C1-3C8B2B8F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32CE-A407-8CDE-8419-BD553C969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  <a:spcAft>
                <a:spcPts val="200"/>
              </a:spcAft>
            </a:pPr>
            <a:r>
              <a:rPr lang="en-US" sz="2400" dirty="0">
                <a:ea typeface="MS PGothic" charset="0"/>
              </a:rPr>
              <a:t>A </a:t>
            </a:r>
            <a:r>
              <a:rPr lang="en-US" sz="2400" dirty="0">
                <a:solidFill>
                  <a:srgbClr val="017B3B"/>
                </a:solidFill>
                <a:ea typeface="MS PGothic" charset="0"/>
              </a:rPr>
              <a:t>string</a:t>
            </a:r>
            <a:r>
              <a:rPr lang="en-US" sz="2400" dirty="0">
                <a:ea typeface="MS PGothic" charset="0"/>
              </a:rPr>
              <a:t> is a sequence of characters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</a:pPr>
            <a:r>
              <a:rPr lang="en-US" dirty="0">
                <a:ea typeface="MS PGothic" charset="0"/>
                <a:cs typeface="Courier New" panose="02070309020205020404" pitchFamily="49" charset="0"/>
              </a:rPr>
              <a:t>A string is a literal enclosed by a </a:t>
            </a:r>
            <a:r>
              <a:rPr lang="en-US" i="1" dirty="0">
                <a:ea typeface="MS PGothic" charset="0"/>
                <a:cs typeface="Courier New" panose="02070309020205020404" pitchFamily="49" charset="0"/>
              </a:rPr>
              <a:t>single </a:t>
            </a:r>
            <a:r>
              <a:rPr lang="en-US" dirty="0">
                <a:ea typeface="MS PGothic" charset="0"/>
                <a:cs typeface="Courier New" panose="02070309020205020404" pitchFamily="49" charset="0"/>
              </a:rPr>
              <a:t>or </a:t>
            </a:r>
            <a:r>
              <a:rPr lang="en-US" i="1" dirty="0">
                <a:ea typeface="MS PGothic" charset="0"/>
                <a:cs typeface="Courier New" panose="02070309020205020404" pitchFamily="49" charset="0"/>
              </a:rPr>
              <a:t>double </a:t>
            </a:r>
            <a:r>
              <a:rPr lang="en-US" dirty="0">
                <a:ea typeface="MS PGothic" charset="0"/>
                <a:cs typeface="Courier New" panose="02070309020205020404" pitchFamily="49" charset="0"/>
              </a:rPr>
              <a:t>quotes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</a:pPr>
            <a:r>
              <a:rPr lang="en-US" dirty="0">
                <a:ea typeface="MS PGothic" charset="0"/>
                <a:cs typeface="Courier New" panose="02070309020205020404" pitchFamily="49" charset="0"/>
              </a:rPr>
              <a:t>Using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input()</a:t>
            </a:r>
            <a:r>
              <a:rPr lang="en-US" dirty="0">
                <a:ea typeface="MS PGothic" charset="0"/>
                <a:cs typeface="Courier New" panose="02070309020205020404" pitchFamily="49" charset="0"/>
              </a:rPr>
              <a:t>can create a string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</a:pPr>
            <a:r>
              <a:rPr lang="en-US" dirty="0">
                <a:ea typeface="MS PGothic" charset="0"/>
                <a:cs typeface="Courier New" panose="02070309020205020404" pitchFamily="49" charset="0"/>
              </a:rPr>
              <a:t>Examples:</a:t>
            </a:r>
          </a:p>
          <a:p>
            <a:pPr marL="914400" lvl="2" indent="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var1 = “Welcome to Class”</a:t>
            </a:r>
          </a:p>
          <a:p>
            <a:pPr marL="914400" lvl="2" indent="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var2 = ‘Introduction to Python’</a:t>
            </a:r>
          </a:p>
          <a:p>
            <a:pPr algn="just">
              <a:spcBef>
                <a:spcPts val="0"/>
              </a:spcBef>
              <a:spcAft>
                <a:spcPts val="200"/>
              </a:spcAft>
            </a:pPr>
            <a:r>
              <a:rPr lang="en-US" sz="2400" dirty="0"/>
              <a:t>Python sequence types like the string type order items from first to last. </a:t>
            </a:r>
          </a:p>
          <a:p>
            <a:pPr algn="just">
              <a:spcBef>
                <a:spcPts val="0"/>
              </a:spcBef>
              <a:spcAft>
                <a:spcPts val="200"/>
              </a:spcAft>
            </a:pPr>
            <a:r>
              <a:rPr lang="en-US" sz="2400" dirty="0"/>
              <a:t>Character indexes are string positions. </a:t>
            </a:r>
          </a:p>
          <a:p>
            <a:pPr marL="914400" lvl="2" indent="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“Dominic”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The first character is at index 0, the second at 1, etc. </a:t>
            </a:r>
          </a:p>
          <a:p>
            <a:pPr marL="914400" lvl="2" indent="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print(name[0]) =&gt; “D”</a:t>
            </a:r>
          </a:p>
          <a:p>
            <a:pPr marL="914400" lvl="2" indent="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print(name[1]) =&gt; “o”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</a:pPr>
            <a:r>
              <a:rPr lang="en-US" dirty="0">
                <a:ea typeface="MS PGothic" charset="0"/>
                <a:cs typeface="Courier New" panose="02070309020205020404" pitchFamily="49" charset="0"/>
              </a:rPr>
              <a:t>String </a:t>
            </a:r>
            <a:r>
              <a:rPr lang="en-US" dirty="0">
                <a:solidFill>
                  <a:srgbClr val="017B3B"/>
                </a:solidFill>
                <a:ea typeface="MS PGothic" charset="0"/>
                <a:cs typeface="Courier New" panose="02070309020205020404" pitchFamily="49" charset="0"/>
              </a:rPr>
              <a:t>slice</a:t>
            </a:r>
            <a:r>
              <a:rPr lang="en-US" dirty="0">
                <a:ea typeface="MS PGothic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varName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startIdx:endIdx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]</a:t>
            </a:r>
          </a:p>
          <a:p>
            <a:pPr marL="914400" lvl="2" indent="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name[0:2] </a:t>
            </a:r>
            <a:r>
              <a:rPr lang="en-US" dirty="0">
                <a:ea typeface="MS PGothic" charset="0"/>
                <a:cs typeface="Courier New" panose="02070309020205020404" pitchFamily="49" charset="0"/>
              </a:rPr>
              <a:t>is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 “Dom”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</a:pPr>
            <a:r>
              <a:rPr lang="en-US" dirty="0">
                <a:ea typeface="MS PGothic" charset="0"/>
                <a:cs typeface="Courier New" panose="02070309020205020404" pitchFamily="49" charset="0"/>
              </a:rPr>
              <a:t>Use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2F02F0"/>
                </a:solidFill>
                <a:ea typeface="MS PGothic" charset="0"/>
                <a:cs typeface="Courier New" panose="02070309020205020404" pitchFamily="49" charset="0"/>
              </a:rPr>
              <a:t> </a:t>
            </a:r>
            <a:r>
              <a:rPr lang="en-US" dirty="0">
                <a:ea typeface="MS PGothic" charset="0"/>
                <a:cs typeface="Courier New" panose="02070309020205020404" pitchFamily="49" charset="0"/>
              </a:rPr>
              <a:t>to find the length of a string</a:t>
            </a:r>
          </a:p>
          <a:p>
            <a:pPr algn="just">
              <a:spcBef>
                <a:spcPts val="0"/>
              </a:spcBef>
              <a:spcAft>
                <a:spcPts val="200"/>
              </a:spcAft>
            </a:pPr>
            <a:r>
              <a:rPr lang="en-US" sz="2400" dirty="0">
                <a:ea typeface="MS PGothic" charset="0"/>
                <a:cs typeface="Courier New" panose="02070309020205020404" pitchFamily="49" charset="0"/>
              </a:rPr>
              <a:t>String are </a:t>
            </a:r>
            <a:r>
              <a:rPr lang="en-US" sz="2400" dirty="0">
                <a:solidFill>
                  <a:srgbClr val="017B3B"/>
                </a:solidFill>
                <a:ea typeface="MS PGothic" charset="0"/>
                <a:cs typeface="Courier New" panose="02070309020205020404" pitchFamily="49" charset="0"/>
              </a:rPr>
              <a:t>immutable</a:t>
            </a:r>
            <a:r>
              <a:rPr lang="en-US" sz="2400" dirty="0">
                <a:ea typeface="MS PGothic" charset="0"/>
                <a:cs typeface="Courier New" panose="02070309020205020404" pitchFamily="49" charset="0"/>
              </a:rPr>
              <a:t> (i.e., </a:t>
            </a:r>
            <a:r>
              <a:rPr lang="en-US" sz="2400" i="1" dirty="0">
                <a:ea typeface="MS PGothic" charset="0"/>
                <a:cs typeface="Courier New" panose="02070309020205020404" pitchFamily="49" charset="0"/>
              </a:rPr>
              <a:t>read only</a:t>
            </a:r>
            <a:r>
              <a:rPr lang="en-US" sz="2400" dirty="0">
                <a:ea typeface="MS PGothic" charset="0"/>
                <a:cs typeface="Courier New" panose="02070309020205020404" pitchFamily="49" charset="0"/>
              </a:rPr>
              <a:t>)</a:t>
            </a:r>
            <a:endParaRPr lang="en-US" sz="2400" dirty="0"/>
          </a:p>
        </p:txBody>
      </p:sp>
      <p:pic>
        <p:nvPicPr>
          <p:cNvPr id="5" name="Picture 4" descr="A close up of a building&#10;&#10;Description automatically generated">
            <a:extLst>
              <a:ext uri="{FF2B5EF4-FFF2-40B4-BE49-F238E27FC236}">
                <a16:creationId xmlns:a16="http://schemas.microsoft.com/office/drawing/2014/main" id="{A3919FB2-3306-DD90-EFC5-0A2A9FF4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428" y="3876598"/>
            <a:ext cx="4150371" cy="135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60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BE7D-6717-2298-3104-DBDAECEC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C31F6-265B-E381-E0F8-E7DD98F2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Binary-to-Decimal: Conversion of a binary number (base-2) into its decimal (base-10) equivalent by summing powers of 2.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Decimal-to-Binary: Conversion of a decimal number (base-10) into binary (base-2) by repeatedly dividing by 2 and recording remainders. 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41F6DD7-E973-6532-A471-772D22DF0995}"/>
              </a:ext>
            </a:extLst>
          </p:cNvPr>
          <p:cNvSpPr/>
          <p:nvPr/>
        </p:nvSpPr>
        <p:spPr>
          <a:xfrm>
            <a:off x="3683598" y="5074267"/>
            <a:ext cx="4824801" cy="1122947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black"/>
                </a:solidFill>
              </a:rPr>
              <a:t>Try it out → </a:t>
            </a:r>
            <a:r>
              <a:rPr lang="en-US" sz="2400" dirty="0" err="1">
                <a:solidFill>
                  <a:prstClr val="black"/>
                </a:solidFill>
              </a:rPr>
              <a:t>zyBooks</a:t>
            </a:r>
            <a:r>
              <a:rPr lang="en-US" sz="2400" dirty="0">
                <a:solidFill>
                  <a:prstClr val="black"/>
                </a:solidFill>
              </a:rPr>
              <a:t> Participation: 3.9.1: Binary number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11FC6-AB34-ACD5-D740-8DF2858AA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21479"/>
            <a:ext cx="7772400" cy="127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600A9C-9095-C89C-AF3C-4F0429389CB6}"/>
                  </a:ext>
                </a:extLst>
              </p:cNvPr>
              <p:cNvSpPr txBox="1"/>
              <p:nvPr/>
            </p:nvSpPr>
            <p:spPr>
              <a:xfrm>
                <a:off x="3964647" y="3429000"/>
                <a:ext cx="4262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128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+0+32+0+8+4+0+0=172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600A9C-9095-C89C-AF3C-4F0429389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647" y="3429000"/>
                <a:ext cx="4262705" cy="369332"/>
              </a:xfrm>
              <a:prstGeom prst="rect">
                <a:avLst/>
              </a:prstGeom>
              <a:blipFill>
                <a:blip r:embed="rId3"/>
                <a:stretch>
                  <a:fillRect t="-10000" r="-1488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60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24C0-7295-446E-2ADE-C1E81FD4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3.10 String Formatting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BCF88-3EEC-8EF8-8251-C2F7BA28D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41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61229-196F-7C25-75E7-26298D92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91B485-B6B3-E345-8C49-D49FF6844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The string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en-US" dirty="0">
                <a:cs typeface="Courier New" panose="02070309020205020404" pitchFamily="49" charset="0"/>
              </a:rPr>
              <a:t> method allows you to create a string with placeholders that are replaced by values or variable values at execution</a:t>
            </a:r>
          </a:p>
          <a:p>
            <a:r>
              <a:rPr lang="en-US" dirty="0">
                <a:cs typeface="Courier New" panose="02070309020205020404" pitchFamily="49" charset="0"/>
              </a:rPr>
              <a:t>The colon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’:’</a:t>
            </a:r>
            <a:r>
              <a:rPr lang="en-US" dirty="0">
                <a:cs typeface="Courier New" panose="02070309020205020404" pitchFamily="49" charset="0"/>
              </a:rPr>
              <a:t> separates the "what" on the left from the "how" on the right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DB73C4D-6869-4EC7-A849-F8677B52D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40" y="2919531"/>
            <a:ext cx="8225919" cy="24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24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CAE4-9180-4500-9AC2-9E05DE89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698D1-1374-FAD7-11BB-85A42D4C3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format specification </a:t>
            </a:r>
            <a:r>
              <a:rPr lang="en-US" dirty="0">
                <a:cs typeface="Courier New" panose="02070309020205020404" pitchFamily="49" charset="0"/>
              </a:rPr>
              <a:t>inside a replacement field allows a value’s formatting in the string to be customized</a:t>
            </a:r>
            <a:endParaRPr lang="en-US" sz="2000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8194E9-DC24-A004-B54F-B014ADD6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86" y="2255999"/>
            <a:ext cx="7141028" cy="350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03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DADBD-E769-C093-5780-06F8A706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4D78-886F-4D17-52A1-B8FB5BB1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String Literals (f-strings)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9698-2AA4-E2A3-BDBE-BA9EEE706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f-strings allow dynamic insertion of expressions into strings using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`{}`</a:t>
            </a:r>
            <a:r>
              <a:rPr lang="en-US" dirty="0"/>
              <a:t> placeholders.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`=`</a:t>
            </a:r>
            <a:r>
              <a:rPr lang="en-US" dirty="0"/>
              <a:t> inside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`{}`</a:t>
            </a:r>
            <a:r>
              <a:rPr lang="en-US" dirty="0"/>
              <a:t> to show both the expression and its result.  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`f"{2*4=}"`</a:t>
            </a:r>
            <a:r>
              <a:rPr lang="en-US" dirty="0"/>
              <a:t> outputs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`"2*4=8"`</a:t>
            </a:r>
          </a:p>
          <a:p>
            <a:r>
              <a:rPr lang="en-US" dirty="0"/>
              <a:t>Use double braces `{{` and `}}` to include literal curly braces in output.  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`f"{{teacher}}: Dominic"`</a:t>
            </a:r>
            <a:r>
              <a:rPr lang="en-US" dirty="0"/>
              <a:t> outputs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`"{teacher}: Dominic"`</a:t>
            </a:r>
          </a:p>
          <a:p>
            <a:r>
              <a:rPr lang="en-US" dirty="0"/>
              <a:t>Format specifications customize output using a colon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`:`</a:t>
            </a:r>
            <a:r>
              <a:rPr lang="en-US" dirty="0"/>
              <a:t> inside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`{}`</a:t>
            </a:r>
            <a:r>
              <a:rPr lang="en-US" dirty="0"/>
              <a:t>.  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`f"{4:.2f}"`</a:t>
            </a:r>
            <a:r>
              <a:rPr lang="en-US" dirty="0"/>
              <a:t> outputs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`"4.00"`</a:t>
            </a:r>
            <a:r>
              <a:rPr lang="en-US" dirty="0"/>
              <a:t>(2 decimal places)</a:t>
            </a:r>
          </a:p>
          <a:p>
            <a:pPr marL="0" indent="0">
              <a:buNone/>
            </a:pPr>
            <a:endParaRPr lang="en-US" dirty="0">
              <a:ea typeface="MS PGothic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name = "Alice"</a:t>
            </a:r>
          </a:p>
          <a:p>
            <a:pPr marL="0" indent="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age = 20</a:t>
            </a:r>
          </a:p>
          <a:p>
            <a:pPr marL="0" indent="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f"My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 name is {name}, I am {age} years old.")</a:t>
            </a:r>
          </a:p>
        </p:txBody>
      </p:sp>
    </p:spTree>
    <p:extLst>
      <p:ext uri="{BB962C8B-B14F-4D97-AF65-F5344CB8AC3E}">
        <p14:creationId xmlns:p14="http://schemas.microsoft.com/office/powerpoint/2010/main" val="369869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F187-A07C-2B2E-E967-2D7ACD983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BA6D-6C80-F76D-139E-7C17B067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A28F-DFC6-B867-7F3E-0A9E3B2B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400" dirty="0">
                <a:solidFill>
                  <a:srgbClr val="008000"/>
                </a:solidFill>
                <a:cs typeface="Times New Roman" charset="0"/>
              </a:rPr>
              <a:t>Containers</a:t>
            </a:r>
            <a:r>
              <a:rPr lang="en-US" sz="2400" dirty="0">
                <a:cs typeface="Times New Roman" charset="0"/>
              </a:rPr>
              <a:t> are built-in data types in Python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Can hold objects of any type (including their own type)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000" dirty="0">
                <a:solidFill>
                  <a:srgbClr val="008000"/>
                </a:solidFill>
                <a:cs typeface="Times New Roman" charset="0"/>
              </a:rPr>
              <a:t>Tuple</a:t>
            </a:r>
          </a:p>
          <a:p>
            <a:pPr lvl="2" algn="just">
              <a:spcBef>
                <a:spcPts val="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000" dirty="0"/>
              <a:t>An immutable sequence type, holding a collection of objects in a defined order (indexed by integers)</a:t>
            </a:r>
            <a:endParaRPr lang="en-US" sz="2000" dirty="0">
              <a:cs typeface="Times New Roman" charset="0"/>
            </a:endParaRPr>
          </a:p>
          <a:p>
            <a:pPr lvl="1" algn="just">
              <a:spcBef>
                <a:spcPts val="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000" dirty="0">
                <a:solidFill>
                  <a:srgbClr val="008000"/>
                </a:solidFill>
                <a:cs typeface="Times New Roman" charset="0"/>
              </a:rPr>
              <a:t>List</a:t>
            </a:r>
          </a:p>
          <a:p>
            <a:pPr lvl="2" algn="just">
              <a:spcBef>
                <a:spcPts val="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000" dirty="0"/>
              <a:t>A mutable sequence type, holding a collection of objects in a defined order (indexed by integers)</a:t>
            </a:r>
            <a:endParaRPr lang="en-US" sz="2000" dirty="0">
              <a:cs typeface="Times New Roman" charset="0"/>
            </a:endParaRPr>
          </a:p>
          <a:p>
            <a:pPr lvl="1" algn="just">
              <a:spcBef>
                <a:spcPts val="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000" dirty="0">
                <a:solidFill>
                  <a:srgbClr val="008000"/>
                </a:solidFill>
                <a:cs typeface="Times New Roman" charset="0"/>
              </a:rPr>
              <a:t>Dictionary</a:t>
            </a:r>
          </a:p>
          <a:p>
            <a:pPr lvl="2" algn="just">
              <a:spcBef>
                <a:spcPts val="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000" dirty="0"/>
              <a:t>A mapping type, associating keys to values (unordered, indexed by keys)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000" dirty="0">
                <a:solidFill>
                  <a:srgbClr val="008000"/>
                </a:solidFill>
              </a:rPr>
              <a:t>Set</a:t>
            </a:r>
          </a:p>
          <a:p>
            <a:pPr lvl="2" algn="just">
              <a:spcBef>
                <a:spcPts val="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2000" dirty="0"/>
              <a:t>An unordered collection of unique elements (accessed through set operations)</a:t>
            </a:r>
          </a:p>
        </p:txBody>
      </p:sp>
    </p:spTree>
    <p:extLst>
      <p:ext uri="{BB962C8B-B14F-4D97-AF65-F5344CB8AC3E}">
        <p14:creationId xmlns:p14="http://schemas.microsoft.com/office/powerpoint/2010/main" val="35466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7CFA-55AF-5EFF-8B56-209ABE28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Methods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28D1-A8F3-3CA0-37D6-57DF12762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8000"/>
                </a:solidFill>
                <a:cs typeface="Times New Roman" charset="0"/>
              </a:rPr>
              <a:t>Function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cs typeface="Times New Roman" charset="0"/>
              </a:rPr>
              <a:t>A </a:t>
            </a:r>
            <a:r>
              <a:rPr lang="en-US" dirty="0">
                <a:solidFill>
                  <a:srgbClr val="017B3B"/>
                </a:solidFill>
                <a:cs typeface="Times New Roman" charset="0"/>
              </a:rPr>
              <a:t>function</a:t>
            </a:r>
            <a:r>
              <a:rPr lang="en-US" dirty="0">
                <a:cs typeface="Times New Roman" charset="0"/>
              </a:rPr>
              <a:t> is a block of code to carry out a specific task, contains its own scope (inside the function), and is called by its name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/>
              <a:t>All functions contain zero or more arguments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&gt;(&lt;arg-1&gt;, …, &lt;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-n&gt;)</a:t>
            </a:r>
            <a:endParaRPr lang="en-US" dirty="0"/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/>
              <a:t>On exit, a function can or cannot return one or more values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8000"/>
                </a:solidFill>
              </a:rPr>
              <a:t>Method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cs typeface="Times New Roman" charset="0"/>
              </a:rPr>
              <a:t>A </a:t>
            </a:r>
            <a:r>
              <a:rPr lang="en-US" dirty="0">
                <a:solidFill>
                  <a:srgbClr val="008000"/>
                </a:solidFill>
                <a:cs typeface="Times New Roman" charset="0"/>
              </a:rPr>
              <a:t>method</a:t>
            </a:r>
            <a:r>
              <a:rPr lang="en-US" dirty="0">
                <a:cs typeface="Times New Roman" charset="0"/>
              </a:rPr>
              <a:t> behaves like a function, but has a slightly different syntax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/>
              <a:t>A method is always called with a given data value called an </a:t>
            </a:r>
            <a:r>
              <a:rPr lang="en-US" dirty="0">
                <a:solidFill>
                  <a:srgbClr val="008000"/>
                </a:solidFill>
              </a:rPr>
              <a:t>object</a:t>
            </a:r>
          </a:p>
          <a:p>
            <a:pPr marL="1314450" lvl="3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&lt;object&gt;.&lt;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method_name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&gt;(&lt;arg-1&gt;, …, &lt;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-n&gt;)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/>
              <a:t>A method knows about the internal state of the object with which it is called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/>
              <a:t>In Python, all data values are, in fact, objects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899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56055-654F-8C95-FB76-C8F4425F6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14FDFE-F0CB-6F65-9896-E3056D39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List Basics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23B29D-F239-FFA1-036C-A1561A4AA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9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DD95-B48E-E1B8-862B-8DD14C2A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6B13-F0F4-B234-68AD-E3B9D9B0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A </a:t>
            </a:r>
            <a:r>
              <a:rPr lang="en-US" sz="2400" dirty="0">
                <a:solidFill>
                  <a:srgbClr val="008000"/>
                </a:solidFill>
                <a:cs typeface="Times New Roman" charset="0"/>
              </a:rPr>
              <a:t>list</a:t>
            </a:r>
            <a:r>
              <a:rPr lang="en-US" sz="2400" dirty="0">
                <a:cs typeface="Times New Roman" charset="0"/>
              </a:rPr>
              <a:t> is a sequential collection of values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Each value has a location (i.e., an index)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Values are enclosed in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[3, 'a', True]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empty_list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>
                <a:cs typeface="Times New Roman" charset="0"/>
              </a:rPr>
              <a:t>Indices range from 0 to n – 1, where n is the length of the list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>
                <a:cs typeface="Times New Roman" charset="0"/>
              </a:rPr>
              <a:t>And from –1 to –n (starting from end of list, moving left)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/>
              <a:t>Lists are </a:t>
            </a:r>
            <a:r>
              <a:rPr lang="en-US" sz="2400" dirty="0">
                <a:solidFill>
                  <a:srgbClr val="008000"/>
                </a:solidFill>
              </a:rPr>
              <a:t>heterogeneous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Values can be of any type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dirty="0"/>
              <a:t>Strings are homogeneous since their elements must be characters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dirty="0"/>
              <a:t>Can refer to a list by its name to refer to the list itself or by its elements using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sz="2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8E70F83-FAE1-03EE-BEDE-2CD9B23A5A66}"/>
              </a:ext>
            </a:extLst>
          </p:cNvPr>
          <p:cNvSpPr/>
          <p:nvPr/>
        </p:nvSpPr>
        <p:spPr>
          <a:xfrm>
            <a:off x="7353054" y="1966975"/>
            <a:ext cx="4000745" cy="568961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 list item is called an </a:t>
            </a:r>
            <a:r>
              <a:rPr lang="en-US" sz="2000" dirty="0">
                <a:solidFill>
                  <a:srgbClr val="008000"/>
                </a:solidFill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60605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2AAA-B9F5-07CD-B4B8-1AEC6ABF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and Updating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C47F-C33B-E925-E07A-846958853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cs typeface="Times New Roman" charset="0"/>
              </a:rPr>
              <a:t>Unlike strings, lists are </a:t>
            </a:r>
            <a:r>
              <a:rPr lang="en-US" dirty="0">
                <a:solidFill>
                  <a:srgbClr val="008000"/>
                </a:solidFill>
                <a:cs typeface="Times New Roman" charset="0"/>
              </a:rPr>
              <a:t>mutable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cs typeface="Times New Roman" charset="0"/>
              </a:rPr>
              <a:t>Individual elements can be </a:t>
            </a:r>
            <a:r>
              <a:rPr lang="en-US" i="1" dirty="0">
                <a:cs typeface="Times New Roman" charset="0"/>
              </a:rPr>
              <a:t>changed</a:t>
            </a:r>
            <a:r>
              <a:rPr lang="en-US" dirty="0">
                <a:cs typeface="Times New Roman" charset="0"/>
              </a:rPr>
              <a:t> the same way any variable can be changed, with an assignment statement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 9, 'a', 4, 'Peter']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3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[m] = 4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 + 1] = 'Peter'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cs typeface="Times New Roman" charset="0"/>
              </a:rPr>
              <a:t>Copying mutable sequences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cs typeface="Times New Roman" charset="0"/>
              </a:rPr>
              <a:t>Use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en-US" dirty="0">
                <a:cs typeface="Times New Roman" charset="0"/>
              </a:rPr>
              <a:t> to make </a:t>
            </a:r>
            <a:r>
              <a:rPr lang="en-US" dirty="0">
                <a:solidFill>
                  <a:srgbClr val="008000"/>
                </a:solidFill>
                <a:cs typeface="Times New Roman" charset="0"/>
              </a:rPr>
              <a:t>deep copy </a:t>
            </a:r>
            <a:r>
              <a:rPr lang="en-US" dirty="0">
                <a:cs typeface="Times New Roman" charset="0"/>
              </a:rPr>
              <a:t>of an entire sequence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buNone/>
              <a:tabLst>
                <a:tab pos="3432175" algn="l"/>
              </a:tabLst>
            </a:pPr>
            <a:r>
              <a:rPr lang="en-US" altLang="en-US" dirty="0">
                <a:solidFill>
                  <a:srgbClr val="2F02F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list2 = list1 	# both refer to same ref,</a:t>
            </a:r>
          </a:p>
          <a:p>
            <a:pPr lvl="1">
              <a:spcBef>
                <a:spcPts val="0"/>
              </a:spcBef>
              <a:buNone/>
              <a:tabLst>
                <a:tab pos="3432175" algn="l"/>
              </a:tabLst>
            </a:pPr>
            <a:r>
              <a:rPr lang="en-US" altLang="en-US" dirty="0">
                <a:solidFill>
                  <a:srgbClr val="2F02F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	# changing one affects both</a:t>
            </a:r>
          </a:p>
          <a:p>
            <a:pPr lvl="1">
              <a:spcBef>
                <a:spcPts val="0"/>
              </a:spcBef>
              <a:buNone/>
              <a:tabLst>
                <a:tab pos="3432175" algn="l"/>
              </a:tabLst>
            </a:pPr>
            <a:r>
              <a:rPr lang="en-US" altLang="en-US" dirty="0">
                <a:solidFill>
                  <a:srgbClr val="2F02F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list3 = list1[:] 	# Independent copies, two refs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9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8904A-8EE6-FD24-5F9E-CF504AB1E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78E2-3CDA-E83F-F705-AFBC736C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and Updating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60918-AACD-EED9-E4DB-FB307A341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cs typeface="Times New Roman" charset="0"/>
              </a:rPr>
              <a:t>Use </a:t>
            </a:r>
            <a:r>
              <a:rPr lang="en-US" dirty="0">
                <a:solidFill>
                  <a:srgbClr val="008000"/>
                </a:solidFill>
                <a:cs typeface="Times New Roman" charset="0"/>
              </a:rPr>
              <a:t>append</a:t>
            </a:r>
            <a:r>
              <a:rPr lang="en-US" dirty="0">
                <a:cs typeface="Times New Roman" charset="0"/>
              </a:rPr>
              <a:t> to add any type of element to right end of list</a:t>
            </a:r>
            <a:endParaRPr lang="en-US" sz="2000" dirty="0">
              <a:cs typeface="Times New Roman" charset="0"/>
            </a:endParaRP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my_list.append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('3')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/>
              <a:t>Can also use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 operator, but both operands </a:t>
            </a:r>
            <a:r>
              <a:rPr lang="en-US" i="1" dirty="0"/>
              <a:t>must be </a:t>
            </a:r>
            <a:r>
              <a:rPr lang="en-US" dirty="0"/>
              <a:t>a list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["Joe"]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/>
              <a:t>Use </a:t>
            </a:r>
            <a:r>
              <a:rPr lang="en-US" dirty="0">
                <a:solidFill>
                  <a:srgbClr val="008000"/>
                </a:solidFill>
              </a:rPr>
              <a:t>remove</a:t>
            </a:r>
            <a:r>
              <a:rPr lang="en-US" dirty="0"/>
              <a:t> to remove an item by value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my_list.remove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('Joe’)	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my_list.remove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/>
              <a:t>Use </a:t>
            </a:r>
            <a:r>
              <a:rPr lang="en-US" dirty="0">
                <a:solidFill>
                  <a:srgbClr val="008000"/>
                </a:solidFill>
              </a:rPr>
              <a:t>pop</a:t>
            </a:r>
            <a:r>
              <a:rPr lang="en-US" dirty="0"/>
              <a:t> to remove an item by index and get its value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my_list.pop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 		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my_list.pop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/>
              <a:t>Use </a:t>
            </a:r>
            <a:r>
              <a:rPr lang="en-US" dirty="0">
                <a:solidFill>
                  <a:srgbClr val="008000"/>
                </a:solidFill>
              </a:rPr>
              <a:t>clear</a:t>
            </a:r>
            <a:r>
              <a:rPr lang="en-US" dirty="0"/>
              <a:t> to remove all items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my_list.clear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4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2B4CFB1DABA4CBDFE28A427A3C1B8" ma:contentTypeVersion="15" ma:contentTypeDescription="Create a new document." ma:contentTypeScope="" ma:versionID="9bfaf6aa7d2e503daa4e59676ec7cd1a">
  <xsd:schema xmlns:xsd="http://www.w3.org/2001/XMLSchema" xmlns:xs="http://www.w3.org/2001/XMLSchema" xmlns:p="http://schemas.microsoft.com/office/2006/metadata/properties" xmlns:ns3="166a02ee-ea15-43d9-a183-617144e592a4" xmlns:ns4="ead25e7e-21cf-4e32-be58-492f534b651f" targetNamespace="http://schemas.microsoft.com/office/2006/metadata/properties" ma:root="true" ma:fieldsID="eda09a48873b60b09a53c2a2a873da4e" ns3:_="" ns4:_="">
    <xsd:import namespace="166a02ee-ea15-43d9-a183-617144e592a4"/>
    <xsd:import namespace="ead25e7e-21cf-4e32-be58-492f534b65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6a02ee-ea15-43d9-a183-617144e592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25e7e-21cf-4e32-be58-492f534b65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6a02ee-ea15-43d9-a183-617144e592a4" xsi:nil="true"/>
  </documentManagement>
</p:properties>
</file>

<file path=customXml/itemProps1.xml><?xml version="1.0" encoding="utf-8"?>
<ds:datastoreItem xmlns:ds="http://schemas.openxmlformats.org/officeDocument/2006/customXml" ds:itemID="{F320B74F-D998-4AAC-BF01-E213F27840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BA2A8D-0286-43F1-9559-22AEFE655C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6a02ee-ea15-43d9-a183-617144e592a4"/>
    <ds:schemaRef ds:uri="ead25e7e-21cf-4e32-be58-492f534b65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36917F-55AC-4635-8BDD-8EE02D098130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66a02ee-ea15-43d9-a183-617144e592a4"/>
    <ds:schemaRef ds:uri="http://schemas.microsoft.com/office/2006/documentManagement/types"/>
    <ds:schemaRef ds:uri="ead25e7e-21cf-4e32-be58-492f534b651f"/>
    <ds:schemaRef ds:uri="http://schemas.microsoft.com/office/2006/metadata/properties"/>
    <ds:schemaRef ds:uri="http://purl.org/dc/terms/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37f4b8a2-ad4f-41b5-9a91-284d2cc38f56}" enabled="1" method="Privilege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2640</Words>
  <Application>Microsoft Macintosh PowerPoint</Application>
  <PresentationFormat>Widescreen</PresentationFormat>
  <Paragraphs>333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MS PGothic</vt:lpstr>
      <vt:lpstr>Aptos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CSCE 1035 – Computer Programming I</vt:lpstr>
      <vt:lpstr>3.1 String Basics</vt:lpstr>
      <vt:lpstr>Strings</vt:lpstr>
      <vt:lpstr>Container Types</vt:lpstr>
      <vt:lpstr>Python Methods and Functions</vt:lpstr>
      <vt:lpstr>3.2 List Basics</vt:lpstr>
      <vt:lpstr>Creating Lists</vt:lpstr>
      <vt:lpstr>Accessing and Updating Lists</vt:lpstr>
      <vt:lpstr>Accessing and Updating Lists</vt:lpstr>
      <vt:lpstr>List’s Methods &amp; Functions</vt:lpstr>
      <vt:lpstr>List’s Methods &amp; Functions</vt:lpstr>
      <vt:lpstr>3.3 Tuple Basics</vt:lpstr>
      <vt:lpstr>Tuples &amp; Named Tuples</vt:lpstr>
      <vt:lpstr>3.4 Set Basics</vt:lpstr>
      <vt:lpstr>Sets</vt:lpstr>
      <vt:lpstr>Set Operations</vt:lpstr>
      <vt:lpstr>Set Operations</vt:lpstr>
      <vt:lpstr>3.5 Dictionary Basics</vt:lpstr>
      <vt:lpstr>Dictionaries</vt:lpstr>
      <vt:lpstr>Dictionaries</vt:lpstr>
      <vt:lpstr>Dictionary Functions</vt:lpstr>
      <vt:lpstr>3.6 Common Data Types </vt:lpstr>
      <vt:lpstr>Python Data Types</vt:lpstr>
      <vt:lpstr>Special Data Types</vt:lpstr>
      <vt:lpstr>3.8 Type Conversions</vt:lpstr>
      <vt:lpstr>Type Conversion</vt:lpstr>
      <vt:lpstr>Type Conversion Functions</vt:lpstr>
      <vt:lpstr>3.9 Binary Numbers</vt:lpstr>
      <vt:lpstr>Binary</vt:lpstr>
      <vt:lpstr>Conversions</vt:lpstr>
      <vt:lpstr>3.10 String Formatting</vt:lpstr>
      <vt:lpstr>String Format</vt:lpstr>
      <vt:lpstr>Format Specification</vt:lpstr>
      <vt:lpstr>Formatted String Literals (f-strings)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Carrillo, Dominic</dc:creator>
  <cp:lastModifiedBy>Carrillo, Dominic</cp:lastModifiedBy>
  <cp:revision>8</cp:revision>
  <dcterms:created xsi:type="dcterms:W3CDTF">2023-04-18T15:14:21Z</dcterms:created>
  <dcterms:modified xsi:type="dcterms:W3CDTF">2025-09-03T20:09:55Z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0x010100A892B4CFB1DABA4CBDFE28A427A3C1B8</vt:lpwstr>
  </property>
</Properties>
</file>